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42"/>
  </p:notesMasterIdLst>
  <p:sldIdLst>
    <p:sldId id="256" r:id="rId2"/>
    <p:sldId id="335" r:id="rId3"/>
    <p:sldId id="289" r:id="rId4"/>
    <p:sldId id="291" r:id="rId5"/>
    <p:sldId id="292" r:id="rId6"/>
    <p:sldId id="316" r:id="rId7"/>
    <p:sldId id="293" r:id="rId8"/>
    <p:sldId id="298" r:id="rId9"/>
    <p:sldId id="303" r:id="rId10"/>
    <p:sldId id="318" r:id="rId11"/>
    <p:sldId id="319" r:id="rId12"/>
    <p:sldId id="314" r:id="rId13"/>
    <p:sldId id="294" r:id="rId14"/>
    <p:sldId id="295" r:id="rId15"/>
    <p:sldId id="296" r:id="rId16"/>
    <p:sldId id="297" r:id="rId17"/>
    <p:sldId id="309" r:id="rId18"/>
    <p:sldId id="299" r:id="rId19"/>
    <p:sldId id="320" r:id="rId20"/>
    <p:sldId id="301" r:id="rId21"/>
    <p:sldId id="321" r:id="rId22"/>
    <p:sldId id="310" r:id="rId23"/>
    <p:sldId id="336" r:id="rId24"/>
    <p:sldId id="311" r:id="rId25"/>
    <p:sldId id="332" r:id="rId26"/>
    <p:sldId id="324" r:id="rId27"/>
    <p:sldId id="312" r:id="rId28"/>
    <p:sldId id="325" r:id="rId29"/>
    <p:sldId id="284" r:id="rId30"/>
    <p:sldId id="333" r:id="rId31"/>
    <p:sldId id="329" r:id="rId32"/>
    <p:sldId id="326" r:id="rId33"/>
    <p:sldId id="330" r:id="rId34"/>
    <p:sldId id="315" r:id="rId35"/>
    <p:sldId id="334" r:id="rId36"/>
    <p:sldId id="331" r:id="rId37"/>
    <p:sldId id="317" r:id="rId38"/>
    <p:sldId id="338" r:id="rId39"/>
    <p:sldId id="339" r:id="rId40"/>
    <p:sldId id="34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legdeyev:Desktop:Statistic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legdeyev:Desktop:Statistic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legdeyev:Desktop:Statistic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legdeyev:Desktop:Statistic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legdeyev:Desktop:Statistic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101600" cmpd="sng"/>
          </c:spPr>
          <c:marker>
            <c:symbol val="none"/>
          </c:marker>
          <c:cat>
            <c:numRef>
              <c:f>Sheet2!$A$2:$A$51</c:f>
              <c:numCache>
                <c:formatCode>General</c:formatCode>
                <c:ptCount val="50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</c:numCache>
            </c:numRef>
          </c:cat>
          <c:val>
            <c:numRef>
              <c:f>Sheet2!$M$2:$M$51</c:f>
              <c:numCache>
                <c:formatCode>General</c:formatCode>
                <c:ptCount val="50"/>
                <c:pt idx="0">
                  <c:v>6.13779306820013E10</c:v>
                </c:pt>
                <c:pt idx="1">
                  <c:v>5.01009349156492E10</c:v>
                </c:pt>
                <c:pt idx="2">
                  <c:v>4.64640039270217E10</c:v>
                </c:pt>
                <c:pt idx="3">
                  <c:v>5.02804241691138E10</c:v>
                </c:pt>
                <c:pt idx="4">
                  <c:v>5.86132391327057E10</c:v>
                </c:pt>
                <c:pt idx="5">
                  <c:v>6.97091520234307E10</c:v>
                </c:pt>
                <c:pt idx="6">
                  <c:v>7.58794335283157E10</c:v>
                </c:pt>
                <c:pt idx="7">
                  <c:v>7.20570261159338E10</c:v>
                </c:pt>
                <c:pt idx="8">
                  <c:v>6.9993499400153E10</c:v>
                </c:pt>
                <c:pt idx="9">
                  <c:v>7.8718820945876E10</c:v>
                </c:pt>
                <c:pt idx="10">
                  <c:v>9.15062136461258E10</c:v>
                </c:pt>
                <c:pt idx="11">
                  <c:v>9.85620217644023E10</c:v>
                </c:pt>
                <c:pt idx="12">
                  <c:v>1.12159815863885E11</c:v>
                </c:pt>
                <c:pt idx="13">
                  <c:v>1.36769881126331E11</c:v>
                </c:pt>
                <c:pt idx="14">
                  <c:v>1.42254740054455E11</c:v>
                </c:pt>
                <c:pt idx="15">
                  <c:v>1.6116249766383E11</c:v>
                </c:pt>
                <c:pt idx="16">
                  <c:v>1.51627679386657E11</c:v>
                </c:pt>
                <c:pt idx="17">
                  <c:v>1.72349008332745E11</c:v>
                </c:pt>
                <c:pt idx="18">
                  <c:v>1.48178859490823E11</c:v>
                </c:pt>
                <c:pt idx="19">
                  <c:v>1.76634786270697E11</c:v>
                </c:pt>
                <c:pt idx="20">
                  <c:v>1.8939999247392E11</c:v>
                </c:pt>
                <c:pt idx="21">
                  <c:v>1.94111112580308E11</c:v>
                </c:pt>
                <c:pt idx="22">
                  <c:v>2.0318321498186E11</c:v>
                </c:pt>
                <c:pt idx="23">
                  <c:v>2.28455947879687E11</c:v>
                </c:pt>
                <c:pt idx="24">
                  <c:v>2.57432147241186E11</c:v>
                </c:pt>
                <c:pt idx="25">
                  <c:v>3.06666660698093E11</c:v>
                </c:pt>
                <c:pt idx="26">
                  <c:v>2.97831879941527E11</c:v>
                </c:pt>
                <c:pt idx="27">
                  <c:v>2.70372194996888E11</c:v>
                </c:pt>
                <c:pt idx="28">
                  <c:v>3.0952262524162E11</c:v>
                </c:pt>
                <c:pt idx="29">
                  <c:v>3.4397368022625E11</c:v>
                </c:pt>
                <c:pt idx="30">
                  <c:v>3.56936901183933E11</c:v>
                </c:pt>
                <c:pt idx="31">
                  <c:v>3.79468656246251E11</c:v>
                </c:pt>
                <c:pt idx="32">
                  <c:v>4.22660918111413E11</c:v>
                </c:pt>
                <c:pt idx="33">
                  <c:v>4.40500898964599E11</c:v>
                </c:pt>
                <c:pt idx="34">
                  <c:v>5.59224707280731E11</c:v>
                </c:pt>
                <c:pt idx="35">
                  <c:v>7.28007199936412E11</c:v>
                </c:pt>
                <c:pt idx="36">
                  <c:v>8.56084729312253E11</c:v>
                </c:pt>
                <c:pt idx="37">
                  <c:v>9.52652693079137E11</c:v>
                </c:pt>
                <c:pt idx="38">
                  <c:v>1.01945858532615E12</c:v>
                </c:pt>
                <c:pt idx="39">
                  <c:v>1.08327793035988E12</c:v>
                </c:pt>
                <c:pt idx="40">
                  <c:v>1.198480321713E12</c:v>
                </c:pt>
                <c:pt idx="41">
                  <c:v>1.32480484840943E12</c:v>
                </c:pt>
                <c:pt idx="42">
                  <c:v>1.45382768761308E12</c:v>
                </c:pt>
                <c:pt idx="43">
                  <c:v>1.6409592643663E12</c:v>
                </c:pt>
                <c:pt idx="44">
                  <c:v>1.93164387202784E12</c:v>
                </c:pt>
                <c:pt idx="45">
                  <c:v>2.25690296913708E12</c:v>
                </c:pt>
                <c:pt idx="46">
                  <c:v>2.71295056061404E12</c:v>
                </c:pt>
                <c:pt idx="47">
                  <c:v>3.49405586592179E12</c:v>
                </c:pt>
                <c:pt idx="48">
                  <c:v>4.52182689954068E12</c:v>
                </c:pt>
                <c:pt idx="49">
                  <c:v>4.98546120058565E12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4601080"/>
        <c:axId val="504604056"/>
      </c:lineChart>
      <c:catAx>
        <c:axId val="504601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504604056"/>
        <c:crosses val="autoZero"/>
        <c:auto val="1"/>
        <c:lblAlgn val="ctr"/>
        <c:lblOffset val="100"/>
        <c:noMultiLvlLbl val="0"/>
      </c:catAx>
      <c:valAx>
        <c:axId val="504604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4601080"/>
        <c:crosses val="autoZero"/>
        <c:crossBetween val="between"/>
        <c:dispUnits>
          <c:builtInUnit val="billions"/>
          <c:dispUnitsLbl>
            <c:layout/>
            <c:tx>
              <c:rich>
                <a:bodyPr/>
                <a:lstStyle/>
                <a:p>
                  <a:pPr>
                    <a:defRPr/>
                  </a:pPr>
                  <a:r>
                    <a:rPr lang="cs-CZ" dirty="0" smtClean="0"/>
                    <a:t>Miliard</a:t>
                  </a:r>
                  <a:r>
                    <a:rPr lang="en-US" dirty="0" smtClean="0"/>
                    <a:t>s</a:t>
                  </a:r>
                  <a:endParaRPr lang="cs-CZ" dirty="0"/>
                </a:p>
              </c:rich>
            </c:tx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Sheet1!$B$2:$B$29</c:f>
              <c:numCache>
                <c:formatCode>General</c:formatCode>
                <c:ptCount val="28"/>
                <c:pt idx="0">
                  <c:v>1982.0</c:v>
                </c:pt>
                <c:pt idx="1">
                  <c:v>1983.0</c:v>
                </c:pt>
                <c:pt idx="2">
                  <c:v>1984.0</c:v>
                </c:pt>
                <c:pt idx="3">
                  <c:v>1985.0</c:v>
                </c:pt>
                <c:pt idx="4">
                  <c:v>1986.0</c:v>
                </c:pt>
                <c:pt idx="5">
                  <c:v>1987.0</c:v>
                </c:pt>
                <c:pt idx="6">
                  <c:v>1988.0</c:v>
                </c:pt>
                <c:pt idx="7">
                  <c:v>1989.0</c:v>
                </c:pt>
                <c:pt idx="8">
                  <c:v>1990.0</c:v>
                </c:pt>
                <c:pt idx="9">
                  <c:v>1991.0</c:v>
                </c:pt>
                <c:pt idx="10">
                  <c:v>1992.0</c:v>
                </c:pt>
                <c:pt idx="11">
                  <c:v>1993.0</c:v>
                </c:pt>
                <c:pt idx="12">
                  <c:v>1994.0</c:v>
                </c:pt>
                <c:pt idx="13">
                  <c:v>1995.0</c:v>
                </c:pt>
                <c:pt idx="14">
                  <c:v>1996.0</c:v>
                </c:pt>
                <c:pt idx="15">
                  <c:v>1997.0</c:v>
                </c:pt>
                <c:pt idx="16">
                  <c:v>1998.0</c:v>
                </c:pt>
                <c:pt idx="17">
                  <c:v>1999.0</c:v>
                </c:pt>
                <c:pt idx="18">
                  <c:v>2000.0</c:v>
                </c:pt>
                <c:pt idx="19">
                  <c:v>2001.0</c:v>
                </c:pt>
                <c:pt idx="20">
                  <c:v>2002.0</c:v>
                </c:pt>
                <c:pt idx="21">
                  <c:v>2003.0</c:v>
                </c:pt>
                <c:pt idx="22">
                  <c:v>2004.0</c:v>
                </c:pt>
                <c:pt idx="23">
                  <c:v>2005.0</c:v>
                </c:pt>
                <c:pt idx="24">
                  <c:v>2006.0</c:v>
                </c:pt>
                <c:pt idx="25">
                  <c:v>2007.0</c:v>
                </c:pt>
                <c:pt idx="26">
                  <c:v>2008.0</c:v>
                </c:pt>
                <c:pt idx="27">
                  <c:v>2009.0</c:v>
                </c:pt>
              </c:numCache>
            </c:numRef>
          </c:cat>
          <c:val>
            <c:numRef>
              <c:f>Sheet1!$C$2:$C$29</c:f>
              <c:numCache>
                <c:formatCode>General</c:formatCode>
                <c:ptCount val="28"/>
                <c:pt idx="0">
                  <c:v>4.3E8</c:v>
                </c:pt>
                <c:pt idx="1">
                  <c:v>6.36E8</c:v>
                </c:pt>
                <c:pt idx="2">
                  <c:v>1.258E9</c:v>
                </c:pt>
                <c:pt idx="3">
                  <c:v>1.659E9</c:v>
                </c:pt>
                <c:pt idx="4">
                  <c:v>1.875E9</c:v>
                </c:pt>
                <c:pt idx="5">
                  <c:v>2.314E9</c:v>
                </c:pt>
                <c:pt idx="6">
                  <c:v>3.194E9</c:v>
                </c:pt>
                <c:pt idx="7">
                  <c:v>3.393E9</c:v>
                </c:pt>
                <c:pt idx="8">
                  <c:v>3.487E9</c:v>
                </c:pt>
                <c:pt idx="9">
                  <c:v>4.366E9</c:v>
                </c:pt>
                <c:pt idx="10">
                  <c:v>1.1156E10</c:v>
                </c:pt>
                <c:pt idx="11">
                  <c:v>2.7515E10</c:v>
                </c:pt>
                <c:pt idx="12">
                  <c:v>3.3787E10</c:v>
                </c:pt>
                <c:pt idx="13">
                  <c:v>3.58492E10</c:v>
                </c:pt>
                <c:pt idx="14">
                  <c:v>4.018E10</c:v>
                </c:pt>
                <c:pt idx="15">
                  <c:v>4.4237E10</c:v>
                </c:pt>
                <c:pt idx="16">
                  <c:v>4.3751E10</c:v>
                </c:pt>
                <c:pt idx="17">
                  <c:v>3.8753E10</c:v>
                </c:pt>
                <c:pt idx="18">
                  <c:v>3.83993E10</c:v>
                </c:pt>
                <c:pt idx="19">
                  <c:v>4.4241E10</c:v>
                </c:pt>
                <c:pt idx="20">
                  <c:v>4.9307976629159E10</c:v>
                </c:pt>
                <c:pt idx="21">
                  <c:v>4.70767187330578E10</c:v>
                </c:pt>
                <c:pt idx="22">
                  <c:v>5.49364832550502E10</c:v>
                </c:pt>
                <c:pt idx="23">
                  <c:v>7.91267314127651E10</c:v>
                </c:pt>
                <c:pt idx="24">
                  <c:v>7.80946657507213E10</c:v>
                </c:pt>
                <c:pt idx="25">
                  <c:v>1.38413185203202E11</c:v>
                </c:pt>
                <c:pt idx="26">
                  <c:v>1.47791063821569E11</c:v>
                </c:pt>
                <c:pt idx="27">
                  <c:v>7.819272741325E10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1218392"/>
        <c:axId val="641221368"/>
      </c:barChart>
      <c:catAx>
        <c:axId val="641218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641221368"/>
        <c:crosses val="autoZero"/>
        <c:auto val="1"/>
        <c:lblAlgn val="ctr"/>
        <c:lblOffset val="100"/>
        <c:noMultiLvlLbl val="0"/>
      </c:catAx>
      <c:valAx>
        <c:axId val="641221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41218392"/>
        <c:crosses val="autoZero"/>
        <c:crossBetween val="between"/>
        <c:dispUnits>
          <c:builtInUnit val="billions"/>
          <c:dispUnitsLbl>
            <c:layout/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101600"/>
          </c:spPr>
          <c:marker>
            <c:symbol val="none"/>
          </c:marker>
          <c:cat>
            <c:numRef>
              <c:f>Sheet2!$A$2:$A$51</c:f>
              <c:numCache>
                <c:formatCode>General</c:formatCode>
                <c:ptCount val="50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</c:numCache>
            </c:numRef>
          </c:cat>
          <c:val>
            <c:numRef>
              <c:f>Sheet2!$N$3:$N$51</c:f>
              <c:numCache>
                <c:formatCode>General</c:formatCode>
                <c:ptCount val="49"/>
                <c:pt idx="0">
                  <c:v>-27.10188175948377</c:v>
                </c:pt>
                <c:pt idx="1">
                  <c:v>-6.10533866907195</c:v>
                </c:pt>
                <c:pt idx="2">
                  <c:v>10.3420125352397</c:v>
                </c:pt>
                <c:pt idx="3">
                  <c:v>15.83695777121675</c:v>
                </c:pt>
                <c:pt idx="4">
                  <c:v>16.36354083253279</c:v>
                </c:pt>
                <c:pt idx="5">
                  <c:v>10.7</c:v>
                </c:pt>
                <c:pt idx="6">
                  <c:v>-5.699999999999989</c:v>
                </c:pt>
                <c:pt idx="7">
                  <c:v>-4.100000000000009</c:v>
                </c:pt>
                <c:pt idx="8">
                  <c:v>16.90000000000001</c:v>
                </c:pt>
                <c:pt idx="9">
                  <c:v>19.39999999999999</c:v>
                </c:pt>
                <c:pt idx="10">
                  <c:v>7.0</c:v>
                </c:pt>
                <c:pt idx="11">
                  <c:v>3.799999999999997</c:v>
                </c:pt>
                <c:pt idx="12">
                  <c:v>7.899999999999991</c:v>
                </c:pt>
                <c:pt idx="13">
                  <c:v>2.299999999999997</c:v>
                </c:pt>
                <c:pt idx="14">
                  <c:v>8.700000000000001</c:v>
                </c:pt>
                <c:pt idx="15">
                  <c:v>-1.600000000000008</c:v>
                </c:pt>
                <c:pt idx="16">
                  <c:v>7.600000000000008</c:v>
                </c:pt>
                <c:pt idx="17">
                  <c:v>11.7</c:v>
                </c:pt>
                <c:pt idx="18">
                  <c:v>7.600000000000008</c:v>
                </c:pt>
                <c:pt idx="19">
                  <c:v>7.80000000000001</c:v>
                </c:pt>
                <c:pt idx="20">
                  <c:v>5.200000000000003</c:v>
                </c:pt>
                <c:pt idx="21">
                  <c:v>9.1</c:v>
                </c:pt>
                <c:pt idx="22">
                  <c:v>10.90000000000001</c:v>
                </c:pt>
                <c:pt idx="23">
                  <c:v>15.2</c:v>
                </c:pt>
                <c:pt idx="24">
                  <c:v>13.5</c:v>
                </c:pt>
                <c:pt idx="25">
                  <c:v>8.80000000000001</c:v>
                </c:pt>
                <c:pt idx="26">
                  <c:v>11.60000000000001</c:v>
                </c:pt>
                <c:pt idx="27">
                  <c:v>11.3</c:v>
                </c:pt>
                <c:pt idx="28">
                  <c:v>4.099999999999994</c:v>
                </c:pt>
                <c:pt idx="29">
                  <c:v>3.799999999999997</c:v>
                </c:pt>
                <c:pt idx="30">
                  <c:v>9.200000000000001</c:v>
                </c:pt>
                <c:pt idx="31">
                  <c:v>14.2</c:v>
                </c:pt>
                <c:pt idx="32">
                  <c:v>14.0</c:v>
                </c:pt>
                <c:pt idx="33">
                  <c:v>13.1</c:v>
                </c:pt>
                <c:pt idx="34">
                  <c:v>10.90000000000001</c:v>
                </c:pt>
                <c:pt idx="35">
                  <c:v>10.00000000000001</c:v>
                </c:pt>
                <c:pt idx="36">
                  <c:v>9.3</c:v>
                </c:pt>
                <c:pt idx="37">
                  <c:v>7.80000000000001</c:v>
                </c:pt>
                <c:pt idx="38">
                  <c:v>7.600000000000008</c:v>
                </c:pt>
                <c:pt idx="39">
                  <c:v>8.400000000000005</c:v>
                </c:pt>
                <c:pt idx="40">
                  <c:v>8.3</c:v>
                </c:pt>
                <c:pt idx="41">
                  <c:v>9.1</c:v>
                </c:pt>
                <c:pt idx="42">
                  <c:v>10.00000000000001</c:v>
                </c:pt>
                <c:pt idx="43">
                  <c:v>10.1</c:v>
                </c:pt>
                <c:pt idx="44">
                  <c:v>11.3</c:v>
                </c:pt>
                <c:pt idx="45">
                  <c:v>12.7</c:v>
                </c:pt>
                <c:pt idx="46">
                  <c:v>14.2</c:v>
                </c:pt>
                <c:pt idx="47">
                  <c:v>9.600000000000008</c:v>
                </c:pt>
                <c:pt idx="48">
                  <c:v>9.1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5408280"/>
        <c:axId val="525411272"/>
      </c:lineChart>
      <c:catAx>
        <c:axId val="525408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25411272"/>
        <c:crosses val="autoZero"/>
        <c:auto val="1"/>
        <c:lblAlgn val="ctr"/>
        <c:lblOffset val="100"/>
        <c:noMultiLvlLbl val="0"/>
      </c:catAx>
      <c:valAx>
        <c:axId val="525411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5408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101600">
              <a:solidFill>
                <a:srgbClr val="FF0000"/>
              </a:solidFill>
            </a:ln>
          </c:spPr>
          <c:marker>
            <c:symbol val="none"/>
          </c:marker>
          <c:dPt>
            <c:idx val="22"/>
            <c:bubble3D val="0"/>
            <c:spPr>
              <a:ln w="101600" cmpd="sng">
                <a:solidFill>
                  <a:srgbClr val="FF0000"/>
                </a:solidFill>
              </a:ln>
            </c:spPr>
          </c:dPt>
          <c:cat>
            <c:numRef>
              <c:f>Sheet2!$A$22:$A$50</c:f>
              <c:numCache>
                <c:formatCode>General</c:formatCode>
                <c:ptCount val="29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</c:numCache>
            </c:numRef>
          </c:cat>
          <c:val>
            <c:numRef>
              <c:f>Sheet2!$K$22:$K$50</c:f>
              <c:numCache>
                <c:formatCode>General</c:formatCode>
                <c:ptCount val="29"/>
                <c:pt idx="0">
                  <c:v>4.900000095367431</c:v>
                </c:pt>
                <c:pt idx="1">
                  <c:v>3.799999952316284</c:v>
                </c:pt>
                <c:pt idx="2">
                  <c:v>3.200000047683716</c:v>
                </c:pt>
                <c:pt idx="3">
                  <c:v>2.299999952316284</c:v>
                </c:pt>
                <c:pt idx="4">
                  <c:v>1.899999976158142</c:v>
                </c:pt>
                <c:pt idx="5">
                  <c:v>1.799999952316284</c:v>
                </c:pt>
                <c:pt idx="6">
                  <c:v>2.0</c:v>
                </c:pt>
                <c:pt idx="7">
                  <c:v>2.0</c:v>
                </c:pt>
                <c:pt idx="8">
                  <c:v>2.0</c:v>
                </c:pt>
                <c:pt idx="9">
                  <c:v>2.599999904632568</c:v>
                </c:pt>
                <c:pt idx="10">
                  <c:v>2.5</c:v>
                </c:pt>
                <c:pt idx="11">
                  <c:v>2.299999952316284</c:v>
                </c:pt>
                <c:pt idx="12">
                  <c:v>2.299999952316284</c:v>
                </c:pt>
                <c:pt idx="13">
                  <c:v>2.599999904632568</c:v>
                </c:pt>
                <c:pt idx="14">
                  <c:v>2.799999952316284</c:v>
                </c:pt>
                <c:pt idx="15">
                  <c:v>2.900000095367432</c:v>
                </c:pt>
                <c:pt idx="16">
                  <c:v>3.0</c:v>
                </c:pt>
                <c:pt idx="17">
                  <c:v>3.099999904632568</c:v>
                </c:pt>
                <c:pt idx="18">
                  <c:v>3.099999904632568</c:v>
                </c:pt>
                <c:pt idx="19">
                  <c:v>3.099999904632568</c:v>
                </c:pt>
                <c:pt idx="20">
                  <c:v>3.0999999046</c:v>
                </c:pt>
                <c:pt idx="21">
                  <c:v>3.5999999046</c:v>
                </c:pt>
                <c:pt idx="22">
                  <c:v>4.0</c:v>
                </c:pt>
                <c:pt idx="23">
                  <c:v>4.3000001907</c:v>
                </c:pt>
                <c:pt idx="24">
                  <c:v>4.199999809299996</c:v>
                </c:pt>
                <c:pt idx="25">
                  <c:v>4.199999809299996</c:v>
                </c:pt>
                <c:pt idx="26">
                  <c:v>4.0999999046</c:v>
                </c:pt>
                <c:pt idx="27">
                  <c:v>4.0</c:v>
                </c:pt>
                <c:pt idx="28">
                  <c:v>4.2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5986808"/>
        <c:axId val="525418776"/>
      </c:lineChart>
      <c:catAx>
        <c:axId val="525986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525418776"/>
        <c:crosses val="autoZero"/>
        <c:auto val="1"/>
        <c:lblAlgn val="ctr"/>
        <c:lblOffset val="100"/>
        <c:noMultiLvlLbl val="0"/>
      </c:catAx>
      <c:valAx>
        <c:axId val="525418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5259868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101600">
              <a:solidFill>
                <a:srgbClr val="FF6600"/>
              </a:solidFill>
            </a:ln>
          </c:spPr>
          <c:marker>
            <c:symbol val="none"/>
          </c:marker>
          <c:cat>
            <c:numRef>
              <c:f>Sheet2!$A$2:$A$51</c:f>
              <c:numCache>
                <c:formatCode>General</c:formatCode>
                <c:ptCount val="50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</c:numCache>
            </c:numRef>
          </c:cat>
          <c:val>
            <c:numRef>
              <c:f>Sheet2!$B$2:$B$51</c:f>
              <c:numCache>
                <c:formatCode>General</c:formatCode>
                <c:ptCount val="50"/>
                <c:pt idx="0">
                  <c:v>84.0</c:v>
                </c:pt>
                <c:pt idx="1">
                  <c:v>83.67999999999999</c:v>
                </c:pt>
                <c:pt idx="2">
                  <c:v>83.36</c:v>
                </c:pt>
                <c:pt idx="3">
                  <c:v>83.04</c:v>
                </c:pt>
                <c:pt idx="4">
                  <c:v>82.72</c:v>
                </c:pt>
                <c:pt idx="5">
                  <c:v>82.4</c:v>
                </c:pt>
                <c:pt idx="6">
                  <c:v>82.44</c:v>
                </c:pt>
                <c:pt idx="7">
                  <c:v>82.48</c:v>
                </c:pt>
                <c:pt idx="8">
                  <c:v>82.52</c:v>
                </c:pt>
                <c:pt idx="9">
                  <c:v>82.56</c:v>
                </c:pt>
                <c:pt idx="10">
                  <c:v>82.6</c:v>
                </c:pt>
                <c:pt idx="11">
                  <c:v>82.6</c:v>
                </c:pt>
                <c:pt idx="12">
                  <c:v>82.6</c:v>
                </c:pt>
                <c:pt idx="13">
                  <c:v>82.6</c:v>
                </c:pt>
                <c:pt idx="14">
                  <c:v>82.6</c:v>
                </c:pt>
                <c:pt idx="15">
                  <c:v>82.6</c:v>
                </c:pt>
                <c:pt idx="16">
                  <c:v>82.16</c:v>
                </c:pt>
                <c:pt idx="17">
                  <c:v>81.72</c:v>
                </c:pt>
                <c:pt idx="18">
                  <c:v>81.28</c:v>
                </c:pt>
                <c:pt idx="19">
                  <c:v>80.84</c:v>
                </c:pt>
                <c:pt idx="20">
                  <c:v>80.4</c:v>
                </c:pt>
                <c:pt idx="21">
                  <c:v>79.72</c:v>
                </c:pt>
                <c:pt idx="22">
                  <c:v>79.04</c:v>
                </c:pt>
                <c:pt idx="23">
                  <c:v>78.36</c:v>
                </c:pt>
                <c:pt idx="24">
                  <c:v>77.67999999999999</c:v>
                </c:pt>
                <c:pt idx="25">
                  <c:v>77.0</c:v>
                </c:pt>
                <c:pt idx="26">
                  <c:v>76.12</c:v>
                </c:pt>
                <c:pt idx="27">
                  <c:v>75.24</c:v>
                </c:pt>
                <c:pt idx="28">
                  <c:v>74.36</c:v>
                </c:pt>
                <c:pt idx="29">
                  <c:v>73.48</c:v>
                </c:pt>
                <c:pt idx="30">
                  <c:v>72.6</c:v>
                </c:pt>
                <c:pt idx="31">
                  <c:v>71.8</c:v>
                </c:pt>
                <c:pt idx="32">
                  <c:v>71.0</c:v>
                </c:pt>
                <c:pt idx="33">
                  <c:v>70.2</c:v>
                </c:pt>
                <c:pt idx="34">
                  <c:v>69.4</c:v>
                </c:pt>
                <c:pt idx="35">
                  <c:v>68.6</c:v>
                </c:pt>
                <c:pt idx="36">
                  <c:v>67.72</c:v>
                </c:pt>
                <c:pt idx="37">
                  <c:v>66.84</c:v>
                </c:pt>
                <c:pt idx="38">
                  <c:v>65.96</c:v>
                </c:pt>
                <c:pt idx="39">
                  <c:v>65.08</c:v>
                </c:pt>
                <c:pt idx="40">
                  <c:v>64.2</c:v>
                </c:pt>
                <c:pt idx="41">
                  <c:v>63.28</c:v>
                </c:pt>
                <c:pt idx="42">
                  <c:v>62.36</c:v>
                </c:pt>
                <c:pt idx="43">
                  <c:v>61.44</c:v>
                </c:pt>
                <c:pt idx="44">
                  <c:v>60.52</c:v>
                </c:pt>
                <c:pt idx="45">
                  <c:v>59.6</c:v>
                </c:pt>
                <c:pt idx="46">
                  <c:v>58.7</c:v>
                </c:pt>
                <c:pt idx="47">
                  <c:v>57.8</c:v>
                </c:pt>
                <c:pt idx="48">
                  <c:v>56.9</c:v>
                </c:pt>
                <c:pt idx="49">
                  <c:v>56.0</c:v>
                </c:pt>
              </c:numCache>
            </c:numRef>
          </c:val>
          <c:smooth val="0"/>
        </c:ser>
        <c:ser>
          <c:idx val="1"/>
          <c:order val="1"/>
          <c:spPr>
            <a:ln w="101600">
              <a:solidFill>
                <a:srgbClr val="3366FF"/>
              </a:solidFill>
            </a:ln>
          </c:spPr>
          <c:marker>
            <c:symbol val="none"/>
          </c:marker>
          <c:cat>
            <c:numRef>
              <c:f>Sheet2!$A$2:$A$51</c:f>
              <c:numCache>
                <c:formatCode>General</c:formatCode>
                <c:ptCount val="50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</c:numCache>
            </c:numRef>
          </c:cat>
          <c:val>
            <c:numRef>
              <c:f>Sheet2!$C$2:$C$51</c:f>
              <c:numCache>
                <c:formatCode>General</c:formatCode>
                <c:ptCount val="50"/>
                <c:pt idx="0">
                  <c:v>16.0</c:v>
                </c:pt>
                <c:pt idx="1">
                  <c:v>16.31999999999999</c:v>
                </c:pt>
                <c:pt idx="2">
                  <c:v>16.64</c:v>
                </c:pt>
                <c:pt idx="3">
                  <c:v>16.96000000000001</c:v>
                </c:pt>
                <c:pt idx="4">
                  <c:v>17.28</c:v>
                </c:pt>
                <c:pt idx="5">
                  <c:v>17.59999999999999</c:v>
                </c:pt>
                <c:pt idx="6">
                  <c:v>17.56</c:v>
                </c:pt>
                <c:pt idx="7">
                  <c:v>17.52</c:v>
                </c:pt>
                <c:pt idx="8">
                  <c:v>17.48</c:v>
                </c:pt>
                <c:pt idx="9">
                  <c:v>17.44</c:v>
                </c:pt>
                <c:pt idx="10">
                  <c:v>17.40000000000001</c:v>
                </c:pt>
                <c:pt idx="11">
                  <c:v>17.40000000000001</c:v>
                </c:pt>
                <c:pt idx="12">
                  <c:v>17.40000000000001</c:v>
                </c:pt>
                <c:pt idx="13">
                  <c:v>17.40000000000001</c:v>
                </c:pt>
                <c:pt idx="14">
                  <c:v>17.40000000000001</c:v>
                </c:pt>
                <c:pt idx="15">
                  <c:v>17.40000000000001</c:v>
                </c:pt>
                <c:pt idx="16">
                  <c:v>17.84</c:v>
                </c:pt>
                <c:pt idx="17">
                  <c:v>18.28</c:v>
                </c:pt>
                <c:pt idx="18">
                  <c:v>18.72</c:v>
                </c:pt>
                <c:pt idx="19">
                  <c:v>19.16</c:v>
                </c:pt>
                <c:pt idx="20">
                  <c:v>19.59999999999999</c:v>
                </c:pt>
                <c:pt idx="21">
                  <c:v>20.28</c:v>
                </c:pt>
                <c:pt idx="22">
                  <c:v>20.96000000000001</c:v>
                </c:pt>
                <c:pt idx="23">
                  <c:v>21.64</c:v>
                </c:pt>
                <c:pt idx="24">
                  <c:v>22.31999999999999</c:v>
                </c:pt>
                <c:pt idx="25">
                  <c:v>23.0</c:v>
                </c:pt>
                <c:pt idx="26">
                  <c:v>23.88</c:v>
                </c:pt>
                <c:pt idx="27">
                  <c:v>24.76000000000001</c:v>
                </c:pt>
                <c:pt idx="28">
                  <c:v>25.64</c:v>
                </c:pt>
                <c:pt idx="29">
                  <c:v>26.52</c:v>
                </c:pt>
                <c:pt idx="30">
                  <c:v>27.40000000000001</c:v>
                </c:pt>
                <c:pt idx="31">
                  <c:v>28.2</c:v>
                </c:pt>
                <c:pt idx="32">
                  <c:v>29.0</c:v>
                </c:pt>
                <c:pt idx="33">
                  <c:v>29.8</c:v>
                </c:pt>
                <c:pt idx="34">
                  <c:v>30.59999999999999</c:v>
                </c:pt>
                <c:pt idx="35">
                  <c:v>31.40000000000001</c:v>
                </c:pt>
                <c:pt idx="36">
                  <c:v>32.28</c:v>
                </c:pt>
                <c:pt idx="37">
                  <c:v>33.16</c:v>
                </c:pt>
                <c:pt idx="38">
                  <c:v>34.04</c:v>
                </c:pt>
                <c:pt idx="39">
                  <c:v>34.92</c:v>
                </c:pt>
                <c:pt idx="40">
                  <c:v>35.80000000000001</c:v>
                </c:pt>
                <c:pt idx="41">
                  <c:v>36.72</c:v>
                </c:pt>
                <c:pt idx="42">
                  <c:v>37.64</c:v>
                </c:pt>
                <c:pt idx="43">
                  <c:v>38.56</c:v>
                </c:pt>
                <c:pt idx="44">
                  <c:v>39.48</c:v>
                </c:pt>
                <c:pt idx="45">
                  <c:v>40.4</c:v>
                </c:pt>
                <c:pt idx="46">
                  <c:v>41.3</c:v>
                </c:pt>
                <c:pt idx="47">
                  <c:v>42.2</c:v>
                </c:pt>
                <c:pt idx="48">
                  <c:v>43.1</c:v>
                </c:pt>
                <c:pt idx="49">
                  <c:v>44.0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1141288"/>
        <c:axId val="641201016"/>
      </c:lineChart>
      <c:catAx>
        <c:axId val="641141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41201016"/>
        <c:crosses val="autoZero"/>
        <c:auto val="1"/>
        <c:lblAlgn val="ctr"/>
        <c:lblOffset val="100"/>
        <c:noMultiLvlLbl val="0"/>
      </c:catAx>
      <c:valAx>
        <c:axId val="641201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411412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5AD3D-55A7-4D48-BE89-84DB419F57A9}" type="datetimeFigureOut">
              <a:rPr lang="en-US" smtClean="0"/>
              <a:t>13.03.12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78147-1FE1-754A-9F68-E2CEEDA97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42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78147-1FE1-754A-9F68-E2CEEDA97C9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53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6EDFB8-36D8-F84F-8476-977557AC20C4}" type="slidenum">
              <a:rPr lang="en-US"/>
              <a:pPr/>
              <a:t>29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Tuesday, 13 March 2012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13 March 2012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Tuesday, 13 March 2012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Tuesday, 13 March 2012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Tuesday, 13 March 2012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Tuesday, 13 March 2012 г.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Tuesday, 13 March 2012 г.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Tuesday, 13 March 2012 г.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13 March 2012 г.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Tuesday, 13 March 2012 г.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Tuesday, 13 March 2012 г.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Tuesday, 13 March 2012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bs.com.au/dateline/story/watch/id/601007/n/China-s-Ghost-Citie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China’s economic transition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Lecturer – Oleg Deev</a:t>
            </a:r>
          </a:p>
          <a:p>
            <a:r>
              <a:rPr lang="en-US" dirty="0" err="1"/>
              <a:t>oleg@mail.muni.cz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73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“command economy”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The government directly control all large factories, transportation, communication, land, and </a:t>
            </a:r>
            <a:r>
              <a:rPr lang="en-US" sz="2800" dirty="0" smtClean="0"/>
              <a:t>farms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Planners assign production targets to firms and allocate resources and goods among different </a:t>
            </a:r>
            <a:r>
              <a:rPr lang="en-US" sz="2800" dirty="0" smtClean="0"/>
              <a:t>producers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Investments are made by the governments. Fiscal revenues mainly come from </a:t>
            </a:r>
            <a:r>
              <a:rPr lang="en-US" sz="2800" dirty="0" smtClean="0"/>
              <a:t>state</a:t>
            </a:r>
            <a:r>
              <a:rPr lang="en-US" sz="2800" dirty="0"/>
              <a:t>-owned </a:t>
            </a:r>
            <a:r>
              <a:rPr lang="en-US" sz="2800" dirty="0" smtClean="0"/>
              <a:t>firms’ profits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Prices do not reflect market demand and </a:t>
            </a:r>
            <a:r>
              <a:rPr lang="en-US" sz="2800" dirty="0" smtClean="0"/>
              <a:t>supply. </a:t>
            </a:r>
            <a:r>
              <a:rPr lang="en-US" sz="2800" dirty="0"/>
              <a:t>Government can increase revenue by setting goods</a:t>
            </a:r>
            <a:r>
              <a:rPr lang="ja-JP" altLang="en-US" sz="2800" dirty="0"/>
              <a:t>’</a:t>
            </a:r>
            <a:r>
              <a:rPr lang="en-US" sz="2800" dirty="0"/>
              <a:t> prices (e.g. prices of labor and raw materials are set low and those of industrial goods are set </a:t>
            </a:r>
            <a:r>
              <a:rPr lang="en-US" sz="2800" dirty="0" smtClean="0"/>
              <a:t>high)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911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Difference between the </a:t>
            </a:r>
            <a:r>
              <a:rPr lang="en-US" dirty="0" smtClean="0"/>
              <a:t>economic systems </a:t>
            </a:r>
            <a:r>
              <a:rPr lang="en-US" dirty="0"/>
              <a:t>of China and Soviet Union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2034"/>
            <a:ext cx="8229600" cy="456496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core planning system in China was much less centralized and much less tightly </a:t>
            </a:r>
            <a:r>
              <a:rPr lang="en-US" sz="2800" dirty="0" smtClean="0"/>
              <a:t>controlled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Transportation and communication were less developed in </a:t>
            </a:r>
            <a:r>
              <a:rPr lang="en-US" sz="2400" dirty="0" smtClean="0"/>
              <a:t>China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The system in China allocates a maximum of 600 varieties of industrial product. The Soviet Union had allocated 60,000 separate commodities by </a:t>
            </a:r>
            <a:r>
              <a:rPr lang="en-US" sz="2400" dirty="0" smtClean="0"/>
              <a:t>1970s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More authority could be exercised by those in the middle, typically local government </a:t>
            </a:r>
            <a:r>
              <a:rPr lang="en-US" sz="2400" dirty="0" smtClean="0"/>
              <a:t>officials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344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China </a:t>
            </a:r>
            <a:r>
              <a:rPr lang="en-US" dirty="0" smtClean="0"/>
              <a:t>turned </a:t>
            </a:r>
            <a:r>
              <a:rPr lang="en-US" dirty="0"/>
              <a:t>around in 1978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The heavy-industry-and-closed-economy strategy could not let China continue high growth rate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Agricultural output can not keep pace with industrial </a:t>
            </a:r>
            <a:r>
              <a:rPr lang="en-US" sz="2400" dirty="0" smtClean="0"/>
              <a:t>growth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Unsatisfied </a:t>
            </a:r>
            <a:r>
              <a:rPr lang="en-US" sz="2800" dirty="0" smtClean="0"/>
              <a:t>people – not confident in communism as a political system (1979-1992)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Massive drop in living standards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Suppressed </a:t>
            </a:r>
            <a:r>
              <a:rPr lang="en-US" sz="2400" dirty="0"/>
              <a:t>consumption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Lack of mobility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Urban-rural </a:t>
            </a:r>
            <a:r>
              <a:rPr lang="en-US" sz="2400" dirty="0" smtClean="0"/>
              <a:t>gap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Destruction of much traditional culture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Death of Mao in 1976</a:t>
            </a:r>
          </a:p>
        </p:txBody>
      </p:sp>
    </p:spTree>
    <p:extLst>
      <p:ext uri="{BB962C8B-B14F-4D97-AF65-F5344CB8AC3E}">
        <p14:creationId xmlns:p14="http://schemas.microsoft.com/office/powerpoint/2010/main" val="341798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Deng Xiaoping (1985)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29300"/>
            <a:ext cx="8229599" cy="6477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Chinese </a:t>
            </a:r>
            <a:r>
              <a:rPr lang="en-US" dirty="0" smtClean="0"/>
              <a:t>reform </a:t>
            </a:r>
            <a:r>
              <a:rPr lang="en-US" dirty="0"/>
              <a:t>is a great experiment, something that is not described in </a:t>
            </a:r>
            <a:r>
              <a:rPr lang="en-US" dirty="0" smtClean="0"/>
              <a:t>books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238" y="1524000"/>
            <a:ext cx="59817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86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Deng Xiaoping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Identified </a:t>
            </a:r>
            <a:r>
              <a:rPr lang="en-US" sz="2800" dirty="0"/>
              <a:t>several policy errors that contributed to the failure of the Soviet Union and its </a:t>
            </a:r>
            <a:r>
              <a:rPr lang="en-US" sz="2800" dirty="0" smtClean="0"/>
              <a:t>satellites</a:t>
            </a:r>
            <a:r>
              <a:rPr lang="cs-CZ" sz="2800" dirty="0" smtClean="0"/>
              <a:t>:</a:t>
            </a:r>
          </a:p>
          <a:p>
            <a:pPr lvl="1"/>
            <a:r>
              <a:rPr lang="en-US" sz="2400" dirty="0"/>
              <a:t>The Soviet economy could not sustain the costs of the Soviet Union’s global military confrontation with the United States during the Cold </a:t>
            </a:r>
            <a:r>
              <a:rPr lang="en-US" sz="2400" dirty="0" smtClean="0"/>
              <a:t>War</a:t>
            </a:r>
            <a:endParaRPr lang="cs-CZ" sz="2400" dirty="0" smtClean="0"/>
          </a:p>
          <a:p>
            <a:pPr lvl="1"/>
            <a:r>
              <a:rPr lang="en-US" sz="2400" dirty="0"/>
              <a:t>The liberalization of the political system in Soviet Union and its satellites before economic reforms could produce prosperity allowed dissatisfied electorates to vote the communists out of </a:t>
            </a:r>
            <a:r>
              <a:rPr lang="en-US" sz="2400" dirty="0" smtClean="0"/>
              <a:t>power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5086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To adopt market-oriented economic policies and institutions and open country to international trade and investment</a:t>
            </a:r>
          </a:p>
          <a:p>
            <a:r>
              <a:rPr lang="en-US" sz="2800" dirty="0" smtClean="0"/>
              <a:t>To keep Communist Party of China in power (to redefine communism)</a:t>
            </a:r>
          </a:p>
          <a:p>
            <a:pPr lvl="1"/>
            <a:r>
              <a:rPr lang="en-US" sz="2400" dirty="0" smtClean="0"/>
              <a:t>Program called “Socialism </a:t>
            </a:r>
            <a:r>
              <a:rPr lang="en-US" sz="2400" dirty="0"/>
              <a:t>with Chinese </a:t>
            </a:r>
            <a:r>
              <a:rPr lang="en-US" sz="2400" dirty="0" smtClean="0"/>
              <a:t>characteristics</a:t>
            </a:r>
            <a:r>
              <a:rPr lang="cs-CZ" sz="2400" dirty="0" smtClean="0"/>
              <a:t>“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023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1980s - To introduce economic policy changes gradually</a:t>
            </a:r>
          </a:p>
          <a:p>
            <a:pPr lvl="1"/>
            <a:r>
              <a:rPr lang="en-US" dirty="0" smtClean="0"/>
              <a:t>To conduct experiments in special economic zones</a:t>
            </a:r>
          </a:p>
          <a:p>
            <a:pPr lvl="1"/>
            <a:r>
              <a:rPr lang="en-US" dirty="0" smtClean="0"/>
              <a:t>To revise the results, and only then adopt the new economic policies throughout China</a:t>
            </a:r>
          </a:p>
          <a:p>
            <a:r>
              <a:rPr lang="en-US" dirty="0" smtClean="0"/>
              <a:t>1990s – Export-promotion development strategy</a:t>
            </a:r>
          </a:p>
          <a:p>
            <a:pPr lvl="1"/>
            <a:r>
              <a:rPr lang="en-US" dirty="0" smtClean="0"/>
              <a:t>To liberalize the market for international trade and investment</a:t>
            </a:r>
          </a:p>
          <a:p>
            <a:pPr lvl="1"/>
            <a:r>
              <a:rPr lang="en-US" dirty="0" smtClean="0"/>
              <a:t>To reform the price system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correctly align domestic incentives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en-US" dirty="0" smtClean="0"/>
              <a:t>To import </a:t>
            </a:r>
            <a:r>
              <a:rPr lang="en-US" dirty="0"/>
              <a:t>needed management skills and </a:t>
            </a:r>
            <a:r>
              <a:rPr lang="en-US" dirty="0" smtClean="0"/>
              <a:t>technology</a:t>
            </a:r>
          </a:p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establish a </a:t>
            </a:r>
            <a:r>
              <a:rPr lang="en-US" dirty="0" smtClean="0"/>
              <a:t>macroeconomic-</a:t>
            </a:r>
            <a:r>
              <a:rPr lang="en-US" dirty="0"/>
              <a:t>control mechanism to exercise monetary and fiscal policies</a:t>
            </a:r>
            <a:r>
              <a:rPr lang="cs-CZ" dirty="0"/>
              <a:t> </a:t>
            </a:r>
            <a:r>
              <a:rPr lang="cs-CZ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98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Economic </a:t>
            </a:r>
            <a:r>
              <a:rPr lang="en-US" dirty="0" smtClean="0"/>
              <a:t>Zones (SEZs)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Economic activities are primarily driven by market forces</a:t>
            </a:r>
          </a:p>
          <a:p>
            <a:r>
              <a:rPr lang="en-US" dirty="0" smtClean="0"/>
              <a:t>Established in 4 coastal cities and 15 coastal development areas</a:t>
            </a:r>
          </a:p>
          <a:p>
            <a:r>
              <a:rPr lang="en-US" dirty="0" smtClean="0"/>
              <a:t>Encourage </a:t>
            </a:r>
            <a:r>
              <a:rPr lang="en-US" dirty="0"/>
              <a:t>Foreign </a:t>
            </a:r>
            <a:r>
              <a:rPr lang="en-US" dirty="0" smtClean="0"/>
              <a:t>Investment through tax incentives</a:t>
            </a:r>
            <a:endParaRPr lang="en-US" dirty="0"/>
          </a:p>
          <a:p>
            <a:pPr lvl="1"/>
            <a:r>
              <a:rPr lang="en-US" dirty="0"/>
              <a:t>Capital Inflows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Knowledge of Rest of World (Chinese Diaspora)</a:t>
            </a:r>
          </a:p>
          <a:p>
            <a:r>
              <a:rPr lang="en-US" dirty="0"/>
              <a:t>Encourage Production for Export</a:t>
            </a:r>
          </a:p>
          <a:p>
            <a:r>
              <a:rPr lang="en-US" dirty="0"/>
              <a:t>Contrast with Self-Reliance</a:t>
            </a:r>
          </a:p>
        </p:txBody>
      </p:sp>
    </p:spTree>
    <p:extLst>
      <p:ext uri="{BB962C8B-B14F-4D97-AF65-F5344CB8AC3E}">
        <p14:creationId xmlns:p14="http://schemas.microsoft.com/office/powerpoint/2010/main" val="1153695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 in agricultural 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Initiated locally</a:t>
            </a:r>
          </a:p>
          <a:p>
            <a:r>
              <a:rPr lang="en-US" sz="2800" dirty="0" smtClean="0"/>
              <a:t>Assigning the collective farm land to each farm household</a:t>
            </a:r>
          </a:p>
          <a:p>
            <a:r>
              <a:rPr lang="en-US" sz="2800" dirty="0" smtClean="0"/>
              <a:t>Allowing households to keep all the products in excess of the amount required by the procurement quota</a:t>
            </a:r>
          </a:p>
          <a:p>
            <a:r>
              <a:rPr lang="en-US" sz="2800" dirty="0"/>
              <a:t>Farmers decide </a:t>
            </a:r>
            <a:r>
              <a:rPr lang="en-US" sz="2800" dirty="0" smtClean="0"/>
              <a:t>what and </a:t>
            </a:r>
            <a:r>
              <a:rPr lang="en-US" sz="2800" dirty="0"/>
              <a:t>how to </a:t>
            </a:r>
            <a:r>
              <a:rPr lang="en-US" sz="2800" dirty="0" smtClean="0"/>
              <a:t>plant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6559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agricultural production, tons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06121"/>
              </p:ext>
            </p:extLst>
          </p:nvPr>
        </p:nvGraphicFramePr>
        <p:xfrm>
          <a:off x="457200" y="2170957"/>
          <a:ext cx="822960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331"/>
                <a:gridCol w="1955096"/>
                <a:gridCol w="2054992"/>
                <a:gridCol w="19081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Crop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1949 output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1978 output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1999 output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Grain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113,180,000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304,770,000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508,390,000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Cotton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444,000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2,167,000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3,831,000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Oil-bearing crops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2,564,000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5,218,000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26,012,000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Sugarcane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2,642,000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21,116,000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74,700,000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Fruit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1,200,000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6,570,000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62,376,000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Meat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2,200,000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8,563,000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59,609,000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889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factors of economic development</a:t>
            </a:r>
          </a:p>
          <a:p>
            <a:r>
              <a:rPr lang="en-US" dirty="0" smtClean="0"/>
              <a:t>Chinese central-planned economy </a:t>
            </a:r>
            <a:r>
              <a:rPr lang="cs-CZ" dirty="0" smtClean="0"/>
              <a:t>vs.</a:t>
            </a:r>
            <a:r>
              <a:rPr lang="en-US" dirty="0" smtClean="0"/>
              <a:t> Soviet central-planned economy</a:t>
            </a:r>
          </a:p>
          <a:p>
            <a:r>
              <a:rPr lang="en-US" dirty="0" smtClean="0"/>
              <a:t>Motivation for the economic transformation</a:t>
            </a:r>
          </a:p>
          <a:p>
            <a:r>
              <a:rPr lang="en-US" dirty="0" smtClean="0"/>
              <a:t>Objectives and goals of the transformation</a:t>
            </a:r>
          </a:p>
          <a:p>
            <a:r>
              <a:rPr lang="en-US" dirty="0"/>
              <a:t>R</a:t>
            </a:r>
            <a:r>
              <a:rPr lang="en-US" dirty="0" smtClean="0"/>
              <a:t>eformation process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Reasons for success</a:t>
            </a:r>
          </a:p>
          <a:p>
            <a:r>
              <a:rPr lang="en-US" dirty="0" smtClean="0"/>
              <a:t>Challenges for the future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37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 in industrial 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Early 1980’s – state enterprises were given some autonomy in production, distribution and investment decisions</a:t>
            </a:r>
          </a:p>
          <a:p>
            <a:r>
              <a:rPr lang="en-US" sz="2800" dirty="0" smtClean="0"/>
              <a:t>Middle 1980’s – price and input control were gradually reduced</a:t>
            </a:r>
          </a:p>
          <a:p>
            <a:r>
              <a:rPr lang="en-US" sz="2800" dirty="0" smtClean="0"/>
              <a:t>1987 – the contract responsibility system</a:t>
            </a:r>
          </a:p>
          <a:p>
            <a:pPr lvl="1"/>
            <a:r>
              <a:rPr lang="en-US" sz="2400" dirty="0"/>
              <a:t>A</a:t>
            </a:r>
            <a:r>
              <a:rPr lang="en-US" sz="2400" dirty="0" smtClean="0"/>
              <a:t>n </a:t>
            </a:r>
            <a:r>
              <a:rPr lang="en-US" sz="2400" dirty="0"/>
              <a:t>enterprise was leased to its management and a fixed tax was collected from the enterprise, allowing the enterprise to keep all the remaining profits</a:t>
            </a:r>
            <a:r>
              <a:rPr lang="cs-CZ" sz="2400" dirty="0"/>
              <a:t> </a:t>
            </a:r>
            <a:endParaRPr lang="en-US" sz="24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9488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Gross Domestic Product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6173095"/>
              </p:ext>
            </p:extLst>
          </p:nvPr>
        </p:nvGraphicFramePr>
        <p:xfrm>
          <a:off x="156979" y="1524001"/>
          <a:ext cx="8762256" cy="5225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5204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 of the banking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4952" cy="4876800"/>
          </a:xfrm>
        </p:spPr>
        <p:txBody>
          <a:bodyPr/>
          <a:lstStyle/>
          <a:p>
            <a:r>
              <a:rPr lang="en-US" dirty="0" smtClean="0"/>
              <a:t>1983 – the People’s Bank was officially changed to a central bank</a:t>
            </a:r>
          </a:p>
          <a:p>
            <a:r>
              <a:rPr lang="en-US" dirty="0" smtClean="0"/>
              <a:t>The conversion of the state specialized banks into commercial banks – 60% of the domestic banking business</a:t>
            </a:r>
          </a:p>
          <a:p>
            <a:pPr lvl="1"/>
            <a:r>
              <a:rPr lang="en-US" dirty="0"/>
              <a:t>the Industrial and Commercial </a:t>
            </a:r>
            <a:r>
              <a:rPr lang="en-US" dirty="0" smtClean="0"/>
              <a:t>Bank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Agricultural </a:t>
            </a:r>
            <a:r>
              <a:rPr lang="en-US" dirty="0" smtClean="0"/>
              <a:t>Bank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People’s Construction Bank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Bank of China</a:t>
            </a:r>
            <a:r>
              <a:rPr lang="cs-CZ" dirty="0"/>
              <a:t> </a:t>
            </a:r>
            <a:endParaRPr lang="cs-CZ" dirty="0" smtClean="0"/>
          </a:p>
          <a:p>
            <a:r>
              <a:rPr lang="en-US" dirty="0" smtClean="0"/>
              <a:t>1994</a:t>
            </a:r>
            <a:r>
              <a:rPr lang="en-US" dirty="0"/>
              <a:t> </a:t>
            </a:r>
            <a:r>
              <a:rPr lang="en-US" dirty="0" smtClean="0"/>
              <a:t>- three </a:t>
            </a:r>
            <a:r>
              <a:rPr lang="en-US" dirty="0"/>
              <a:t>types of banks: commercial banks, policy banks and cooperative banks, with </a:t>
            </a:r>
            <a:r>
              <a:rPr lang="en-US" dirty="0" smtClean="0"/>
              <a:t>an increasing </a:t>
            </a:r>
            <a:r>
              <a:rPr lang="en-US" dirty="0"/>
              <a:t>role for private </a:t>
            </a:r>
            <a:r>
              <a:rPr lang="en-US" dirty="0" smtClean="0"/>
              <a:t>banks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531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 of the banking system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Commercial banks do not function effectively?</a:t>
            </a:r>
          </a:p>
          <a:p>
            <a:pPr lvl="1"/>
            <a:r>
              <a:rPr lang="en-US" dirty="0" smtClean="0"/>
              <a:t>Political interference (banks are under government ownership)</a:t>
            </a:r>
          </a:p>
          <a:p>
            <a:pPr lvl="1"/>
            <a:r>
              <a:rPr lang="en-US" dirty="0" smtClean="0"/>
              <a:t>Lack of trained personnel</a:t>
            </a:r>
          </a:p>
          <a:p>
            <a:pPr lvl="1"/>
            <a:r>
              <a:rPr lang="en-US" dirty="0" smtClean="0"/>
              <a:t>The control for interest rates for loans and deposits </a:t>
            </a:r>
          </a:p>
          <a:p>
            <a:pPr lvl="1"/>
            <a:r>
              <a:rPr lang="en-US" dirty="0" smtClean="0"/>
              <a:t>Insufficient incentives</a:t>
            </a:r>
          </a:p>
          <a:p>
            <a:r>
              <a:rPr lang="en-US" dirty="0" smtClean="0"/>
              <a:t>Banking crisis in China is nearly impossible</a:t>
            </a:r>
          </a:p>
          <a:p>
            <a:pPr lvl="1"/>
            <a:r>
              <a:rPr lang="en-US" dirty="0" smtClean="0"/>
              <a:t>An asset management company is set up for each of the large commercial banks to take over non-performing loans</a:t>
            </a:r>
          </a:p>
          <a:p>
            <a:pPr lvl="1"/>
            <a:r>
              <a:rPr lang="en-US" dirty="0" smtClean="0"/>
              <a:t>Chinese people keep most of their savings as bank deposits (They assume that deposits are guaranteed by the government and are save)</a:t>
            </a:r>
          </a:p>
        </p:txBody>
      </p:sp>
    </p:spTree>
    <p:extLst>
      <p:ext uri="{BB962C8B-B14F-4D97-AF65-F5344CB8AC3E}">
        <p14:creationId xmlns:p14="http://schemas.microsoft.com/office/powerpoint/2010/main" val="114683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open-door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volume of foreign trade has increased from just below 10 percent of GDP in 1978 to over 35 percent in 1996</a:t>
            </a:r>
            <a:r>
              <a:rPr lang="cs-CZ" dirty="0"/>
              <a:t> </a:t>
            </a:r>
            <a:endParaRPr lang="cs-CZ" dirty="0" smtClean="0"/>
          </a:p>
          <a:p>
            <a:r>
              <a:rPr lang="en-US" dirty="0"/>
              <a:t>Trade deficits in the 1970s and the 1980’s were changed to trade surpluses in the </a:t>
            </a:r>
            <a:r>
              <a:rPr lang="en-US" dirty="0" smtClean="0"/>
              <a:t>1990s</a:t>
            </a:r>
          </a:p>
          <a:p>
            <a:r>
              <a:rPr lang="en-US" dirty="0"/>
              <a:t>Control of foreign exchanges was gradually relaxed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en-US" dirty="0"/>
              <a:t>successive devaluation of the Chinese currency from 1.7 </a:t>
            </a:r>
            <a:r>
              <a:rPr lang="en-US" dirty="0" err="1" smtClean="0"/>
              <a:t>yuan</a:t>
            </a:r>
            <a:r>
              <a:rPr lang="en-US" dirty="0" smtClean="0"/>
              <a:t> / US </a:t>
            </a:r>
            <a:r>
              <a:rPr lang="en-US" dirty="0"/>
              <a:t>dollar </a:t>
            </a:r>
            <a:r>
              <a:rPr lang="en-US" dirty="0" smtClean="0"/>
              <a:t>ratio in </a:t>
            </a:r>
            <a:r>
              <a:rPr lang="en-US" dirty="0"/>
              <a:t>1980 to 8.6 </a:t>
            </a:r>
            <a:r>
              <a:rPr lang="en-US" dirty="0" smtClean="0"/>
              <a:t>in </a:t>
            </a:r>
            <a:r>
              <a:rPr lang="en-US" dirty="0"/>
              <a:t>1994, the exchange rate was made equal to the market rate and the Chinese currency became convertible as far as trade transactions were concerned</a:t>
            </a:r>
            <a:r>
              <a:rPr lang="cs-CZ" dirty="0"/>
              <a:t> </a:t>
            </a:r>
            <a:endParaRPr lang="cs-CZ" dirty="0" smtClean="0"/>
          </a:p>
          <a:p>
            <a:r>
              <a:rPr lang="en-US" dirty="0"/>
              <a:t>The encouragement of foreign investment </a:t>
            </a:r>
          </a:p>
        </p:txBody>
      </p:sp>
    </p:spTree>
    <p:extLst>
      <p:ext uri="{BB962C8B-B14F-4D97-AF65-F5344CB8AC3E}">
        <p14:creationId xmlns:p14="http://schemas.microsoft.com/office/powerpoint/2010/main" val="2299707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 rate (</a:t>
            </a:r>
            <a:r>
              <a:rPr lang="en-US" dirty="0" err="1" smtClean="0"/>
              <a:t>yuan</a:t>
            </a:r>
            <a:r>
              <a:rPr lang="en-US" dirty="0"/>
              <a:t> </a:t>
            </a:r>
            <a:r>
              <a:rPr lang="en-US" dirty="0" smtClean="0"/>
              <a:t>/ US dollar)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515" y="1524000"/>
            <a:ext cx="9413757" cy="508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20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foreign investment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527155"/>
              </p:ext>
            </p:extLst>
          </p:nvPr>
        </p:nvGraphicFramePr>
        <p:xfrm>
          <a:off x="114166" y="1312740"/>
          <a:ext cx="8819340" cy="5545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9121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Development </a:t>
            </a:r>
            <a:r>
              <a:rPr lang="en-US" dirty="0"/>
              <a:t>of non-state </a:t>
            </a:r>
            <a:r>
              <a:rPr lang="en-US" dirty="0" smtClean="0"/>
              <a:t>sectors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Permission for entrepreneurs to start up business</a:t>
            </a:r>
            <a:endParaRPr lang="ru-RU" sz="2800" dirty="0" smtClean="0"/>
          </a:p>
          <a:p>
            <a:r>
              <a:rPr lang="en-US" sz="2800" dirty="0" smtClean="0"/>
              <a:t>Collectively </a:t>
            </a:r>
            <a:r>
              <a:rPr lang="en-US" sz="2800" dirty="0"/>
              <a:t>owned township and village enterprises </a:t>
            </a:r>
            <a:endParaRPr lang="en-US" sz="2800" dirty="0" smtClean="0"/>
          </a:p>
          <a:p>
            <a:pPr lvl="1"/>
            <a:r>
              <a:rPr lang="en-US" sz="2400" dirty="0"/>
              <a:t>were built by the political and economic resources of the township and village governments to increase revenue</a:t>
            </a:r>
            <a:r>
              <a:rPr lang="cs-CZ" sz="2400" dirty="0"/>
              <a:t> </a:t>
            </a:r>
            <a:endParaRPr lang="cs-CZ" sz="2400" dirty="0" smtClean="0"/>
          </a:p>
          <a:p>
            <a:pPr lvl="1"/>
            <a:r>
              <a:rPr lang="en-US" sz="2400" dirty="0"/>
              <a:t>are subject to market competition</a:t>
            </a:r>
            <a:r>
              <a:rPr lang="cs-CZ" sz="2400" dirty="0"/>
              <a:t> </a:t>
            </a:r>
            <a:endParaRPr lang="cs-CZ" sz="2400" dirty="0" smtClean="0"/>
          </a:p>
          <a:p>
            <a:pPr lvl="1"/>
            <a:r>
              <a:rPr lang="en-US" sz="2400" dirty="0"/>
              <a:t>employ the managerial skill of competitively selected and highly paid managers</a:t>
            </a:r>
            <a:r>
              <a:rPr lang="cs-CZ" sz="2400" dirty="0"/>
              <a:t> </a:t>
            </a:r>
            <a:endParaRPr lang="cs-CZ" sz="2400" dirty="0" smtClean="0"/>
          </a:p>
          <a:p>
            <a:pPr lvl="1"/>
            <a:r>
              <a:rPr lang="en-US" sz="2400" dirty="0"/>
              <a:t>utilize the high-quality labor force available in the countryside</a:t>
            </a:r>
            <a:r>
              <a:rPr lang="cs-CZ" sz="2400" dirty="0"/>
              <a:t> </a:t>
            </a:r>
            <a:endParaRPr lang="cs-CZ" sz="2400" dirty="0" smtClean="0"/>
          </a:p>
          <a:p>
            <a:pPr lvl="1"/>
            <a:r>
              <a:rPr lang="en-US" sz="2400" dirty="0" smtClean="0"/>
              <a:t>publicly </a:t>
            </a:r>
            <a:r>
              <a:rPr lang="en-US" sz="2400" dirty="0"/>
              <a:t>owned </a:t>
            </a:r>
            <a:endParaRPr lang="en-US" sz="2400" dirty="0" smtClean="0"/>
          </a:p>
          <a:p>
            <a:pPr lvl="1"/>
            <a:r>
              <a:rPr lang="en-US" sz="2400" dirty="0" smtClean="0"/>
              <a:t>are </a:t>
            </a:r>
            <a:r>
              <a:rPr lang="en-US" sz="2400" dirty="0"/>
              <a:t>operating without a modern legal framework</a:t>
            </a:r>
            <a:r>
              <a:rPr lang="cs-CZ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3597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GDP growth rate, %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6479748"/>
              </p:ext>
            </p:extLst>
          </p:nvPr>
        </p:nvGraphicFramePr>
        <p:xfrm>
          <a:off x="171249" y="1276349"/>
          <a:ext cx="8747985" cy="5472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022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19088"/>
            <a:ext cx="895350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537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factors of economic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world’s earliest civilization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63" y="2160303"/>
            <a:ext cx="5969000" cy="447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401" y="2387600"/>
            <a:ext cx="29210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44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Unemployment rate, %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1063670"/>
              </p:ext>
            </p:extLst>
          </p:nvPr>
        </p:nvGraphicFramePr>
        <p:xfrm>
          <a:off x="457200" y="1524000"/>
          <a:ext cx="8229600" cy="4868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2442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world’s second largest economy</a:t>
            </a:r>
          </a:p>
          <a:p>
            <a:r>
              <a:rPr lang="en-US" sz="2800" dirty="0" smtClean="0"/>
              <a:t>The largest trading nation</a:t>
            </a:r>
          </a:p>
          <a:p>
            <a:r>
              <a:rPr lang="en-US" sz="2800" dirty="0" smtClean="0"/>
              <a:t>The largest recipient </a:t>
            </a:r>
            <a:r>
              <a:rPr lang="en-US" sz="2800" dirty="0"/>
              <a:t>of FDI in the </a:t>
            </a:r>
            <a:r>
              <a:rPr lang="en-US" sz="2800" dirty="0" smtClean="0"/>
              <a:t>developing world </a:t>
            </a:r>
            <a:endParaRPr lang="en-US" sz="2800" dirty="0"/>
          </a:p>
          <a:p>
            <a:r>
              <a:rPr lang="en-US" sz="2800" dirty="0" smtClean="0"/>
              <a:t>Income per </a:t>
            </a:r>
            <a:r>
              <a:rPr lang="en-US" sz="2800" dirty="0"/>
              <a:t>c</a:t>
            </a:r>
            <a:r>
              <a:rPr lang="en-US" sz="2800" dirty="0" smtClean="0"/>
              <a:t>apita increased </a:t>
            </a:r>
            <a:r>
              <a:rPr lang="en-US" sz="2800" dirty="0"/>
              <a:t>6 </a:t>
            </a:r>
            <a:r>
              <a:rPr lang="en-US" sz="2800" dirty="0" smtClean="0"/>
              <a:t>fold</a:t>
            </a:r>
            <a:endParaRPr lang="en-US" sz="2800" dirty="0"/>
          </a:p>
          <a:p>
            <a:r>
              <a:rPr lang="en-US" sz="2800" dirty="0"/>
              <a:t>Never </a:t>
            </a:r>
            <a:r>
              <a:rPr lang="en-US" sz="2800" dirty="0" smtClean="0"/>
              <a:t>before </a:t>
            </a:r>
            <a:r>
              <a:rPr lang="en-US" sz="2800" dirty="0"/>
              <a:t>in </a:t>
            </a:r>
            <a:r>
              <a:rPr lang="en-US" sz="2800" dirty="0" smtClean="0"/>
              <a:t>history have so </a:t>
            </a:r>
            <a:r>
              <a:rPr lang="en-US" sz="2800" dirty="0"/>
              <a:t>m</a:t>
            </a:r>
            <a:r>
              <a:rPr lang="en-US" sz="2800" dirty="0" smtClean="0"/>
              <a:t>any millions </a:t>
            </a:r>
            <a:r>
              <a:rPr lang="en-US" sz="2800" dirty="0"/>
              <a:t>of </a:t>
            </a:r>
            <a:r>
              <a:rPr lang="en-US" sz="2800" dirty="0" smtClean="0"/>
              <a:t>people been lifted out </a:t>
            </a:r>
            <a:r>
              <a:rPr lang="en-US" sz="2800" dirty="0"/>
              <a:t>of </a:t>
            </a:r>
            <a:r>
              <a:rPr lang="en-US" sz="2800" dirty="0" smtClean="0"/>
              <a:t>poverty </a:t>
            </a:r>
            <a:r>
              <a:rPr lang="en-US" sz="2800" dirty="0"/>
              <a:t>in </a:t>
            </a:r>
            <a:r>
              <a:rPr lang="en-US" sz="2800" dirty="0" smtClean="0"/>
              <a:t>such </a:t>
            </a:r>
            <a:r>
              <a:rPr lang="en-US" sz="2800" dirty="0"/>
              <a:t>a </a:t>
            </a:r>
            <a:r>
              <a:rPr lang="en-US" sz="2800" dirty="0" smtClean="0"/>
              <a:t>short time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2170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 China the only country that has been </a:t>
            </a:r>
            <a:r>
              <a:rPr lang="en-US" dirty="0" smtClean="0"/>
              <a:t>growing so fast?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5076"/>
            <a:ext cx="8390681" cy="4721923"/>
          </a:xfrm>
        </p:spPr>
        <p:txBody>
          <a:bodyPr>
            <a:normAutofit/>
          </a:bodyPr>
          <a:lstStyle/>
          <a:p>
            <a:r>
              <a:rPr lang="en-US" sz="2800" dirty="0"/>
              <a:t>No. Many other economies have been growing rapidly in the past </a:t>
            </a:r>
            <a:r>
              <a:rPr lang="en-US" sz="2800" dirty="0" smtClean="0"/>
              <a:t>decades – so poor to begin with</a:t>
            </a:r>
            <a:endParaRPr lang="en-US" sz="2800" dirty="0"/>
          </a:p>
          <a:p>
            <a:pPr lvl="1"/>
            <a:r>
              <a:rPr lang="en-US" sz="2400" dirty="0"/>
              <a:t>Other east Asian economies</a:t>
            </a:r>
          </a:p>
          <a:p>
            <a:r>
              <a:rPr lang="en-US" sz="2800" dirty="0"/>
              <a:t>But China is the one that grow the fastest and for the longest period, in terms of GDP per </a:t>
            </a:r>
            <a:r>
              <a:rPr lang="en-US" sz="2800" dirty="0" smtClean="0"/>
              <a:t>capita</a:t>
            </a:r>
            <a:endParaRPr lang="en-US" sz="2800" dirty="0"/>
          </a:p>
          <a:p>
            <a:pPr lvl="1"/>
            <a:r>
              <a:rPr lang="en-US" sz="2400" dirty="0"/>
              <a:t>China: over 30 years of growth with high growth </a:t>
            </a:r>
            <a:r>
              <a:rPr lang="en-US" sz="2400" dirty="0" smtClean="0"/>
              <a:t>rates</a:t>
            </a:r>
          </a:p>
          <a:p>
            <a:r>
              <a:rPr lang="en-US" sz="2800" dirty="0" smtClean="0"/>
              <a:t>Possibly growth rate will slow </a:t>
            </a:r>
            <a:r>
              <a:rPr lang="en-US" sz="2800" dirty="0"/>
              <a:t>as </a:t>
            </a:r>
            <a:r>
              <a:rPr lang="en-US" sz="2800" dirty="0" smtClean="0"/>
              <a:t>western income levels would be approached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3178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reforms were successful?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China enjoyed the advantages of backwardness</a:t>
            </a:r>
          </a:p>
          <a:p>
            <a:r>
              <a:rPr lang="en-US" dirty="0" smtClean="0"/>
              <a:t>Planning was less entrenched in China than it has been in other transitional economies</a:t>
            </a:r>
          </a:p>
          <a:p>
            <a:r>
              <a:rPr lang="en-US" dirty="0" smtClean="0"/>
              <a:t>China had always had a strong administrative capacity  </a:t>
            </a:r>
          </a:p>
          <a:p>
            <a:r>
              <a:rPr lang="en-US" dirty="0" smtClean="0"/>
              <a:t>Properties of the labor force</a:t>
            </a:r>
          </a:p>
          <a:p>
            <a:pPr lvl="1"/>
            <a:r>
              <a:rPr lang="en-US" dirty="0"/>
              <a:t>Large labor </a:t>
            </a:r>
            <a:r>
              <a:rPr lang="en-US" dirty="0" smtClean="0"/>
              <a:t>pool</a:t>
            </a:r>
          </a:p>
          <a:p>
            <a:pPr lvl="1"/>
            <a:r>
              <a:rPr lang="en-US" dirty="0" smtClean="0"/>
              <a:t>Skilled and disciplined</a:t>
            </a:r>
          </a:p>
          <a:p>
            <a:pPr lvl="1"/>
            <a:r>
              <a:rPr lang="en-US" dirty="0"/>
              <a:t>Lower cost – average $1 per hour and work 58 hours/week</a:t>
            </a:r>
          </a:p>
          <a:p>
            <a:pPr lvl="1"/>
            <a:r>
              <a:rPr lang="en-US" dirty="0"/>
              <a:t>No organized unions</a:t>
            </a:r>
          </a:p>
          <a:p>
            <a:r>
              <a:rPr lang="en-US" dirty="0" smtClean="0"/>
              <a:t>Exports inexpensive low and medium tech goods</a:t>
            </a:r>
          </a:p>
          <a:p>
            <a:r>
              <a:rPr lang="en-US" dirty="0" smtClean="0"/>
              <a:t>Imports technologies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40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Unfavorable demographics</a:t>
            </a:r>
          </a:p>
          <a:p>
            <a:r>
              <a:rPr lang="en-US" sz="2800" dirty="0" smtClean="0"/>
              <a:t>Corruption, transparency and weak rule of law (</a:t>
            </a:r>
            <a:r>
              <a:rPr lang="en-US" sz="2800" dirty="0" err="1" smtClean="0"/>
              <a:t>guanxi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Financially distressed state-owned and state-influenced </a:t>
            </a:r>
            <a:r>
              <a:rPr lang="en-US" sz="2800" dirty="0"/>
              <a:t>enterprises </a:t>
            </a:r>
            <a:endParaRPr lang="en-US" sz="2800" dirty="0" smtClean="0"/>
          </a:p>
          <a:p>
            <a:r>
              <a:rPr lang="en-US" sz="2800" dirty="0" smtClean="0"/>
              <a:t>Domestic and international imbalances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5990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"/>
            <a:ext cx="91440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18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Rural and urban population share, %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4108631"/>
              </p:ext>
            </p:extLst>
          </p:nvPr>
        </p:nvGraphicFramePr>
        <p:xfrm>
          <a:off x="199791" y="1524000"/>
          <a:ext cx="8762257" cy="503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6411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55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Imbalances in China’s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Momentum of economic growth</a:t>
            </a:r>
          </a:p>
          <a:p>
            <a:pPr lvl="1"/>
            <a:r>
              <a:rPr lang="en-US" dirty="0" smtClean="0"/>
              <a:t>Economic growth is driven by investments and exports</a:t>
            </a:r>
          </a:p>
          <a:p>
            <a:r>
              <a:rPr lang="en-US" dirty="0" smtClean="0"/>
              <a:t>Economic distribution</a:t>
            </a:r>
          </a:p>
          <a:p>
            <a:pPr lvl="1"/>
            <a:r>
              <a:rPr lang="en-US" dirty="0" smtClean="0"/>
              <a:t>Income distribution – gaps in living standards (between urban and rural areas, between state employees and workers, etc.)</a:t>
            </a:r>
          </a:p>
          <a:p>
            <a:r>
              <a:rPr lang="en-US" dirty="0" smtClean="0"/>
              <a:t>Financial flow</a:t>
            </a:r>
          </a:p>
          <a:p>
            <a:pPr lvl="1"/>
            <a:r>
              <a:rPr lang="en-US" dirty="0" smtClean="0"/>
              <a:t>Banks overfunded monopolized state-owned enterprises and real estate industry</a:t>
            </a:r>
          </a:p>
          <a:p>
            <a:r>
              <a:rPr lang="en-US" dirty="0" smtClean="0"/>
              <a:t>Use of economic resources </a:t>
            </a:r>
          </a:p>
          <a:p>
            <a:pPr lvl="1"/>
            <a:r>
              <a:rPr lang="en-US" dirty="0" smtClean="0"/>
              <a:t>Most of China’s economic resources are utilized by government (capital, land and cost of labor are all controlled)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8828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Drivers of economic growth in China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41268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2896" y="5842583"/>
            <a:ext cx="4917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Investment as a proportion of GDP</a:t>
            </a:r>
          </a:p>
        </p:txBody>
      </p:sp>
    </p:spTree>
    <p:extLst>
      <p:ext uri="{BB962C8B-B14F-4D97-AF65-F5344CB8AC3E}">
        <p14:creationId xmlns:p14="http://schemas.microsoft.com/office/powerpoint/2010/main" val="3587461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factors of economic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second largest country in the world by land area - </a:t>
            </a:r>
            <a:r>
              <a:rPr lang="en-US" dirty="0"/>
              <a:t>9,6 billion </a:t>
            </a:r>
            <a:r>
              <a:rPr lang="en-US" dirty="0" smtClean="0"/>
              <a:t>km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0661" y="2466474"/>
            <a:ext cx="10012680" cy="439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42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Australian TV reportage “China’s Ghost Cities” available at: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://www.sbs.com.au/dateline/story/watch/id/601007/n/China-s-Ghost-</a:t>
            </a:r>
            <a:r>
              <a:rPr lang="en-US" dirty="0" smtClean="0">
                <a:hlinkClick r:id="rId2"/>
              </a:rPr>
              <a:t>Cities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Additional web-chapter to McConnell’s book “Transition Economies: Russia and China” (available at the </a:t>
            </a:r>
            <a:r>
              <a:rPr lang="en-US" smtClean="0"/>
              <a:t>Study Materials)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600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factors of economic development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95" y="1221777"/>
            <a:ext cx="7713105" cy="56362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82592"/>
          </a:xfrm>
        </p:spPr>
        <p:txBody>
          <a:bodyPr/>
          <a:lstStyle/>
          <a:p>
            <a:r>
              <a:rPr lang="en-US" dirty="0" smtClean="0"/>
              <a:t>The most populous state in the world - </a:t>
            </a:r>
            <a:r>
              <a:rPr lang="en-US" dirty="0"/>
              <a:t>over 1.3 billion people</a:t>
            </a:r>
            <a:r>
              <a:rPr lang="cs-CZ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1409" y="5741376"/>
            <a:ext cx="5343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population density map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eastern, coastal provinces are much more densely populated than the western interior.</a:t>
            </a:r>
          </a:p>
        </p:txBody>
      </p:sp>
    </p:spTree>
    <p:extLst>
      <p:ext uri="{BB962C8B-B14F-4D97-AF65-F5344CB8AC3E}">
        <p14:creationId xmlns:p14="http://schemas.microsoft.com/office/powerpoint/2010/main" val="3711430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"/>
            <a:ext cx="91440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21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factors of economic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Authoritarian </a:t>
            </a:r>
            <a:r>
              <a:rPr lang="en-US" dirty="0"/>
              <a:t>nature of governance to control people and territory</a:t>
            </a:r>
            <a:endParaRPr lang="cs-CZ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62" y="2454254"/>
            <a:ext cx="5793935" cy="4403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696" y="2454255"/>
            <a:ext cx="2914762" cy="2182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635" y="4648381"/>
            <a:ext cx="2890823" cy="220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27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factors of economic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6329" y="1600200"/>
            <a:ext cx="2907671" cy="4876800"/>
          </a:xfrm>
        </p:spPr>
        <p:txBody>
          <a:bodyPr/>
          <a:lstStyle/>
          <a:p>
            <a:pPr lvl="0"/>
            <a:r>
              <a:rPr lang="en-US" dirty="0" smtClean="0"/>
              <a:t>Disparities </a:t>
            </a:r>
            <a:r>
              <a:rPr lang="en-US" dirty="0"/>
              <a:t>between coastal and inland provinces</a:t>
            </a:r>
            <a:r>
              <a:rPr lang="cs-CZ" dirty="0"/>
              <a:t> </a:t>
            </a:r>
            <a:endParaRPr lang="cs-CZ" dirty="0" smtClean="0"/>
          </a:p>
          <a:p>
            <a:pPr lvl="0"/>
            <a:endParaRPr lang="cs-CZ" dirty="0"/>
          </a:p>
          <a:p>
            <a:pPr marL="0" lvl="0" indent="0">
              <a:buNone/>
            </a:pPr>
            <a:r>
              <a:rPr lang="en-US" dirty="0" smtClean="0"/>
              <a:t>Shanghai</a:t>
            </a:r>
          </a:p>
          <a:p>
            <a:pPr marL="0" lvl="0" indent="0">
              <a:buNone/>
            </a:pPr>
            <a:r>
              <a:rPr lang="en-US" dirty="0" smtClean="0"/>
              <a:t>Hong Kong</a:t>
            </a:r>
          </a:p>
          <a:p>
            <a:pPr marL="0" lvl="0" indent="0">
              <a:buNone/>
            </a:pPr>
            <a:r>
              <a:rPr lang="en-US" dirty="0" smtClean="0"/>
              <a:t>Beijing</a:t>
            </a:r>
          </a:p>
          <a:p>
            <a:pPr marL="0" lvl="0" indent="0">
              <a:buNone/>
            </a:pPr>
            <a:r>
              <a:rPr lang="en-US" dirty="0" smtClean="0"/>
              <a:t>Tianjin</a:t>
            </a:r>
          </a:p>
          <a:p>
            <a:pPr marL="0" lvl="0" indent="0">
              <a:buNone/>
            </a:pPr>
            <a:r>
              <a:rPr lang="en-US" dirty="0" smtClean="0"/>
              <a:t>Chongqing</a:t>
            </a:r>
          </a:p>
          <a:p>
            <a:pPr marL="0" lvl="0" indent="0">
              <a:buNone/>
            </a:pPr>
            <a:endParaRPr lang="en-US" dirty="0" smtClean="0"/>
          </a:p>
          <a:p>
            <a:pPr lvl="0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95580"/>
            <a:ext cx="5638492" cy="534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60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Important Years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1911: End of traditional economy</a:t>
            </a:r>
          </a:p>
          <a:p>
            <a:r>
              <a:rPr lang="en-US" sz="2800" dirty="0"/>
              <a:t>1937: Wars</a:t>
            </a:r>
          </a:p>
          <a:p>
            <a:r>
              <a:rPr lang="en-US" sz="2800" dirty="0"/>
              <a:t>1949: Communist party taking </a:t>
            </a:r>
            <a:r>
              <a:rPr lang="en-US" sz="2800" dirty="0" smtClean="0"/>
              <a:t>control</a:t>
            </a:r>
          </a:p>
          <a:p>
            <a:pPr lvl="1"/>
            <a:r>
              <a:rPr lang="en-US" sz="2400" dirty="0" smtClean="0"/>
              <a:t>Radical change in government</a:t>
            </a:r>
          </a:p>
          <a:p>
            <a:pPr lvl="1"/>
            <a:r>
              <a:rPr lang="en-US" sz="2400" dirty="0"/>
              <a:t>Rapid and modern economic growth (sometimes turbulent</a:t>
            </a:r>
            <a:r>
              <a:rPr lang="en-US" sz="2400" dirty="0" smtClean="0"/>
              <a:t>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Develop a massive socialist industrial complex through direct government control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Inward-directed strategy rather than the coastal enclave </a:t>
            </a:r>
            <a:r>
              <a:rPr lang="en-US" sz="2000" dirty="0" smtClean="0"/>
              <a:t>industrialization</a:t>
            </a:r>
            <a:endParaRPr lang="en-US" sz="2000" dirty="0"/>
          </a:p>
          <a:p>
            <a:r>
              <a:rPr lang="en-US" sz="2800" dirty="0"/>
              <a:t>1978: Reform and opening</a:t>
            </a:r>
          </a:p>
        </p:txBody>
      </p:sp>
    </p:spTree>
    <p:extLst>
      <p:ext uri="{BB962C8B-B14F-4D97-AF65-F5344CB8AC3E}">
        <p14:creationId xmlns:p14="http://schemas.microsoft.com/office/powerpoint/2010/main" val="1136473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2795</TotalTime>
  <Words>1584</Words>
  <Application>Microsoft Macintosh PowerPoint</Application>
  <PresentationFormat>On-screen Show (4:3)</PresentationFormat>
  <Paragraphs>209</Paragraphs>
  <Slides>40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Clarity</vt:lpstr>
      <vt:lpstr>China’s economic transition</vt:lpstr>
      <vt:lpstr>Contents</vt:lpstr>
      <vt:lpstr>Key factors of economic development</vt:lpstr>
      <vt:lpstr>Key factors of economic development</vt:lpstr>
      <vt:lpstr>Key factors of economic development</vt:lpstr>
      <vt:lpstr>PowerPoint Presentation</vt:lpstr>
      <vt:lpstr>Key factors of economic development</vt:lpstr>
      <vt:lpstr>Key factors of economic development</vt:lpstr>
      <vt:lpstr>Important Years</vt:lpstr>
      <vt:lpstr>The “command economy” system</vt:lpstr>
      <vt:lpstr>Difference between the economic systems of China and Soviet Union </vt:lpstr>
      <vt:lpstr>Why China turned around in 1978 </vt:lpstr>
      <vt:lpstr>Deng Xiaoping (1985)</vt:lpstr>
      <vt:lpstr>Deng Xiaoping</vt:lpstr>
      <vt:lpstr>Objectives</vt:lpstr>
      <vt:lpstr>Goals</vt:lpstr>
      <vt:lpstr>Special Economic Zones (SEZs)</vt:lpstr>
      <vt:lpstr>Reform in agricultural sector</vt:lpstr>
      <vt:lpstr>The agricultural production, tons</vt:lpstr>
      <vt:lpstr>Reform in industrial sector</vt:lpstr>
      <vt:lpstr>Gross Domestic Product</vt:lpstr>
      <vt:lpstr>Reform of the banking system</vt:lpstr>
      <vt:lpstr>Reform of the banking system</vt:lpstr>
      <vt:lpstr>The open-door policy</vt:lpstr>
      <vt:lpstr>Exchange rate (yuan / US dollar)</vt:lpstr>
      <vt:lpstr>Direct foreign investment</vt:lpstr>
      <vt:lpstr>Development of non-state sectors</vt:lpstr>
      <vt:lpstr>GDP growth rate, %</vt:lpstr>
      <vt:lpstr>PowerPoint Presentation</vt:lpstr>
      <vt:lpstr>Unemployment rate, %</vt:lpstr>
      <vt:lpstr>RESULTS</vt:lpstr>
      <vt:lpstr>Is China the only country that has been growing so fast?</vt:lpstr>
      <vt:lpstr>Why the reforms were successful?</vt:lpstr>
      <vt:lpstr>Challenges for the future</vt:lpstr>
      <vt:lpstr>PowerPoint Presentation</vt:lpstr>
      <vt:lpstr>Rural and urban population share, %</vt:lpstr>
      <vt:lpstr>PowerPoint Presentation</vt:lpstr>
      <vt:lpstr>Imbalances in China’s economy</vt:lpstr>
      <vt:lpstr>Drivers of economic growth in China</vt:lpstr>
      <vt:lpstr>Additional materials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China’s economic transition</dc:title>
  <dc:creator>Oleg Deyev</dc:creator>
  <cp:lastModifiedBy>Oleg Deyev</cp:lastModifiedBy>
  <cp:revision>67</cp:revision>
  <dcterms:created xsi:type="dcterms:W3CDTF">2011-04-11T19:15:53Z</dcterms:created>
  <dcterms:modified xsi:type="dcterms:W3CDTF">2012-03-14T08:37:28Z</dcterms:modified>
</cp:coreProperties>
</file>