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9"/>
  </p:notesMasterIdLst>
  <p:sldIdLst>
    <p:sldId id="257" r:id="rId2"/>
    <p:sldId id="258" r:id="rId3"/>
    <p:sldId id="259" r:id="rId4"/>
    <p:sldId id="328" r:id="rId5"/>
    <p:sldId id="336" r:id="rId6"/>
    <p:sldId id="337" r:id="rId7"/>
    <p:sldId id="338" r:id="rId8"/>
    <p:sldId id="339" r:id="rId9"/>
    <p:sldId id="340" r:id="rId10"/>
    <p:sldId id="345" r:id="rId11"/>
    <p:sldId id="270" r:id="rId12"/>
    <p:sldId id="344" r:id="rId13"/>
    <p:sldId id="332" r:id="rId14"/>
    <p:sldId id="279" r:id="rId15"/>
    <p:sldId id="285" r:id="rId16"/>
    <p:sldId id="286" r:id="rId17"/>
    <p:sldId id="346" r:id="rId18"/>
    <p:sldId id="347" r:id="rId19"/>
    <p:sldId id="358" r:id="rId20"/>
    <p:sldId id="353" r:id="rId21"/>
    <p:sldId id="370" r:id="rId22"/>
    <p:sldId id="354" r:id="rId23"/>
    <p:sldId id="357" r:id="rId24"/>
    <p:sldId id="365" r:id="rId25"/>
    <p:sldId id="369" r:id="rId26"/>
    <p:sldId id="359" r:id="rId27"/>
    <p:sldId id="360" r:id="rId28"/>
    <p:sldId id="361" r:id="rId29"/>
    <p:sldId id="362" r:id="rId30"/>
    <p:sldId id="356" r:id="rId31"/>
    <p:sldId id="363" r:id="rId32"/>
    <p:sldId id="350" r:id="rId33"/>
    <p:sldId id="351" r:id="rId34"/>
    <p:sldId id="366" r:id="rId35"/>
    <p:sldId id="368" r:id="rId36"/>
    <p:sldId id="352" r:id="rId37"/>
    <p:sldId id="36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Assets (%)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State-owned banks</c:v>
                </c:pt>
                <c:pt idx="1">
                  <c:v>Joint stock banks</c:v>
                </c:pt>
                <c:pt idx="2">
                  <c:v>City commercial banks</c:v>
                </c:pt>
                <c:pt idx="3">
                  <c:v>Foreign banks</c:v>
                </c:pt>
                <c:pt idx="4">
                  <c:v>Rural credit unions </c:v>
                </c:pt>
                <c:pt idx="5">
                  <c:v>Urban credit unions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62.2</c:v>
                </c:pt>
                <c:pt idx="1">
                  <c:v>18.8</c:v>
                </c:pt>
                <c:pt idx="2">
                  <c:v>6.9</c:v>
                </c:pt>
                <c:pt idx="3">
                  <c:v>2.1</c:v>
                </c:pt>
                <c:pt idx="4">
                  <c:v>9.5</c:v>
                </c:pt>
                <c:pt idx="5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5997545445708197"/>
          <c:y val="0.16865362532808401"/>
          <c:w val="0.38446898998736301"/>
          <c:h val="0.76404650590551204"/>
        </c:manualLayout>
      </c:layout>
      <c:overlay val="0"/>
      <c:txPr>
        <a:bodyPr/>
        <a:lstStyle/>
        <a:p>
          <a:pPr>
            <a:defRPr sz="24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B863A-F1C3-2748-91E3-47318155FCA3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4C785-FD79-6643-BD25-2F17B5EC4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77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E758E12F-43CE-2A4C-BE69-298E519ED05D}" type="slidenum">
              <a:rPr lang="en-GB">
                <a:solidFill>
                  <a:srgbClr val="000000"/>
                </a:solidFill>
                <a:latin typeface="Times New Roman" charset="0"/>
              </a:rPr>
              <a:pPr eaLnBrk="1"/>
              <a:t>4</a:t>
            </a:fld>
            <a:endParaRPr lang="en-GB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98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4096" cy="41124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719BF5-B19E-F248-9E9C-918D2D7E2589}" type="slidenum">
              <a:rPr lang="zh-CN" altLang="en-GB"/>
              <a:pPr/>
              <a:t>11</a:t>
            </a:fld>
            <a:endParaRPr lang="en-GB" altLang="zh-CN"/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637" y="4343144"/>
            <a:ext cx="5486727" cy="4115019"/>
          </a:xfrm>
        </p:spPr>
        <p:txBody>
          <a:bodyPr/>
          <a:lstStyle/>
          <a:p>
            <a:endParaRPr lang="zh-CN" altLang="en-US"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c id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DCO-ZZY838-20060418-sdmPP1</a:t>
            </a:r>
          </a:p>
        </p:txBody>
      </p:sp>
      <p:sp>
        <p:nvSpPr>
          <p:cNvPr id="5" name="pg num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6559A-2176-7C44-B359-85618B613C21}" type="slidenum">
              <a:rPr lang="en-US"/>
              <a:pPr/>
              <a:t>14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98638" y="1177925"/>
            <a:ext cx="10415588" cy="7812088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896" y="334589"/>
            <a:ext cx="5249044" cy="245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589" y="228600"/>
            <a:ext cx="7964365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46589" y="1295400"/>
            <a:ext cx="8078665" cy="4953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71138" y="6400800"/>
            <a:ext cx="1758462" cy="457200"/>
          </a:xfrm>
        </p:spPr>
        <p:txBody>
          <a:bodyPr/>
          <a:lstStyle>
            <a:lvl1pPr>
              <a:defRPr/>
            </a:lvl1pPr>
          </a:lstStyle>
          <a:p>
            <a:fld id="{62F28704-B1C8-0F40-AD3C-843EEE3819E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646890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March 21,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March 21,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oleObject" Target="../embeddings/oleObject1.bin"/><Relationship Id="rId5" Type="http://schemas.openxmlformats.org/officeDocument/2006/relationships/tags" Target="../tags/tag4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3.xml"/><Relationship Id="rId9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90832" cy="1927225"/>
          </a:xfrm>
        </p:spPr>
        <p:txBody>
          <a:bodyPr/>
          <a:lstStyle/>
          <a:p>
            <a:r>
              <a:rPr lang="en-US" dirty="0" smtClean="0"/>
              <a:t>Financial system </a:t>
            </a:r>
            <a:br>
              <a:rPr lang="en-US" dirty="0" smtClean="0"/>
            </a:br>
            <a:r>
              <a:rPr lang="en-US" dirty="0" smtClean="0"/>
              <a:t>of china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Lecturer – Oleg Deev</a:t>
            </a:r>
          </a:p>
          <a:p>
            <a:r>
              <a:rPr lang="en-US" dirty="0" err="1" smtClean="0"/>
              <a:t>oleg@mail.muni.cz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3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the banking sector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19" y="1398409"/>
            <a:ext cx="8928781" cy="545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82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Text Box 2"/>
          <p:cNvSpPr txBox="1">
            <a:spLocks noChangeArrowheads="1"/>
          </p:cNvSpPr>
          <p:nvPr/>
        </p:nvSpPr>
        <p:spPr bwMode="auto">
          <a:xfrm>
            <a:off x="304800" y="4505457"/>
            <a:ext cx="8610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Arial"/>
              <a:buChar char="•"/>
            </a:pP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The assets of the banking sector account for around 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95</a:t>
            </a:r>
            <a:r>
              <a:rPr kumimoji="1" lang="ru-RU" altLang="zh-CN" sz="2000" b="0" dirty="0" smtClean="0">
                <a:latin typeface="+mn-lt"/>
                <a:ea typeface="SimSun" charset="0"/>
                <a:cs typeface="SimSun" charset="0"/>
              </a:rPr>
              <a:t>%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 </a:t>
            </a: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of the total assets of all financial institutions in China.</a:t>
            </a:r>
          </a:p>
          <a:p>
            <a:pPr>
              <a:buFont typeface="Arial"/>
              <a:buChar char="•"/>
            </a:pP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62</a:t>
            </a:r>
            <a:r>
              <a:rPr kumimoji="1" lang="ru-RU" altLang="zh-CN" sz="2000" b="0" dirty="0" smtClean="0">
                <a:latin typeface="+mn-lt"/>
                <a:ea typeface="SimSun" charset="0"/>
                <a:cs typeface="SimSun" charset="0"/>
              </a:rPr>
              <a:t>%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 </a:t>
            </a: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of the fixed-asset investment in China are funded by banking Sector.</a:t>
            </a:r>
          </a:p>
          <a:p>
            <a:pPr>
              <a:buFont typeface="Arial"/>
              <a:buChar char="•"/>
            </a:pP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The big four SOE banks are the major players in the Chinese financial market, with their assets accounting for 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52.7</a:t>
            </a:r>
            <a:r>
              <a:rPr kumimoji="1" lang="ru-RU" altLang="zh-CN" sz="2000" b="0" dirty="0" smtClean="0">
                <a:latin typeface="+mn-lt"/>
                <a:ea typeface="SimSun" charset="0"/>
                <a:cs typeface="SimSun" charset="0"/>
              </a:rPr>
              <a:t>% 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of </a:t>
            </a: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the total bank assets in China.</a:t>
            </a:r>
          </a:p>
        </p:txBody>
      </p:sp>
      <p:sp>
        <p:nvSpPr>
          <p:cNvPr id="1142789" name="Line 5"/>
          <p:cNvSpPr>
            <a:spLocks noChangeShapeType="1"/>
          </p:cNvSpPr>
          <p:nvPr/>
        </p:nvSpPr>
        <p:spPr bwMode="auto">
          <a:xfrm>
            <a:off x="643304" y="2257425"/>
            <a:ext cx="70631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142810" name="Line 26"/>
          <p:cNvSpPr>
            <a:spLocks noChangeShapeType="1"/>
          </p:cNvSpPr>
          <p:nvPr/>
        </p:nvSpPr>
        <p:spPr bwMode="auto">
          <a:xfrm>
            <a:off x="1526931" y="2257425"/>
            <a:ext cx="0" cy="350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1" y="1430338"/>
            <a:ext cx="8610599" cy="3008312"/>
            <a:chOff x="304801" y="1430338"/>
            <a:chExt cx="8610599" cy="3008312"/>
          </a:xfrm>
        </p:grpSpPr>
        <p:sp>
          <p:nvSpPr>
            <p:cNvPr id="1142788" name="Text Box 4"/>
            <p:cNvSpPr txBox="1">
              <a:spLocks noChangeArrowheads="1"/>
            </p:cNvSpPr>
            <p:nvPr/>
          </p:nvSpPr>
          <p:spPr bwMode="auto">
            <a:xfrm>
              <a:off x="3131528" y="1430338"/>
              <a:ext cx="2560026" cy="47625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China Banking Regulatory Commission</a:t>
              </a:r>
            </a:p>
          </p:txBody>
        </p:sp>
        <p:sp>
          <p:nvSpPr>
            <p:cNvPr id="1142790" name="Line 6"/>
            <p:cNvSpPr>
              <a:spLocks noChangeShapeType="1"/>
            </p:cNvSpPr>
            <p:nvPr/>
          </p:nvSpPr>
          <p:spPr bwMode="auto">
            <a:xfrm flipV="1">
              <a:off x="4353658" y="1906589"/>
              <a:ext cx="0" cy="350837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791" name="Text Box 7"/>
            <p:cNvSpPr txBox="1">
              <a:spLocks noChangeArrowheads="1"/>
            </p:cNvSpPr>
            <p:nvPr/>
          </p:nvSpPr>
          <p:spPr bwMode="auto">
            <a:xfrm>
              <a:off x="304801" y="2608263"/>
              <a:ext cx="594946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Policy Banks</a:t>
              </a:r>
            </a:p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(3)</a:t>
              </a:r>
            </a:p>
          </p:txBody>
        </p:sp>
        <p:sp>
          <p:nvSpPr>
            <p:cNvPr id="1142792" name="Text Box 8"/>
            <p:cNvSpPr txBox="1">
              <a:spLocks noChangeArrowheads="1"/>
            </p:cNvSpPr>
            <p:nvPr/>
          </p:nvSpPr>
          <p:spPr bwMode="auto">
            <a:xfrm>
              <a:off x="2051538" y="2608263"/>
              <a:ext cx="1008185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Joint stock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Commercial banks(10)</a:t>
              </a:r>
            </a:p>
          </p:txBody>
        </p:sp>
        <p:sp>
          <p:nvSpPr>
            <p:cNvPr id="1142793" name="Text Box 9"/>
            <p:cNvSpPr txBox="1">
              <a:spLocks noChangeArrowheads="1"/>
            </p:cNvSpPr>
            <p:nvPr/>
          </p:nvSpPr>
          <p:spPr bwMode="auto">
            <a:xfrm>
              <a:off x="3889131" y="2608263"/>
              <a:ext cx="968620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algn="ctr"/>
              <a:r>
                <a:rPr lang="en-US" altLang="zh-CN" sz="1000">
                  <a:solidFill>
                    <a:schemeClr val="tx1"/>
                  </a:solidFill>
                </a:rPr>
                <a:t>State-Controlled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Commercial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Banks(4)</a:t>
              </a:r>
            </a:p>
          </p:txBody>
        </p:sp>
        <p:sp>
          <p:nvSpPr>
            <p:cNvPr id="1142794" name="Text Box 10"/>
            <p:cNvSpPr txBox="1">
              <a:spLocks noChangeArrowheads="1"/>
            </p:cNvSpPr>
            <p:nvPr/>
          </p:nvSpPr>
          <p:spPr bwMode="auto">
            <a:xfrm>
              <a:off x="3131528" y="2608263"/>
              <a:ext cx="647700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Foreign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Banks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(225)</a:t>
              </a:r>
            </a:p>
          </p:txBody>
        </p:sp>
        <p:sp>
          <p:nvSpPr>
            <p:cNvPr id="1142795" name="Text Box 11"/>
            <p:cNvSpPr txBox="1">
              <a:spLocks noChangeArrowheads="1"/>
            </p:cNvSpPr>
            <p:nvPr/>
          </p:nvSpPr>
          <p:spPr bwMode="auto">
            <a:xfrm>
              <a:off x="1053612" y="2608263"/>
              <a:ext cx="902677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Regional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Banks</a:t>
              </a:r>
            </a:p>
            <a:p>
              <a:pPr algn="ctr"/>
              <a:endParaRPr lang="en-US" altLang="zh-CN" sz="1000">
                <a:solidFill>
                  <a:schemeClr val="tx1"/>
                </a:solidFill>
              </a:endParaRPr>
            </a:p>
          </p:txBody>
        </p:sp>
        <p:sp>
          <p:nvSpPr>
            <p:cNvPr id="1142796" name="Text Box 12"/>
            <p:cNvSpPr txBox="1">
              <a:spLocks noChangeArrowheads="1"/>
            </p:cNvSpPr>
            <p:nvPr/>
          </p:nvSpPr>
          <p:spPr bwMode="auto">
            <a:xfrm>
              <a:off x="5004289" y="2608263"/>
              <a:ext cx="863111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Postal Saving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Banks</a:t>
              </a:r>
            </a:p>
          </p:txBody>
        </p:sp>
        <p:sp>
          <p:nvSpPr>
            <p:cNvPr id="1142797" name="Text Box 13"/>
            <p:cNvSpPr txBox="1">
              <a:spLocks noChangeArrowheads="1"/>
            </p:cNvSpPr>
            <p:nvPr/>
          </p:nvSpPr>
          <p:spPr bwMode="auto">
            <a:xfrm>
              <a:off x="5987562" y="2608263"/>
              <a:ext cx="902677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City commercial  banks</a:t>
              </a:r>
            </a:p>
          </p:txBody>
        </p:sp>
        <p:sp>
          <p:nvSpPr>
            <p:cNvPr id="1142798" name="Text Box 14"/>
            <p:cNvSpPr txBox="1">
              <a:spLocks noChangeArrowheads="1"/>
            </p:cNvSpPr>
            <p:nvPr/>
          </p:nvSpPr>
          <p:spPr bwMode="auto">
            <a:xfrm>
              <a:off x="7020658" y="2608263"/>
              <a:ext cx="901211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Co-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operated banks</a:t>
              </a:r>
            </a:p>
          </p:txBody>
        </p:sp>
        <p:sp>
          <p:nvSpPr>
            <p:cNvPr id="1142799" name="Text Box 15"/>
            <p:cNvSpPr txBox="1">
              <a:spLocks noChangeArrowheads="1"/>
            </p:cNvSpPr>
            <p:nvPr/>
          </p:nvSpPr>
          <p:spPr bwMode="auto">
            <a:xfrm>
              <a:off x="8014189" y="2608263"/>
              <a:ext cx="901211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Non-bank financial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companies</a:t>
              </a:r>
            </a:p>
          </p:txBody>
        </p:sp>
        <p:sp>
          <p:nvSpPr>
            <p:cNvPr id="1142800" name="Text Box 16"/>
            <p:cNvSpPr txBox="1">
              <a:spLocks noChangeArrowheads="1"/>
            </p:cNvSpPr>
            <p:nvPr/>
          </p:nvSpPr>
          <p:spPr bwMode="auto">
            <a:xfrm>
              <a:off x="2897066" y="3798888"/>
              <a:ext cx="1164980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Industrial and Commercial </a:t>
              </a:r>
            </a:p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bank of china</a:t>
              </a:r>
            </a:p>
          </p:txBody>
        </p:sp>
        <p:sp>
          <p:nvSpPr>
            <p:cNvPr id="1142801" name="Line 17"/>
            <p:cNvSpPr>
              <a:spLocks noChangeShapeType="1"/>
            </p:cNvSpPr>
            <p:nvPr/>
          </p:nvSpPr>
          <p:spPr bwMode="auto">
            <a:xfrm>
              <a:off x="1956290" y="3532188"/>
              <a:ext cx="4504592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2" name="Text Box 18"/>
            <p:cNvSpPr txBox="1">
              <a:spLocks noChangeArrowheads="1"/>
            </p:cNvSpPr>
            <p:nvPr/>
          </p:nvSpPr>
          <p:spPr bwMode="auto">
            <a:xfrm>
              <a:off x="1471246" y="3798888"/>
              <a:ext cx="968620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Bank </a:t>
              </a:r>
            </a:p>
            <a:p>
              <a:pPr algn="ctr"/>
              <a:r>
                <a:rPr lang="en-US" altLang="zh-CN" sz="1200" dirty="0"/>
                <a:t>o</a:t>
              </a:r>
              <a:r>
                <a:rPr lang="en-US" altLang="zh-CN" sz="1200" dirty="0" smtClean="0">
                  <a:solidFill>
                    <a:schemeClr val="tx1"/>
                  </a:solidFill>
                </a:rPr>
                <a:t>f</a:t>
              </a:r>
              <a:endParaRPr lang="en-US" altLang="zh-CN" sz="12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 </a:t>
              </a:r>
              <a:r>
                <a:rPr lang="en-US" altLang="zh-CN" sz="1200" dirty="0" smtClean="0">
                  <a:solidFill>
                    <a:schemeClr val="tx1"/>
                  </a:solidFill>
                </a:rPr>
                <a:t>China</a:t>
              </a:r>
              <a:endParaRPr lang="en-US" altLang="zh-CN" sz="1600" dirty="0">
                <a:solidFill>
                  <a:schemeClr val="tx1"/>
                </a:solidFill>
              </a:endParaRPr>
            </a:p>
          </p:txBody>
        </p:sp>
        <p:sp>
          <p:nvSpPr>
            <p:cNvPr id="1142803" name="Text Box 19"/>
            <p:cNvSpPr txBox="1">
              <a:spLocks noChangeArrowheads="1"/>
            </p:cNvSpPr>
            <p:nvPr/>
          </p:nvSpPr>
          <p:spPr bwMode="auto">
            <a:xfrm>
              <a:off x="4445977" y="3798888"/>
              <a:ext cx="1113692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China Construction bank</a:t>
              </a:r>
              <a:endParaRPr lang="en-US" altLang="zh-CN" sz="1600" dirty="0">
                <a:solidFill>
                  <a:schemeClr val="tx1"/>
                </a:solidFill>
              </a:endParaRPr>
            </a:p>
          </p:txBody>
        </p:sp>
        <p:sp>
          <p:nvSpPr>
            <p:cNvPr id="1142804" name="Text Box 20"/>
            <p:cNvSpPr txBox="1">
              <a:spLocks noChangeArrowheads="1"/>
            </p:cNvSpPr>
            <p:nvPr/>
          </p:nvSpPr>
          <p:spPr bwMode="auto">
            <a:xfrm>
              <a:off x="5987562" y="3798888"/>
              <a:ext cx="1204546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118800" rIns="36000"/>
            <a:lstStyle/>
            <a:p>
              <a:pPr algn="ctr" fontAlgn="ctr"/>
              <a:r>
                <a:rPr lang="en-US" altLang="zh-CN" sz="1200" dirty="0"/>
                <a:t>A</a:t>
              </a:r>
              <a:r>
                <a:rPr lang="en-US" altLang="zh-CN" sz="1200" dirty="0" smtClean="0">
                  <a:solidFill>
                    <a:schemeClr val="tx1"/>
                  </a:solidFill>
                </a:rPr>
                <a:t>gricultural </a:t>
              </a:r>
              <a:r>
                <a:rPr lang="en-US" altLang="zh-CN" sz="1200" dirty="0">
                  <a:solidFill>
                    <a:schemeClr val="tx1"/>
                  </a:solidFill>
                </a:rPr>
                <a:t>bank of china</a:t>
              </a:r>
            </a:p>
          </p:txBody>
        </p:sp>
        <p:sp>
          <p:nvSpPr>
            <p:cNvPr id="1142805" name="Line 21"/>
            <p:cNvSpPr>
              <a:spLocks noChangeShapeType="1"/>
            </p:cNvSpPr>
            <p:nvPr/>
          </p:nvSpPr>
          <p:spPr bwMode="auto">
            <a:xfrm>
              <a:off x="1956289" y="3532188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6" name="Line 22"/>
            <p:cNvSpPr>
              <a:spLocks noChangeShapeType="1"/>
            </p:cNvSpPr>
            <p:nvPr/>
          </p:nvSpPr>
          <p:spPr bwMode="auto">
            <a:xfrm>
              <a:off x="3480289" y="3532188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7" name="Line 23"/>
            <p:cNvSpPr>
              <a:spLocks noChangeShapeType="1"/>
            </p:cNvSpPr>
            <p:nvPr/>
          </p:nvSpPr>
          <p:spPr bwMode="auto">
            <a:xfrm>
              <a:off x="5004289" y="3532188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8" name="Line 24"/>
            <p:cNvSpPr>
              <a:spLocks noChangeShapeType="1"/>
            </p:cNvSpPr>
            <p:nvPr/>
          </p:nvSpPr>
          <p:spPr bwMode="auto">
            <a:xfrm>
              <a:off x="6471138" y="3532188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9" name="Line 25"/>
            <p:cNvSpPr>
              <a:spLocks noChangeShapeType="1"/>
            </p:cNvSpPr>
            <p:nvPr/>
          </p:nvSpPr>
          <p:spPr bwMode="auto">
            <a:xfrm>
              <a:off x="4327281" y="3248025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1" name="Line 27"/>
            <p:cNvSpPr>
              <a:spLocks noChangeShapeType="1"/>
            </p:cNvSpPr>
            <p:nvPr/>
          </p:nvSpPr>
          <p:spPr bwMode="auto">
            <a:xfrm>
              <a:off x="643305" y="2257425"/>
              <a:ext cx="780903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2" name="Line 28"/>
            <p:cNvSpPr>
              <a:spLocks noChangeShapeType="1"/>
            </p:cNvSpPr>
            <p:nvPr/>
          </p:nvSpPr>
          <p:spPr bwMode="auto">
            <a:xfrm>
              <a:off x="1526931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3" name="Line 29"/>
            <p:cNvSpPr>
              <a:spLocks noChangeShapeType="1"/>
            </p:cNvSpPr>
            <p:nvPr/>
          </p:nvSpPr>
          <p:spPr bwMode="auto">
            <a:xfrm>
              <a:off x="655027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4" name="Line 30"/>
            <p:cNvSpPr>
              <a:spLocks noChangeShapeType="1"/>
            </p:cNvSpPr>
            <p:nvPr/>
          </p:nvSpPr>
          <p:spPr bwMode="auto">
            <a:xfrm>
              <a:off x="2565889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5" name="Line 31"/>
            <p:cNvSpPr>
              <a:spLocks noChangeShapeType="1"/>
            </p:cNvSpPr>
            <p:nvPr/>
          </p:nvSpPr>
          <p:spPr bwMode="auto">
            <a:xfrm>
              <a:off x="3472962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6" name="Line 32"/>
            <p:cNvSpPr>
              <a:spLocks noChangeShapeType="1"/>
            </p:cNvSpPr>
            <p:nvPr/>
          </p:nvSpPr>
          <p:spPr bwMode="auto">
            <a:xfrm>
              <a:off x="4353658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7" name="Line 33"/>
            <p:cNvSpPr>
              <a:spLocks noChangeShapeType="1"/>
            </p:cNvSpPr>
            <p:nvPr/>
          </p:nvSpPr>
          <p:spPr bwMode="auto">
            <a:xfrm>
              <a:off x="5372100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8" name="Line 34"/>
            <p:cNvSpPr>
              <a:spLocks noChangeShapeType="1"/>
            </p:cNvSpPr>
            <p:nvPr/>
          </p:nvSpPr>
          <p:spPr bwMode="auto">
            <a:xfrm>
              <a:off x="6460881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9" name="Line 35"/>
            <p:cNvSpPr>
              <a:spLocks noChangeShapeType="1"/>
            </p:cNvSpPr>
            <p:nvPr/>
          </p:nvSpPr>
          <p:spPr bwMode="auto">
            <a:xfrm>
              <a:off x="7442689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20" name="Line 36"/>
            <p:cNvSpPr>
              <a:spLocks noChangeShapeType="1"/>
            </p:cNvSpPr>
            <p:nvPr/>
          </p:nvSpPr>
          <p:spPr bwMode="auto">
            <a:xfrm>
              <a:off x="8452338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Chinese banking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6263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dominance in the banking industry (2006)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9283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431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charset="0"/>
              </a:rPr>
              <a:t>Banks in China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>
                <a:ea typeface="宋体" charset="0"/>
              </a:rPr>
              <a:t>State-owned banks: ICBC, CCB, BOC, CAB</a:t>
            </a:r>
          </a:p>
          <a:p>
            <a:pPr eaLnBrk="1" hangingPunct="1"/>
            <a:r>
              <a:rPr lang="en-US" altLang="zh-CN" sz="2800" dirty="0">
                <a:ea typeface="宋体" charset="0"/>
              </a:rPr>
              <a:t>Joint stock banks: Bank of Communication, China Merchants Bank, Guangdong Development Bank, </a:t>
            </a:r>
            <a:r>
              <a:rPr lang="en-US" altLang="zh-CN" sz="2800" dirty="0" err="1">
                <a:ea typeface="宋体" charset="0"/>
              </a:rPr>
              <a:t>Minsheng</a:t>
            </a:r>
            <a:r>
              <a:rPr lang="en-US" altLang="zh-CN" sz="2800" dirty="0">
                <a:ea typeface="宋体" charset="0"/>
              </a:rPr>
              <a:t> Bank</a:t>
            </a:r>
          </a:p>
          <a:p>
            <a:pPr eaLnBrk="1" hangingPunct="1"/>
            <a:r>
              <a:rPr lang="en-US" altLang="zh-CN" sz="2800" dirty="0">
                <a:ea typeface="宋体" charset="0"/>
              </a:rPr>
              <a:t>City banks and credit unions: Bank of Shanghai, Bank of Nanjing, Ningbo Commercial Bank</a:t>
            </a:r>
          </a:p>
          <a:p>
            <a:pPr eaLnBrk="1" hangingPunct="1"/>
            <a:r>
              <a:rPr lang="en-US" altLang="zh-CN" sz="2800" dirty="0">
                <a:ea typeface="宋体" charset="0"/>
              </a:rPr>
              <a:t>Foreign banks: HSBC, Citibank, Standard </a:t>
            </a:r>
            <a:r>
              <a:rPr lang="en-US" altLang="zh-CN" sz="2800" dirty="0" smtClean="0">
                <a:ea typeface="宋体" charset="0"/>
              </a:rPr>
              <a:t>Chartered</a:t>
            </a:r>
            <a:endParaRPr lang="en-US" altLang="zh-CN" sz="2800" dirty="0"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8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018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r:id="rId11" imgW="0" imgH="0" progId="TCLayout.ActiveDocument">
                  <p:embed/>
                </p:oleObj>
              </mc:Choice>
              <mc:Fallback>
                <p:oleObj r:id="rId11" imgW="0" imgH="0" progId="TCLayout.ActiveDocument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19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3555" y="1830936"/>
            <a:ext cx="3563649" cy="40169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214021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68565" y="2903067"/>
            <a:ext cx="3202424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 smtClean="0"/>
              <a:t>Weak </a:t>
            </a:r>
            <a:r>
              <a:rPr lang="en-US" sz="2000" dirty="0"/>
              <a:t>governance and lack of commercial </a:t>
            </a:r>
            <a:r>
              <a:rPr lang="en-US" sz="2000" dirty="0" smtClean="0"/>
              <a:t>mindset</a:t>
            </a:r>
            <a:endParaRPr lang="en-US" sz="2000" dirty="0"/>
          </a:p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Operational weaknesses in lending and risk management</a:t>
            </a:r>
          </a:p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Decentralized structure with local </a:t>
            </a:r>
            <a:r>
              <a:rPr lang="en-US" sz="2000" dirty="0" smtClean="0"/>
              <a:t>autonomy</a:t>
            </a:r>
            <a:endParaRPr lang="en-US" sz="2000" dirty="0"/>
          </a:p>
        </p:txBody>
      </p:sp>
      <p:sp>
        <p:nvSpPr>
          <p:cNvPr id="214022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68566" y="2165086"/>
            <a:ext cx="320242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913526">
              <a:buSzPct val="120000"/>
            </a:pPr>
            <a:r>
              <a:rPr lang="en-US" sz="2000" b="1" dirty="0">
                <a:solidFill>
                  <a:schemeClr val="tx2"/>
                </a:solidFill>
              </a:rPr>
              <a:t>Root causes </a:t>
            </a:r>
            <a:r>
              <a:rPr lang="en-US" sz="2000" b="1" dirty="0" smtClean="0">
                <a:solidFill>
                  <a:schemeClr val="tx2"/>
                </a:solidFill>
              </a:rPr>
              <a:t>of </a:t>
            </a:r>
            <a:r>
              <a:rPr lang="en-US" sz="2000" b="1" dirty="0">
                <a:solidFill>
                  <a:schemeClr val="tx2"/>
                </a:solidFill>
              </a:rPr>
              <a:t>weak performance</a:t>
            </a:r>
          </a:p>
        </p:txBody>
      </p:sp>
      <p:sp>
        <p:nvSpPr>
          <p:cNvPr id="214023" name="AutoShap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2598339" y="3515455"/>
            <a:ext cx="3900346" cy="53130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214024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198069" y="2518346"/>
            <a:ext cx="3513433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 smtClean="0"/>
              <a:t>Renewed </a:t>
            </a:r>
            <a:r>
              <a:rPr lang="en-US" sz="2000" dirty="0"/>
              <a:t>NPL build-</a:t>
            </a:r>
            <a:r>
              <a:rPr lang="en-US" sz="2000" dirty="0" smtClean="0"/>
              <a:t>up</a:t>
            </a:r>
            <a:endParaRPr lang="en-US" sz="2000" dirty="0"/>
          </a:p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Sharp reductions in liquidity and profitability, due to concentration of profits, from:</a:t>
            </a:r>
          </a:p>
          <a:p>
            <a:pPr marL="937777" lvl="3" indent="-342900" defTabSz="913526">
              <a:spcAft>
                <a:spcPts val="600"/>
              </a:spcAft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Foreign bank entry</a:t>
            </a:r>
          </a:p>
          <a:p>
            <a:pPr marL="937777" lvl="3" indent="-342900" defTabSz="913526">
              <a:spcAft>
                <a:spcPts val="600"/>
              </a:spcAft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Corporate bond market development</a:t>
            </a:r>
          </a:p>
          <a:p>
            <a:pPr marL="937777" lvl="3" indent="-342900" defTabSz="913526">
              <a:spcAft>
                <a:spcPts val="600"/>
              </a:spcAft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Real estate exposure</a:t>
            </a:r>
          </a:p>
        </p:txBody>
      </p:sp>
      <p:sp>
        <p:nvSpPr>
          <p:cNvPr id="214025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256383" y="2011197"/>
            <a:ext cx="34551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 defTabSz="913526">
              <a:buSzPct val="120000"/>
            </a:pPr>
            <a:r>
              <a:rPr lang="en-US" sz="2000" b="1" dirty="0" smtClean="0">
                <a:solidFill>
                  <a:schemeClr val="tx2"/>
                </a:solidFill>
              </a:rPr>
              <a:t>Key </a:t>
            </a:r>
            <a:r>
              <a:rPr lang="en-US" sz="2000" b="1" dirty="0">
                <a:solidFill>
                  <a:schemeClr val="tx2"/>
                </a:solidFill>
              </a:rPr>
              <a:t>vulnerabilities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199" y="533400"/>
            <a:ext cx="854159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Weak </a:t>
            </a:r>
            <a:r>
              <a:rPr lang="en-US" dirty="0"/>
              <a:t>b</a:t>
            </a:r>
            <a:r>
              <a:rPr lang="en-US" dirty="0" smtClean="0"/>
              <a:t>ank </a:t>
            </a:r>
            <a:r>
              <a:rPr lang="en-US" dirty="0"/>
              <a:t>p</a:t>
            </a:r>
            <a:r>
              <a:rPr lang="en-US" dirty="0" smtClean="0"/>
              <a:t>erformance creates vulnerabilities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7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non-performing loan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residue of casualties of economic reform</a:t>
            </a:r>
          </a:p>
          <a:p>
            <a:r>
              <a:rPr lang="en-US" sz="2800" dirty="0" smtClean="0"/>
              <a:t>The Government’s response a combination of:</a:t>
            </a:r>
          </a:p>
          <a:p>
            <a:pPr lvl="1"/>
            <a:r>
              <a:rPr lang="en-US" sz="2400" dirty="0" smtClean="0"/>
              <a:t>worst loans moved to asset management companies (“bad banks”)</a:t>
            </a:r>
          </a:p>
          <a:p>
            <a:pPr lvl="1"/>
            <a:r>
              <a:rPr lang="en-US" sz="2400" dirty="0" smtClean="0"/>
              <a:t>Capital injections</a:t>
            </a:r>
          </a:p>
          <a:p>
            <a:pPr lvl="1"/>
            <a:r>
              <a:rPr lang="en-US" sz="2400" dirty="0" smtClean="0"/>
              <a:t>Enhancement of recovery rates</a:t>
            </a:r>
          </a:p>
          <a:p>
            <a:pPr lvl="1"/>
            <a:r>
              <a:rPr lang="en-US" sz="2400" dirty="0" smtClean="0"/>
              <a:t>Restrictions of “political” lending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970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351" y="533400"/>
            <a:ext cx="8766468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challenges for Chinese banking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Fundamental banking industry reform is far from complete</a:t>
            </a:r>
          </a:p>
          <a:p>
            <a:r>
              <a:rPr lang="en-US" dirty="0" smtClean="0"/>
              <a:t>Ensure large state-owned banks, that have been cleaned up and recapitalized, do not repeat past mistakes</a:t>
            </a:r>
          </a:p>
          <a:p>
            <a:pPr lvl="1"/>
            <a:r>
              <a:rPr lang="en-US" dirty="0" smtClean="0"/>
              <a:t>Upgrade management expertise</a:t>
            </a:r>
          </a:p>
          <a:p>
            <a:pPr lvl="1"/>
            <a:r>
              <a:rPr lang="en-US" dirty="0" smtClean="0"/>
              <a:t>Improve risk management and internal control</a:t>
            </a:r>
          </a:p>
          <a:p>
            <a:pPr lvl="1"/>
            <a:r>
              <a:rPr lang="en-US" dirty="0" smtClean="0"/>
              <a:t>Adopt risk-based pricing</a:t>
            </a:r>
          </a:p>
          <a:p>
            <a:pPr lvl="1"/>
            <a:r>
              <a:rPr lang="en-US" dirty="0" smtClean="0"/>
              <a:t>Implement proper incentive system</a:t>
            </a:r>
          </a:p>
          <a:p>
            <a:r>
              <a:rPr lang="en-US" dirty="0" smtClean="0"/>
              <a:t>Further lower high NLP ratios and address thin capitalization of other underperforming banks</a:t>
            </a:r>
          </a:p>
          <a:p>
            <a:r>
              <a:rPr lang="en-US" dirty="0" smtClean="0"/>
              <a:t>Eliminate influence by central and local governments</a:t>
            </a:r>
            <a:r>
              <a:rPr lang="cs-CZ" dirty="0"/>
              <a:t> </a:t>
            </a:r>
            <a:r>
              <a:rPr lang="en-US" dirty="0" smtClean="0"/>
              <a:t>(introduce real competition)</a:t>
            </a:r>
          </a:p>
          <a:p>
            <a:r>
              <a:rPr lang="en-US" dirty="0" smtClean="0"/>
              <a:t>Further improve regulatory/legal framework (for example, deposit insurance)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8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5738" lvl="1" indent="-185738">
              <a:lnSpc>
                <a:spcPct val="90000"/>
              </a:lnSpc>
            </a:pPr>
            <a:r>
              <a:rPr lang="en-US" altLang="zh-CN" sz="2400" dirty="0"/>
              <a:t>Two domestic stock </a:t>
            </a:r>
            <a:r>
              <a:rPr lang="en-US" altLang="zh-CN" sz="2400" dirty="0" smtClean="0"/>
              <a:t>exchanges:</a:t>
            </a:r>
            <a:endParaRPr lang="en-US" altLang="zh-CN" sz="2400" dirty="0"/>
          </a:p>
          <a:p>
            <a:pPr lvl="1">
              <a:lnSpc>
                <a:spcPct val="90000"/>
              </a:lnSpc>
            </a:pPr>
            <a:r>
              <a:rPr lang="en-US" altLang="zh-CN" sz="2200" dirty="0" smtClean="0"/>
              <a:t>Shanghai </a:t>
            </a:r>
            <a:r>
              <a:rPr lang="en-US" altLang="zh-CN" sz="2200" dirty="0"/>
              <a:t>Stock Exchange Market (SHSE)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 err="1" smtClean="0"/>
              <a:t>Shengzhen</a:t>
            </a:r>
            <a:r>
              <a:rPr lang="en-US" altLang="zh-CN" sz="2200" dirty="0" smtClean="0"/>
              <a:t> </a:t>
            </a:r>
            <a:r>
              <a:rPr lang="en-US" altLang="zh-CN" sz="2200" dirty="0"/>
              <a:t>Stock Exchange Market (SZSE) </a:t>
            </a:r>
            <a:endParaRPr lang="en-US" altLang="zh-CN" sz="2200" dirty="0" smtClean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At </a:t>
            </a:r>
            <a:r>
              <a:rPr lang="en-US" altLang="zh-CN" dirty="0"/>
              <a:t>the end of 2005, the combined total market capitalization of the SHSE and </a:t>
            </a:r>
            <a:r>
              <a:rPr lang="en-US" altLang="zh-CN" dirty="0" smtClean="0"/>
              <a:t>SZSE ranked 15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</a:t>
            </a:r>
            <a:r>
              <a:rPr lang="en-US" altLang="zh-CN" dirty="0"/>
              <a:t>among the largest stock exchanges in the </a:t>
            </a:r>
            <a:r>
              <a:rPr lang="en-US" altLang="zh-CN" dirty="0" smtClean="0"/>
              <a:t>world, 2007 – the 5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. 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Bond Markets: government bonds, </a:t>
            </a:r>
            <a:r>
              <a:rPr lang="zh-CN" altLang="en-US" dirty="0" smtClean="0"/>
              <a:t>“</a:t>
            </a:r>
            <a:r>
              <a:rPr lang="en-US" altLang="zh-CN" dirty="0"/>
              <a:t>policy financial bonds</a:t>
            </a:r>
            <a:r>
              <a:rPr lang="en-US" altLang="zh-CN" dirty="0" smtClean="0"/>
              <a:t>”, </a:t>
            </a:r>
            <a:r>
              <a:rPr lang="en-US" altLang="zh-CN" dirty="0"/>
              <a:t>corporate </a:t>
            </a:r>
            <a:r>
              <a:rPr lang="en-US" altLang="zh-CN" dirty="0" smtClean="0"/>
              <a:t>bond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Private Equity/Venture Capital 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/>
              <a:t>In </a:t>
            </a:r>
            <a:r>
              <a:rPr lang="en-US" altLang="zh-CN" sz="2200" dirty="0" smtClean="0"/>
              <a:t>years 2000-2007 the </a:t>
            </a:r>
            <a:r>
              <a:rPr lang="en-US" altLang="zh-CN" sz="2200" dirty="0"/>
              <a:t>performance of the stock markets has been </a:t>
            </a:r>
            <a:r>
              <a:rPr lang="en-US" altLang="zh-CN" sz="2200" dirty="0" smtClean="0"/>
              <a:t>volatile</a:t>
            </a:r>
            <a:endParaRPr lang="en-US" altLang="zh-CN" sz="2200" dirty="0"/>
          </a:p>
          <a:p>
            <a:pPr lvl="1">
              <a:lnSpc>
                <a:spcPct val="90000"/>
              </a:lnSpc>
            </a:pPr>
            <a:r>
              <a:rPr lang="en-US" altLang="zh-CN" sz="2200" dirty="0"/>
              <a:t>This is somewhat surprising given the robust performance of the </a:t>
            </a:r>
            <a:r>
              <a:rPr lang="en-US" altLang="zh-CN" sz="2200" dirty="0" smtClean="0"/>
              <a:t>real economy</a:t>
            </a:r>
            <a:endParaRPr lang="zh-CN" altLang="en-US" sz="2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64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capital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088" lvl="1" indent="-182563"/>
            <a:r>
              <a:rPr lang="en-US" altLang="zh-CN" sz="2400" dirty="0">
                <a:ea typeface="宋体" charset="0"/>
              </a:rPr>
              <a:t>1540 publicly listed companies on domestic exchanges,  143 on overseas (Feb 2007)</a:t>
            </a:r>
          </a:p>
          <a:p>
            <a:pPr marL="192088" lvl="1" indent="-182563"/>
            <a:r>
              <a:rPr lang="en-US" altLang="zh-CN" sz="2400" dirty="0">
                <a:ea typeface="宋体" charset="0"/>
              </a:rPr>
              <a:t>Equity market capitalization of around US$3 trillion (2007)</a:t>
            </a:r>
          </a:p>
          <a:p>
            <a:pPr marL="466408" lvl="3" indent="-182563"/>
            <a:r>
              <a:rPr lang="en-US" altLang="zh-CN" sz="2200" dirty="0">
                <a:ea typeface="宋体" charset="0"/>
              </a:rPr>
              <a:t>State Shares 33.1%, (non-tradable until 2005)</a:t>
            </a:r>
          </a:p>
          <a:p>
            <a:pPr marL="466408" lvl="3" indent="-182563"/>
            <a:r>
              <a:rPr lang="en-US" altLang="zh-CN" sz="2200" dirty="0">
                <a:ea typeface="宋体" charset="0"/>
              </a:rPr>
              <a:t>Legal person shares 16.7% (non-tradable until 2005)</a:t>
            </a:r>
          </a:p>
          <a:p>
            <a:pPr marL="466408" lvl="3" indent="-182563"/>
            <a:r>
              <a:rPr lang="en-US" altLang="zh-CN" sz="2200" dirty="0">
                <a:ea typeface="宋体" charset="0"/>
              </a:rPr>
              <a:t>Tradable individual shares 50.2%</a:t>
            </a:r>
          </a:p>
          <a:p>
            <a:pPr marL="192088" lvl="1" indent="-182563">
              <a:lnSpc>
                <a:spcPct val="110000"/>
              </a:lnSpc>
            </a:pPr>
            <a:r>
              <a:rPr lang="en-US" altLang="zh-CN" sz="2400" dirty="0">
                <a:ea typeface="宋体" charset="0"/>
              </a:rPr>
              <a:t>Government bond market cap US$ 364 billion</a:t>
            </a:r>
          </a:p>
          <a:p>
            <a:pPr marL="192088" lvl="1" indent="-182563"/>
            <a:r>
              <a:rPr lang="en-US" altLang="zh-CN" sz="2400" dirty="0">
                <a:ea typeface="宋体" charset="0"/>
              </a:rPr>
              <a:t>Corporate bond market cap US$35 billion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8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ea typeface="宋体" charset="0"/>
              </a:rPr>
              <a:t>Great Leap Forward in Equity Market</a:t>
            </a:r>
          </a:p>
          <a:p>
            <a:pPr lvl="1"/>
            <a:r>
              <a:rPr lang="en-US" altLang="zh-CN" dirty="0">
                <a:ea typeface="宋体" charset="0"/>
              </a:rPr>
              <a:t>An average of US$9 billion raised per year from 1991 to 2006</a:t>
            </a:r>
          </a:p>
          <a:p>
            <a:pPr lvl="1"/>
            <a:r>
              <a:rPr lang="en-US" altLang="zh-CN" dirty="0">
                <a:ea typeface="宋体" charset="0"/>
              </a:rPr>
              <a:t>In 2007, $50 billion new A-shares were issued, taking the first place in the world (the second place US equity markets raised less than $40 billion in 2007)</a:t>
            </a:r>
          </a:p>
          <a:p>
            <a:pPr lvl="1"/>
            <a:r>
              <a:rPr lang="en-US" altLang="zh-CN" dirty="0">
                <a:ea typeface="宋体" charset="0"/>
              </a:rPr>
              <a:t>Shanghai Stock index increased by almost 100% in 2007 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0"/>
              </a:rPr>
              <a:t>Private Equity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</a:rPr>
              <a:t>Size estimated around 620 billion RMB in 2007, much of it comes from </a:t>
            </a:r>
            <a:r>
              <a:rPr lang="en-US" altLang="zh-CN" dirty="0" smtClean="0">
                <a:ea typeface="宋体" charset="0"/>
              </a:rPr>
              <a:t>abroad</a:t>
            </a:r>
            <a:endParaRPr lang="en-US" altLang="zh-CN" dirty="0">
              <a:ea typeface="宋体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 smtClean="0">
                <a:ea typeface="宋体" charset="0"/>
              </a:rPr>
              <a:t>Enormous </a:t>
            </a:r>
            <a:r>
              <a:rPr lang="en-US" altLang="zh-CN" dirty="0">
                <a:ea typeface="宋体" charset="0"/>
              </a:rPr>
              <a:t>Potential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</a:rPr>
              <a:t>Great demand in a vibrant economy for private equity 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</a:rPr>
              <a:t>High risk and cost due to poor legal and financial infrastructure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8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Reformation </a:t>
            </a:r>
            <a:r>
              <a:rPr lang="en-US" dirty="0" smtClean="0"/>
              <a:t>of the banking system</a:t>
            </a:r>
          </a:p>
          <a:p>
            <a:r>
              <a:rPr lang="en-US" dirty="0" smtClean="0"/>
              <a:t>Key challenges for Chinese banking system</a:t>
            </a:r>
          </a:p>
          <a:p>
            <a:r>
              <a:rPr lang="en-US" dirty="0" smtClean="0"/>
              <a:t>Development of financial markets in China</a:t>
            </a:r>
          </a:p>
          <a:p>
            <a:r>
              <a:rPr lang="en-US" dirty="0" smtClean="0"/>
              <a:t>Financial regulations and supervision</a:t>
            </a:r>
          </a:p>
          <a:p>
            <a:r>
              <a:rPr lang="en-US" dirty="0" smtClean="0"/>
              <a:t>Key challenges for Chinese financial markets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8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stock market reform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</a:rPr>
              <a:t>Before 2005, state-owned and legal person-owned shares could not be traded on stock exchanges. Large shareholders paid little attention to the prices of tradable shares held by the </a:t>
            </a:r>
            <a:r>
              <a:rPr lang="en-US" altLang="zh-CN" dirty="0" smtClean="0">
                <a:ea typeface="宋体" charset="0"/>
              </a:rPr>
              <a:t>public</a:t>
            </a:r>
          </a:p>
          <a:p>
            <a:r>
              <a:rPr lang="en-US" altLang="zh-CN" dirty="0">
                <a:ea typeface="宋体" charset="0"/>
              </a:rPr>
              <a:t>In 2005, the government initiated reforms that made non-tradable shares tradable.</a:t>
            </a:r>
          </a:p>
          <a:p>
            <a:r>
              <a:rPr lang="en-US" altLang="zh-CN" dirty="0">
                <a:ea typeface="宋体" charset="0"/>
              </a:rPr>
              <a:t>This aligned the interests of large shareholders with that of outside shareholders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1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4528"/>
            <a:ext cx="8229600" cy="2252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Starting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smtClean="0"/>
              <a:t>2006,</a:t>
            </a:r>
            <a:r>
              <a:rPr lang="en-US" dirty="0" smtClean="0"/>
              <a:t> China’s </a:t>
            </a:r>
            <a:r>
              <a:rPr lang="en-US" dirty="0"/>
              <a:t>stock markets witnessed a stellar </a:t>
            </a:r>
            <a:r>
              <a:rPr lang="en-US" dirty="0" smtClean="0"/>
              <a:t>rise. </a:t>
            </a:r>
            <a:r>
              <a:rPr lang="en-US" dirty="0"/>
              <a:t>Average daily trading volume reached USD 26 </a:t>
            </a:r>
            <a:r>
              <a:rPr lang="en-US" dirty="0" err="1"/>
              <a:t>bn</a:t>
            </a:r>
            <a:r>
              <a:rPr lang="en-US" dirty="0"/>
              <a:t>, making </a:t>
            </a:r>
            <a:r>
              <a:rPr lang="en-US" dirty="0" smtClean="0"/>
              <a:t>it one </a:t>
            </a:r>
            <a:r>
              <a:rPr lang="en-US" dirty="0"/>
              <a:t>of the most actively </a:t>
            </a:r>
            <a:r>
              <a:rPr lang="en-US" dirty="0" smtClean="0"/>
              <a:t>traded </a:t>
            </a:r>
            <a:r>
              <a:rPr lang="en-US" dirty="0"/>
              <a:t>markets worldwide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After the </a:t>
            </a:r>
            <a:r>
              <a:rPr lang="en-US" dirty="0"/>
              <a:t>stock market started to correct in October 2007, </a:t>
            </a:r>
            <a:r>
              <a:rPr lang="en-US" dirty="0" smtClean="0"/>
              <a:t>market capitalization </a:t>
            </a:r>
            <a:r>
              <a:rPr lang="en-US" dirty="0"/>
              <a:t>declined to around 50% of nominal GDP as of </a:t>
            </a:r>
            <a:r>
              <a:rPr lang="en-US" dirty="0" smtClean="0"/>
              <a:t>end-2008. </a:t>
            </a:r>
            <a:r>
              <a:rPr lang="en-US" dirty="0"/>
              <a:t>Trading activity also dropped, reaching USD 17 </a:t>
            </a:r>
            <a:r>
              <a:rPr lang="en-US" dirty="0" err="1"/>
              <a:t>bn</a:t>
            </a:r>
            <a:r>
              <a:rPr lang="en-US" dirty="0"/>
              <a:t> on a </a:t>
            </a:r>
            <a:r>
              <a:rPr lang="en-US" dirty="0" smtClean="0"/>
              <a:t>daily average basis</a:t>
            </a:r>
            <a:endParaRPr lang="cs-CZ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11" y="1524000"/>
            <a:ext cx="7896459" cy="256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823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Shanghai Stock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Founded in 1891, closed in 1949, reestablished in 1990</a:t>
            </a:r>
            <a:endParaRPr lang="en-US" dirty="0"/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759" y="2173986"/>
            <a:ext cx="6527079" cy="3979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8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categories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3200" dirty="0"/>
              <a:t>Non-tradable shares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Legal </a:t>
            </a:r>
            <a:r>
              <a:rPr lang="en-US" altLang="zh-CN" sz="2800" dirty="0"/>
              <a:t>person shares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State-shares</a:t>
            </a:r>
            <a:endParaRPr lang="en-US" altLang="zh-CN" sz="2800" dirty="0"/>
          </a:p>
          <a:p>
            <a:pPr>
              <a:lnSpc>
                <a:spcPct val="90000"/>
              </a:lnSpc>
            </a:pPr>
            <a:r>
              <a:rPr lang="en-US" altLang="zh-CN" sz="3200" dirty="0"/>
              <a:t>Tradable shares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A-shares</a:t>
            </a:r>
            <a:r>
              <a:rPr lang="en-US" altLang="zh-CN" sz="2800" dirty="0"/>
              <a:t>: denominated in </a:t>
            </a:r>
            <a:r>
              <a:rPr lang="en-US" altLang="zh-CN" sz="2800" dirty="0" smtClean="0"/>
              <a:t>RMB</a:t>
            </a:r>
            <a:endParaRPr lang="en-US" altLang="zh-CN" sz="2800" dirty="0"/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B-shares</a:t>
            </a:r>
            <a:r>
              <a:rPr lang="en-US" altLang="zh-CN" sz="2800" dirty="0"/>
              <a:t>: denominated in US$ and HK</a:t>
            </a:r>
            <a:r>
              <a:rPr lang="en-US" altLang="zh-CN" sz="2800" dirty="0" smtClean="0"/>
              <a:t>$</a:t>
            </a:r>
            <a:endParaRPr lang="en-US" altLang="zh-CN" sz="2800" dirty="0"/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H-shares</a:t>
            </a:r>
            <a:r>
              <a:rPr lang="en-US" altLang="zh-CN" sz="2800" dirty="0"/>
              <a:t>: PRC-registered listed </a:t>
            </a:r>
            <a:r>
              <a:rPr lang="en-US" altLang="zh-CN" sz="2800" dirty="0" smtClean="0"/>
              <a:t>in HK$</a:t>
            </a:r>
            <a:endParaRPr lang="en-US" altLang="zh-CN" sz="2800" dirty="0"/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Red-chips</a:t>
            </a:r>
            <a:r>
              <a:rPr lang="en-US" altLang="zh-CN" sz="2800" dirty="0"/>
              <a:t>: Chinese companies </a:t>
            </a:r>
            <a:r>
              <a:rPr lang="en-US" altLang="zh-CN" sz="2800" dirty="0" smtClean="0"/>
              <a:t>registered overseas </a:t>
            </a:r>
            <a:r>
              <a:rPr lang="en-US" altLang="zh-CN" sz="2800" dirty="0"/>
              <a:t>and listed abroad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9859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market</a:t>
            </a:r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80925" cy="4556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6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total annual issuance has surged since the early </a:t>
            </a:r>
            <a:r>
              <a:rPr lang="en-US" dirty="0" smtClean="0"/>
              <a:t>2000s China’s </a:t>
            </a:r>
            <a:r>
              <a:rPr lang="cs-CZ" dirty="0" smtClean="0"/>
              <a:t>bond</a:t>
            </a:r>
            <a:r>
              <a:rPr lang="en-US" dirty="0" smtClean="0"/>
              <a:t> market </a:t>
            </a:r>
            <a:r>
              <a:rPr lang="en-US" dirty="0"/>
              <a:t>is still relatively small as a share of nominal GDP (35% </a:t>
            </a:r>
            <a:r>
              <a:rPr lang="en-US" dirty="0" smtClean="0"/>
              <a:t>in 2007</a:t>
            </a:r>
            <a:r>
              <a:rPr lang="en-US" dirty="0"/>
              <a:t>) especially when compared to mature </a:t>
            </a:r>
            <a:r>
              <a:rPr lang="en-US" dirty="0" smtClean="0"/>
              <a:t>economies</a:t>
            </a:r>
          </a:p>
          <a:p>
            <a:r>
              <a:rPr lang="cs-CZ" dirty="0" smtClean="0"/>
              <a:t>Public</a:t>
            </a:r>
            <a:r>
              <a:rPr lang="en-US" dirty="0" smtClean="0"/>
              <a:t> sector </a:t>
            </a:r>
            <a:r>
              <a:rPr lang="en-US" dirty="0"/>
              <a:t>issuance </a:t>
            </a:r>
            <a:r>
              <a:rPr lang="en-US" dirty="0" smtClean="0"/>
              <a:t>dominates. </a:t>
            </a:r>
            <a:r>
              <a:rPr lang="en-US" dirty="0"/>
              <a:t>People’s Bank of </a:t>
            </a:r>
            <a:r>
              <a:rPr lang="en-US" dirty="0" smtClean="0"/>
              <a:t>China (PBC</a:t>
            </a:r>
            <a:r>
              <a:rPr lang="en-US" dirty="0"/>
              <a:t>) and treasury bonds accounted for almost 80% of </a:t>
            </a:r>
            <a:r>
              <a:rPr lang="en-US" dirty="0" smtClean="0"/>
              <a:t>total issuance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smtClean="0"/>
              <a:t>20</a:t>
            </a:r>
            <a:r>
              <a:rPr lang="en-US" dirty="0" smtClean="0"/>
              <a:t>07</a:t>
            </a:r>
          </a:p>
          <a:p>
            <a:r>
              <a:rPr lang="en-US" dirty="0"/>
              <a:t>Domestic commercial banks are the major players in China’s </a:t>
            </a:r>
            <a:r>
              <a:rPr lang="en-US" dirty="0" smtClean="0"/>
              <a:t>local bond </a:t>
            </a:r>
            <a:r>
              <a:rPr lang="en-US" dirty="0"/>
              <a:t>market, holding close to 60% of the total amount </a:t>
            </a:r>
            <a:r>
              <a:rPr lang="en-US" dirty="0" smtClean="0"/>
              <a:t>outstanding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06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regulations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altLang="zh-CN" sz="2400" b="1" dirty="0">
                <a:ea typeface="宋体" charset="0"/>
              </a:rPr>
              <a:t>Entry </a:t>
            </a:r>
            <a:r>
              <a:rPr lang="en-US" altLang="zh-CN" sz="2400" b="1" dirty="0" smtClean="0">
                <a:ea typeface="宋体" charset="0"/>
              </a:rPr>
              <a:t>regulations</a:t>
            </a:r>
            <a:endParaRPr lang="en-US" altLang="zh-CN" sz="2400" b="1" dirty="0">
              <a:ea typeface="宋体" charset="0"/>
            </a:endParaRP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Geographic and business restrictions for foreign banks and insurance companies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Foreign stake in commercial banks capped at 25%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Foreign partners can take up to 33% in </a:t>
            </a:r>
            <a:r>
              <a:rPr lang="en-US" altLang="zh-CN" sz="2400" dirty="0" smtClean="0">
                <a:ea typeface="宋体" charset="0"/>
              </a:rPr>
              <a:t>brokerage </a:t>
            </a:r>
            <a:r>
              <a:rPr lang="en-US" altLang="zh-CN" sz="2400" dirty="0">
                <a:ea typeface="宋体" charset="0"/>
              </a:rPr>
              <a:t>firms and fund management companies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Approval required for branches &amp; offices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License required for domestic institutions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Private individuals can only have a minority </a:t>
            </a:r>
            <a:r>
              <a:rPr lang="en-US" altLang="zh-CN" sz="2400" dirty="0" smtClean="0">
                <a:ea typeface="宋体" charset="0"/>
              </a:rPr>
              <a:t>position</a:t>
            </a:r>
            <a:endParaRPr lang="en-US" altLang="zh-CN" sz="2400" dirty="0"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7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regulations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zh-CN" sz="2400" b="1" dirty="0">
                <a:ea typeface="宋体" charset="0"/>
              </a:rPr>
              <a:t>Interest rate regulation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Both lending and deposit benchmark rates are set by the central bank (one year lending rate is now 7.47% and deposit rate is 4.14%)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Lending rate has no upper limit and the lower bound is 90% of the benchmark rate. the rates for mortgage loan can be 85%.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Deposit rate has the benchmark rate as the upper limit and is allowed to float downward.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Interbank rate SHIBOR was introduced on Dec. 1, 2006 and determined by market forces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76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regulations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US" altLang="zh-CN" sz="2400" b="1" dirty="0">
                <a:ea typeface="宋体" charset="0"/>
              </a:rPr>
              <a:t>Regulation of international accounts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Current account deregulated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Closed Capital/Financial account with a few exceptions</a:t>
            </a:r>
          </a:p>
          <a:p>
            <a:pPr lvl="1">
              <a:lnSpc>
                <a:spcPct val="90000"/>
              </a:lnSpc>
            </a:pPr>
            <a:r>
              <a:rPr lang="en-US" altLang="zh-CN" sz="2400" b="1" dirty="0">
                <a:ea typeface="宋体" charset="0"/>
              </a:rPr>
              <a:t>Managed floating exchange rate regime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The RMB pegged to USD at RMB 8.27/USD from mid-1990s to 2005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It is supposed to be pegged to a basket of currencies since July 21, 2005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The RMB/US$ exchange rate allowed to float no more than 0.5% of the previous day’s closing, 1.5% against other currencies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No timetable for full convertibility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9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supervisory bodies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Arial" charset="0"/>
              </a:rPr>
              <a:t>The China Securities Regulatory Commission (CSRC in end of </a:t>
            </a:r>
            <a:r>
              <a:rPr lang="en-US" altLang="zh-CN" dirty="0" smtClean="0">
                <a:latin typeface="Arial" charset="0"/>
              </a:rPr>
              <a:t>1992)</a:t>
            </a:r>
          </a:p>
          <a:p>
            <a:r>
              <a:rPr lang="en-US" altLang="zh-CN" dirty="0">
                <a:latin typeface="Arial" charset="0"/>
              </a:rPr>
              <a:t>The China Insurance Regulatory Commission (CIRC in </a:t>
            </a:r>
            <a:r>
              <a:rPr lang="en-US" altLang="zh-CN" dirty="0" smtClean="0">
                <a:latin typeface="Arial" charset="0"/>
              </a:rPr>
              <a:t>1998)</a:t>
            </a:r>
          </a:p>
          <a:p>
            <a:r>
              <a:rPr lang="en-US" altLang="zh-CN" dirty="0">
                <a:latin typeface="Arial" charset="0"/>
              </a:rPr>
              <a:t>The China Banking Regulatory Commission (CBRC in </a:t>
            </a:r>
            <a:r>
              <a:rPr lang="en-US" altLang="zh-CN" dirty="0" smtClean="0">
                <a:latin typeface="Arial" charset="0"/>
              </a:rPr>
              <a:t>2003)</a:t>
            </a:r>
          </a:p>
          <a:p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altLang="zh-CN" dirty="0">
                <a:latin typeface="Arial" charset="0"/>
              </a:rPr>
              <a:t>A joint mechanism has been developed among the CBRC, the CSRC </a:t>
            </a:r>
            <a:r>
              <a:rPr lang="en-US" altLang="zh-CN" dirty="0" smtClean="0">
                <a:latin typeface="Arial" charset="0"/>
              </a:rPr>
              <a:t>and </a:t>
            </a:r>
            <a:r>
              <a:rPr lang="en-US" altLang="zh-CN" dirty="0">
                <a:latin typeface="Arial" charset="0"/>
              </a:rPr>
              <a:t>the CIRC for co-operation among themselves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2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deepening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1524000"/>
            <a:ext cx="8940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8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regulatory structure</a:t>
            </a:r>
            <a:endParaRPr lang="cs-CZ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44808" y="1642174"/>
            <a:ext cx="7499858" cy="4237418"/>
            <a:chOff x="1146" y="1405"/>
            <a:chExt cx="4242" cy="2462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578" y="3168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40" y="2256"/>
              <a:ext cx="1248" cy="42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D2E3EA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78" y="2811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146" y="2263"/>
              <a:ext cx="1248" cy="42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D2E3EA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2613" y="1405"/>
              <a:ext cx="1312" cy="560"/>
              <a:chOff x="2576" y="1380"/>
              <a:chExt cx="1312" cy="560"/>
            </a:xfrm>
          </p:grpSpPr>
          <p:sp>
            <p:nvSpPr>
              <p:cNvPr id="40" name="Rectangle 9"/>
              <p:cNvSpPr>
                <a:spLocks noChangeArrowheads="1"/>
              </p:cNvSpPr>
              <p:nvPr/>
            </p:nvSpPr>
            <p:spPr bwMode="auto">
              <a:xfrm>
                <a:off x="2576" y="1463"/>
                <a:ext cx="1312" cy="434"/>
              </a:xfrm>
              <a:prstGeom prst="rect">
                <a:avLst/>
              </a:prstGeom>
              <a:solidFill>
                <a:srgbClr val="FFCC99"/>
              </a:solidFill>
              <a:ln w="12700">
                <a:solidFill>
                  <a:srgbClr val="FFCC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lnSpc>
                    <a:spcPct val="160000"/>
                  </a:lnSpc>
                  <a:buClr>
                    <a:schemeClr val="tx1"/>
                  </a:buClr>
                  <a:buFont typeface="Wingdings" charset="0"/>
                  <a:buChar char="§"/>
                </a:pPr>
                <a:endParaRPr lang="en-US">
                  <a:solidFill>
                    <a:srgbClr val="000099"/>
                  </a:solidFill>
                  <a:ea typeface="楷体_GB2312" charset="0"/>
                  <a:cs typeface="楷体_GB2312" charset="0"/>
                </a:endParaRPr>
              </a:p>
            </p:txBody>
          </p:sp>
          <p:sp>
            <p:nvSpPr>
              <p:cNvPr id="41" name="Text Box 10"/>
              <p:cNvSpPr txBox="1">
                <a:spLocks noChangeArrowheads="1"/>
              </p:cNvSpPr>
              <p:nvPr/>
            </p:nvSpPr>
            <p:spPr bwMode="auto">
              <a:xfrm>
                <a:off x="2676" y="1380"/>
                <a:ext cx="1102" cy="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  <a:spcBef>
                    <a:spcPct val="50000"/>
                  </a:spcBef>
                  <a:buClr>
                    <a:schemeClr val="tx1"/>
                  </a:buClr>
                  <a:buFont typeface="Wingdings" charset="0"/>
                  <a:buNone/>
                </a:pPr>
                <a:r>
                  <a:rPr lang="en-US" altLang="zh-CN" sz="2000">
                    <a:solidFill>
                      <a:srgbClr val="000099"/>
                    </a:solidFill>
                    <a:ea typeface="楷体_GB2312" charset="0"/>
                    <a:cs typeface="楷体_GB2312" charset="0"/>
                  </a:rPr>
                  <a:t>The State Council</a:t>
                </a:r>
              </a:p>
            </p:txBody>
          </p:sp>
        </p:grp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1158" y="2363"/>
              <a:ext cx="1248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800" dirty="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CBRC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667" y="2340"/>
              <a:ext cx="120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800" dirty="0" smtClean="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CSRC </a:t>
              </a:r>
              <a:endParaRPr lang="en-US" altLang="zh-CN" sz="1800" dirty="0">
                <a:solidFill>
                  <a:srgbClr val="000099"/>
                </a:solidFill>
                <a:ea typeface="楷体_GB2312" charset="0"/>
                <a:cs typeface="楷体_GB2312" charset="0"/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3264" y="1927"/>
              <a:ext cx="0" cy="329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824" y="2064"/>
              <a:ext cx="2928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4746" y="2064"/>
              <a:ext cx="0" cy="192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818" y="2064"/>
              <a:ext cx="0" cy="192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1578" y="2832"/>
              <a:ext cx="768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Commercial Banks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1571" y="3212"/>
              <a:ext cx="80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Credit Cooperatives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4140" y="2256"/>
              <a:ext cx="1248" cy="42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D2E3EA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4167" y="2320"/>
              <a:ext cx="1200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8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CIRC</a:t>
              </a: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1576" y="3531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1569" y="3586"/>
              <a:ext cx="805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Trust &amp; Investment</a:t>
              </a: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1338" y="2688"/>
              <a:ext cx="0" cy="1008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1338" y="2982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1338" y="333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1338" y="369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072" y="3168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3072" y="2811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072" y="2832"/>
              <a:ext cx="768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Securities Firms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3065" y="3268"/>
              <a:ext cx="80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Exchanges</a:t>
              </a: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070" y="3531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3072" y="3572"/>
              <a:ext cx="805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Fund Management</a:t>
              </a:r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2832" y="2688"/>
              <a:ext cx="0" cy="1008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2832" y="2984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2832" y="333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2832" y="369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4572" y="2798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4572" y="2819"/>
              <a:ext cx="768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Insurance Companies</a:t>
              </a:r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4332" y="297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V="1">
              <a:off x="4336" y="2688"/>
              <a:ext cx="0" cy="288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084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challenges for Chinese financial </a:t>
            </a:r>
            <a:r>
              <a:rPr lang="en-US" dirty="0" smtClean="0"/>
              <a:t>markets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82496"/>
            <a:ext cx="8229600" cy="4876800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Availability of information for investors (information disclosure)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Institutional investors’ involvement in the market development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Problem of insider trading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GB" dirty="0">
                <a:solidFill>
                  <a:srgbClr val="333333"/>
                </a:solidFill>
              </a:rPr>
              <a:t>Monitoring and control of credit rating institutions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GB" dirty="0">
                <a:solidFill>
                  <a:srgbClr val="333333"/>
                </a:solidFill>
              </a:rPr>
              <a:t>Minimization of the financial panic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GB" dirty="0">
                <a:solidFill>
                  <a:srgbClr val="333333"/>
                </a:solidFill>
              </a:rPr>
              <a:t>Encourage small banks to raise capital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Development of the </a:t>
            </a:r>
            <a:r>
              <a:rPr lang="en-US" altLang="zh-CN" dirty="0">
                <a:ea typeface="宋体" charset="0"/>
              </a:rPr>
              <a:t>corporate bond </a:t>
            </a:r>
            <a:r>
              <a:rPr lang="en-US" altLang="zh-CN" dirty="0" smtClean="0">
                <a:ea typeface="宋体" charset="0"/>
              </a:rPr>
              <a:t>market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Government intervention</a:t>
            </a:r>
            <a:endParaRPr lang="en-US" altLang="zh-CN" dirty="0">
              <a:latin typeface="Times New Roman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8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China’s financial system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9755"/>
            <a:ext cx="8229600" cy="5091288"/>
          </a:xfrm>
        </p:spPr>
        <p:txBody>
          <a:bodyPr>
            <a:noAutofit/>
          </a:bodyPr>
          <a:lstStyle/>
          <a:p>
            <a:r>
              <a:rPr lang="en-US" sz="2800" dirty="0" smtClean="0"/>
              <a:t>Financial institutions </a:t>
            </a:r>
          </a:p>
          <a:p>
            <a:pPr lvl="1"/>
            <a:r>
              <a:rPr lang="en-US" sz="2400" dirty="0" smtClean="0"/>
              <a:t>Policy banks</a:t>
            </a:r>
          </a:p>
          <a:p>
            <a:pPr lvl="1"/>
            <a:r>
              <a:rPr lang="en-US" sz="2400" dirty="0" smtClean="0"/>
              <a:t>Commercial banks</a:t>
            </a:r>
          </a:p>
          <a:p>
            <a:pPr lvl="2"/>
            <a:r>
              <a:rPr lang="en-US" sz="2000" dirty="0" smtClean="0"/>
              <a:t>state-owned</a:t>
            </a:r>
          </a:p>
          <a:p>
            <a:pPr lvl="2"/>
            <a:r>
              <a:rPr lang="en-US" sz="2000" dirty="0" smtClean="0"/>
              <a:t>partially state-owned</a:t>
            </a:r>
          </a:p>
          <a:p>
            <a:pPr lvl="2"/>
            <a:r>
              <a:rPr lang="en-US" sz="2000" dirty="0" smtClean="0"/>
              <a:t>private-owned and foreign</a:t>
            </a:r>
          </a:p>
          <a:p>
            <a:pPr lvl="1"/>
            <a:r>
              <a:rPr lang="en-US" sz="2400" dirty="0" smtClean="0"/>
              <a:t>Non-bank financial institutions</a:t>
            </a:r>
          </a:p>
          <a:p>
            <a:pPr lvl="2"/>
            <a:r>
              <a:rPr lang="en-US" sz="2000" dirty="0" smtClean="0"/>
              <a:t>RCC, UCC, Postal Savings</a:t>
            </a:r>
          </a:p>
          <a:p>
            <a:pPr lvl="2"/>
            <a:r>
              <a:rPr lang="en-US" sz="2000" dirty="0" smtClean="0"/>
              <a:t>TIC, Mutual Funds, Finance companies</a:t>
            </a:r>
          </a:p>
          <a:p>
            <a:r>
              <a:rPr lang="en-US" sz="2800" dirty="0" smtClean="0"/>
              <a:t>Non-standard financial sector</a:t>
            </a:r>
          </a:p>
          <a:p>
            <a:pPr lvl="1"/>
            <a:r>
              <a:rPr lang="en-US" sz="2400" dirty="0" smtClean="0"/>
              <a:t>Informal Financial Institutions</a:t>
            </a:r>
          </a:p>
        </p:txBody>
      </p:sp>
    </p:spTree>
    <p:extLst>
      <p:ext uri="{BB962C8B-B14F-4D97-AF65-F5344CB8AC3E}">
        <p14:creationId xmlns:p14="http://schemas.microsoft.com/office/powerpoint/2010/main" val="12014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China’s financial system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Financial Markets</a:t>
            </a:r>
          </a:p>
          <a:p>
            <a:pPr lvl="1"/>
            <a:r>
              <a:rPr lang="en-US" sz="2400" dirty="0" smtClean="0"/>
              <a:t>Stock market (SHSE, SZSE, HKSE)</a:t>
            </a:r>
          </a:p>
          <a:p>
            <a:pPr lvl="1"/>
            <a:r>
              <a:rPr lang="en-US" sz="2400" dirty="0" smtClean="0"/>
              <a:t>Bond market</a:t>
            </a:r>
          </a:p>
          <a:p>
            <a:pPr lvl="2"/>
            <a:r>
              <a:rPr lang="en-US" sz="2000" dirty="0" smtClean="0"/>
              <a:t>Government bond</a:t>
            </a:r>
          </a:p>
          <a:p>
            <a:pPr lvl="2"/>
            <a:r>
              <a:rPr lang="en-US" sz="2000" dirty="0" smtClean="0"/>
              <a:t>Corporate bond</a:t>
            </a:r>
          </a:p>
          <a:p>
            <a:pPr lvl="1"/>
            <a:r>
              <a:rPr lang="en-US" sz="2400" dirty="0" smtClean="0"/>
              <a:t>Venture capital / PE</a:t>
            </a:r>
          </a:p>
          <a:p>
            <a:pPr lvl="1"/>
            <a:r>
              <a:rPr lang="en-US" sz="2400" dirty="0" smtClean="0"/>
              <a:t>Real estate</a:t>
            </a:r>
          </a:p>
          <a:p>
            <a:r>
              <a:rPr lang="en-US" sz="2800" dirty="0"/>
              <a:t>Foreign sector (</a:t>
            </a:r>
            <a:r>
              <a:rPr lang="en-US" dirty="0"/>
              <a:t>FDI)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77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characteristics of China’s financial 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China has made steady advances in modernizing its financial system and in mobilizing savings, reflected in the doubling of China</a:t>
            </a:r>
            <a:r>
              <a:rPr lang="ja-JP" altLang="en-US" dirty="0"/>
              <a:t>’</a:t>
            </a:r>
            <a:r>
              <a:rPr lang="en-US" dirty="0"/>
              <a:t>s stock of financial assets relative to GDP over the past ten </a:t>
            </a:r>
            <a:r>
              <a:rPr lang="en-US" dirty="0" smtClean="0"/>
              <a:t>years</a:t>
            </a:r>
          </a:p>
          <a:p>
            <a:r>
              <a:rPr lang="en-US" dirty="0"/>
              <a:t>China</a:t>
            </a:r>
            <a:r>
              <a:rPr lang="ja-JP" altLang="en-US" dirty="0"/>
              <a:t>’</a:t>
            </a:r>
            <a:r>
              <a:rPr lang="en-US" dirty="0"/>
              <a:t>s banking sector plays </a:t>
            </a:r>
            <a:r>
              <a:rPr lang="en-US" dirty="0" smtClean="0"/>
              <a:t>a large </a:t>
            </a:r>
            <a:r>
              <a:rPr lang="en-US" dirty="0"/>
              <a:t>role in its financial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/>
              <a:t>Capital allocation in the system is poor: wholly and partially state-owned companies continue to absorb most of the funding from the financial system, while private enterprise, the engine of China</a:t>
            </a:r>
            <a:r>
              <a:rPr lang="ja-JP" altLang="en-US" dirty="0"/>
              <a:t>’</a:t>
            </a:r>
            <a:r>
              <a:rPr lang="en-US" dirty="0"/>
              <a:t>s growth, receives a disproportionately small share. As a result, China</a:t>
            </a:r>
            <a:r>
              <a:rPr lang="ja-JP" altLang="en-US" dirty="0"/>
              <a:t>’</a:t>
            </a:r>
            <a:r>
              <a:rPr lang="en-US" dirty="0"/>
              <a:t>s investment efficiency is </a:t>
            </a:r>
            <a:r>
              <a:rPr lang="en-US" dirty="0" smtClean="0"/>
              <a:t>declining</a:t>
            </a:r>
          </a:p>
          <a:p>
            <a:r>
              <a:rPr lang="en-US" dirty="0"/>
              <a:t>China</a:t>
            </a:r>
            <a:r>
              <a:rPr lang="ja-JP" altLang="en-US" dirty="0"/>
              <a:t>’</a:t>
            </a:r>
            <a:r>
              <a:rPr lang="en-US" dirty="0"/>
              <a:t>s financial system</a:t>
            </a:r>
            <a:r>
              <a:rPr lang="ja-JP" altLang="en-US" dirty="0"/>
              <a:t>’</a:t>
            </a:r>
            <a:r>
              <a:rPr lang="en-US" dirty="0"/>
              <a:t>s remaining problems are intricately linked across its component markets, and will therefore require an integrated approach to reform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71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Heavy reliance on bank financing (2006)</a:t>
            </a:r>
            <a:endParaRPr lang="en-US" dirty="0"/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7810087" cy="487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968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challenges for financial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Banks still serve as the primary channel for corporate financing with very limited ability to lay off risks outside the banking system</a:t>
            </a:r>
          </a:p>
          <a:p>
            <a:pPr lvl="1"/>
            <a:r>
              <a:rPr lang="en-US" dirty="0" smtClean="0"/>
              <a:t>Domestic </a:t>
            </a:r>
            <a:r>
              <a:rPr lang="cs-CZ" dirty="0" smtClean="0"/>
              <a:t>s</a:t>
            </a:r>
            <a:r>
              <a:rPr lang="en-US" dirty="0" smtClean="0"/>
              <a:t>tock market is growing</a:t>
            </a:r>
          </a:p>
          <a:p>
            <a:pPr lvl="1"/>
            <a:r>
              <a:rPr lang="en-US" dirty="0" smtClean="0"/>
              <a:t>Domestic bond market remains underdeveloped</a:t>
            </a:r>
          </a:p>
          <a:p>
            <a:r>
              <a:rPr lang="en-US" dirty="0" smtClean="0"/>
              <a:t>Emerging universal banking trend poses increasing complexity for regulation</a:t>
            </a:r>
          </a:p>
          <a:p>
            <a:pPr lvl="1"/>
            <a:r>
              <a:rPr lang="en-US" dirty="0" smtClean="0"/>
              <a:t>Banks are allowed to set up asset management companies</a:t>
            </a:r>
          </a:p>
          <a:p>
            <a:r>
              <a:rPr lang="en-US" dirty="0" smtClean="0"/>
              <a:t>The biggest issues are probably cultural</a:t>
            </a:r>
          </a:p>
          <a:p>
            <a:pPr lvl="1"/>
            <a:r>
              <a:rPr lang="en-US" dirty="0" smtClean="0"/>
              <a:t>Credit focus, not formula lending allocations</a:t>
            </a:r>
          </a:p>
          <a:p>
            <a:pPr lvl="1"/>
            <a:r>
              <a:rPr lang="en-US" dirty="0" smtClean="0"/>
              <a:t>Creative tensions within banks, and between banks and regulators</a:t>
            </a:r>
          </a:p>
          <a:p>
            <a:pPr lvl="1"/>
            <a:r>
              <a:rPr lang="en-US" dirty="0" smtClean="0"/>
              <a:t>Institutional loyalties</a:t>
            </a:r>
          </a:p>
        </p:txBody>
      </p:sp>
    </p:spTree>
    <p:extLst>
      <p:ext uri="{BB962C8B-B14F-4D97-AF65-F5344CB8AC3E}">
        <p14:creationId xmlns:p14="http://schemas.microsoft.com/office/powerpoint/2010/main" val="24817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Is China’s financial system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sound </a:t>
            </a:r>
            <a:r>
              <a:rPr lang="en-US" sz="4400" dirty="0"/>
              <a:t>and safe</a:t>
            </a:r>
            <a:r>
              <a:rPr lang="en-US" sz="4400" dirty="0" smtClean="0"/>
              <a:t>?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1266"/>
            <a:ext cx="8229600" cy="3905734"/>
          </a:xfrm>
        </p:spPr>
        <p:txBody>
          <a:bodyPr>
            <a:normAutofit/>
          </a:bodyPr>
          <a:lstStyle/>
          <a:p>
            <a:pPr marL="0" indent="0" eaLnBrk="0" hangingPunct="0">
              <a:spcBef>
                <a:spcPts val="0"/>
              </a:spcBef>
              <a:buNone/>
            </a:pP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China’s 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economy is experiencing the fastest growth in the world, and </a:t>
            </a: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is expected 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to maintain a relatively high growth in a considerable long period.</a:t>
            </a:r>
            <a:r>
              <a:rPr lang="zh-CN" altLang="en-US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With 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further implementation of financial sector reforms and liberalization </a:t>
            </a: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of the sector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, China’s financial sector has the potential to achieve the fastest growth </a:t>
            </a: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in 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the global context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5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658584" y="762747"/>
            <a:ext cx="7808912" cy="762747"/>
          </a:xfrm>
        </p:spPr>
        <p:txBody>
          <a:bodyPr tIns="352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i="0" dirty="0" smtClean="0">
                <a:latin typeface="Arial" charset="0"/>
                <a:cs typeface="Lucida Sans Unicode" charset="0"/>
              </a:rPr>
              <a:t>Banking system before 1978</a:t>
            </a:r>
            <a:endParaRPr lang="en-GB" i="0" dirty="0">
              <a:latin typeface="Arial" charset="0"/>
              <a:cs typeface="Lucida Sans Unicode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7998" y="1713660"/>
            <a:ext cx="3725997" cy="4321111"/>
          </a:xfrm>
        </p:spPr>
        <p:txBody>
          <a:bodyPr tIns="19440"/>
          <a:lstStyle/>
          <a:p>
            <a:pPr indent="-341313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b="1" u="sng" dirty="0">
                <a:latin typeface="Arial" charset="0"/>
                <a:cs typeface="Lucida Sans Unicode" charset="0"/>
              </a:rPr>
              <a:t>PBOC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200" dirty="0">
              <a:latin typeface="Arial" charset="0"/>
              <a:cs typeface="Lucida Sans Unicode" charset="0"/>
            </a:endParaRPr>
          </a:p>
          <a:p>
            <a:pPr indent="-341313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>
                <a:latin typeface="Arial" charset="0"/>
                <a:cs typeface="Lucida Sans Unicode" charset="0"/>
              </a:rPr>
              <a:t>As central bank the </a:t>
            </a:r>
            <a:r>
              <a:rPr lang="en-GB" sz="2000" dirty="0" smtClean="0">
                <a:latin typeface="Arial" charset="0"/>
                <a:cs typeface="Lucida Sans Unicode" charset="0"/>
              </a:rPr>
              <a:t>People’s Bank of China has an </a:t>
            </a:r>
            <a:r>
              <a:rPr lang="en-GB" sz="2000" dirty="0">
                <a:latin typeface="Arial" charset="0"/>
                <a:cs typeface="Lucida Sans Unicode" charset="0"/>
              </a:rPr>
              <a:t>objective of promoting economic growth and price stability.</a:t>
            </a:r>
          </a:p>
          <a:p>
            <a:pPr indent="-341313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>
                <a:latin typeface="Arial" charset="0"/>
                <a:cs typeface="Lucida Sans Unicode" charset="0"/>
              </a:rPr>
              <a:t>It </a:t>
            </a:r>
            <a:r>
              <a:rPr lang="en-GB" sz="2000" dirty="0" smtClean="0">
                <a:latin typeface="Arial" charset="0"/>
                <a:cs typeface="Lucida Sans Unicode" charset="0"/>
              </a:rPr>
              <a:t>focused </a:t>
            </a:r>
            <a:r>
              <a:rPr lang="en-GB" sz="2000" dirty="0">
                <a:latin typeface="Arial" charset="0"/>
                <a:cs typeface="Lucida Sans Unicode" charset="0"/>
              </a:rPr>
              <a:t>on monetary policy issues and financial system </a:t>
            </a:r>
            <a:r>
              <a:rPr lang="en-GB" sz="2000" dirty="0" smtClean="0">
                <a:latin typeface="Arial" charset="0"/>
                <a:cs typeface="Lucida Sans Unicode" charset="0"/>
              </a:rPr>
              <a:t>liquidity</a:t>
            </a:r>
            <a:r>
              <a:rPr lang="en-GB" sz="2000" dirty="0">
                <a:latin typeface="Arial" charset="0"/>
                <a:cs typeface="Lucida Sans Unicode" charset="0"/>
              </a:rPr>
              <a:t>.  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000" dirty="0">
              <a:latin typeface="Arial" charset="0"/>
              <a:cs typeface="Lucida Sans Unicode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4740006" y="1713660"/>
            <a:ext cx="3725997" cy="3676705"/>
          </a:xfrm>
        </p:spPr>
        <p:txBody>
          <a:bodyPr tIns="19440"/>
          <a:lstStyle/>
          <a:p>
            <a:pPr indent="-341313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b="1" u="sng" dirty="0">
                <a:latin typeface="Arial" charset="0"/>
                <a:cs typeface="Lucida Sans Unicode" charset="0"/>
              </a:rPr>
              <a:t>CBRC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000" dirty="0">
              <a:latin typeface="Arial" charset="0"/>
              <a:cs typeface="Lucida Sans Unicode" charset="0"/>
            </a:endParaRPr>
          </a:p>
          <a:p>
            <a:pPr indent="-341313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>
                <a:latin typeface="Arial" charset="0"/>
                <a:cs typeface="Lucida Sans Unicode" charset="0"/>
              </a:rPr>
              <a:t>The China Banking Regulatory </a:t>
            </a:r>
            <a:r>
              <a:rPr lang="en-GB" sz="2000" dirty="0" err="1" smtClean="0">
                <a:latin typeface="Arial" charset="0"/>
                <a:cs typeface="Lucida Sans Unicode" charset="0"/>
              </a:rPr>
              <a:t>Commition</a:t>
            </a:r>
            <a:r>
              <a:rPr lang="en-GB" sz="2000" dirty="0" smtClean="0">
                <a:latin typeface="Arial" charset="0"/>
                <a:cs typeface="Lucida Sans Unicode" charset="0"/>
              </a:rPr>
              <a:t> </a:t>
            </a:r>
            <a:r>
              <a:rPr lang="en-GB" sz="2000" dirty="0">
                <a:latin typeface="Arial" charset="0"/>
                <a:cs typeface="Lucida Sans Unicode" charset="0"/>
              </a:rPr>
              <a:t>(CBRC) </a:t>
            </a:r>
            <a:r>
              <a:rPr lang="en-GB" sz="2000" dirty="0" smtClean="0">
                <a:latin typeface="Arial" charset="0"/>
                <a:cs typeface="Lucida Sans Unicode" charset="0"/>
              </a:rPr>
              <a:t>managed </a:t>
            </a:r>
            <a:r>
              <a:rPr lang="en-GB" sz="2000" dirty="0">
                <a:latin typeface="Arial" charset="0"/>
                <a:cs typeface="Lucida Sans Unicode" charset="0"/>
              </a:rPr>
              <a:t>the functions of supervision. It </a:t>
            </a:r>
            <a:r>
              <a:rPr lang="en-GB" sz="2000" dirty="0" smtClean="0">
                <a:latin typeface="Arial" charset="0"/>
                <a:cs typeface="Lucida Sans Unicode" charset="0"/>
              </a:rPr>
              <a:t>focused </a:t>
            </a:r>
            <a:r>
              <a:rPr lang="en-GB" sz="2000" dirty="0">
                <a:latin typeface="Arial" charset="0"/>
                <a:cs typeface="Lucida Sans Unicode" charset="0"/>
              </a:rPr>
              <a:t>on </a:t>
            </a:r>
            <a:r>
              <a:rPr lang="en-GB" sz="2000" dirty="0" smtClean="0">
                <a:latin typeface="Arial" charset="0"/>
                <a:cs typeface="Lucida Sans Unicode" charset="0"/>
              </a:rPr>
              <a:t>the </a:t>
            </a:r>
            <a:r>
              <a:rPr lang="en-GB" sz="2000" dirty="0">
                <a:latin typeface="Arial" charset="0"/>
                <a:cs typeface="Lucida Sans Unicode" charset="0"/>
              </a:rPr>
              <a:t>restructuring of the banking </a:t>
            </a:r>
            <a:r>
              <a:rPr lang="en-GB" sz="2000" dirty="0" smtClean="0">
                <a:latin typeface="Arial" charset="0"/>
                <a:cs typeface="Lucida Sans Unicode" charset="0"/>
              </a:rPr>
              <a:t>sector</a:t>
            </a:r>
            <a:endParaRPr lang="en-GB" sz="2000" dirty="0">
              <a:latin typeface="Arial" charset="0"/>
              <a:cs typeface="Lucida Sans Unicode" charset="0"/>
            </a:endParaRP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846750" y="5524033"/>
            <a:ext cx="6726208" cy="720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5840" rIns="0" bIns="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en-GB" dirty="0">
                <a:solidFill>
                  <a:srgbClr val="333333"/>
                </a:solidFill>
                <a:cs typeface="Lucida Sans Unicode" charset="0"/>
              </a:rPr>
              <a:t>PBOC remains still very influential, it has considerable regulatory </a:t>
            </a:r>
            <a:r>
              <a:rPr lang="en-GB" dirty="0" smtClean="0">
                <a:solidFill>
                  <a:srgbClr val="333333"/>
                </a:solidFill>
                <a:cs typeface="Lucida Sans Unicode" charset="0"/>
              </a:rPr>
              <a:t>power (common </a:t>
            </a:r>
            <a:r>
              <a:rPr lang="en-GB" dirty="0">
                <a:solidFill>
                  <a:srgbClr val="333333"/>
                </a:solidFill>
                <a:cs typeface="Lucida Sans Unicode" charset="0"/>
              </a:rPr>
              <a:t>overlapping of </a:t>
            </a:r>
            <a:r>
              <a:rPr lang="en-GB" dirty="0" smtClean="0">
                <a:solidFill>
                  <a:srgbClr val="333333"/>
                </a:solidFill>
                <a:cs typeface="Lucida Sans Unicode" charset="0"/>
              </a:rPr>
              <a:t>functions)</a:t>
            </a:r>
          </a:p>
        </p:txBody>
      </p:sp>
    </p:spTree>
    <p:extLst>
      <p:ext uri="{BB962C8B-B14F-4D97-AF65-F5344CB8AC3E}">
        <p14:creationId xmlns:p14="http://schemas.microsoft.com/office/powerpoint/2010/main" val="1586118008"/>
      </p:ext>
    </p:extLst>
  </p:cSld>
  <p:clrMapOvr>
    <a:masterClrMapping/>
  </p:clrMapOvr>
  <p:transition advTm="440320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Phase One (1978-1994)</a:t>
            </a:r>
          </a:p>
          <a:p>
            <a:r>
              <a:rPr lang="en-US" altLang="zh-CN" dirty="0" smtClean="0">
                <a:latin typeface="Arial" charset="0"/>
              </a:rPr>
              <a:t>1978</a:t>
            </a:r>
            <a:r>
              <a:rPr lang="en-US" altLang="zh-CN" dirty="0">
                <a:latin typeface="Arial" charset="0"/>
              </a:rPr>
              <a:t> </a:t>
            </a:r>
            <a:r>
              <a:rPr lang="en-US" altLang="zh-CN" dirty="0" smtClean="0">
                <a:latin typeface="Arial" charset="0"/>
              </a:rPr>
              <a:t>- The </a:t>
            </a:r>
            <a:r>
              <a:rPr lang="en-US" altLang="zh-CN" dirty="0">
                <a:latin typeface="Arial" charset="0"/>
              </a:rPr>
              <a:t>People's Bank of China (PBC</a:t>
            </a:r>
            <a:r>
              <a:rPr lang="en-US" altLang="zh-CN" dirty="0" smtClean="0">
                <a:latin typeface="Arial" charset="0"/>
              </a:rPr>
              <a:t>) </a:t>
            </a:r>
            <a:r>
              <a:rPr lang="en-US" altLang="zh-CN" dirty="0">
                <a:latin typeface="Arial" charset="0"/>
              </a:rPr>
              <a:t>was </a:t>
            </a:r>
            <a:r>
              <a:rPr lang="en-US" altLang="zh-CN" dirty="0" smtClean="0">
                <a:latin typeface="Arial" charset="0"/>
              </a:rPr>
              <a:t>designated as a central bank and </a:t>
            </a:r>
            <a:r>
              <a:rPr lang="en-US" altLang="zh-CN" dirty="0">
                <a:latin typeface="Arial" charset="0"/>
              </a:rPr>
              <a:t>became independent of the Ministry of Finance resulting in more effective conduct of monetary </a:t>
            </a:r>
            <a:r>
              <a:rPr lang="en-US" altLang="zh-CN" dirty="0" smtClean="0">
                <a:latin typeface="Arial" charset="0"/>
              </a:rPr>
              <a:t>policy</a:t>
            </a:r>
          </a:p>
          <a:p>
            <a:r>
              <a:rPr lang="en-US" altLang="zh-CN" dirty="0">
                <a:latin typeface="Arial" charset="0"/>
              </a:rPr>
              <a:t>A two-tier banking system was created in which the PBC emerged </a:t>
            </a:r>
            <a:r>
              <a:rPr lang="en-US" altLang="zh-CN" dirty="0" smtClean="0">
                <a:latin typeface="Arial" charset="0"/>
              </a:rPr>
              <a:t>as </a:t>
            </a:r>
            <a:r>
              <a:rPr lang="en-US" altLang="zh-CN" dirty="0">
                <a:latin typeface="Arial" charset="0"/>
              </a:rPr>
              <a:t>the central bank, while </a:t>
            </a:r>
            <a:r>
              <a:rPr lang="en-US" altLang="zh-CN" dirty="0" smtClean="0">
                <a:latin typeface="Arial" charset="0"/>
              </a:rPr>
              <a:t>the following banks </a:t>
            </a:r>
            <a:r>
              <a:rPr lang="en-US" altLang="zh-CN" dirty="0">
                <a:latin typeface="Arial" charset="0"/>
              </a:rPr>
              <a:t>emerged as the specialized </a:t>
            </a:r>
            <a:r>
              <a:rPr lang="en-US" altLang="zh-CN" dirty="0" smtClean="0">
                <a:latin typeface="Arial" charset="0"/>
              </a:rPr>
              <a:t>banks</a:t>
            </a:r>
          </a:p>
          <a:p>
            <a:pPr lvl="1"/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Bank of China (BOC</a:t>
            </a:r>
            <a:r>
              <a:rPr lang="en-US" altLang="zh-CN" dirty="0" smtClean="0">
                <a:latin typeface="Arial" charset="0"/>
              </a:rPr>
              <a:t>)</a:t>
            </a:r>
          </a:p>
          <a:p>
            <a:pPr lvl="1"/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China Construction </a:t>
            </a:r>
            <a:r>
              <a:rPr lang="en-US" altLang="zh-CN" dirty="0" smtClean="0">
                <a:latin typeface="Arial" charset="0"/>
              </a:rPr>
              <a:t>Bank </a:t>
            </a:r>
            <a:r>
              <a:rPr lang="en-US" altLang="zh-CN" dirty="0">
                <a:latin typeface="Arial" charset="0"/>
              </a:rPr>
              <a:t>(</a:t>
            </a:r>
            <a:r>
              <a:rPr lang="en-US" altLang="zh-CN" dirty="0" smtClean="0">
                <a:latin typeface="Arial" charset="0"/>
              </a:rPr>
              <a:t>CCB</a:t>
            </a:r>
            <a:r>
              <a:rPr lang="en-US" altLang="zh-CN" dirty="0">
                <a:latin typeface="Arial" charset="0"/>
              </a:rPr>
              <a:t>)</a:t>
            </a:r>
            <a:endParaRPr lang="en-US" altLang="zh-CN" dirty="0" smtClean="0">
              <a:latin typeface="Arial" charset="0"/>
            </a:endParaRPr>
          </a:p>
          <a:p>
            <a:pPr lvl="1"/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Agricultural Bank of China (ABC) </a:t>
            </a:r>
            <a:endParaRPr lang="en-US" altLang="zh-CN" dirty="0" smtClean="0">
              <a:latin typeface="Arial" charset="0"/>
            </a:endParaRPr>
          </a:p>
          <a:p>
            <a:pPr lvl="1"/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Industrial </a:t>
            </a:r>
            <a:r>
              <a:rPr lang="en-US" altLang="zh-CN" dirty="0" smtClean="0">
                <a:latin typeface="Arial" charset="0"/>
              </a:rPr>
              <a:t>and Commercial </a:t>
            </a:r>
            <a:r>
              <a:rPr lang="en-US" altLang="zh-CN" dirty="0">
                <a:latin typeface="Arial" charset="0"/>
              </a:rPr>
              <a:t>Bank of China (</a:t>
            </a:r>
            <a:r>
              <a:rPr lang="en-US" altLang="zh-CN" dirty="0" smtClean="0">
                <a:latin typeface="Arial" charset="0"/>
              </a:rPr>
              <a:t>ICBC) </a:t>
            </a:r>
          </a:p>
        </p:txBody>
      </p:sp>
    </p:spTree>
    <p:extLst>
      <p:ext uri="{BB962C8B-B14F-4D97-AF65-F5344CB8AC3E}">
        <p14:creationId xmlns:p14="http://schemas.microsoft.com/office/powerpoint/2010/main" val="4554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altLang="zh-CN" sz="2400" b="1" u="sng" dirty="0"/>
              <a:t>Other bank and Non-bank financial </a:t>
            </a:r>
            <a:r>
              <a:rPr lang="en-US" altLang="zh-CN" sz="2400" b="1" u="sng" dirty="0" smtClean="0"/>
              <a:t>institutions</a:t>
            </a:r>
            <a:endParaRPr lang="en-US" altLang="zh-CN" sz="2400" b="1" u="sng" dirty="0"/>
          </a:p>
          <a:p>
            <a:r>
              <a:rPr lang="en-US" altLang="zh-CN" dirty="0"/>
              <a:t>Regional banks (partially owned by local governments) </a:t>
            </a:r>
          </a:p>
          <a:p>
            <a:r>
              <a:rPr lang="cs-CZ" altLang="zh-CN" dirty="0"/>
              <a:t>C</a:t>
            </a:r>
            <a:r>
              <a:rPr lang="en-US" altLang="zh-CN" dirty="0" err="1" smtClean="0"/>
              <a:t>ity</a:t>
            </a:r>
            <a:r>
              <a:rPr lang="en-US" altLang="zh-CN" dirty="0" smtClean="0"/>
              <a:t> </a:t>
            </a:r>
            <a:r>
              <a:rPr lang="en-US" altLang="zh-CN" dirty="0"/>
              <a:t>commercial banks (with business restricted to home city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r>
              <a:rPr lang="en-US" altLang="zh-CN" dirty="0"/>
              <a:t>Cooperatives banks (Rural Credit Corp</a:t>
            </a:r>
            <a:r>
              <a:rPr lang="en-US" altLang="zh-CN" dirty="0" smtClean="0"/>
              <a:t>.,</a:t>
            </a:r>
            <a:r>
              <a:rPr lang="cs-CZ" altLang="zh-CN" dirty="0" smtClean="0"/>
              <a:t> </a:t>
            </a:r>
            <a:r>
              <a:rPr lang="en-US" altLang="zh-CN" dirty="0" smtClean="0"/>
              <a:t>similar </a:t>
            </a:r>
            <a:r>
              <a:rPr lang="en-US" altLang="zh-CN" dirty="0"/>
              <a:t>to credit unions in the U.S. and Urban Credit Corp.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r>
              <a:rPr lang="en-US" altLang="zh-CN" dirty="0"/>
              <a:t>Non-bank financial intermediaries (such as the Trust and Investment Corporations ; finance companies, financial leasing companies, auto financing companies)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Phase Two (1994-1998)</a:t>
            </a:r>
          </a:p>
          <a:p>
            <a:pPr marL="0" indent="0" algn="ctr">
              <a:buNone/>
            </a:pPr>
            <a:endParaRPr lang="en-US" b="1" dirty="0" smtClean="0"/>
          </a:p>
          <a:p>
            <a:pPr>
              <a:buFont typeface="Wingdings" charset="0"/>
              <a:buNone/>
            </a:pPr>
            <a:r>
              <a:rPr lang="en-US" altLang="zh-CN" dirty="0" smtClean="0"/>
              <a:t>Three </a:t>
            </a:r>
            <a:r>
              <a:rPr lang="en-US" altLang="zh-CN" dirty="0"/>
              <a:t>policy banks were set </a:t>
            </a:r>
            <a:r>
              <a:rPr lang="en-US" altLang="zh-CN" dirty="0" smtClean="0"/>
              <a:t>up t</a:t>
            </a:r>
            <a:r>
              <a:rPr lang="en-US" altLang="zh-CN" dirty="0"/>
              <a:t>o undertake the policy driven financing earlier assigned to </a:t>
            </a:r>
            <a:r>
              <a:rPr lang="en-US" altLang="zh-CN" dirty="0" smtClean="0"/>
              <a:t>specialized </a:t>
            </a:r>
            <a:r>
              <a:rPr lang="en-US" altLang="zh-CN" dirty="0"/>
              <a:t>banks</a:t>
            </a:r>
            <a:r>
              <a:rPr lang="en-US" altLang="zh-CN" dirty="0" smtClean="0"/>
              <a:t>:</a:t>
            </a:r>
            <a:endParaRPr lang="en-US" altLang="zh-CN" dirty="0"/>
          </a:p>
          <a:p>
            <a:r>
              <a:rPr lang="en-US" altLang="zh-CN" dirty="0" smtClean="0"/>
              <a:t>the </a:t>
            </a:r>
            <a:r>
              <a:rPr lang="en-US" altLang="zh-CN" dirty="0"/>
              <a:t>China Development Bank,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Agricultural Development Bank of China and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Export-Import Bank of China </a:t>
            </a:r>
          </a:p>
          <a:p>
            <a:pPr>
              <a:buFont typeface="Wingdings" charset="0"/>
              <a:buNone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134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Phase Three (1998-2006)</a:t>
            </a:r>
            <a:endParaRPr lang="en-US" altLang="zh-CN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 smtClean="0">
                <a:latin typeface="Arial" charset="0"/>
              </a:rPr>
              <a:t>Reform </a:t>
            </a:r>
            <a:r>
              <a:rPr lang="en-US" altLang="zh-CN" dirty="0">
                <a:latin typeface="Arial" charset="0"/>
              </a:rPr>
              <a:t>initiatives (as part of its WTO </a:t>
            </a:r>
            <a:r>
              <a:rPr lang="en-US" altLang="zh-CN" dirty="0" smtClean="0">
                <a:latin typeface="Arial" charset="0"/>
              </a:rPr>
              <a:t>accession)</a:t>
            </a:r>
            <a:r>
              <a:rPr lang="en-US" altLang="zh-CN" dirty="0">
                <a:latin typeface="Arial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Arial" charset="0"/>
              </a:rPr>
              <a:t>13 </a:t>
            </a:r>
            <a:r>
              <a:rPr lang="en-US" altLang="zh-CN" dirty="0">
                <a:latin typeface="Arial" charset="0"/>
              </a:rPr>
              <a:t>cities have been opened for foreign banks to conduct </a:t>
            </a:r>
            <a:r>
              <a:rPr lang="en-US" altLang="zh-CN" dirty="0" smtClean="0">
                <a:latin typeface="Arial" charset="0"/>
              </a:rPr>
              <a:t>“</a:t>
            </a:r>
            <a:r>
              <a:rPr lang="en-US" altLang="zh-CN" dirty="0" err="1" smtClean="0">
                <a:latin typeface="Arial" charset="0"/>
              </a:rPr>
              <a:t>renminbi</a:t>
            </a:r>
            <a:r>
              <a:rPr lang="en-US" altLang="zh-CN" dirty="0" smtClean="0">
                <a:latin typeface="Arial" charset="0"/>
              </a:rPr>
              <a:t>” business</a:t>
            </a:r>
            <a:endParaRPr lang="en-US" altLang="zh-CN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Arial" charset="0"/>
              </a:rPr>
              <a:t>100 </a:t>
            </a:r>
            <a:r>
              <a:rPr lang="en-US" altLang="zh-CN" dirty="0">
                <a:latin typeface="Arial" charset="0"/>
              </a:rPr>
              <a:t>eligible foreign banks were permitted to conduct </a:t>
            </a:r>
            <a:r>
              <a:rPr lang="en-US" altLang="zh-CN" dirty="0" smtClean="0">
                <a:latin typeface="Arial" charset="0"/>
              </a:rPr>
              <a:t>“</a:t>
            </a:r>
            <a:r>
              <a:rPr lang="en-US" altLang="zh-CN" dirty="0" err="1" smtClean="0">
                <a:latin typeface="Arial" charset="0"/>
              </a:rPr>
              <a:t>renminbi</a:t>
            </a:r>
            <a:r>
              <a:rPr lang="en-US" altLang="zh-CN" dirty="0" smtClean="0">
                <a:latin typeface="Arial" charset="0"/>
              </a:rPr>
              <a:t>” business </a:t>
            </a:r>
            <a:endParaRPr lang="en-US" altLang="zh-CN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Arial" charset="0"/>
              </a:rPr>
              <a:t>55 </a:t>
            </a:r>
            <a:r>
              <a:rPr lang="en-US" altLang="zh-CN" dirty="0">
                <a:latin typeface="Arial" charset="0"/>
              </a:rPr>
              <a:t>of them were allowed to provide </a:t>
            </a:r>
            <a:r>
              <a:rPr lang="en-US" altLang="zh-CN" dirty="0" smtClean="0">
                <a:latin typeface="Arial" charset="0"/>
              </a:rPr>
              <a:t>“</a:t>
            </a:r>
            <a:r>
              <a:rPr lang="en-US" altLang="zh-CN" dirty="0" err="1" smtClean="0">
                <a:latin typeface="Arial" charset="0"/>
              </a:rPr>
              <a:t>renminbi</a:t>
            </a:r>
            <a:r>
              <a:rPr lang="en-US" altLang="zh-CN" dirty="0" smtClean="0">
                <a:latin typeface="Arial" charset="0"/>
              </a:rPr>
              <a:t>” </a:t>
            </a:r>
            <a:r>
              <a:rPr lang="en-US" altLang="zh-CN" dirty="0">
                <a:latin typeface="Arial" charset="0"/>
              </a:rPr>
              <a:t>services to the Chinese </a:t>
            </a:r>
            <a:r>
              <a:rPr lang="en-US" altLang="zh-CN" dirty="0" smtClean="0">
                <a:latin typeface="Arial" charset="0"/>
              </a:rPr>
              <a:t>enterprises</a:t>
            </a:r>
            <a:r>
              <a:rPr lang="en-US" altLang="zh-CN" dirty="0" smtClean="0"/>
              <a:t> </a:t>
            </a:r>
          </a:p>
          <a:p>
            <a:pPr marL="182880" lvl="1">
              <a:lnSpc>
                <a:spcPct val="90000"/>
              </a:lnSpc>
            </a:pPr>
            <a:r>
              <a:rPr lang="en-US" altLang="zh-CN" sz="2400" dirty="0">
                <a:latin typeface="Arial" charset="0"/>
              </a:rPr>
              <a:t>Recapitalization of state banks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4 asset management companies set up in year 2000 to take over US$1,600 billion of non-performing loans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US$1108 billion NPLs disposed up to March 2006, 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   cash recovery rate 20.8%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US$45 billion capital injection in 2004 for BOC and CCB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US$15 billion capital injection in 2005 for ICBC</a:t>
            </a:r>
          </a:p>
          <a:p>
            <a:pPr>
              <a:lnSpc>
                <a:spcPct val="9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018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Phase Four (2006-?)</a:t>
            </a:r>
            <a:endParaRPr lang="en-US" altLang="zh-CN" dirty="0" smtClean="0">
              <a:latin typeface="Arial" charset="0"/>
            </a:endParaRPr>
          </a:p>
          <a:p>
            <a:r>
              <a:rPr lang="en-GB" dirty="0">
                <a:latin typeface="Arial" charset="0"/>
                <a:cs typeface="msmincho" charset="0"/>
              </a:rPr>
              <a:t>2006 – removing of all geographic and (most) business restrictions for foreign banks. </a:t>
            </a:r>
            <a:r>
              <a:rPr lang="en-US" altLang="zh-CN" dirty="0">
                <a:latin typeface="Arial" charset="0"/>
              </a:rPr>
              <a:t>Foreign Banks allowed to provide 12 </a:t>
            </a:r>
            <a:r>
              <a:rPr lang="en-US" altLang="zh-CN" dirty="0" smtClean="0">
                <a:latin typeface="Arial" charset="0"/>
              </a:rPr>
              <a:t>categories </a:t>
            </a:r>
            <a:r>
              <a:rPr lang="en-US" altLang="zh-CN" dirty="0">
                <a:latin typeface="Arial" charset="0"/>
              </a:rPr>
              <a:t>of services in </a:t>
            </a:r>
            <a:r>
              <a:rPr lang="en-US" altLang="zh-CN" dirty="0" smtClean="0">
                <a:latin typeface="Arial" charset="0"/>
              </a:rPr>
              <a:t>China. </a:t>
            </a:r>
            <a:r>
              <a:rPr lang="en-GB" dirty="0" smtClean="0">
                <a:latin typeface="Arial" charset="0"/>
                <a:cs typeface="msmincho" charset="0"/>
              </a:rPr>
              <a:t>Nevertheless they play rather </a:t>
            </a:r>
            <a:r>
              <a:rPr lang="en-GB" dirty="0">
                <a:latin typeface="Arial" charset="0"/>
                <a:cs typeface="msmincho" charset="0"/>
              </a:rPr>
              <a:t>small </a:t>
            </a:r>
            <a:r>
              <a:rPr lang="en-GB" dirty="0" smtClean="0">
                <a:latin typeface="Arial" charset="0"/>
                <a:cs typeface="msmincho" charset="0"/>
              </a:rPr>
              <a:t>role</a:t>
            </a:r>
            <a:endParaRPr lang="en-GB" dirty="0">
              <a:latin typeface="Arial" charset="0"/>
              <a:cs typeface="msmincho" charset="0"/>
            </a:endParaRPr>
          </a:p>
          <a:p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permitted equity holding in Chinese financial institutions by </a:t>
            </a:r>
            <a:r>
              <a:rPr lang="en-US" altLang="zh-CN" dirty="0" smtClean="0">
                <a:latin typeface="Arial" charset="0"/>
              </a:rPr>
              <a:t>a </a:t>
            </a:r>
            <a:r>
              <a:rPr lang="en-US" altLang="zh-CN" dirty="0">
                <a:latin typeface="Arial" charset="0"/>
              </a:rPr>
              <a:t>single foreign investor has been raised from </a:t>
            </a:r>
            <a:r>
              <a:rPr lang="en-US" altLang="zh-CN" dirty="0" smtClean="0">
                <a:latin typeface="Arial" charset="0"/>
              </a:rPr>
              <a:t>15 </a:t>
            </a:r>
            <a:r>
              <a:rPr lang="en-US" altLang="zh-CN" dirty="0">
                <a:latin typeface="Arial" charset="0"/>
              </a:rPr>
              <a:t>to </a:t>
            </a:r>
            <a:r>
              <a:rPr lang="en-US" altLang="zh-CN" dirty="0" smtClean="0">
                <a:latin typeface="Arial" charset="0"/>
              </a:rPr>
              <a:t>20%, </a:t>
            </a:r>
            <a:r>
              <a:rPr lang="en-US" altLang="zh-CN" dirty="0">
                <a:latin typeface="Arial" charset="0"/>
              </a:rPr>
              <a:t>while the maximum foreign equity holding remains at 25 </a:t>
            </a:r>
            <a:r>
              <a:rPr lang="en-US" altLang="zh-CN" dirty="0" smtClean="0">
                <a:latin typeface="Arial" charset="0"/>
              </a:rPr>
              <a:t>%</a:t>
            </a:r>
            <a:endParaRPr lang="ru-RU" altLang="zh-CN" dirty="0" smtClean="0">
              <a:latin typeface="Arial" charset="0"/>
            </a:endParaRPr>
          </a:p>
          <a:p>
            <a:pPr marL="182880" lvl="1">
              <a:lnSpc>
                <a:spcPct val="90000"/>
              </a:lnSpc>
            </a:pPr>
            <a:r>
              <a:rPr lang="en-US" altLang="zh-CN" sz="2400" dirty="0" smtClean="0">
                <a:latin typeface="Arial" charset="0"/>
              </a:rPr>
              <a:t>CCB </a:t>
            </a:r>
            <a:r>
              <a:rPr lang="en-US" altLang="zh-CN" sz="2400" dirty="0">
                <a:latin typeface="Arial" charset="0"/>
              </a:rPr>
              <a:t>listed in Hong Kong in 2005, BOC and ICBC in 2006</a:t>
            </a:r>
          </a:p>
          <a:p>
            <a:pPr marL="182880" lvl="1">
              <a:lnSpc>
                <a:spcPct val="90000"/>
              </a:lnSpc>
            </a:pPr>
            <a:r>
              <a:rPr lang="en-US" altLang="zh-CN" sz="2400" dirty="0">
                <a:latin typeface="Arial" charset="0"/>
              </a:rPr>
              <a:t>Reorganization and recapitalization of China Agricultural Bank and Postal Savings Bank for listing</a:t>
            </a:r>
          </a:p>
          <a:p>
            <a:endParaRPr lang="en-US" altLang="zh-CN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5sErcX7takW4yxJPrKM62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byBUQUhyk.3boaUwbT1I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IHYykJ0nUO8fe6vAN2_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9CNqbqB_Zk.W4NqrzWeS7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oAwZeZ5a3k.p5lo0nWVwF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XL9S4SbtUO0e_i_tvsIK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.3Yq01P9fEuBICcnN3PmSQ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2202</TotalTime>
  <Words>2207</Words>
  <Application>Microsoft Office PowerPoint</Application>
  <PresentationFormat>Předvádění na obrazovce (4:3)</PresentationFormat>
  <Paragraphs>269</Paragraphs>
  <Slides>37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9" baseType="lpstr">
      <vt:lpstr>Clarity</vt:lpstr>
      <vt:lpstr>TCLayout.ActiveDocument</vt:lpstr>
      <vt:lpstr>Financial system  of china</vt:lpstr>
      <vt:lpstr>Contents </vt:lpstr>
      <vt:lpstr>Financial deepening</vt:lpstr>
      <vt:lpstr>Banking system before 1978</vt:lpstr>
      <vt:lpstr>Reforming Chinese banking system (1)</vt:lpstr>
      <vt:lpstr>Reforming Chinese banking system (2)</vt:lpstr>
      <vt:lpstr>Reforming Chinese banking system (3)</vt:lpstr>
      <vt:lpstr>Reforming Chinese banking system (4)</vt:lpstr>
      <vt:lpstr>Reforming Chinese banking system (5)</vt:lpstr>
      <vt:lpstr>Design of the banking sector</vt:lpstr>
      <vt:lpstr>Chinese banking system</vt:lpstr>
      <vt:lpstr>State dominance in the banking industry (2006)</vt:lpstr>
      <vt:lpstr>Banks in China </vt:lpstr>
      <vt:lpstr>Prezentace aplikace PowerPoint</vt:lpstr>
      <vt:lpstr>The non-performing loan problem</vt:lpstr>
      <vt:lpstr>Key challenges for Chinese banking system</vt:lpstr>
      <vt:lpstr>Financial markets</vt:lpstr>
      <vt:lpstr>Chinese capital market</vt:lpstr>
      <vt:lpstr>Equity market</vt:lpstr>
      <vt:lpstr>Chinese stock market reform</vt:lpstr>
      <vt:lpstr>Equity market</vt:lpstr>
      <vt:lpstr>Shanghai Stock Exchange</vt:lpstr>
      <vt:lpstr>Share categories</vt:lpstr>
      <vt:lpstr>Bond market</vt:lpstr>
      <vt:lpstr>Bond market</vt:lpstr>
      <vt:lpstr>Financial regulations (1)</vt:lpstr>
      <vt:lpstr>Financial regulations (2)</vt:lpstr>
      <vt:lpstr>Financial regulations (3)</vt:lpstr>
      <vt:lpstr>Financial supervisory bodies</vt:lpstr>
      <vt:lpstr>Financial regulatory structure</vt:lpstr>
      <vt:lpstr>Key challenges for Chinese financial markets</vt:lpstr>
      <vt:lpstr>China’s financial system (1)</vt:lpstr>
      <vt:lpstr>China’s financial system (2)</vt:lpstr>
      <vt:lpstr>Main characteristics of China’s financial system</vt:lpstr>
      <vt:lpstr>Heavy reliance on bank financing (2006)</vt:lpstr>
      <vt:lpstr>Key challenges for financial system</vt:lpstr>
      <vt:lpstr>Is China’s financial system  sound and safe?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TRANSITION OF RUSSIA </dc:title>
  <dc:creator>Oleg Deyev</dc:creator>
  <cp:lastModifiedBy>Deev Oleg</cp:lastModifiedBy>
  <cp:revision>55</cp:revision>
  <dcterms:created xsi:type="dcterms:W3CDTF">2011-11-14T09:16:32Z</dcterms:created>
  <dcterms:modified xsi:type="dcterms:W3CDTF">2012-03-21T14:16:32Z</dcterms:modified>
</cp:coreProperties>
</file>