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324" r:id="rId3"/>
    <p:sldId id="257" r:id="rId4"/>
    <p:sldId id="258" r:id="rId5"/>
    <p:sldId id="259" r:id="rId6"/>
    <p:sldId id="280" r:id="rId7"/>
    <p:sldId id="284" r:id="rId8"/>
    <p:sldId id="285" r:id="rId9"/>
    <p:sldId id="260" r:id="rId10"/>
    <p:sldId id="261" r:id="rId11"/>
    <p:sldId id="286" r:id="rId12"/>
    <p:sldId id="262" r:id="rId13"/>
    <p:sldId id="264" r:id="rId14"/>
    <p:sldId id="263" r:id="rId15"/>
    <p:sldId id="265" r:id="rId16"/>
    <p:sldId id="266" r:id="rId17"/>
    <p:sldId id="267" r:id="rId18"/>
    <p:sldId id="268" r:id="rId19"/>
    <p:sldId id="289" r:id="rId20"/>
    <p:sldId id="290" r:id="rId21"/>
    <p:sldId id="269" r:id="rId22"/>
    <p:sldId id="288" r:id="rId23"/>
    <p:sldId id="270" r:id="rId24"/>
    <p:sldId id="271" r:id="rId25"/>
    <p:sldId id="272" r:id="rId26"/>
    <p:sldId id="276" r:id="rId27"/>
    <p:sldId id="283" r:id="rId28"/>
    <p:sldId id="278" r:id="rId29"/>
    <p:sldId id="274" r:id="rId30"/>
    <p:sldId id="318" r:id="rId31"/>
    <p:sldId id="291" r:id="rId32"/>
    <p:sldId id="319" r:id="rId33"/>
    <p:sldId id="320" r:id="rId34"/>
    <p:sldId id="293" r:id="rId35"/>
    <p:sldId id="306" r:id="rId36"/>
    <p:sldId id="321" r:id="rId37"/>
    <p:sldId id="305" r:id="rId38"/>
    <p:sldId id="294" r:id="rId39"/>
    <p:sldId id="275" r:id="rId40"/>
    <p:sldId id="300" r:id="rId41"/>
    <p:sldId id="323" r:id="rId42"/>
    <p:sldId id="307" r:id="rId43"/>
    <p:sldId id="31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6174" autoAdjust="0"/>
  </p:normalViewPr>
  <p:slideViewPr>
    <p:cSldViewPr snapToGrid="0" snapToObjects="1"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Excel_s_podporou_maker1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hart%20in%20Macroeconomic%20Policy%20in%201992-2006.pp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Worksheet%20in%20Transition%20of%20Russian%20economy.ppt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_s_podporou_maker2.xlsm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Worksheet%20in%20Macroeconomic%20Policy%20in%201992-2006.pp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acroeconomic%20Policy%20in%201992-2006.pp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Chart%20in%20Macroeconomic%20Policy%20in%201992-2006.ppt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Worksheet%20in%20Transition%20of%20Russian%20economy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Average monthly growth rates of money supply (M3), prices and industrial output by quarters, %</a:t>
            </a:r>
          </a:p>
        </c:rich>
      </c:tx>
      <c:layout>
        <c:manualLayout>
          <c:xMode val="edge"/>
          <c:yMode val="edge"/>
          <c:x val="0.14881314695213699"/>
          <c:y val="3.12500179226440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351351351351"/>
          <c:y val="0.19921875"/>
          <c:w val="0.61261261261261202"/>
          <c:h val="0.578125"/>
        </c:manualLayout>
      </c:layout>
      <c:lineChart>
        <c:grouping val="standard"/>
        <c:varyColors val="0"/>
        <c:ser>
          <c:idx val="0"/>
          <c:order val="0"/>
          <c:tx>
            <c:strRef>
              <c:f>Sheet1!$N$53</c:f>
              <c:strCache>
                <c:ptCount val="1"/>
                <c:pt idx="0">
                  <c:v>M3 (left scale)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Sheet1!$M$54:$M$65</c:f>
              <c:strCache>
                <c:ptCount val="12"/>
                <c:pt idx="0">
                  <c:v>1Q1992</c:v>
                </c:pt>
                <c:pt idx="1">
                  <c:v>2Q1992</c:v>
                </c:pt>
                <c:pt idx="2">
                  <c:v>3Q1992</c:v>
                </c:pt>
                <c:pt idx="3">
                  <c:v>4Q1992</c:v>
                </c:pt>
                <c:pt idx="4">
                  <c:v>1Q1993</c:v>
                </c:pt>
                <c:pt idx="5">
                  <c:v>2Q1993</c:v>
                </c:pt>
                <c:pt idx="6">
                  <c:v>3Q1993</c:v>
                </c:pt>
                <c:pt idx="7">
                  <c:v>4Q1993</c:v>
                </c:pt>
                <c:pt idx="8">
                  <c:v>1Q1994</c:v>
                </c:pt>
                <c:pt idx="9">
                  <c:v>2Q1994</c:v>
                </c:pt>
                <c:pt idx="10">
                  <c:v>3Q1994</c:v>
                </c:pt>
                <c:pt idx="11">
                  <c:v>4Q1994</c:v>
                </c:pt>
              </c:strCache>
            </c:strRef>
          </c:cat>
          <c:val>
            <c:numRef>
              <c:f>Sheet1!$N$54:$N$65</c:f>
              <c:numCache>
                <c:formatCode>0.0</c:formatCode>
                <c:ptCount val="12"/>
                <c:pt idx="0">
                  <c:v>12.6</c:v>
                </c:pt>
                <c:pt idx="1">
                  <c:v>15.6</c:v>
                </c:pt>
                <c:pt idx="2">
                  <c:v>28.9</c:v>
                </c:pt>
                <c:pt idx="3">
                  <c:v>17.2</c:v>
                </c:pt>
                <c:pt idx="4">
                  <c:v>15.1</c:v>
                </c:pt>
                <c:pt idx="5">
                  <c:v>14.1</c:v>
                </c:pt>
                <c:pt idx="6">
                  <c:v>17</c:v>
                </c:pt>
                <c:pt idx="7">
                  <c:v>10.1</c:v>
                </c:pt>
                <c:pt idx="8">
                  <c:v>6.8</c:v>
                </c:pt>
                <c:pt idx="9">
                  <c:v>15.3</c:v>
                </c:pt>
                <c:pt idx="10">
                  <c:v>8</c:v>
                </c:pt>
                <c:pt idx="11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Sheet1!$O$53</c:f>
              <c:strCache>
                <c:ptCount val="1"/>
                <c:pt idx="0">
                  <c:v>Prices (left scale)*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Sheet1!$M$54:$M$65</c:f>
              <c:strCache>
                <c:ptCount val="12"/>
                <c:pt idx="0">
                  <c:v>1Q1992</c:v>
                </c:pt>
                <c:pt idx="1">
                  <c:v>2Q1992</c:v>
                </c:pt>
                <c:pt idx="2">
                  <c:v>3Q1992</c:v>
                </c:pt>
                <c:pt idx="3">
                  <c:v>4Q1992</c:v>
                </c:pt>
                <c:pt idx="4">
                  <c:v>1Q1993</c:v>
                </c:pt>
                <c:pt idx="5">
                  <c:v>2Q1993</c:v>
                </c:pt>
                <c:pt idx="6">
                  <c:v>3Q1993</c:v>
                </c:pt>
                <c:pt idx="7">
                  <c:v>4Q1993</c:v>
                </c:pt>
                <c:pt idx="8">
                  <c:v>1Q1994</c:v>
                </c:pt>
                <c:pt idx="9">
                  <c:v>2Q1994</c:v>
                </c:pt>
                <c:pt idx="10">
                  <c:v>3Q1994</c:v>
                </c:pt>
                <c:pt idx="11">
                  <c:v>4Q1994</c:v>
                </c:pt>
              </c:strCache>
            </c:strRef>
          </c:cat>
          <c:val>
            <c:numRef>
              <c:f>Sheet1!$O$54:$O$65</c:f>
              <c:numCache>
                <c:formatCode>0.0</c:formatCode>
                <c:ptCount val="12"/>
                <c:pt idx="0">
                  <c:v>14</c:v>
                </c:pt>
                <c:pt idx="1">
                  <c:v>15</c:v>
                </c:pt>
                <c:pt idx="2">
                  <c:v>26</c:v>
                </c:pt>
                <c:pt idx="3">
                  <c:v>23.7</c:v>
                </c:pt>
                <c:pt idx="4">
                  <c:v>20</c:v>
                </c:pt>
                <c:pt idx="5">
                  <c:v>22.3</c:v>
                </c:pt>
                <c:pt idx="6">
                  <c:v>16.3</c:v>
                </c:pt>
                <c:pt idx="7">
                  <c:v>9.6</c:v>
                </c:pt>
                <c:pt idx="8">
                  <c:v>6</c:v>
                </c:pt>
                <c:pt idx="9">
                  <c:v>9</c:v>
                </c:pt>
                <c:pt idx="10">
                  <c:v>16</c:v>
                </c:pt>
                <c:pt idx="11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62848"/>
        <c:axId val="90464640"/>
      </c:lineChart>
      <c:lineChart>
        <c:grouping val="standard"/>
        <c:varyColors val="0"/>
        <c:ser>
          <c:idx val="2"/>
          <c:order val="2"/>
          <c:tx>
            <c:strRef>
              <c:f>Sheet1!$P$53</c:f>
              <c:strCache>
                <c:ptCount val="1"/>
                <c:pt idx="0">
                  <c:v>Industrial output (right scale)*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Sheet1!$M$54:$M$65</c:f>
              <c:strCache>
                <c:ptCount val="12"/>
                <c:pt idx="0">
                  <c:v>1Q1992</c:v>
                </c:pt>
                <c:pt idx="1">
                  <c:v>2Q1992</c:v>
                </c:pt>
                <c:pt idx="2">
                  <c:v>3Q1992</c:v>
                </c:pt>
                <c:pt idx="3">
                  <c:v>4Q1992</c:v>
                </c:pt>
                <c:pt idx="4">
                  <c:v>1Q1993</c:v>
                </c:pt>
                <c:pt idx="5">
                  <c:v>2Q1993</c:v>
                </c:pt>
                <c:pt idx="6">
                  <c:v>3Q1993</c:v>
                </c:pt>
                <c:pt idx="7">
                  <c:v>4Q1993</c:v>
                </c:pt>
                <c:pt idx="8">
                  <c:v>1Q1994</c:v>
                </c:pt>
                <c:pt idx="9">
                  <c:v>2Q1994</c:v>
                </c:pt>
                <c:pt idx="10">
                  <c:v>3Q1994</c:v>
                </c:pt>
                <c:pt idx="11">
                  <c:v>4Q1994</c:v>
                </c:pt>
              </c:strCache>
            </c:strRef>
          </c:cat>
          <c:val>
            <c:numRef>
              <c:f>Sheet1!$P$54:$P$65</c:f>
              <c:numCache>
                <c:formatCode>0.0</c:formatCode>
                <c:ptCount val="12"/>
                <c:pt idx="0">
                  <c:v>-7.1</c:v>
                </c:pt>
                <c:pt idx="1">
                  <c:v>1.5</c:v>
                </c:pt>
                <c:pt idx="2">
                  <c:v>1.1000000000000001</c:v>
                </c:pt>
                <c:pt idx="3">
                  <c:v>-0.4</c:v>
                </c:pt>
                <c:pt idx="4">
                  <c:v>-5.9</c:v>
                </c:pt>
                <c:pt idx="5">
                  <c:v>1.1000000000000001</c:v>
                </c:pt>
                <c:pt idx="6">
                  <c:v>-3.4</c:v>
                </c:pt>
                <c:pt idx="7">
                  <c:v>-0.5</c:v>
                </c:pt>
                <c:pt idx="8">
                  <c:v>-1.3</c:v>
                </c:pt>
                <c:pt idx="9">
                  <c:v>2.7</c:v>
                </c:pt>
                <c:pt idx="10">
                  <c:v>0</c:v>
                </c:pt>
                <c:pt idx="11">
                  <c:v>-0.9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66176"/>
        <c:axId val="90467712"/>
      </c:lineChart>
      <c:catAx>
        <c:axId val="9046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90464640"/>
        <c:crossesAt val="-10"/>
        <c:auto val="0"/>
        <c:lblAlgn val="ctr"/>
        <c:lblOffset val="100"/>
        <c:tickLblSkip val="1"/>
        <c:tickMarkSkip val="1"/>
        <c:noMultiLvlLbl val="0"/>
      </c:catAx>
      <c:valAx>
        <c:axId val="90464640"/>
        <c:scaling>
          <c:orientation val="minMax"/>
          <c:max val="30"/>
          <c:min val="5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90462848"/>
        <c:crosses val="autoZero"/>
        <c:crossBetween val="between"/>
      </c:valAx>
      <c:catAx>
        <c:axId val="90466176"/>
        <c:scaling>
          <c:orientation val="minMax"/>
        </c:scaling>
        <c:delete val="1"/>
        <c:axPos val="b"/>
        <c:majorTickMark val="out"/>
        <c:minorTickMark val="none"/>
        <c:tickLblPos val="nextTo"/>
        <c:crossAx val="90467712"/>
        <c:crosses val="autoZero"/>
        <c:auto val="1"/>
        <c:lblAlgn val="ctr"/>
        <c:lblOffset val="100"/>
        <c:noMultiLvlLbl val="0"/>
      </c:catAx>
      <c:valAx>
        <c:axId val="90467712"/>
        <c:scaling>
          <c:orientation val="minMax"/>
          <c:max val="6"/>
          <c:min val="-9"/>
        </c:scaling>
        <c:delete val="0"/>
        <c:axPos val="r"/>
        <c:numFmt formatCode="0.0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90466176"/>
        <c:crosses val="max"/>
        <c:crossBetween val="between"/>
        <c:majorUnit val="3"/>
      </c:valAx>
    </c:plotArea>
    <c:legend>
      <c:legendPos val="r"/>
      <c:layout>
        <c:manualLayout>
          <c:xMode val="edge"/>
          <c:yMode val="edge"/>
          <c:x val="0.79528543307086597"/>
          <c:y val="0.23985678708070801"/>
          <c:w val="0.20270270270270299"/>
          <c:h val="0.433593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smtClean="0"/>
              <a:t>Russia's </a:t>
            </a:r>
            <a:r>
              <a:rPr lang="en-US" sz="2400" b="0" dirty="0"/>
              <a:t>foreign trade, </a:t>
            </a:r>
            <a:r>
              <a:rPr lang="en-US" sz="2400" b="0" dirty="0" smtClean="0"/>
              <a:t>billion </a:t>
            </a:r>
            <a:r>
              <a:rPr lang="en-US" sz="2400" b="0" dirty="0"/>
              <a:t>$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FFFF00"/>
            </a:solidFill>
          </c:spPr>
          <c:cat>
            <c:numRef>
              <c:f>'[Chart in Macroeconomic Policy in 1992-2006.ppt]Sheet1'!$A$77:$A$82</c:f>
              <c:numCache>
                <c:formatCode>General</c:formatCode>
                <c:ptCount val="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</c:numCache>
            </c:numRef>
          </c:cat>
          <c:val>
            <c:numRef>
              <c:f>'[Chart in Macroeconomic Policy in 1992-2006.ppt]Sheet1'!$B$77:$B$82</c:f>
              <c:numCache>
                <c:formatCode>General</c:formatCode>
                <c:ptCount val="6"/>
                <c:pt idx="0">
                  <c:v>44.4</c:v>
                </c:pt>
                <c:pt idx="1">
                  <c:v>69.599999999999994</c:v>
                </c:pt>
                <c:pt idx="2">
                  <c:v>81.5</c:v>
                </c:pt>
                <c:pt idx="3">
                  <c:v>90.5</c:v>
                </c:pt>
                <c:pt idx="4">
                  <c:v>88.9</c:v>
                </c:pt>
                <c:pt idx="5">
                  <c:v>72.5</c:v>
                </c:pt>
              </c:numCache>
            </c:numRef>
          </c:val>
        </c:ser>
        <c:ser>
          <c:idx val="1"/>
          <c:order val="1"/>
          <c:spPr>
            <a:solidFill>
              <a:srgbClr val="FF6600"/>
            </a:solidFill>
          </c:spPr>
          <c:val>
            <c:numRef>
              <c:f>'[Chart in Macroeconomic Policy in 1992-2006.ppt]Sheet1'!$C$77:$C$82</c:f>
              <c:numCache>
                <c:formatCode>General</c:formatCode>
                <c:ptCount val="6"/>
                <c:pt idx="0">
                  <c:v>34.9</c:v>
                </c:pt>
                <c:pt idx="1">
                  <c:v>48.5</c:v>
                </c:pt>
                <c:pt idx="2">
                  <c:v>64</c:v>
                </c:pt>
                <c:pt idx="3">
                  <c:v>67.400000000000006</c:v>
                </c:pt>
                <c:pt idx="4">
                  <c:v>71.7</c:v>
                </c:pt>
                <c:pt idx="5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903680"/>
        <c:axId val="136954624"/>
      </c:areaChart>
      <c:catAx>
        <c:axId val="13690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36954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954624"/>
        <c:scaling>
          <c:orientation val="minMax"/>
          <c:min val="2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36903680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 </a:t>
            </a:r>
            <a:r>
              <a:rPr lang="en-US" sz="2000" dirty="0" smtClean="0"/>
              <a:t>Annual</a:t>
            </a:r>
            <a:r>
              <a:rPr lang="en-US" sz="2000" baseline="0" dirty="0" smtClean="0"/>
              <a:t> i</a:t>
            </a:r>
            <a:r>
              <a:rPr lang="en-US" sz="2000" dirty="0" smtClean="0"/>
              <a:t>nflation </a:t>
            </a:r>
            <a:r>
              <a:rPr lang="en-US" sz="2000" dirty="0"/>
              <a:t>rates in Russia </a:t>
            </a:r>
            <a:endParaRPr lang="ru-RU" sz="2000" dirty="0" smtClean="0"/>
          </a:p>
          <a:p>
            <a:pPr>
              <a:defRPr sz="2000"/>
            </a:pPr>
            <a:r>
              <a:rPr lang="en-US" sz="2000" dirty="0" smtClean="0"/>
              <a:t>(</a:t>
            </a:r>
            <a:r>
              <a:rPr lang="en-US" sz="2000" dirty="0"/>
              <a:t>December-to-December increase in CPI, log scale)</a:t>
            </a:r>
          </a:p>
        </c:rich>
      </c:tx>
      <c:layout>
        <c:manualLayout>
          <c:xMode val="edge"/>
          <c:yMode val="edge"/>
          <c:x val="0.16867046699791099"/>
          <c:y val="5.57664470134745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356321839080403E-2"/>
          <c:y val="0.16336633663366301"/>
          <c:w val="0.89425287356321803"/>
          <c:h val="0.71782178217821802"/>
        </c:manualLayout>
      </c:layout>
      <c:lineChart>
        <c:grouping val="standard"/>
        <c:varyColors val="0"/>
        <c:ser>
          <c:idx val="1"/>
          <c:order val="0"/>
          <c:spPr>
            <a:ln w="127000" cmpd="sng"/>
          </c:spPr>
          <c:marker>
            <c:symbol val="none"/>
          </c:marker>
          <c:cat>
            <c:numRef>
              <c:f>'[Worksheet in Transition of Russian economy.pptx]Sheet1'!$A$2:$A$17</c:f>
              <c:numCache>
                <c:formatCode>General</c:formatCode>
                <c:ptCount val="1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</c:numCache>
            </c:numRef>
          </c:cat>
          <c:val>
            <c:numRef>
              <c:f>'[Worksheet in Transition of Russian economy.pptx]Sheet1'!$B$2:$B$17</c:f>
              <c:numCache>
                <c:formatCode>General</c:formatCode>
                <c:ptCount val="16"/>
                <c:pt idx="0">
                  <c:v>15</c:v>
                </c:pt>
                <c:pt idx="1">
                  <c:v>160</c:v>
                </c:pt>
                <c:pt idx="2">
                  <c:v>2510</c:v>
                </c:pt>
                <c:pt idx="3">
                  <c:v>840</c:v>
                </c:pt>
                <c:pt idx="4">
                  <c:v>215</c:v>
                </c:pt>
                <c:pt idx="5">
                  <c:v>131</c:v>
                </c:pt>
                <c:pt idx="6">
                  <c:v>21.8</c:v>
                </c:pt>
                <c:pt idx="7">
                  <c:v>11</c:v>
                </c:pt>
                <c:pt idx="8">
                  <c:v>84.4</c:v>
                </c:pt>
                <c:pt idx="9">
                  <c:v>36.5</c:v>
                </c:pt>
                <c:pt idx="10">
                  <c:v>20.2</c:v>
                </c:pt>
                <c:pt idx="11">
                  <c:v>18.600000000000001</c:v>
                </c:pt>
                <c:pt idx="12">
                  <c:v>15.1</c:v>
                </c:pt>
                <c:pt idx="13">
                  <c:v>12</c:v>
                </c:pt>
                <c:pt idx="14">
                  <c:v>11.7</c:v>
                </c:pt>
                <c:pt idx="15">
                  <c:v>10.9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70912"/>
        <c:axId val="92880896"/>
      </c:lineChart>
      <c:catAx>
        <c:axId val="928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cs-CZ"/>
          </a:p>
        </c:txPr>
        <c:crossAx val="92880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88089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/>
            </a:pPr>
            <a:endParaRPr lang="cs-CZ"/>
          </a:p>
        </c:txPr>
        <c:crossAx val="92870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'Z:Notes_Transition:Transition:[Transition_Charts from Turning Point.xls]c1'!$C$3</c:f>
              <c:strCache>
                <c:ptCount val="1"/>
                <c:pt idx="0">
                  <c:v>Government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Point.xls]c1'!$C$4:$C$14</c:f>
              <c:numCache>
                <c:formatCode>General</c:formatCode>
                <c:ptCount val="11"/>
                <c:pt idx="0">
                  <c:v>2.3E-2</c:v>
                </c:pt>
                <c:pt idx="1">
                  <c:v>3.3000000000000002E-2</c:v>
                </c:pt>
                <c:pt idx="2">
                  <c:v>2.9000000000000001E-2</c:v>
                </c:pt>
                <c:pt idx="3">
                  <c:v>5.5E-2</c:v>
                </c:pt>
                <c:pt idx="4">
                  <c:v>0.03</c:v>
                </c:pt>
                <c:pt idx="5">
                  <c:v>-0.02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'Z:Notes_Transition:Transition:[Transition_Charts from Turning Point.xls]c1'!$D$3</c:f>
              <c:strCache>
                <c:ptCount val="1"/>
                <c:pt idx="0">
                  <c:v>CIA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dPt>
            <c:idx val="4"/>
            <c:bubble3D val="0"/>
          </c:dPt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Point.xls]c1'!$D$4:$D$14</c:f>
              <c:numCache>
                <c:formatCode>General</c:formatCode>
                <c:ptCount val="11"/>
                <c:pt idx="0">
                  <c:v>8.0000000000000002E-3</c:v>
                </c:pt>
                <c:pt idx="1">
                  <c:v>4.1000000000000002E-2</c:v>
                </c:pt>
                <c:pt idx="2">
                  <c:v>1.2999999999999999E-2</c:v>
                </c:pt>
                <c:pt idx="3">
                  <c:v>2.1999999999999999E-2</c:v>
                </c:pt>
                <c:pt idx="4">
                  <c:v>1.4E-2</c:v>
                </c:pt>
                <c:pt idx="5">
                  <c:v>-0.04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'Z:Notes_Transition:Transition:[Transition_Charts from Turning Point.xls]c1'!$E$3</c:f>
              <c:strCache>
                <c:ptCount val="1"/>
                <c:pt idx="0">
                  <c:v>Government, May 1990, shock therapy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Point.xls]c1'!$E$4:$E$14</c:f>
              <c:numCache>
                <c:formatCode>General</c:formatCode>
                <c:ptCount val="11"/>
                <c:pt idx="5">
                  <c:v>-0.02</c:v>
                </c:pt>
                <c:pt idx="6">
                  <c:v>-0.125</c:v>
                </c:pt>
                <c:pt idx="7">
                  <c:v>0.12</c:v>
                </c:pt>
                <c:pt idx="8">
                  <c:v>0.13</c:v>
                </c:pt>
                <c:pt idx="9">
                  <c:v>0.14000000000000001</c:v>
                </c:pt>
                <c:pt idx="10">
                  <c:v>0.15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'Z:Notes_Transition:Transition:[Transition_Charts from Turning Point.xls]c1'!$F$3</c:f>
              <c:strCache>
                <c:ptCount val="1"/>
                <c:pt idx="0">
                  <c:v>Government, May 1990, gradual reform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Point.xls]c1'!$F$4:$F$14</c:f>
              <c:numCache>
                <c:formatCode>General</c:formatCode>
                <c:ptCount val="11"/>
                <c:pt idx="5">
                  <c:v>-0.02</c:v>
                </c:pt>
                <c:pt idx="6">
                  <c:v>-7.0000000000000007E-2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'Z:Notes_Transition:Transition:[Transition_Charts from Turning Point.xls]c1'!$G$3</c:f>
              <c:strCache>
                <c:ptCount val="1"/>
                <c:pt idx="0">
                  <c:v>Gosplan, March 1991 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Point.xls]c1'!$G$4:$G$14</c:f>
              <c:numCache>
                <c:formatCode>General</c:formatCode>
                <c:ptCount val="11"/>
                <c:pt idx="5">
                  <c:v>-0.02</c:v>
                </c:pt>
                <c:pt idx="6">
                  <c:v>-0.11600000000000001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'Z:Notes_Transition:Transition:[Transition_Charts from Turning Point.xls]c1'!$H$3</c:f>
              <c:strCache>
                <c:ptCount val="1"/>
                <c:pt idx="0">
                  <c:v>Pavlov, April 1991, if no measures are taken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Point.xls]c1'!$H$4:$H$14</c:f>
              <c:numCache>
                <c:formatCode>General</c:formatCode>
                <c:ptCount val="11"/>
                <c:pt idx="5">
                  <c:v>-0.02</c:v>
                </c:pt>
                <c:pt idx="6">
                  <c:v>-0.2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'Z:Notes_Transition:Transition:[Transition_Charts from Turning Point.xls]c1'!$I$3</c:f>
              <c:strCache>
                <c:ptCount val="1"/>
                <c:pt idx="0">
                  <c:v>Pavlov, April 1991, shock therapy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Point.xls]c1'!$I$4:$I$14</c:f>
              <c:numCache>
                <c:formatCode>General</c:formatCode>
                <c:ptCount val="11"/>
                <c:pt idx="5">
                  <c:v>-0.02</c:v>
                </c:pt>
                <c:pt idx="6">
                  <c:v>-0.3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66432"/>
        <c:axId val="149676416"/>
      </c:lineChart>
      <c:catAx>
        <c:axId val="14966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967641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49676416"/>
        <c:scaling>
          <c:orientation val="minMax"/>
          <c:max val="0.15"/>
          <c:min val="-0.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966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65083933597001"/>
          <c:y val="0.22330157639269699"/>
          <c:w val="0.33577085530856199"/>
          <c:h val="0.7041474213061079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33101209739798E-2"/>
          <c:y val="0.13461570062655101"/>
          <c:w val="0.90658150601552501"/>
          <c:h val="0.71634783547700298"/>
        </c:manualLayout>
      </c:layout>
      <c:lineChart>
        <c:grouping val="standard"/>
        <c:varyColors val="0"/>
        <c:ser>
          <c:idx val="0"/>
          <c:order val="0"/>
          <c:cat>
            <c:numRef>
              <c:f>'[Worksheet in Macroeconomic Policy in 1992-2006.ppt]Sheet1'!$A$73:$A$87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'[Worksheet in Macroeconomic Policy in 1992-2006.ppt]Sheet1'!$B$73:$B$86</c:f>
              <c:numCache>
                <c:formatCode>General</c:formatCode>
                <c:ptCount val="14"/>
                <c:pt idx="0">
                  <c:v>-3</c:v>
                </c:pt>
                <c:pt idx="1">
                  <c:v>-5</c:v>
                </c:pt>
                <c:pt idx="2">
                  <c:v>-14.5</c:v>
                </c:pt>
                <c:pt idx="3">
                  <c:v>-8.6999999999999993</c:v>
                </c:pt>
                <c:pt idx="4">
                  <c:v>-12.7</c:v>
                </c:pt>
                <c:pt idx="5">
                  <c:v>-4.0999999999999996</c:v>
                </c:pt>
                <c:pt idx="6">
                  <c:v>-3.4</c:v>
                </c:pt>
                <c:pt idx="7">
                  <c:v>0.9</c:v>
                </c:pt>
                <c:pt idx="8">
                  <c:v>-4.9000000000000004</c:v>
                </c:pt>
                <c:pt idx="9">
                  <c:v>5.4</c:v>
                </c:pt>
                <c:pt idx="10">
                  <c:v>8.3000000000000007</c:v>
                </c:pt>
                <c:pt idx="11">
                  <c:v>5</c:v>
                </c:pt>
                <c:pt idx="12">
                  <c:v>4.3</c:v>
                </c:pt>
                <c:pt idx="13">
                  <c:v>7.3</c:v>
                </c:pt>
              </c:numCache>
            </c:numRef>
          </c:val>
          <c:smooth val="0"/>
        </c:ser>
        <c:ser>
          <c:idx val="1"/>
          <c:order val="1"/>
          <c:spPr>
            <a:ln w="76200" cmpd="sng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'[Worksheet in Macroeconomic Policy in 1992-2006.ppt]Sheet1'!$A$73:$A$87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'[Worksheet in Macroeconomic Policy in 1992-2006.ppt]Sheet1'!$B$73:$B$87</c:f>
              <c:numCache>
                <c:formatCode>General</c:formatCode>
                <c:ptCount val="15"/>
                <c:pt idx="0">
                  <c:v>-3</c:v>
                </c:pt>
                <c:pt idx="1">
                  <c:v>-5</c:v>
                </c:pt>
                <c:pt idx="2">
                  <c:v>-14.5</c:v>
                </c:pt>
                <c:pt idx="3">
                  <c:v>-8.6999999999999993</c:v>
                </c:pt>
                <c:pt idx="4">
                  <c:v>-12.7</c:v>
                </c:pt>
                <c:pt idx="5">
                  <c:v>-4.0999999999999996</c:v>
                </c:pt>
                <c:pt idx="6">
                  <c:v>-3.4</c:v>
                </c:pt>
                <c:pt idx="7">
                  <c:v>0.9</c:v>
                </c:pt>
                <c:pt idx="8">
                  <c:v>-4.9000000000000004</c:v>
                </c:pt>
                <c:pt idx="9">
                  <c:v>5.4</c:v>
                </c:pt>
                <c:pt idx="10">
                  <c:v>8.3000000000000007</c:v>
                </c:pt>
                <c:pt idx="11">
                  <c:v>5</c:v>
                </c:pt>
                <c:pt idx="12">
                  <c:v>4.3</c:v>
                </c:pt>
                <c:pt idx="13">
                  <c:v>7.3</c:v>
                </c:pt>
                <c:pt idx="14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26272"/>
        <c:axId val="93532160"/>
      </c:lineChart>
      <c:catAx>
        <c:axId val="9352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cs-CZ"/>
          </a:p>
        </c:txPr>
        <c:crossAx val="93532160"/>
        <c:crossesAt val="-15"/>
        <c:auto val="1"/>
        <c:lblAlgn val="ctr"/>
        <c:lblOffset val="100"/>
        <c:tickLblSkip val="1"/>
        <c:tickMarkSkip val="1"/>
        <c:noMultiLvlLbl val="0"/>
      </c:catAx>
      <c:valAx>
        <c:axId val="93532160"/>
        <c:scaling>
          <c:orientation val="minMax"/>
          <c:min val="-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cs-CZ"/>
          </a:p>
        </c:txPr>
        <c:crossAx val="93526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Consolidated government revenues and expenditure, </a:t>
            </a:r>
            <a:endParaRPr lang="en-US" b="0" dirty="0" smtClean="0"/>
          </a:p>
          <a:p>
            <a:pPr>
              <a:defRPr b="0"/>
            </a:pPr>
            <a:r>
              <a:rPr lang="en-US" b="0" dirty="0" smtClean="0"/>
              <a:t>% </a:t>
            </a:r>
            <a:r>
              <a:rPr lang="en-US" b="0" dirty="0"/>
              <a:t>of GDP</a:t>
            </a:r>
          </a:p>
        </c:rich>
      </c:tx>
      <c:layout>
        <c:manualLayout>
          <c:xMode val="edge"/>
          <c:yMode val="edge"/>
          <c:x val="0.14442041593382701"/>
          <c:y val="2.6199322268354901E-2"/>
        </c:manualLayout>
      </c:layout>
      <c:overlay val="0"/>
    </c:title>
    <c:autoTitleDeleted val="0"/>
    <c:plotArea>
      <c:layout/>
      <c:areaChart>
        <c:grouping val="standard"/>
        <c:varyColors val="0"/>
        <c:ser>
          <c:idx val="1"/>
          <c:order val="0"/>
          <c:tx>
            <c:strRef>
              <c:f>'[Chart in Macroeconomic Policy in 1992-2006.ppt]Sheet1'!$C$93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'[Chart in Macroeconomic Policy in 1992-2006.ppt]Sheet1'!$A$94:$A$100</c:f>
              <c:numCache>
                <c:formatCode>General</c:formatCode>
                <c:ptCount val="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</c:numCache>
            </c:numRef>
          </c:cat>
          <c:val>
            <c:numRef>
              <c:f>'[Chart in Macroeconomic Policy in 1992-2006.ppt]Sheet1'!$C$94:$C$100</c:f>
              <c:numCache>
                <c:formatCode>General</c:formatCode>
                <c:ptCount val="7"/>
                <c:pt idx="0">
                  <c:v>65.8</c:v>
                </c:pt>
                <c:pt idx="1">
                  <c:v>43.3</c:v>
                </c:pt>
                <c:pt idx="2">
                  <c:v>45</c:v>
                </c:pt>
                <c:pt idx="3">
                  <c:v>37.700000000000003</c:v>
                </c:pt>
                <c:pt idx="4">
                  <c:v>35</c:v>
                </c:pt>
                <c:pt idx="5">
                  <c:v>36.299999999999997</c:v>
                </c:pt>
                <c:pt idx="6">
                  <c:v>30.4</c:v>
                </c:pt>
              </c:numCache>
            </c:numRef>
          </c:val>
        </c:ser>
        <c:ser>
          <c:idx val="0"/>
          <c:order val="1"/>
          <c:tx>
            <c:strRef>
              <c:f>'[Chart in Macroeconomic Policy in 1992-2006.ppt]Sheet1'!$B$93</c:f>
              <c:strCache>
                <c:ptCount val="1"/>
                <c:pt idx="0">
                  <c:v>Revenues</c:v>
                </c:pt>
              </c:strCache>
            </c:strRef>
          </c:tx>
          <c:spPr>
            <a:solidFill>
              <a:srgbClr val="008000"/>
            </a:solidFill>
          </c:spPr>
          <c:cat>
            <c:numRef>
              <c:f>'[Chart in Macroeconomic Policy in 1992-2006.ppt]Sheet1'!$A$94:$A$100</c:f>
              <c:numCache>
                <c:formatCode>General</c:formatCode>
                <c:ptCount val="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</c:numCache>
            </c:numRef>
          </c:cat>
          <c:val>
            <c:numRef>
              <c:f>'[Chart in Macroeconomic Policy in 1992-2006.ppt]Sheet1'!$B$94:$B$100</c:f>
              <c:numCache>
                <c:formatCode>General</c:formatCode>
                <c:ptCount val="7"/>
                <c:pt idx="0">
                  <c:v>44.2</c:v>
                </c:pt>
                <c:pt idx="1">
                  <c:v>36.1</c:v>
                </c:pt>
                <c:pt idx="2">
                  <c:v>34.6</c:v>
                </c:pt>
                <c:pt idx="3">
                  <c:v>32.200000000000003</c:v>
                </c:pt>
                <c:pt idx="4">
                  <c:v>26.1</c:v>
                </c:pt>
                <c:pt idx="5">
                  <c:v>27.9</c:v>
                </c:pt>
                <c:pt idx="6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74272"/>
        <c:axId val="93575808"/>
      </c:areaChart>
      <c:catAx>
        <c:axId val="935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93575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575808"/>
        <c:scaling>
          <c:orientation val="minMax"/>
          <c:max val="70"/>
          <c:min val="2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93574272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3998607074831699"/>
          <c:y val="0.91449737716090496"/>
          <c:w val="0.54787932106324899"/>
          <c:h val="6.6448570280291497E-2"/>
        </c:manualLayout>
      </c:layout>
      <c:overlay val="0"/>
      <c:txPr>
        <a:bodyPr/>
        <a:lstStyle/>
        <a:p>
          <a:pPr>
            <a:defRPr sz="2400"/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Budget Deficit, % of GDP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008000"/>
              </a:solidFill>
            </c:spPr>
          </c:dPt>
          <c:cat>
            <c:numRef>
              <c:f>Sheet1!$B$2:$B$10</c:f>
              <c:numCache>
                <c:formatCode>General</c:formatCode>
                <c:ptCount val="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19</c:v>
                </c:pt>
                <c:pt idx="1">
                  <c:v>7</c:v>
                </c:pt>
                <c:pt idx="2">
                  <c:v>10</c:v>
                </c:pt>
                <c:pt idx="3">
                  <c:v>6</c:v>
                </c:pt>
                <c:pt idx="4">
                  <c:v>9</c:v>
                </c:pt>
                <c:pt idx="5">
                  <c:v>8</c:v>
                </c:pt>
                <c:pt idx="6">
                  <c:v>7.5</c:v>
                </c:pt>
                <c:pt idx="7">
                  <c:v>5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01792"/>
        <c:axId val="93603328"/>
      </c:barChart>
      <c:catAx>
        <c:axId val="9360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3603328"/>
        <c:crosses val="autoZero"/>
        <c:auto val="1"/>
        <c:lblAlgn val="ctr"/>
        <c:lblOffset val="100"/>
        <c:noMultiLvlLbl val="0"/>
      </c:catAx>
      <c:valAx>
        <c:axId val="93603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360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Government </a:t>
            </a:r>
            <a:r>
              <a:rPr lang="en-US" b="0" dirty="0"/>
              <a:t>debt, % of GDP</a:t>
            </a:r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'[Chart in Macroeconomic Policy in 1992-2006.ppt]Sheet1'!$B$104</c:f>
              <c:strCache>
                <c:ptCount val="1"/>
                <c:pt idx="0">
                  <c:v>GKO-OFZ</c:v>
                </c:pt>
              </c:strCache>
            </c:strRef>
          </c:tx>
          <c:cat>
            <c:strRef>
              <c:f>'[Chart in Macroeconomic Policy in 1992-2006.ppt]Sheet1'!$A$105:$A$109</c:f>
              <c:strCache>
                <c:ptCount val="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July 1,1998</c:v>
                </c:pt>
              </c:strCache>
            </c:strRef>
          </c:cat>
          <c:val>
            <c:numRef>
              <c:f>'[Chart in Macroeconomic Policy in 1992-2006.ppt]Sheet1'!$C$105:$C$109</c:f>
              <c:numCache>
                <c:formatCode>General</c:formatCode>
                <c:ptCount val="5"/>
                <c:pt idx="0">
                  <c:v>0.73571311609628298</c:v>
                </c:pt>
                <c:pt idx="1">
                  <c:v>2.5804416403785488</c:v>
                </c:pt>
                <c:pt idx="2">
                  <c:v>7.3338787382965176</c:v>
                </c:pt>
                <c:pt idx="3">
                  <c:v>9.6249033255993677</c:v>
                </c:pt>
                <c:pt idx="4">
                  <c:v>12.58552242588056</c:v>
                </c:pt>
              </c:numCache>
            </c:numRef>
          </c:val>
        </c:ser>
        <c:ser>
          <c:idx val="1"/>
          <c:order val="1"/>
          <c:tx>
            <c:strRef>
              <c:f>'[Chart in Macroeconomic Policy in 1992-2006.ppt]Sheet1'!$C$104</c:f>
              <c:strCache>
                <c:ptCount val="1"/>
                <c:pt idx="0">
                  <c:v>CBR credits to the government</c:v>
                </c:pt>
              </c:strCache>
            </c:strRef>
          </c:tx>
          <c:cat>
            <c:strRef>
              <c:f>'[Chart in Macroeconomic Policy in 1992-2006.ppt]Sheet1'!$A$105:$A$109</c:f>
              <c:strCache>
                <c:ptCount val="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July 1,1998</c:v>
                </c:pt>
              </c:strCache>
            </c:strRef>
          </c:cat>
          <c:val>
            <c:numRef>
              <c:f>'[Chart in Macroeconomic Policy in 1992-2006.ppt]Sheet1'!$D$105:$D$109</c:f>
              <c:numCache>
                <c:formatCode>General</c:formatCode>
                <c:ptCount val="5"/>
                <c:pt idx="0">
                  <c:v>1</c:v>
                </c:pt>
                <c:pt idx="1">
                  <c:v>2.2523659305993671</c:v>
                </c:pt>
                <c:pt idx="2">
                  <c:v>3.442414325970367</c:v>
                </c:pt>
                <c:pt idx="3">
                  <c:v>5.2590873936581604</c:v>
                </c:pt>
                <c:pt idx="4">
                  <c:v>5.8281949488976927</c:v>
                </c:pt>
              </c:numCache>
            </c:numRef>
          </c:val>
        </c:ser>
        <c:ser>
          <c:idx val="4"/>
          <c:order val="2"/>
          <c:cat>
            <c:strRef>
              <c:f>'[Chart in Macroeconomic Policy in 1992-2006.ppt]Sheet1'!$A$105:$A$109</c:f>
              <c:strCache>
                <c:ptCount val="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July 1,1998</c:v>
                </c:pt>
              </c:strCache>
            </c:strRef>
          </c:cat>
          <c:val>
            <c:numRef>
              <c:f>'[Chart in Macroeconomic Policy in 1992-2006.ppt]Sheet1'!$E$105:$E$109</c:f>
              <c:numCache>
                <c:formatCode>General</c:formatCode>
                <c:ptCount val="5"/>
                <c:pt idx="0">
                  <c:v>17.164286883903721</c:v>
                </c:pt>
                <c:pt idx="1">
                  <c:v>9.5671924290220822</c:v>
                </c:pt>
                <c:pt idx="2">
                  <c:v>9.1237069357331126</c:v>
                </c:pt>
                <c:pt idx="3">
                  <c:v>0.11600928074246</c:v>
                </c:pt>
                <c:pt idx="4">
                  <c:v>0.58628262522172703</c:v>
                </c:pt>
              </c:numCache>
            </c:numRef>
          </c:val>
        </c:ser>
        <c:ser>
          <c:idx val="3"/>
          <c:order val="3"/>
          <c:cat>
            <c:strRef>
              <c:f>'[Chart in Macroeconomic Policy in 1992-2006.ppt]Sheet1'!$A$105:$A$109</c:f>
              <c:strCache>
                <c:ptCount val="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July 1,1998</c:v>
                </c:pt>
              </c:strCache>
            </c:strRef>
          </c:cat>
          <c:val>
            <c:numRef>
              <c:f>'[Chart in Macroeconomic Policy in 1992-2006.ppt]Sheet1'!$H$105:$H$109</c:f>
              <c:numCache>
                <c:formatCode>General</c:formatCode>
                <c:ptCount val="5"/>
                <c:pt idx="0">
                  <c:v>44.5</c:v>
                </c:pt>
                <c:pt idx="1">
                  <c:v>33.799999999999997</c:v>
                </c:pt>
                <c:pt idx="2">
                  <c:v>28.4</c:v>
                </c:pt>
                <c:pt idx="3">
                  <c:v>32</c:v>
                </c:pt>
                <c:pt idx="4">
                  <c:v>35.5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659520"/>
        <c:axId val="93661056"/>
      </c:areaChart>
      <c:catAx>
        <c:axId val="9365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cs-CZ"/>
          </a:p>
        </c:txPr>
        <c:crossAx val="93661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661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cs-CZ"/>
          </a:p>
        </c:txPr>
        <c:crossAx val="93659520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Oil prices ($ per barrel, right scale) </a:t>
            </a:r>
            <a:endParaRPr lang="en-US" b="0" dirty="0" smtClean="0"/>
          </a:p>
          <a:p>
            <a:pPr>
              <a:defRPr b="0"/>
            </a:pPr>
            <a:r>
              <a:rPr lang="en-US" b="0" dirty="0" smtClean="0"/>
              <a:t>and </a:t>
            </a:r>
            <a:r>
              <a:rPr lang="en-US" b="0" dirty="0"/>
              <a:t>GDP growth </a:t>
            </a:r>
            <a:r>
              <a:rPr lang="en-US" b="0" dirty="0" smtClean="0"/>
              <a:t>rates </a:t>
            </a:r>
            <a:r>
              <a:rPr lang="en-US" b="0" dirty="0"/>
              <a:t>(%, left scale)</a:t>
            </a:r>
          </a:p>
        </c:rich>
      </c:tx>
      <c:layout>
        <c:manualLayout>
          <c:xMode val="edge"/>
          <c:yMode val="edge"/>
          <c:x val="0.28118303673023498"/>
          <c:y val="2.16166200637838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754508325366707E-2"/>
          <c:y val="0.15932190204424199"/>
          <c:w val="0.86263659119180802"/>
          <c:h val="0.657357613176765"/>
        </c:manualLayout>
      </c:layout>
      <c:lineChart>
        <c:grouping val="standard"/>
        <c:varyColors val="0"/>
        <c:ser>
          <c:idx val="1"/>
          <c:order val="1"/>
          <c:spPr>
            <a:ln w="7620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'[Worksheet in Transition of Russian economy.pptx]Sheet1'!$V$28:$V$45</c:f>
              <c:numCache>
                <c:formatCode>General</c:formatCode>
                <c:ptCount val="1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</c:numCache>
            </c:numRef>
          </c:cat>
          <c:val>
            <c:numRef>
              <c:f>'Y:F:[Inflation.xls]Sheet1'!$B$73:$B$90</c:f>
              <c:numCache>
                <c:formatCode>General</c:formatCode>
                <c:ptCount val="18"/>
                <c:pt idx="0">
                  <c:v>-3</c:v>
                </c:pt>
                <c:pt idx="1">
                  <c:v>-5</c:v>
                </c:pt>
                <c:pt idx="2">
                  <c:v>-14.5</c:v>
                </c:pt>
                <c:pt idx="3">
                  <c:v>-8.6999999999999993</c:v>
                </c:pt>
                <c:pt idx="4">
                  <c:v>-12.7</c:v>
                </c:pt>
                <c:pt idx="5">
                  <c:v>-4.0999999999999996</c:v>
                </c:pt>
                <c:pt idx="6">
                  <c:v>-3.4</c:v>
                </c:pt>
                <c:pt idx="7">
                  <c:v>0.9</c:v>
                </c:pt>
                <c:pt idx="8">
                  <c:v>-4.9000000000000004</c:v>
                </c:pt>
                <c:pt idx="9">
                  <c:v>5.4</c:v>
                </c:pt>
                <c:pt idx="10">
                  <c:v>8.3000000000000007</c:v>
                </c:pt>
                <c:pt idx="11">
                  <c:v>5</c:v>
                </c:pt>
                <c:pt idx="12">
                  <c:v>4.3</c:v>
                </c:pt>
                <c:pt idx="13">
                  <c:v>7.3</c:v>
                </c:pt>
                <c:pt idx="14">
                  <c:v>7.2</c:v>
                </c:pt>
                <c:pt idx="15">
                  <c:v>6.4</c:v>
                </c:pt>
                <c:pt idx="16">
                  <c:v>6.7</c:v>
                </c:pt>
                <c:pt idx="17">
                  <c:v>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06496"/>
        <c:axId val="93712384"/>
      </c:lineChart>
      <c:lineChart>
        <c:grouping val="standard"/>
        <c:varyColors val="0"/>
        <c:ser>
          <c:idx val="0"/>
          <c:order val="0"/>
          <c:tx>
            <c:v>Oil price</c:v>
          </c:tx>
          <c:spPr>
            <a:ln w="76200" cmpd="sng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'[Worksheet in Transition of Russian economy.pptx]Sheet1'!$V$28:$V$45</c:f>
              <c:numCache>
                <c:formatCode>General</c:formatCode>
                <c:ptCount val="1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</c:numCache>
            </c:numRef>
          </c:cat>
          <c:val>
            <c:numRef>
              <c:f>'Y:F:[Inflation.xls]Sheet1'!$C$73:$C$90</c:f>
              <c:numCache>
                <c:formatCode>General</c:formatCode>
                <c:ptCount val="18"/>
                <c:pt idx="0">
                  <c:v>36.755679138649</c:v>
                </c:pt>
                <c:pt idx="1">
                  <c:v>29.706644783291669</c:v>
                </c:pt>
                <c:pt idx="2">
                  <c:v>27.844856639600941</c:v>
                </c:pt>
                <c:pt idx="3">
                  <c:v>23.828546367362449</c:v>
                </c:pt>
                <c:pt idx="4">
                  <c:v>21.744280395180379</c:v>
                </c:pt>
                <c:pt idx="5">
                  <c:v>22.73957594369428</c:v>
                </c:pt>
                <c:pt idx="6">
                  <c:v>26.767595575327029</c:v>
                </c:pt>
                <c:pt idx="7">
                  <c:v>24.26179266495086</c:v>
                </c:pt>
                <c:pt idx="8">
                  <c:v>16.217462761079599</c:v>
                </c:pt>
                <c:pt idx="9">
                  <c:v>22.095561177008811</c:v>
                </c:pt>
                <c:pt idx="10">
                  <c:v>33.933723524627219</c:v>
                </c:pt>
                <c:pt idx="11">
                  <c:v>28.214088735053299</c:v>
                </c:pt>
                <c:pt idx="12">
                  <c:v>28.240636502913102</c:v>
                </c:pt>
                <c:pt idx="13">
                  <c:v>31.59477901008</c:v>
                </c:pt>
                <c:pt idx="14">
                  <c:v>40.832122320000003</c:v>
                </c:pt>
                <c:pt idx="15">
                  <c:v>56.265764363999999</c:v>
                </c:pt>
                <c:pt idx="16">
                  <c:v>65.144062500000004</c:v>
                </c:pt>
                <c:pt idx="17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13920"/>
        <c:axId val="93715456"/>
      </c:lineChart>
      <c:catAx>
        <c:axId val="9370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600"/>
            </a:pPr>
            <a:endParaRPr lang="cs-CZ"/>
          </a:p>
        </c:txPr>
        <c:crossAx val="93712384"/>
        <c:crossesAt val="-15"/>
        <c:auto val="1"/>
        <c:lblAlgn val="ctr"/>
        <c:lblOffset val="100"/>
        <c:tickLblSkip val="1"/>
        <c:tickMarkSkip val="1"/>
        <c:noMultiLvlLbl val="0"/>
      </c:catAx>
      <c:valAx>
        <c:axId val="93712384"/>
        <c:scaling>
          <c:orientation val="minMax"/>
          <c:max val="15"/>
          <c:min val="-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/>
            </a:pPr>
            <a:endParaRPr lang="cs-CZ"/>
          </a:p>
        </c:txPr>
        <c:crossAx val="93706496"/>
        <c:crosses val="autoZero"/>
        <c:crossBetween val="between"/>
      </c:valAx>
      <c:catAx>
        <c:axId val="93713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715456"/>
        <c:crosses val="autoZero"/>
        <c:auto val="1"/>
        <c:lblAlgn val="ctr"/>
        <c:lblOffset val="100"/>
        <c:noMultiLvlLbl val="0"/>
      </c:catAx>
      <c:valAx>
        <c:axId val="93715456"/>
        <c:scaling>
          <c:orientation val="minMax"/>
          <c:max val="70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2000"/>
            </a:pPr>
            <a:endParaRPr lang="cs-CZ"/>
          </a:p>
        </c:txPr>
        <c:crossAx val="93713920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0.77775</cdr:x>
      <cdr:y>0.65275</cdr:y>
    </cdr:from>
    <cdr:to>
      <cdr:x>0.96925</cdr:x>
      <cdr:y>0.78175</cdr:y>
    </cdr:to>
    <cdr:sp macro="" textlink="">
      <cdr:nvSpPr>
        <cdr:cNvPr id="100353" name="Text Box 204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85577" y="2122221"/>
          <a:ext cx="1079830" cy="419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*Lagged 4 months.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0.26833</cdr:x>
      <cdr:y>0.37538</cdr:y>
    </cdr:from>
    <cdr:to>
      <cdr:x>0.36903</cdr:x>
      <cdr:y>0.44584</cdr:y>
    </cdr:to>
    <cdr:sp macro="" textlink="">
      <cdr:nvSpPr>
        <cdr:cNvPr id="829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62762" y="1836556"/>
          <a:ext cx="849205" cy="344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Export</a:t>
          </a:r>
        </a:p>
      </cdr:txBody>
    </cdr:sp>
  </cdr:relSizeAnchor>
  <cdr:relSizeAnchor xmlns:cdr="http://schemas.openxmlformats.org/drawingml/2006/chartDrawing">
    <cdr:from>
      <cdr:x>0.36818</cdr:x>
      <cdr:y>0.6693</cdr:y>
    </cdr:from>
    <cdr:to>
      <cdr:x>0.52977</cdr:x>
      <cdr:y>0.73975</cdr:y>
    </cdr:to>
    <cdr:sp macro="" textlink="">
      <cdr:nvSpPr>
        <cdr:cNvPr id="829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04788" y="3274530"/>
          <a:ext cx="1362624" cy="344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squar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Import</a:t>
          </a:r>
        </a:p>
      </cdr:txBody>
    </cdr:sp>
  </cdr:relSizeAnchor>
  <cdr:relSizeAnchor xmlns:cdr="http://schemas.openxmlformats.org/drawingml/2006/chartDrawing">
    <cdr:from>
      <cdr:x>0.60514</cdr:x>
      <cdr:y>0.33874</cdr:y>
    </cdr:from>
    <cdr:to>
      <cdr:x>0.81064</cdr:x>
      <cdr:y>0.40919</cdr:y>
    </cdr:to>
    <cdr:sp macro="" textlink="">
      <cdr:nvSpPr>
        <cdr:cNvPr id="8294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02994" y="1657262"/>
          <a:ext cx="1732985" cy="344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Trade surplus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0.17358</cdr:x>
      <cdr:y>0.15626</cdr:y>
    </cdr:from>
    <cdr:to>
      <cdr:x>0.28042</cdr:x>
      <cdr:y>0.28518</cdr:y>
    </cdr:to>
    <cdr:sp macro="" textlink="">
      <cdr:nvSpPr>
        <cdr:cNvPr id="1546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5712" y="1057735"/>
          <a:ext cx="1683887" cy="872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2510</a:t>
          </a:r>
        </a:p>
      </cdr:txBody>
    </cdr:sp>
  </cdr:relSizeAnchor>
  <cdr:relSizeAnchor xmlns:cdr="http://schemas.openxmlformats.org/drawingml/2006/chartDrawing">
    <cdr:from>
      <cdr:x>0.5195</cdr:x>
      <cdr:y>0.12875</cdr:y>
    </cdr:from>
    <cdr:to>
      <cdr:x>0.538</cdr:x>
      <cdr:y>0.2375</cdr:y>
    </cdr:to>
    <cdr:sp macro="" textlink="">
      <cdr:nvSpPr>
        <cdr:cNvPr id="1546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69978" y="330295"/>
          <a:ext cx="102203" cy="2789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0.423</cdr:x>
      <cdr:y>0.094</cdr:y>
    </cdr:from>
    <cdr:to>
      <cdr:x>0.4415</cdr:x>
      <cdr:y>0.16325</cdr:y>
    </cdr:to>
    <cdr:sp macro="" textlink="">
      <cdr:nvSpPr>
        <cdr:cNvPr id="1546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36864" y="241148"/>
          <a:ext cx="102203" cy="1776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0.0768</cdr:x>
      <cdr:y>0.41657</cdr:y>
    </cdr:from>
    <cdr:to>
      <cdr:x>0.97703</cdr:x>
      <cdr:y>0.41657</cdr:y>
    </cdr:to>
    <cdr:sp macro="" textlink="">
      <cdr:nvSpPr>
        <cdr:cNvPr id="148481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60350" y="1105703"/>
          <a:ext cx="539633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4925">
          <a:solidFill>
            <a:srgbClr xmlns:mc="http://schemas.openxmlformats.org/markup-compatibility/2006" xmlns:a14="http://schemas.microsoft.com/office/drawing/2010/main" val="DD0806" mc:Ignorable="a14" a14:legacySpreadsheetColorIndex="1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0.36823</cdr:x>
      <cdr:y>0.84328</cdr:y>
    </cdr:from>
    <cdr:to>
      <cdr:x>0.92165</cdr:x>
      <cdr:y>0.8981</cdr:y>
    </cdr:to>
    <cdr:sp macro="" textlink="">
      <cdr:nvSpPr>
        <cdr:cNvPr id="9318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87327" y="4355034"/>
          <a:ext cx="4790301" cy="283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squar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FFFFFF"/>
              </a:solidFill>
              <a:latin typeface="Arial"/>
              <a:ea typeface="Arial"/>
              <a:cs typeface="Arial"/>
            </a:rPr>
            <a:t>Short-term debt (GKO-OFZ) held by the banks</a:t>
          </a:r>
        </a:p>
      </cdr:txBody>
    </cdr:sp>
  </cdr:relSizeAnchor>
  <cdr:relSizeAnchor xmlns:cdr="http://schemas.openxmlformats.org/drawingml/2006/chartDrawing">
    <cdr:from>
      <cdr:x>0.57395</cdr:x>
      <cdr:y>0.74423</cdr:y>
    </cdr:from>
    <cdr:to>
      <cdr:x>0.90416</cdr:x>
      <cdr:y>0.79905</cdr:y>
    </cdr:to>
    <cdr:sp macro="" textlink="">
      <cdr:nvSpPr>
        <cdr:cNvPr id="9318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68028" y="3843493"/>
          <a:ext cx="2858218" cy="283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FFFFFF"/>
              </a:solidFill>
              <a:latin typeface="Arial"/>
              <a:ea typeface="Arial"/>
              <a:cs typeface="Arial"/>
            </a:rPr>
            <a:t>Short-term debt held by CBR</a:t>
          </a:r>
        </a:p>
      </cdr:txBody>
    </cdr:sp>
  </cdr:relSizeAnchor>
  <cdr:relSizeAnchor xmlns:cdr="http://schemas.openxmlformats.org/drawingml/2006/chartDrawing">
    <cdr:from>
      <cdr:x>0.09436</cdr:x>
      <cdr:y>0.02395</cdr:y>
    </cdr:from>
    <cdr:to>
      <cdr:x>0.22508</cdr:x>
      <cdr:y>0.13773</cdr:y>
    </cdr:to>
    <cdr:sp macro="" textlink="">
      <cdr:nvSpPr>
        <cdr:cNvPr id="9318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4501" y="50800"/>
          <a:ext cx="698910" cy="2413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sp>
  </cdr:relSizeAnchor>
  <cdr:relSizeAnchor xmlns:cdr="http://schemas.openxmlformats.org/drawingml/2006/chartDrawing">
    <cdr:from>
      <cdr:x>0.38955</cdr:x>
      <cdr:y>0.50698</cdr:y>
    </cdr:from>
    <cdr:to>
      <cdr:x>0.66168</cdr:x>
      <cdr:y>0.5618</cdr:y>
    </cdr:to>
    <cdr:sp macro="" textlink="">
      <cdr:nvSpPr>
        <cdr:cNvPr id="9318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71832" y="2618234"/>
          <a:ext cx="2355495" cy="283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squar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noProof="0" smtClean="0">
              <a:solidFill>
                <a:srgbClr val="FFFFFF"/>
              </a:solidFill>
              <a:latin typeface="Arial"/>
              <a:ea typeface="Arial"/>
              <a:cs typeface="Arial"/>
            </a:rPr>
            <a:t>External debt</a:t>
          </a:r>
          <a:endParaRPr lang="en-US" sz="1600" b="1" i="0" u="none" strike="noStrike" baseline="0" noProof="0">
            <a:solidFill>
              <a:srgbClr val="FFFFFF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</cdr:x>
      <cdr:y>0.72805</cdr:y>
    </cdr:from>
    <cdr:to>
      <cdr:x>0.54642</cdr:x>
      <cdr:y>0.83799</cdr:y>
    </cdr:to>
    <cdr:sp macro="" textlink="">
      <cdr:nvSpPr>
        <cdr:cNvPr id="9318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759946"/>
          <a:ext cx="4729700" cy="5677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chemeClr val="bg1"/>
              </a:solidFill>
              <a:latin typeface="Arial"/>
              <a:ea typeface="Arial"/>
              <a:cs typeface="Arial"/>
            </a:rPr>
            <a:t>CBR credits to the government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0.74609</cdr:x>
      <cdr:y>0.17332</cdr:y>
    </cdr:from>
    <cdr:to>
      <cdr:x>0.85843</cdr:x>
      <cdr:y>0.24003</cdr:y>
    </cdr:to>
    <cdr:sp macro="" textlink="">
      <cdr:nvSpPr>
        <cdr:cNvPr id="133121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6967" y="896113"/>
          <a:ext cx="987259" cy="3449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noFill/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14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rPr>
            <a:t>Oil price</a:t>
          </a:r>
        </a:p>
      </cdr:txBody>
    </cdr:sp>
  </cdr:relSizeAnchor>
  <cdr:relSizeAnchor xmlns:cdr="http://schemas.openxmlformats.org/drawingml/2006/chartDrawing">
    <cdr:from>
      <cdr:x>0.37563</cdr:x>
      <cdr:y>0.27911</cdr:y>
    </cdr:from>
    <cdr:to>
      <cdr:x>0.55989</cdr:x>
      <cdr:y>0.34089</cdr:y>
    </cdr:to>
    <cdr:sp macro="" textlink="">
      <cdr:nvSpPr>
        <cdr:cNvPr id="133122" name="Text Box 10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1174" y="1443101"/>
          <a:ext cx="1619351" cy="3194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noFill/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 Cyr"/>
              <a:ea typeface="Arial Cyr"/>
              <a:cs typeface="Arial Cyr"/>
            </a:rPr>
            <a:t>GDP growth rates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March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March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March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66F76-5E2E-EA4E-BAEC-5B0B9757E1C8}" type="datetime1">
              <a:rPr lang="fi-FI"/>
              <a:pPr/>
              <a:t>28.3.2012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76607-2A58-F147-A230-CBD6443DF6E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98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March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March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March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March 28,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March 28,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March 28,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March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March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March 28,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Excel_97_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90832" cy="1927225"/>
          </a:xfrm>
        </p:spPr>
        <p:txBody>
          <a:bodyPr/>
          <a:lstStyle/>
          <a:p>
            <a:r>
              <a:rPr lang="en-US" dirty="0" smtClean="0"/>
              <a:t>ECONOMIC TRANSITION OF RUSSIA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Lecturer – Oleg Deev</a:t>
            </a:r>
          </a:p>
          <a:p>
            <a:r>
              <a:rPr lang="en-US" dirty="0" smtClean="0"/>
              <a:t>oleg@mail.muni.cz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conditions of the transition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late 1980s -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Low level of social inequality </a:t>
            </a:r>
          </a:p>
          <a:p>
            <a:pPr lvl="1"/>
            <a:r>
              <a:rPr lang="en-CA" dirty="0" smtClean="0"/>
              <a:t>as low as in Scandinavian countries</a:t>
            </a:r>
          </a:p>
          <a:p>
            <a:r>
              <a:rPr lang="en-CA" dirty="0" smtClean="0"/>
              <a:t>Relatively low level of corruption </a:t>
            </a:r>
          </a:p>
          <a:p>
            <a:r>
              <a:rPr lang="en-CA" dirty="0" smtClean="0"/>
              <a:t>Relatively low crime and mortality rates</a:t>
            </a:r>
          </a:p>
          <a:p>
            <a:pPr lvl="0"/>
            <a:r>
              <a:rPr lang="en-US" dirty="0" smtClean="0"/>
              <a:t>Immense </a:t>
            </a:r>
            <a:r>
              <a:rPr lang="en-US" dirty="0"/>
              <a:t>investments in the human </a:t>
            </a:r>
            <a:r>
              <a:rPr lang="en-US" dirty="0" smtClean="0"/>
              <a:t>capital</a:t>
            </a:r>
          </a:p>
          <a:p>
            <a:pPr lvl="1"/>
            <a:r>
              <a:rPr lang="en-US" dirty="0" smtClean="0"/>
              <a:t>Free high-quality education in every level</a:t>
            </a:r>
          </a:p>
          <a:p>
            <a:pPr lvl="1"/>
            <a:r>
              <a:rPr lang="en-US" dirty="0" smtClean="0"/>
              <a:t>One of the best education system in the world</a:t>
            </a:r>
          </a:p>
          <a:p>
            <a:pPr lvl="1"/>
            <a:r>
              <a:rPr lang="en-US" dirty="0" smtClean="0"/>
              <a:t>Free health care to all citizens</a:t>
            </a:r>
          </a:p>
          <a:p>
            <a:pPr lvl="1"/>
            <a:r>
              <a:rPr lang="en-US" dirty="0" smtClean="0"/>
              <a:t>Relatively high life expectancy level</a:t>
            </a:r>
          </a:p>
          <a:p>
            <a:pPr lvl="1"/>
            <a:r>
              <a:rPr lang="en-US" dirty="0" smtClean="0"/>
              <a:t>Highly developed </a:t>
            </a:r>
            <a:r>
              <a:rPr lang="en-US" dirty="0" smtClean="0"/>
              <a:t>theoretical </a:t>
            </a:r>
            <a:r>
              <a:rPr lang="en-US" dirty="0" smtClean="0"/>
              <a:t>science and innovation at the theoretical level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cs-CZ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37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conditions of the transition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late 1980s -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526"/>
            <a:ext cx="8229600" cy="475247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</a:t>
            </a:r>
            <a:r>
              <a:rPr lang="en-US" dirty="0" smtClean="0"/>
              <a:t>entralized </a:t>
            </a:r>
            <a:r>
              <a:rPr lang="en-US" dirty="0"/>
              <a:t>bureaucratic allocation replaced market allocation </a:t>
            </a:r>
          </a:p>
          <a:p>
            <a:pPr lvl="0"/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policy making was strictly hierarchical</a:t>
            </a:r>
            <a:endParaRPr lang="cs-CZ" dirty="0"/>
          </a:p>
          <a:p>
            <a:pPr lvl="0"/>
            <a:r>
              <a:rPr lang="en-US" dirty="0"/>
              <a:t>M</a:t>
            </a:r>
            <a:r>
              <a:rPr lang="en-US" dirty="0" smtClean="0"/>
              <a:t>acroeconomic </a:t>
            </a:r>
            <a:r>
              <a:rPr lang="en-US" dirty="0"/>
              <a:t>situation – closed economy with the volume of money exceeded the volume of goods;</a:t>
            </a:r>
            <a:endParaRPr lang="cs-CZ" dirty="0"/>
          </a:p>
          <a:p>
            <a:pPr lvl="0"/>
            <a:r>
              <a:rPr lang="en-US" dirty="0"/>
              <a:t>M</a:t>
            </a:r>
            <a:r>
              <a:rPr lang="en-US" dirty="0" smtClean="0"/>
              <a:t>icroeconomic </a:t>
            </a:r>
            <a:r>
              <a:rPr lang="en-US" dirty="0"/>
              <a:t>situation – people demanded other goods than those supplied</a:t>
            </a:r>
            <a:endParaRPr lang="cs-CZ" dirty="0"/>
          </a:p>
          <a:p>
            <a:pPr lvl="0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initiative behavior among people and enterprises</a:t>
            </a:r>
            <a:endParaRPr lang="cs-CZ" dirty="0"/>
          </a:p>
          <a:p>
            <a:pPr lvl="0"/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distortion of prices</a:t>
            </a:r>
            <a:endParaRPr lang="cs-CZ" dirty="0"/>
          </a:p>
          <a:p>
            <a:pPr lvl="0"/>
            <a:r>
              <a:rPr lang="en-US" dirty="0"/>
              <a:t>S</a:t>
            </a:r>
            <a:r>
              <a:rPr lang="en-US" dirty="0" smtClean="0"/>
              <a:t>tructural </a:t>
            </a:r>
            <a:r>
              <a:rPr lang="en-US" dirty="0"/>
              <a:t>dysfunction of the economy (with prevailing heavy-industries enterprises)</a:t>
            </a:r>
            <a:endParaRPr lang="cs-CZ" dirty="0"/>
          </a:p>
          <a:p>
            <a:pPr lvl="0"/>
            <a:r>
              <a:rPr lang="cs-CZ" dirty="0"/>
              <a:t>B</a:t>
            </a:r>
            <a:r>
              <a:rPr lang="en-US" dirty="0" err="1" smtClean="0"/>
              <a:t>udget</a:t>
            </a:r>
            <a:r>
              <a:rPr lang="en-US" dirty="0" smtClean="0"/>
              <a:t> </a:t>
            </a:r>
            <a:r>
              <a:rPr lang="en-US" dirty="0"/>
              <a:t>deficit – more than 6% of GDP</a:t>
            </a:r>
            <a:endParaRPr lang="cs-CZ" dirty="0"/>
          </a:p>
          <a:p>
            <a:pPr lvl="0"/>
            <a:r>
              <a:rPr lang="en-US" dirty="0"/>
              <a:t>E</a:t>
            </a:r>
            <a:r>
              <a:rPr lang="en-US" dirty="0" smtClean="0"/>
              <a:t>xcessive </a:t>
            </a:r>
            <a:r>
              <a:rPr lang="en-US" dirty="0"/>
              <a:t>foreign debt </a:t>
            </a:r>
            <a:r>
              <a:rPr lang="en-US" dirty="0" smtClean="0"/>
              <a:t>– 30 to 40% of GNP</a:t>
            </a:r>
            <a:endParaRPr lang="cs-CZ" dirty="0"/>
          </a:p>
          <a:p>
            <a:pPr lvl="0"/>
            <a:r>
              <a:rPr lang="en-US" dirty="0"/>
              <a:t>F</a:t>
            </a:r>
            <a:r>
              <a:rPr lang="en-US" dirty="0" smtClean="0"/>
              <a:t>alling </a:t>
            </a:r>
            <a:r>
              <a:rPr lang="en-US" dirty="0"/>
              <a:t>oil prices</a:t>
            </a:r>
            <a:endParaRPr lang="cs-CZ" dirty="0"/>
          </a:p>
          <a:p>
            <a:pPr lvl="0"/>
            <a:r>
              <a:rPr lang="en-US" dirty="0"/>
              <a:t>E</a:t>
            </a:r>
            <a:r>
              <a:rPr lang="en-US" dirty="0" smtClean="0"/>
              <a:t>conomic growth – 1 to 3%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USSR economic experiments of systematic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8420"/>
            <a:ext cx="8229600" cy="4538579"/>
          </a:xfrm>
        </p:spPr>
        <p:txBody>
          <a:bodyPr/>
          <a:lstStyle/>
          <a:p>
            <a:r>
              <a:rPr lang="en-US" dirty="0" smtClean="0"/>
              <a:t>1920s – NEP – New </a:t>
            </a:r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P</a:t>
            </a:r>
            <a:r>
              <a:rPr lang="en-US" dirty="0" smtClean="0"/>
              <a:t>olicy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1930s – Industrialization &amp; Collective farming</a:t>
            </a:r>
          </a:p>
          <a:p>
            <a:r>
              <a:rPr lang="en-US" dirty="0" smtClean="0"/>
              <a:t>1950s – </a:t>
            </a:r>
            <a:r>
              <a:rPr lang="en-US" dirty="0"/>
              <a:t>Khrushchev’s </a:t>
            </a:r>
            <a:r>
              <a:rPr lang="en-US" dirty="0" smtClean="0"/>
              <a:t>reforms </a:t>
            </a:r>
          </a:p>
          <a:p>
            <a:r>
              <a:rPr lang="en-US" dirty="0" smtClean="0"/>
              <a:t>1960s – Brezhnev’s reforms</a:t>
            </a:r>
          </a:p>
          <a:p>
            <a:r>
              <a:rPr lang="en-US" dirty="0" smtClean="0"/>
              <a:t>1980s – Gorbachev’s reforms – transition to indicative planning; introduction of some market </a:t>
            </a:r>
            <a:r>
              <a:rPr lang="en-CA" dirty="0" smtClean="0"/>
              <a:t>mechanisms </a:t>
            </a:r>
            <a:r>
              <a:rPr lang="en-US" dirty="0" smtClean="0"/>
              <a:t>–</a:t>
            </a:r>
            <a:r>
              <a:rPr lang="en-CA" dirty="0" smtClean="0"/>
              <a:t> leased enterprises, family farming, joint ventures with foreign capital</a:t>
            </a:r>
          </a:p>
          <a:p>
            <a:pPr lvl="1"/>
            <a:r>
              <a:rPr lang="en-US" dirty="0" smtClean="0"/>
              <a:t>ended </a:t>
            </a:r>
            <a:r>
              <a:rPr lang="en-US" dirty="0"/>
              <a:t>up with political </a:t>
            </a:r>
            <a:r>
              <a:rPr lang="en-US" dirty="0" smtClean="0"/>
              <a:t>democratization</a:t>
            </a:r>
            <a:endParaRPr lang="en-CA" dirty="0"/>
          </a:p>
          <a:p>
            <a:r>
              <a:rPr lang="en-US" dirty="0" smtClean="0"/>
              <a:t>Reforms did not change the planned nature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6175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9668"/>
          </a:xfrm>
        </p:spPr>
        <p:txBody>
          <a:bodyPr/>
          <a:lstStyle/>
          <a:p>
            <a:r>
              <a:rPr lang="en-US" dirty="0" smtClean="0"/>
              <a:t>Restructuring of the national economy </a:t>
            </a:r>
          </a:p>
          <a:p>
            <a:r>
              <a:rPr lang="en-US" dirty="0"/>
              <a:t>M</a:t>
            </a:r>
            <a:r>
              <a:rPr lang="en-US" dirty="0" smtClean="0"/>
              <a:t>acroeconomic </a:t>
            </a:r>
            <a:r>
              <a:rPr lang="en-US" dirty="0"/>
              <a:t>stabilization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53986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513721"/>
            <a:ext cx="8229600" cy="3098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D</a:t>
            </a:r>
            <a:r>
              <a:rPr lang="en-US" dirty="0" smtClean="0"/>
              <a:t>eregulation </a:t>
            </a:r>
            <a:r>
              <a:rPr lang="en-US" dirty="0"/>
              <a:t>and promotion of competition</a:t>
            </a:r>
            <a:endParaRPr lang="cs-CZ" dirty="0"/>
          </a:p>
          <a:p>
            <a:pPr lvl="0"/>
            <a:r>
              <a:rPr lang="en-US" dirty="0"/>
              <a:t>P</a:t>
            </a:r>
            <a:r>
              <a:rPr lang="en-US" dirty="0" smtClean="0"/>
              <a:t>rices </a:t>
            </a:r>
            <a:r>
              <a:rPr lang="en-US" dirty="0"/>
              <a:t>and interest rates liberalization (if to let go the prices, the output might be saved)</a:t>
            </a:r>
            <a:endParaRPr lang="cs-CZ" dirty="0"/>
          </a:p>
          <a:p>
            <a:pPr lvl="0"/>
            <a:r>
              <a:rPr lang="en-US" dirty="0"/>
              <a:t>L</a:t>
            </a:r>
            <a:r>
              <a:rPr lang="en-US" dirty="0" smtClean="0"/>
              <a:t>iberal </a:t>
            </a:r>
            <a:r>
              <a:rPr lang="en-US" dirty="0"/>
              <a:t>foreign trade police (open market)</a:t>
            </a:r>
            <a:endParaRPr lang="cs-CZ" dirty="0"/>
          </a:p>
          <a:p>
            <a:pPr lvl="0"/>
            <a:r>
              <a:rPr lang="en-US" dirty="0"/>
              <a:t>E</a:t>
            </a:r>
            <a:r>
              <a:rPr lang="en-US" dirty="0" smtClean="0"/>
              <a:t>stablishment </a:t>
            </a:r>
            <a:r>
              <a:rPr lang="en-US" dirty="0"/>
              <a:t>of property rights</a:t>
            </a:r>
            <a:endParaRPr lang="cs-CZ" dirty="0"/>
          </a:p>
          <a:p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of the market economy institutions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245" y="6020914"/>
            <a:ext cx="1955096" cy="5125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Boris Yeltsin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502" y="1524000"/>
            <a:ext cx="3634147" cy="4294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61" y="1524000"/>
            <a:ext cx="2920158" cy="429435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575295" y="6020914"/>
            <a:ext cx="2130923" cy="51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Yegor</a:t>
            </a:r>
            <a:r>
              <a:rPr lang="en-US" dirty="0" smtClean="0"/>
              <a:t> </a:t>
            </a:r>
            <a:r>
              <a:rPr lang="en-US" dirty="0" err="1" smtClean="0"/>
              <a:t>Gaidar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liberalization – early 1992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12565355"/>
              </p:ext>
            </p:extLst>
          </p:nvPr>
        </p:nvGraphicFramePr>
        <p:xfrm>
          <a:off x="50800" y="1498350"/>
          <a:ext cx="9042400" cy="523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4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liberalization - 1992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310637"/>
              </p:ext>
            </p:extLst>
          </p:nvPr>
        </p:nvGraphicFramePr>
        <p:xfrm>
          <a:off x="254000" y="1562100"/>
          <a:ext cx="8432800" cy="48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59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Privatization – since 1988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Spontaneous privatization (1988-1991)</a:t>
            </a:r>
          </a:p>
          <a:p>
            <a:pPr lvl="1"/>
            <a:r>
              <a:rPr lang="en-US" dirty="0"/>
              <a:t>control over some industrial assets was acquired by their </a:t>
            </a:r>
            <a:r>
              <a:rPr lang="en-US" dirty="0" smtClean="0"/>
              <a:t>managers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accounted for only several thousand enterprises, a small part of </a:t>
            </a:r>
            <a:r>
              <a:rPr lang="en-US" dirty="0" smtClean="0"/>
              <a:t>the Soviet industry</a:t>
            </a:r>
          </a:p>
          <a:p>
            <a:r>
              <a:rPr lang="en-US" dirty="0" smtClean="0"/>
              <a:t>Voucher privatization (1992 - 1994)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voucher were </a:t>
            </a:r>
            <a:r>
              <a:rPr lang="en-US" dirty="0"/>
              <a:t>corresponding to a share in the national wealth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 smtClean="0"/>
              <a:t>vouchers were </a:t>
            </a:r>
            <a:r>
              <a:rPr lang="en-US" dirty="0"/>
              <a:t>distributed equally among the population, including </a:t>
            </a:r>
            <a:r>
              <a:rPr lang="en-US" dirty="0" smtClean="0"/>
              <a:t>minors</a:t>
            </a:r>
            <a:endParaRPr lang="cs-CZ" dirty="0" smtClean="0"/>
          </a:p>
          <a:p>
            <a:pPr lvl="1"/>
            <a:r>
              <a:rPr lang="en-US" dirty="0" smtClean="0"/>
              <a:t>vouchers </a:t>
            </a:r>
            <a:r>
              <a:rPr lang="en-US" dirty="0"/>
              <a:t>could be exchanged for shares in the enterprises to be </a:t>
            </a:r>
            <a:r>
              <a:rPr lang="en-US" dirty="0" smtClean="0"/>
              <a:t>privatized </a:t>
            </a:r>
          </a:p>
          <a:p>
            <a:pPr lvl="1"/>
            <a:r>
              <a:rPr lang="en-US" dirty="0" smtClean="0"/>
              <a:t>low price of vouchers $7-10 – less than an average monthly wage</a:t>
            </a:r>
          </a:p>
          <a:p>
            <a:pPr lvl="1"/>
            <a:r>
              <a:rPr lang="en-US" dirty="0"/>
              <a:t>most shares </a:t>
            </a:r>
            <a:r>
              <a:rPr lang="en-US" dirty="0" smtClean="0"/>
              <a:t>were acquired </a:t>
            </a:r>
            <a:r>
              <a:rPr lang="en-US" dirty="0"/>
              <a:t>by the management of the enterprises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Privatization – since 1988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Loans for shares (1995)</a:t>
            </a:r>
          </a:p>
          <a:p>
            <a:pPr lvl="1"/>
            <a:r>
              <a:rPr lang="en-US" dirty="0"/>
              <a:t>included most oil, gas and other natural resource-based companies, which were highly profitable ones and were supposed to be sold for cash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/>
              <a:t>industrial assets </a:t>
            </a:r>
            <a:r>
              <a:rPr lang="en-US" dirty="0" smtClean="0"/>
              <a:t>were </a:t>
            </a:r>
            <a:r>
              <a:rPr lang="en-US" dirty="0"/>
              <a:t>leased through auctions for money lent by commercial banks to the government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auctions</a:t>
            </a:r>
            <a:r>
              <a:rPr lang="en-US" dirty="0"/>
              <a:t> </a:t>
            </a:r>
            <a:r>
              <a:rPr lang="en-US" dirty="0" smtClean="0"/>
              <a:t>lacked </a:t>
            </a:r>
            <a:r>
              <a:rPr lang="en-US" dirty="0"/>
              <a:t>competition, as they were largely controlled by favored insiders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/>
              <a:t>scheme that gave rise to the class of Russian </a:t>
            </a:r>
            <a:r>
              <a:rPr lang="en-US" dirty="0" smtClean="0"/>
              <a:t>business oligarchs, </a:t>
            </a:r>
            <a:r>
              <a:rPr lang="en-US" dirty="0"/>
              <a:t>who have concentrated enormous assets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/>
              <a:t>banks </a:t>
            </a:r>
            <a:r>
              <a:rPr lang="en-US" dirty="0" smtClean="0"/>
              <a:t>and enterprises involved </a:t>
            </a:r>
            <a:r>
              <a:rPr lang="en-US" dirty="0"/>
              <a:t>in the scheme stopped seeing an interest in maintaining high inflation</a:t>
            </a:r>
            <a:r>
              <a:rPr lang="cs-CZ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53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Macroeconomic instability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86610"/>
              </p:ext>
            </p:extLst>
          </p:nvPr>
        </p:nvGraphicFramePr>
        <p:xfrm>
          <a:off x="119184" y="1352962"/>
          <a:ext cx="8788883" cy="535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3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Ke</a:t>
            </a:r>
            <a:r>
              <a:rPr lang="en-US" dirty="0" smtClean="0"/>
              <a:t>y factors of Russian economic development</a:t>
            </a:r>
          </a:p>
          <a:p>
            <a:r>
              <a:rPr lang="en-US" dirty="0" smtClean="0"/>
              <a:t>Conditions of the transformation</a:t>
            </a:r>
          </a:p>
          <a:p>
            <a:r>
              <a:rPr lang="en-US" dirty="0" smtClean="0"/>
              <a:t>Objectives and goals of the transformation</a:t>
            </a:r>
          </a:p>
          <a:p>
            <a:r>
              <a:rPr lang="en-US" dirty="0" smtClean="0"/>
              <a:t>Transformation procedures</a:t>
            </a:r>
          </a:p>
          <a:p>
            <a:r>
              <a:rPr lang="en-US" dirty="0" smtClean="0"/>
              <a:t>Macroeconomic situation during the transition</a:t>
            </a:r>
          </a:p>
          <a:p>
            <a:r>
              <a:rPr lang="en-US" dirty="0" smtClean="0"/>
              <a:t>Results of transformation</a:t>
            </a:r>
          </a:p>
          <a:p>
            <a:r>
              <a:rPr lang="en-US" dirty="0" smtClean="0"/>
              <a:t>The 1998 financial crisis</a:t>
            </a:r>
          </a:p>
          <a:p>
            <a:r>
              <a:rPr lang="en-US" dirty="0" smtClean="0"/>
              <a:t>Economic growth 1999-2008</a:t>
            </a:r>
          </a:p>
          <a:p>
            <a:r>
              <a:rPr lang="en-US" dirty="0" smtClean="0"/>
              <a:t>Russia during the global financial crisis</a:t>
            </a:r>
          </a:p>
          <a:p>
            <a:r>
              <a:rPr lang="en-US" dirty="0" smtClean="0"/>
              <a:t>Challenges for the future development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4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Anti-inflation policy – 1992-1998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half of 1992 (</a:t>
            </a:r>
            <a:r>
              <a:rPr lang="en-US" dirty="0" err="1"/>
              <a:t>Gaidar</a:t>
            </a:r>
            <a:r>
              <a:rPr lang="en-US" dirty="0"/>
              <a:t>). Growth of money supply was restricted; inflation fell to 10% a month in summer 1992; as a consequence, massive non-payments emerged</a:t>
            </a:r>
          </a:p>
          <a:p>
            <a:r>
              <a:rPr lang="en-US" dirty="0"/>
              <a:t>First half of 1994 (Chernomyrdin). </a:t>
            </a:r>
            <a:r>
              <a:rPr lang="en-US" dirty="0" smtClean="0"/>
              <a:t>Tightened </a:t>
            </a:r>
            <a:r>
              <a:rPr lang="en-US" dirty="0"/>
              <a:t>monetary policy allowed to bring down inflation to 5% a month in summer 1994; again, non-payments increased</a:t>
            </a:r>
          </a:p>
          <a:p>
            <a:r>
              <a:rPr lang="en-US" dirty="0"/>
              <a:t>mid 1995: exchange rate based stabilization; inflation brought down to 6% a year (July 1998 to July 1997); currency crisis in August 1998, acceleration of </a:t>
            </a:r>
            <a:r>
              <a:rPr lang="en-US" dirty="0" smtClean="0"/>
              <a:t>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 inflation was so persistent?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588"/>
            <a:ext cx="8229600" cy="4594412"/>
          </a:xfrm>
        </p:spPr>
        <p:txBody>
          <a:bodyPr/>
          <a:lstStyle/>
          <a:p>
            <a:r>
              <a:rPr lang="en-US" dirty="0"/>
              <a:t>There was no consensus among major lobbying groups, how to finance reforms, therefore it was impossible to balance the budget </a:t>
            </a:r>
          </a:p>
          <a:p>
            <a:r>
              <a:rPr lang="en-US" dirty="0"/>
              <a:t>Problems with tax collection: high level of tax evasion in the 1990s. The government was willing, but not able to increase tax revenues</a:t>
            </a:r>
          </a:p>
          <a:p>
            <a:r>
              <a:rPr lang="en-US" dirty="0"/>
              <a:t>Attempts to </a:t>
            </a:r>
            <a:r>
              <a:rPr lang="en-US" dirty="0" smtClean="0"/>
              <a:t>tighten monetary </a:t>
            </a:r>
            <a:r>
              <a:rPr lang="en-US" dirty="0"/>
              <a:t>policy caused non-payments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expected?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367180"/>
              </p:ext>
            </p:extLst>
          </p:nvPr>
        </p:nvGraphicFramePr>
        <p:xfrm>
          <a:off x="197852" y="1534695"/>
          <a:ext cx="8775032" cy="497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62316" y="1294063"/>
            <a:ext cx="272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GNP growth rates, %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1" y="234577"/>
            <a:ext cx="8229600" cy="990600"/>
          </a:xfrm>
        </p:spPr>
        <p:txBody>
          <a:bodyPr/>
          <a:lstStyle/>
          <a:p>
            <a:r>
              <a:rPr lang="en-US" dirty="0" smtClean="0"/>
              <a:t>Results (1991-1998)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588"/>
            <a:ext cx="8477624" cy="563282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F</a:t>
            </a:r>
            <a:r>
              <a:rPr lang="en-US" dirty="0" smtClean="0"/>
              <a:t>ree market</a:t>
            </a:r>
          </a:p>
          <a:p>
            <a:pPr lvl="0"/>
            <a:r>
              <a:rPr lang="en-US" dirty="0" smtClean="0"/>
              <a:t>Private business – 70% of GDP</a:t>
            </a:r>
            <a:endParaRPr lang="cs-CZ" dirty="0"/>
          </a:p>
          <a:p>
            <a:r>
              <a:rPr lang="en-US" dirty="0"/>
              <a:t>Huge fall in output</a:t>
            </a:r>
            <a:endParaRPr lang="cs-CZ" dirty="0"/>
          </a:p>
          <a:p>
            <a:pPr lvl="0"/>
            <a:r>
              <a:rPr lang="en-US" dirty="0" smtClean="0"/>
              <a:t>High </a:t>
            </a:r>
            <a:r>
              <a:rPr lang="en-US" dirty="0"/>
              <a:t>i</a:t>
            </a:r>
            <a:r>
              <a:rPr lang="en-US" dirty="0" smtClean="0"/>
              <a:t>nflation</a:t>
            </a:r>
            <a:endParaRPr lang="cs-CZ" dirty="0"/>
          </a:p>
          <a:p>
            <a:pPr lvl="0"/>
            <a:r>
              <a:rPr lang="en-US" dirty="0"/>
              <a:t>I</a:t>
            </a:r>
            <a:r>
              <a:rPr lang="en-US" dirty="0" smtClean="0"/>
              <a:t>ncome </a:t>
            </a:r>
            <a:r>
              <a:rPr lang="en-US" dirty="0"/>
              <a:t>redistribution</a:t>
            </a:r>
            <a:endParaRPr lang="cs-CZ" dirty="0"/>
          </a:p>
          <a:p>
            <a:pPr lvl="0"/>
            <a:r>
              <a:rPr lang="en-US" dirty="0"/>
              <a:t>P</a:t>
            </a:r>
            <a:r>
              <a:rPr lang="en-US" dirty="0" smtClean="0"/>
              <a:t>rivatization </a:t>
            </a:r>
            <a:r>
              <a:rPr lang="en-US" dirty="0"/>
              <a:t>– controversial results </a:t>
            </a:r>
            <a:endParaRPr lang="en-US" dirty="0" smtClean="0"/>
          </a:p>
          <a:p>
            <a:pPr lvl="1"/>
            <a:r>
              <a:rPr lang="en-US" dirty="0" smtClean="0"/>
              <a:t>people’s disapproval</a:t>
            </a:r>
            <a:r>
              <a:rPr lang="ru-RU" dirty="0" smtClean="0"/>
              <a:t> </a:t>
            </a:r>
            <a:r>
              <a:rPr lang="en-US" dirty="0" smtClean="0"/>
              <a:t>&amp; emergence of oligarchs</a:t>
            </a:r>
            <a:endParaRPr lang="cs-CZ" dirty="0"/>
          </a:p>
          <a:p>
            <a:pPr lvl="0"/>
            <a:r>
              <a:rPr lang="en-US" dirty="0"/>
              <a:t>O</a:t>
            </a:r>
            <a:r>
              <a:rPr lang="en-US" dirty="0" smtClean="0"/>
              <a:t>rganized </a:t>
            </a:r>
            <a:r>
              <a:rPr lang="en-US" dirty="0"/>
              <a:t>crime and corruption</a:t>
            </a:r>
            <a:endParaRPr lang="cs-CZ" dirty="0"/>
          </a:p>
          <a:p>
            <a:pPr lvl="0"/>
            <a:r>
              <a:rPr lang="en-US" dirty="0" smtClean="0"/>
              <a:t>Capital </a:t>
            </a:r>
            <a:r>
              <a:rPr lang="en-US" dirty="0"/>
              <a:t>flight </a:t>
            </a:r>
            <a:r>
              <a:rPr lang="en-US" dirty="0" smtClean="0"/>
              <a:t>– $</a:t>
            </a:r>
            <a:r>
              <a:rPr lang="en-US" dirty="0"/>
              <a:t>20 billion a </a:t>
            </a:r>
            <a:r>
              <a:rPr lang="en-US" dirty="0" smtClean="0"/>
              <a:t>year</a:t>
            </a:r>
          </a:p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development of barter economic </a:t>
            </a:r>
            <a:r>
              <a:rPr lang="en-US" dirty="0" smtClean="0"/>
              <a:t>relations and dollarization</a:t>
            </a:r>
            <a:endParaRPr lang="cs-CZ" dirty="0"/>
          </a:p>
          <a:p>
            <a:pPr lvl="0"/>
            <a:r>
              <a:rPr lang="en-US" dirty="0" smtClean="0"/>
              <a:t>Unemployment and poverty</a:t>
            </a:r>
            <a:endParaRPr lang="cs-CZ" dirty="0"/>
          </a:p>
          <a:p>
            <a:pPr lvl="0"/>
            <a:r>
              <a:rPr lang="en-US" dirty="0"/>
              <a:t>D</a:t>
            </a:r>
            <a:r>
              <a:rPr lang="en-US" dirty="0" smtClean="0"/>
              <a:t>eterioration </a:t>
            </a:r>
            <a:r>
              <a:rPr lang="en-US" dirty="0"/>
              <a:t>of education system, health care, demographics</a:t>
            </a:r>
            <a:endParaRPr lang="cs-CZ" dirty="0"/>
          </a:p>
          <a:p>
            <a:pPr lvl="0"/>
            <a:r>
              <a:rPr lang="en-US" dirty="0"/>
              <a:t>I</a:t>
            </a:r>
            <a:r>
              <a:rPr lang="en-US" dirty="0" smtClean="0"/>
              <a:t>nadequate </a:t>
            </a:r>
            <a:r>
              <a:rPr lang="en-US" dirty="0"/>
              <a:t>pension system</a:t>
            </a:r>
            <a:endParaRPr lang="cs-CZ" dirty="0"/>
          </a:p>
          <a:p>
            <a:pPr lvl="0"/>
            <a:r>
              <a:rPr lang="en-US" dirty="0" smtClean="0"/>
              <a:t>Inefficient </a:t>
            </a:r>
            <a:r>
              <a:rPr lang="en-US" dirty="0"/>
              <a:t>legal </a:t>
            </a:r>
            <a:r>
              <a:rPr lang="en-US" dirty="0" smtClean="0"/>
              <a:t>system</a:t>
            </a:r>
            <a:endParaRPr lang="ru-RU" dirty="0" smtClean="0"/>
          </a:p>
          <a:p>
            <a:r>
              <a:rPr lang="en-US" dirty="0" smtClean="0"/>
              <a:t>Existence of shadow economy 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</a:t>
            </a:r>
            <a:r>
              <a:rPr lang="ru-RU" dirty="0" smtClean="0"/>
              <a:t> </a:t>
            </a:r>
            <a:r>
              <a:rPr lang="en-US" dirty="0" smtClean="0"/>
              <a:t>growth rates, %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502366"/>
              </p:ext>
            </p:extLst>
          </p:nvPr>
        </p:nvGraphicFramePr>
        <p:xfrm>
          <a:off x="145382" y="1379287"/>
          <a:ext cx="8798092" cy="526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6076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Personal incomes</a:t>
            </a:r>
            <a:r>
              <a:rPr lang="ru-RU" dirty="0" smtClean="0"/>
              <a:t> - % </a:t>
            </a:r>
            <a:r>
              <a:rPr lang="en-US" dirty="0" smtClean="0"/>
              <a:t>of level in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4" y="1524000"/>
            <a:ext cx="8516086" cy="508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44" y="1524000"/>
            <a:ext cx="8338656" cy="50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96" y="1524000"/>
            <a:ext cx="8348404" cy="51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3906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Russian financial crisis – August 1998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03599"/>
              </p:ext>
            </p:extLst>
          </p:nvPr>
        </p:nvGraphicFramePr>
        <p:xfrm>
          <a:off x="184098" y="1376389"/>
          <a:ext cx="8663782" cy="533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40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Maynard Keynes in 1925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598" y="2199495"/>
            <a:ext cx="5550797" cy="3080006"/>
          </a:xfrm>
        </p:spPr>
        <p:txBody>
          <a:bodyPr/>
          <a:lstStyle/>
          <a:p>
            <a:r>
              <a:rPr lang="en-US" dirty="0"/>
              <a:t>“The economic system of Russia has undergone such rapid changes that it is impossible to obtain a precise and accurate account of it… Almost everything one can say about the country is true and false at the same time”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2" y="1828502"/>
            <a:ext cx="2921026" cy="44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3906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Russian financial crisis – August 1998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595420"/>
              </p:ext>
            </p:extLst>
          </p:nvPr>
        </p:nvGraphicFramePr>
        <p:xfrm>
          <a:off x="176285" y="1392505"/>
          <a:ext cx="8871152" cy="525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97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3906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Russian financial crisis – August 1998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29707"/>
              </p:ext>
            </p:extLst>
          </p:nvPr>
        </p:nvGraphicFramePr>
        <p:xfrm>
          <a:off x="323849" y="1409700"/>
          <a:ext cx="8655797" cy="516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00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3906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Russian financial crisis – August 1998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1997 - Inflow of portfolio investment of $46 billion or 10% of GDP</a:t>
            </a:r>
          </a:p>
          <a:p>
            <a:r>
              <a:rPr lang="en-US" sz="2800" dirty="0" smtClean="0"/>
              <a:t>High volatility of exchange rate – ruble/USD (high valuation of ruble)</a:t>
            </a:r>
          </a:p>
          <a:p>
            <a:r>
              <a:rPr lang="en-US" sz="2800" dirty="0" smtClean="0"/>
              <a:t>Extremely high interest rates</a:t>
            </a:r>
          </a:p>
          <a:p>
            <a:r>
              <a:rPr lang="en-US" sz="2800" dirty="0" smtClean="0"/>
              <a:t>1998 – world price for Russia’s oil – 10$ per barrel</a:t>
            </a:r>
          </a:p>
          <a:p>
            <a:r>
              <a:rPr lang="en-US" sz="2800" dirty="0" smtClean="0"/>
              <a:t>The government was not able to refinance it’s debt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06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– August 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Devaluation of the ruble</a:t>
            </a:r>
          </a:p>
          <a:p>
            <a:pPr lvl="1"/>
            <a:r>
              <a:rPr lang="en-US" sz="2400" dirty="0" smtClean="0"/>
              <a:t>At the moment the </a:t>
            </a:r>
            <a:r>
              <a:rPr lang="en-US" sz="2400" dirty="0"/>
              <a:t>ruble/dollar trading band </a:t>
            </a:r>
            <a:r>
              <a:rPr lang="en-US" sz="2400" dirty="0" smtClean="0"/>
              <a:t>was </a:t>
            </a:r>
            <a:r>
              <a:rPr lang="en-US" sz="2400" dirty="0"/>
              <a:t>expand from </a:t>
            </a:r>
            <a:r>
              <a:rPr lang="en-US" sz="2400" dirty="0" smtClean="0"/>
              <a:t>5.3-7.1 </a:t>
            </a:r>
            <a:r>
              <a:rPr lang="en-US" sz="2400" dirty="0"/>
              <a:t>RUR/USD to 6.0-9.5 RUR/</a:t>
            </a:r>
            <a:r>
              <a:rPr lang="en-US" sz="2400" dirty="0" smtClean="0"/>
              <a:t>USD</a:t>
            </a:r>
          </a:p>
          <a:p>
            <a:pPr lvl="1"/>
            <a:r>
              <a:rPr lang="en-US" sz="2400" dirty="0" smtClean="0"/>
              <a:t>Later the RUR/USD rate was set to move freely within the wider band </a:t>
            </a:r>
          </a:p>
          <a:p>
            <a:r>
              <a:rPr lang="en-US" sz="2800" dirty="0" smtClean="0"/>
              <a:t>Default on domestic debt</a:t>
            </a:r>
          </a:p>
          <a:p>
            <a:pPr lvl="1"/>
            <a:r>
              <a:rPr lang="en-US" sz="2400" dirty="0"/>
              <a:t>To prevent mass Russian bank </a:t>
            </a:r>
            <a:r>
              <a:rPr lang="en-US" sz="2400" dirty="0" smtClean="0"/>
              <a:t>default Russia's </a:t>
            </a:r>
            <a:r>
              <a:rPr lang="en-US" sz="2400" dirty="0"/>
              <a:t>ruble-denominated debt would be </a:t>
            </a:r>
            <a:r>
              <a:rPr lang="en-US" sz="2400" dirty="0" smtClean="0"/>
              <a:t>restructured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moratorium on payment to foreign </a:t>
            </a:r>
            <a:r>
              <a:rPr lang="en-US" sz="2800" dirty="0" smtClean="0"/>
              <a:t>creditors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temporary 90-day moratorium </a:t>
            </a:r>
            <a:r>
              <a:rPr lang="en-US" sz="2400" dirty="0" smtClean="0"/>
              <a:t>was </a:t>
            </a:r>
            <a:r>
              <a:rPr lang="en-US" sz="2400" dirty="0"/>
              <a:t>imposed on the payment of some bank obligations, including certain debts and forward currency contracts</a:t>
            </a:r>
          </a:p>
        </p:txBody>
      </p:sp>
    </p:spTree>
    <p:extLst>
      <p:ext uri="{BB962C8B-B14F-4D97-AF65-F5344CB8AC3E}">
        <p14:creationId xmlns:p14="http://schemas.microsoft.com/office/powerpoint/2010/main" val="1575679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Russia's 1998 financial collapse</a:t>
            </a:r>
            <a:endParaRPr lang="ru-RU" sz="40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dirty="0"/>
              <a:t>In a matter of days the </a:t>
            </a:r>
            <a:r>
              <a:rPr lang="en-CA" sz="2800" dirty="0" smtClean="0"/>
              <a:t>exchange rate </a:t>
            </a:r>
            <a:r>
              <a:rPr lang="en-CA" sz="2800" dirty="0"/>
              <a:t>lost over 60% of its value </a:t>
            </a:r>
          </a:p>
          <a:p>
            <a:pPr lvl="2"/>
            <a:r>
              <a:rPr lang="en-CA" sz="2000" dirty="0"/>
              <a:t>more than in all most Latin American and Southeast Asian countries (except for Indonesia) </a:t>
            </a:r>
          </a:p>
          <a:p>
            <a:r>
              <a:rPr lang="en-CA" sz="2800" dirty="0"/>
              <a:t>Prices increased by nearly 50% in only 2 months after the crisis</a:t>
            </a:r>
          </a:p>
          <a:p>
            <a:pPr lvl="2"/>
            <a:r>
              <a:rPr lang="en-CA" sz="2000" dirty="0"/>
              <a:t>as compared to less than 6% annual inflation July 1998 to July 1997 before the crisis</a:t>
            </a:r>
          </a:p>
          <a:p>
            <a:r>
              <a:rPr lang="en-CA" sz="2800" dirty="0"/>
              <a:t>Real output fell by about 6% in 1998 </a:t>
            </a:r>
          </a:p>
          <a:p>
            <a:pPr lvl="2"/>
            <a:r>
              <a:rPr lang="en-CA" sz="2000" dirty="0"/>
              <a:t>after registering a small increase of 0.6% in 1997 for the first time since 1989, it fell in January - September 1998, i.e.  mostly before the August 1998 crisis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17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the drop so drastic?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809"/>
            <a:ext cx="8229600" cy="4876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Some of the standard explanations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Bad institutions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Natural resource dependence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Bad policies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For a medium income level country, Russia is trade wise open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Financial dependence proved important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hort-term debt was concentrated and fast growing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Dependence of financial intermediation on foreign funding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The dual financial system: households and most companies using domestic markets; some big companies and banks dependent on foreign markets</a:t>
            </a:r>
          </a:p>
        </p:txBody>
      </p:sp>
    </p:spTree>
    <p:extLst>
      <p:ext uri="{BB962C8B-B14F-4D97-AF65-F5344CB8AC3E}">
        <p14:creationId xmlns:p14="http://schemas.microsoft.com/office/powerpoint/2010/main" val="19319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1998-1999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Budget reform </a:t>
            </a:r>
          </a:p>
          <a:p>
            <a:pPr lvl="1"/>
            <a:r>
              <a:rPr lang="en-US" sz="2400" dirty="0" smtClean="0"/>
              <a:t>Expenditures and arrears reduction</a:t>
            </a:r>
          </a:p>
          <a:p>
            <a:pPr lvl="1"/>
            <a:r>
              <a:rPr lang="en-US" sz="2400" dirty="0" smtClean="0"/>
              <a:t>Revision of expenditures</a:t>
            </a:r>
          </a:p>
          <a:p>
            <a:r>
              <a:rPr lang="en-US" sz="2800" dirty="0" smtClean="0"/>
              <a:t>Taxation reform</a:t>
            </a:r>
          </a:p>
          <a:p>
            <a:pPr lvl="1"/>
            <a:r>
              <a:rPr lang="en-US" sz="2400" dirty="0" smtClean="0"/>
              <a:t>The creation of efficient taxation system</a:t>
            </a:r>
          </a:p>
          <a:p>
            <a:r>
              <a:rPr lang="en-US" sz="2800" dirty="0" smtClean="0"/>
              <a:t>Changes in banking sector </a:t>
            </a:r>
          </a:p>
          <a:p>
            <a:pPr lvl="1"/>
            <a:r>
              <a:rPr lang="en-US" sz="2400" dirty="0" smtClean="0"/>
              <a:t>The worst half of the banks was closed</a:t>
            </a:r>
          </a:p>
          <a:p>
            <a:pPr lvl="1"/>
            <a:r>
              <a:rPr lang="en-US" sz="2400" dirty="0" smtClean="0"/>
              <a:t>Strengthening the governance of banks</a:t>
            </a:r>
          </a:p>
          <a:p>
            <a:pPr lvl="1"/>
            <a:r>
              <a:rPr lang="en-US" sz="2400" dirty="0" smtClean="0"/>
              <a:t>The payment system improvement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00364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why the talk of a safe haven?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smtClean="0"/>
              <a:t>Politicians were not in the business of doom-saying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Shifting blame to where it belonged: global imbalances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Good grounds why a pure financial crisis might handle Russia softly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Small financial sector</a:t>
            </a:r>
            <a:r>
              <a:rPr lang="en-US" sz="2400" dirty="0"/>
              <a:t> </a:t>
            </a:r>
            <a:r>
              <a:rPr lang="en-US" sz="2400" dirty="0" smtClean="0"/>
              <a:t>with </a:t>
            </a:r>
            <a:r>
              <a:rPr lang="en-US" sz="2400" dirty="0" err="1" smtClean="0"/>
              <a:t>limeted</a:t>
            </a:r>
            <a:r>
              <a:rPr lang="en-US" sz="2400" dirty="0" smtClean="0"/>
              <a:t> role in investment finance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Strong public sector financial position – taxation reform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Households with no financial wealth, little debt: no wealth effect on consumption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Labor markets expected to be very flexible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35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Boom in industry</a:t>
            </a:r>
          </a:p>
          <a:p>
            <a:r>
              <a:rPr lang="en-US" sz="2800" dirty="0" smtClean="0"/>
              <a:t>After devaluation, domestic producers were taking advantage of new export opportunities and made shift from foreign to Russian made goods </a:t>
            </a:r>
          </a:p>
          <a:p>
            <a:r>
              <a:rPr lang="en-US" sz="2800" dirty="0" smtClean="0"/>
              <a:t>Devaluation of the previously overvalued currency restored the previously lost competitiveness </a:t>
            </a:r>
          </a:p>
          <a:p>
            <a:r>
              <a:rPr lang="en-US" sz="2800" dirty="0" smtClean="0"/>
              <a:t>Output was falling in the beginning of 1998, but started to grow in October (unlike in East Asia, where output fell after the currency crises)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 – 1999-2008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62454" cy="4982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largest country in the </a:t>
            </a:r>
            <a:r>
              <a:rPr lang="en-US" dirty="0" smtClean="0"/>
              <a:t>world -</a:t>
            </a:r>
            <a:r>
              <a:rPr lang="ru-RU" dirty="0" smtClean="0"/>
              <a:t> </a:t>
            </a:r>
            <a:r>
              <a:rPr lang="en-US" dirty="0" smtClean="0"/>
              <a:t>17,075,40</a:t>
            </a:r>
            <a:r>
              <a:rPr lang="fr-FR" dirty="0" smtClean="0"/>
              <a:t>0</a:t>
            </a:r>
            <a:r>
              <a:rPr lang="fr-FR" dirty="0"/>
              <a:t> square </a:t>
            </a:r>
            <a:r>
              <a:rPr lang="fr-FR" dirty="0" smtClean="0"/>
              <a:t>kilomètres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90" y="2510802"/>
            <a:ext cx="6934720" cy="41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7" name="Object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7240142"/>
              </p:ext>
            </p:extLst>
          </p:nvPr>
        </p:nvGraphicFramePr>
        <p:xfrm>
          <a:off x="224881" y="1666955"/>
          <a:ext cx="8809986" cy="503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Worksheet" r:id="rId3" imgW="14262100" imgH="6692900" progId="Excel.Sheet.8">
                  <p:embed/>
                </p:oleObj>
              </mc:Choice>
              <mc:Fallback>
                <p:oleObj name="Worksheet" r:id="rId3" imgW="14262100" imgH="6692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81" y="1666955"/>
                        <a:ext cx="8809986" cy="503719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29601" cy="990600"/>
          </a:xfrm>
        </p:spPr>
        <p:txBody>
          <a:bodyPr>
            <a:noAutofit/>
          </a:bodyPr>
          <a:lstStyle/>
          <a:p>
            <a:r>
              <a:rPr lang="en-US" dirty="0"/>
              <a:t>Output is growing, inflation is under control</a:t>
            </a:r>
          </a:p>
        </p:txBody>
      </p:sp>
    </p:spTree>
    <p:extLst>
      <p:ext uri="{BB962C8B-B14F-4D97-AF65-F5344CB8AC3E}">
        <p14:creationId xmlns:p14="http://schemas.microsoft.com/office/powerpoint/2010/main" val="15679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Oil price grows, GDP does not accelerate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284553"/>
              </p:ext>
            </p:extLst>
          </p:nvPr>
        </p:nvGraphicFramePr>
        <p:xfrm>
          <a:off x="176192" y="1524000"/>
          <a:ext cx="8788400" cy="517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6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charset="0"/>
              </a:rPr>
              <a:t>Russia</a:t>
            </a:r>
            <a:r>
              <a:rPr lang="en-US" altLang="ja-JP" sz="4000" dirty="0" smtClean="0">
                <a:latin typeface="Calibri" charset="0"/>
              </a:rPr>
              <a:t>’</a:t>
            </a:r>
            <a:r>
              <a:rPr lang="en-US" sz="4000" dirty="0" smtClean="0">
                <a:latin typeface="Calibri" charset="0"/>
              </a:rPr>
              <a:t>s anti-crisis policies – 2008-2009</a:t>
            </a:r>
            <a:endParaRPr lang="en-US" sz="40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Basically similar to those in other countries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Package of tax reforms, reducing the tax burden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Emphasis on </a:t>
            </a:r>
            <a:r>
              <a:rPr lang="en-US" sz="2800" dirty="0" err="1" smtClean="0">
                <a:latin typeface="Calibri" charset="0"/>
              </a:rPr>
              <a:t>monotowns</a:t>
            </a:r>
            <a:r>
              <a:rPr lang="en-US" sz="2800" dirty="0" smtClean="0">
                <a:latin typeface="Calibri" charset="0"/>
              </a:rPr>
              <a:t>, pensions, minimum wages - crisis fighting as a social policy measure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charset="0"/>
              </a:rPr>
              <a:t>Since 2005 </a:t>
            </a:r>
            <a:r>
              <a:rPr lang="en-US" dirty="0" smtClean="0">
                <a:latin typeface="Calibri" charset="0"/>
              </a:rPr>
              <a:t>- </a:t>
            </a:r>
            <a:r>
              <a:rPr lang="en-US" dirty="0">
                <a:latin typeface="Calibri" charset="0"/>
              </a:rPr>
              <a:t>emphasis on social policy, with view on demography (national priority programs). In practice </a:t>
            </a:r>
            <a:r>
              <a:rPr lang="en-US" dirty="0" smtClean="0">
                <a:latin typeface="Calibri" charset="0"/>
              </a:rPr>
              <a:t>- expenditure </a:t>
            </a:r>
            <a:r>
              <a:rPr lang="en-US" dirty="0">
                <a:latin typeface="Calibri" charset="0"/>
              </a:rPr>
              <a:t>on health, education and housing </a:t>
            </a:r>
            <a:r>
              <a:rPr lang="en-US" dirty="0" smtClean="0">
                <a:latin typeface="Calibri" charset="0"/>
              </a:rPr>
              <a:t>are stable </a:t>
            </a:r>
            <a:r>
              <a:rPr lang="en-US" dirty="0">
                <a:latin typeface="Calibri" charset="0"/>
              </a:rPr>
              <a:t>as share of budget, increasing in line with total expenditure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charset="0"/>
              </a:rPr>
              <a:t>Since </a:t>
            </a:r>
            <a:r>
              <a:rPr lang="en-US" dirty="0" smtClean="0">
                <a:latin typeface="Calibri" charset="0"/>
              </a:rPr>
              <a:t>2007 - </a:t>
            </a:r>
            <a:r>
              <a:rPr lang="en-US" dirty="0">
                <a:latin typeface="Calibri" charset="0"/>
              </a:rPr>
              <a:t>decisions to increase pensions, minimum wages, public sector </a:t>
            </a:r>
            <a:r>
              <a:rPr lang="en-US" dirty="0" smtClean="0">
                <a:latin typeface="Calibri" charset="0"/>
              </a:rPr>
              <a:t>salaries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were made</a:t>
            </a:r>
            <a:endParaRPr lang="en-US" sz="18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Structure of the banking system left no alternative to </a:t>
            </a:r>
            <a:r>
              <a:rPr lang="en-US" altLang="ja-JP" sz="2800" dirty="0" smtClean="0">
                <a:latin typeface="Calibri" charset="0"/>
              </a:rPr>
              <a:t>”</a:t>
            </a:r>
            <a:r>
              <a:rPr lang="en-US" sz="2800" dirty="0" smtClean="0">
                <a:latin typeface="Calibri" charset="0"/>
              </a:rPr>
              <a:t>favoring</a:t>
            </a:r>
            <a:r>
              <a:rPr lang="en-US" altLang="ja-JP" sz="2800" dirty="0" smtClean="0">
                <a:latin typeface="Calibri" charset="0"/>
              </a:rPr>
              <a:t>”</a:t>
            </a:r>
            <a:r>
              <a:rPr lang="en-US" sz="2800" dirty="0" smtClean="0">
                <a:latin typeface="Calibri" charset="0"/>
              </a:rPr>
              <a:t> state-controlled banks as liquidity channels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for the future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Unpredictable export revenue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Oil price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Energy efficiency needed for maintaining export volumes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Changes in gas markets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Regaining budget surplus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Re-accumulating reserve funds is a high priority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Expenditure pressure due to recent hikes, long-term needs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Revenue problem due to declining share of energy sector in GDP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Exchange rate policy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Increased flexibility of nominal rate, no pure inflation targeting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Real exchange rate appreciation pressures as financial inflow resumes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Financial system development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Rolling back the state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Need for long-term domestic funding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Pension reform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Increasing dependency ratio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Previous failures to depart from pay-as-you-go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Competitiveness of jobs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85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world’s largest reserves of mineral and energy resources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74" y="2350887"/>
            <a:ext cx="6415819" cy="45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Conflict between the center and </a:t>
            </a:r>
            <a:r>
              <a:rPr lang="en-US" dirty="0" smtClean="0"/>
              <a:t>the periphery (</a:t>
            </a:r>
            <a:r>
              <a:rPr lang="en-US" dirty="0"/>
              <a:t>diversity of population, nationality and religion) </a:t>
            </a:r>
            <a:endParaRPr lang="cs-CZ" dirty="0"/>
          </a:p>
          <a:p>
            <a:pPr lvl="1"/>
            <a:r>
              <a:rPr lang="en-US" dirty="0" smtClean="0"/>
              <a:t>160 different ethnic groups and indigenous people</a:t>
            </a:r>
          </a:p>
          <a:p>
            <a:pPr lvl="1"/>
            <a:r>
              <a:rPr lang="en-US" dirty="0" smtClean="0"/>
              <a:t>Religion groups – Russian Orthodox Christianity, Muslim, Buddhism, Catholic, Protestant, Jewish, beliefs (shamanism, pantheism, paganism, etc.)</a:t>
            </a:r>
          </a:p>
          <a:p>
            <a:pPr lvl="1"/>
            <a:r>
              <a:rPr lang="en-US" dirty="0"/>
              <a:t>Induction into religion takes place primarily along ethnic </a:t>
            </a:r>
            <a:r>
              <a:rPr lang="en-US" dirty="0" smtClean="0"/>
              <a:t>lines</a:t>
            </a:r>
            <a:endParaRPr lang="ru-RU" dirty="0" smtClean="0"/>
          </a:p>
          <a:p>
            <a:pPr lvl="1"/>
            <a:r>
              <a:rPr lang="en-US" dirty="0" smtClean="0"/>
              <a:t>Majority of ethnic groups are settled in certain areas</a:t>
            </a:r>
          </a:p>
          <a:p>
            <a:pPr lvl="1"/>
            <a:r>
              <a:rPr lang="en-US" dirty="0" smtClean="0"/>
              <a:t>In modern </a:t>
            </a:r>
            <a:r>
              <a:rPr lang="en-US" dirty="0" smtClean="0"/>
              <a:t>Russia</a:t>
            </a:r>
            <a:r>
              <a:rPr lang="cs-CZ" dirty="0" smtClean="0"/>
              <a:t> </a:t>
            </a:r>
            <a:r>
              <a:rPr lang="en-US" dirty="0" smtClean="0"/>
              <a:t>several</a:t>
            </a:r>
            <a:r>
              <a:rPr lang="cs-CZ" dirty="0" smtClean="0"/>
              <a:t> </a:t>
            </a:r>
            <a:r>
              <a:rPr lang="en-US" dirty="0" smtClean="0"/>
              <a:t>ethnic group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have a partial sovereignty – 21 republics with its own constitution, president, and parliament within the Russian Federation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public finances are generated in the regions, transferred to the center, and only then re-allocated back to the regions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16" y="2128948"/>
            <a:ext cx="6722979" cy="4729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86326"/>
          </a:xfrm>
        </p:spPr>
        <p:txBody>
          <a:bodyPr/>
          <a:lstStyle/>
          <a:p>
            <a:pPr lvl="0"/>
            <a:r>
              <a:rPr lang="en-US" dirty="0"/>
              <a:t>Conflict between the center </a:t>
            </a:r>
            <a:r>
              <a:rPr lang="en-US" dirty="0" smtClean="0"/>
              <a:t>and the </a:t>
            </a:r>
            <a:r>
              <a:rPr lang="en-US" dirty="0"/>
              <a:t>periphery (diversity of population, nationality and religion) </a:t>
            </a:r>
            <a:endParaRPr lang="cs-CZ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39221" cy="128738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Lack of investment in </a:t>
            </a:r>
            <a:r>
              <a:rPr lang="en-US" dirty="0" smtClean="0"/>
              <a:t>infrastructure</a:t>
            </a:r>
            <a:endParaRPr lang="en-US" dirty="0"/>
          </a:p>
          <a:p>
            <a:pPr lvl="1"/>
            <a:r>
              <a:rPr lang="en-US" dirty="0" smtClean="0"/>
              <a:t>One of the world’s longest webs of railways, highways and subways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European part is more developed than the Asian part</a:t>
            </a:r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1800"/>
            <a:ext cx="8229600" cy="4365200"/>
          </a:xfrm>
        </p:spPr>
        <p:txBody>
          <a:bodyPr/>
          <a:lstStyle/>
          <a:p>
            <a:pPr lvl="0"/>
            <a:r>
              <a:rPr lang="en-US" dirty="0" smtClean="0"/>
              <a:t>Vast territory</a:t>
            </a:r>
          </a:p>
          <a:p>
            <a:pPr lvl="0"/>
            <a:r>
              <a:rPr lang="en-US" dirty="0" smtClean="0"/>
              <a:t>Natural resources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onflict </a:t>
            </a:r>
            <a:r>
              <a:rPr lang="en-US" dirty="0"/>
              <a:t>between the center and </a:t>
            </a:r>
            <a:r>
              <a:rPr lang="en-US" dirty="0" smtClean="0"/>
              <a:t>the periphery </a:t>
            </a:r>
          </a:p>
          <a:p>
            <a:pPr lvl="0"/>
            <a:r>
              <a:rPr lang="en-US" dirty="0" smtClean="0"/>
              <a:t>Lack </a:t>
            </a:r>
            <a:r>
              <a:rPr lang="en-US" dirty="0"/>
              <a:t>of investment in infrastructure</a:t>
            </a:r>
            <a:endParaRPr lang="cs-CZ" dirty="0"/>
          </a:p>
          <a:p>
            <a:pPr lvl="0"/>
            <a:r>
              <a:rPr lang="en-US" dirty="0" smtClean="0"/>
              <a:t>Authoritarian </a:t>
            </a:r>
            <a:r>
              <a:rPr lang="en-US" dirty="0"/>
              <a:t>nature of governance to control the territory </a:t>
            </a:r>
            <a:endParaRPr lang="en-US" dirty="0" smtClean="0"/>
          </a:p>
          <a:p>
            <a:pPr lvl="0"/>
            <a:r>
              <a:rPr lang="en-US" dirty="0" smtClean="0"/>
              <a:t>Huge </a:t>
            </a:r>
            <a:r>
              <a:rPr lang="en-US" dirty="0"/>
              <a:t>expanses on defense and </a:t>
            </a:r>
            <a:r>
              <a:rPr lang="en-US" dirty="0" smtClean="0"/>
              <a:t>military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origins of investments are mainly internal </a:t>
            </a:r>
            <a:endParaRPr lang="cs-CZ" dirty="0"/>
          </a:p>
          <a:p>
            <a:pPr lvl="0"/>
            <a:endParaRPr lang="cs-CZ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2319</TotalTime>
  <Words>1963</Words>
  <Application>Microsoft Office PowerPoint</Application>
  <PresentationFormat>Předvádění na obrazovce (4:3)</PresentationFormat>
  <Paragraphs>256</Paragraphs>
  <Slides>43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5" baseType="lpstr">
      <vt:lpstr>Clarity</vt:lpstr>
      <vt:lpstr>Worksheet</vt:lpstr>
      <vt:lpstr>ECONOMIC TRANSITION OF RUSSIA </vt:lpstr>
      <vt:lpstr>Contents</vt:lpstr>
      <vt:lpstr>John Maynard Keynes in 1925</vt:lpstr>
      <vt:lpstr>Key factors of Russian economic development</vt:lpstr>
      <vt:lpstr>Key factors of Russian economic development</vt:lpstr>
      <vt:lpstr>Key factors of Russian economic development</vt:lpstr>
      <vt:lpstr>Key factors of Russian economic development</vt:lpstr>
      <vt:lpstr>Key factors of Russian economic development</vt:lpstr>
      <vt:lpstr>Key factors of Russian economic development</vt:lpstr>
      <vt:lpstr>Starting conditions of the transition  in late 1980s - social</vt:lpstr>
      <vt:lpstr>Starting conditions of the transition  in late 1980s - economic</vt:lpstr>
      <vt:lpstr>USSR economic experiments of systematic changes</vt:lpstr>
      <vt:lpstr>Objectives</vt:lpstr>
      <vt:lpstr>Starting the transition</vt:lpstr>
      <vt:lpstr>Price liberalization – early 1992</vt:lpstr>
      <vt:lpstr>External liberalization - 1992</vt:lpstr>
      <vt:lpstr>Privatization – since 1988</vt:lpstr>
      <vt:lpstr>Privatization – since 1988</vt:lpstr>
      <vt:lpstr>Macroeconomic instability</vt:lpstr>
      <vt:lpstr>Anti-inflation policy – 1992-1998</vt:lpstr>
      <vt:lpstr>Why high inflation was so persistent?</vt:lpstr>
      <vt:lpstr>What was expected?</vt:lpstr>
      <vt:lpstr>Results (1991-1998)</vt:lpstr>
      <vt:lpstr>GDP growth rates, %</vt:lpstr>
      <vt:lpstr>Personal incomes - % of level in 1991</vt:lpstr>
      <vt:lpstr>Human development</vt:lpstr>
      <vt:lpstr>Human development</vt:lpstr>
      <vt:lpstr>Human development</vt:lpstr>
      <vt:lpstr>Russian financial crisis – August 1998</vt:lpstr>
      <vt:lpstr>Russian financial crisis – August 1998</vt:lpstr>
      <vt:lpstr>Russian financial crisis – August 1998</vt:lpstr>
      <vt:lpstr>Russian financial crisis – August 1998</vt:lpstr>
      <vt:lpstr>Measures – August 1998</vt:lpstr>
      <vt:lpstr>Russia's 1998 financial collapse</vt:lpstr>
      <vt:lpstr>Why was the drop so drastic?</vt:lpstr>
      <vt:lpstr>Measures 1998-1999</vt:lpstr>
      <vt:lpstr>So why the talk of a safe haven?</vt:lpstr>
      <vt:lpstr>After the crisis</vt:lpstr>
      <vt:lpstr>Economic growth – 1999-2008</vt:lpstr>
      <vt:lpstr>Output is growing, inflation is under control</vt:lpstr>
      <vt:lpstr>Oil price grows, GDP does not accelerate </vt:lpstr>
      <vt:lpstr>Russia’s anti-crisis policies – 2008-2009</vt:lpstr>
      <vt:lpstr>Challenges for the future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TRANSITION OF RUSSIA </dc:title>
  <dc:creator>Oleg Deyev</dc:creator>
  <cp:lastModifiedBy>Deev Oleg</cp:lastModifiedBy>
  <cp:revision>58</cp:revision>
  <dcterms:created xsi:type="dcterms:W3CDTF">2011-03-28T08:35:47Z</dcterms:created>
  <dcterms:modified xsi:type="dcterms:W3CDTF">2012-03-28T07:56:45Z</dcterms:modified>
</cp:coreProperties>
</file>