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9" r:id="rId4"/>
    <p:sldId id="258" r:id="rId5"/>
    <p:sldId id="273" r:id="rId6"/>
    <p:sldId id="259" r:id="rId7"/>
    <p:sldId id="260" r:id="rId8"/>
    <p:sldId id="271" r:id="rId9"/>
    <p:sldId id="261" r:id="rId10"/>
    <p:sldId id="274" r:id="rId11"/>
    <p:sldId id="279" r:id="rId12"/>
    <p:sldId id="275" r:id="rId13"/>
    <p:sldId id="276" r:id="rId14"/>
    <p:sldId id="277" r:id="rId15"/>
    <p:sldId id="262" r:id="rId16"/>
    <p:sldId id="278" r:id="rId17"/>
    <p:sldId id="263" r:id="rId18"/>
    <p:sldId id="264" r:id="rId19"/>
    <p:sldId id="265" r:id="rId20"/>
    <p:sldId id="267" r:id="rId21"/>
    <p:sldId id="268" r:id="rId22"/>
    <p:sldId id="266" r:id="rId23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34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5997D-4518-4EDE-84ED-11DBCB0D4D43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DF8EE-D15B-49E1-AA66-F9E09E45A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880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9B6E7-2C7C-48DF-A3C7-67225B76C4CD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3A02C-445F-4496-AFBA-A58A07FB7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099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3A02C-445F-4496-AFBA-A58A07FB725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522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4056D-12AF-4A82-B54F-CE69759F5111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70395F-DA07-4C3B-82F3-734061DF72A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1628800"/>
            <a:ext cx="7128792" cy="1894362"/>
          </a:xfrm>
        </p:spPr>
        <p:txBody>
          <a:bodyPr>
            <a:normAutofit/>
          </a:bodyPr>
          <a:lstStyle/>
          <a:p>
            <a:pPr algn="ctr"/>
            <a:r>
              <a:rPr lang="cs-CZ" sz="2800" cap="all" dirty="0"/>
              <a:t>Organizace třetího sektoru ve venkovském rozvoji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5373216"/>
            <a:ext cx="6696744" cy="1001706"/>
          </a:xfrm>
        </p:spPr>
        <p:txBody>
          <a:bodyPr/>
          <a:lstStyle/>
          <a:p>
            <a:pPr algn="r"/>
            <a:r>
              <a:rPr lang="cs-CZ" dirty="0"/>
              <a:t>Ekonomika a řízení nestátních neziskových </a:t>
            </a:r>
            <a:r>
              <a:rPr lang="cs-CZ" dirty="0" smtClean="0"/>
              <a:t>organizací</a:t>
            </a:r>
          </a:p>
          <a:p>
            <a:pPr algn="r"/>
            <a:r>
              <a:rPr lang="sk-SK" dirty="0" smtClean="0"/>
              <a:t>gabriela.vacekova@econ.muni.cz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04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848872" cy="1287016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>Ad 1) Analýza </a:t>
            </a:r>
            <a:r>
              <a:rPr lang="sk-SK" dirty="0"/>
              <a:t>dopadov vidieckych podmienok </a:t>
            </a:r>
            <a:r>
              <a:rPr lang="sk-SK" dirty="0" smtClean="0"/>
              <a:t>na </a:t>
            </a:r>
            <a:r>
              <a:rPr lang="sk-SK" dirty="0"/>
              <a:t>inštitucionálnu voľbu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vo </a:t>
            </a:r>
            <a:r>
              <a:rPr lang="sk-SK" dirty="0"/>
              <a:t>vidieckych </a:t>
            </a:r>
            <a:r>
              <a:rPr lang="sk-SK" dirty="0" smtClean="0"/>
              <a:t>sídlach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Inštitucionálna voľba je všeobecne chápaná ako voľba medzi trhom – štátom – tretím sektorom.</a:t>
            </a:r>
          </a:p>
          <a:p>
            <a:r>
              <a:rPr lang="sk-SK" dirty="0" smtClean="0"/>
              <a:t>Predpokladáme, že „</a:t>
            </a:r>
            <a:r>
              <a:rPr lang="sk-SK" dirty="0" err="1" smtClean="0"/>
              <a:t>rurality-specific</a:t>
            </a:r>
            <a:r>
              <a:rPr lang="sk-SK" dirty="0" smtClean="0"/>
              <a:t> </a:t>
            </a:r>
            <a:r>
              <a:rPr lang="sk-SK" dirty="0" err="1" smtClean="0"/>
              <a:t>transaction</a:t>
            </a:r>
            <a:r>
              <a:rPr lang="sk-SK" dirty="0" smtClean="0"/>
              <a:t> </a:t>
            </a:r>
            <a:r>
              <a:rPr lang="sk-SK" dirty="0" err="1" smtClean="0"/>
              <a:t>costs</a:t>
            </a:r>
            <a:r>
              <a:rPr lang="sk-SK" dirty="0" smtClean="0"/>
              <a:t>“ sú jedným z determinantov výskytu tretieho sektora vo </a:t>
            </a:r>
            <a:r>
              <a:rPr lang="sk-SK" dirty="0" err="1" smtClean="0"/>
              <a:t>vidieckých</a:t>
            </a:r>
            <a:r>
              <a:rPr lang="sk-SK" dirty="0" smtClean="0"/>
              <a:t> podmienkach.</a:t>
            </a:r>
          </a:p>
          <a:p>
            <a:r>
              <a:rPr lang="sk-SK" dirty="0" smtClean="0"/>
              <a:t>Ide o inovatívny prístup v rámci </a:t>
            </a:r>
            <a:r>
              <a:rPr lang="sk-SK" dirty="0" err="1" smtClean="0"/>
              <a:t>inter-sektoriálnej</a:t>
            </a:r>
            <a:r>
              <a:rPr lang="sk-SK" dirty="0" smtClean="0"/>
              <a:t> inštitucionálnej voľby.</a:t>
            </a:r>
          </a:p>
          <a:p>
            <a:r>
              <a:rPr lang="sk-SK" dirty="0" smtClean="0"/>
              <a:t>Dôsledky voľby medzi tromi sektormi spoločnosti </a:t>
            </a:r>
            <a:br>
              <a:rPr lang="sk-SK" dirty="0" smtClean="0"/>
            </a:br>
            <a:r>
              <a:rPr lang="sk-SK" dirty="0" smtClean="0"/>
              <a:t>v súvislosti s rozvojom vidieckych sídel sú stále nepreskúmané.</a:t>
            </a:r>
          </a:p>
          <a:p>
            <a:r>
              <a:rPr lang="sk-SK" dirty="0" smtClean="0"/>
              <a:t>Výstupom projektu bude vyplnenie a uzavretie tejto výskumnej medzery.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3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931224" cy="1143000"/>
          </a:xfrm>
        </p:spPr>
        <p:txBody>
          <a:bodyPr/>
          <a:lstStyle/>
          <a:p>
            <a:pPr algn="ctr"/>
            <a:r>
              <a:rPr lang="sk-SK" dirty="0" smtClean="0"/>
              <a:t>Štruktúra modelu inštitucionálnej voľby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363272" cy="5421216"/>
          </a:xfrm>
        </p:spPr>
        <p:txBody>
          <a:bodyPr>
            <a:normAutofit/>
          </a:bodyPr>
          <a:lstStyle/>
          <a:p>
            <a:endParaRPr lang="sk-SK" sz="1200" dirty="0" smtClean="0"/>
          </a:p>
          <a:p>
            <a:endParaRPr lang="sk-SK" sz="1200" dirty="0"/>
          </a:p>
          <a:p>
            <a:endParaRPr lang="sk-SK" sz="1200" dirty="0" smtClean="0"/>
          </a:p>
          <a:p>
            <a:endParaRPr lang="sk-SK" sz="1200" dirty="0"/>
          </a:p>
          <a:p>
            <a:endParaRPr lang="sk-SK" sz="1200" dirty="0" smtClean="0"/>
          </a:p>
          <a:p>
            <a:endParaRPr lang="sk-SK" sz="1200" dirty="0"/>
          </a:p>
          <a:p>
            <a:endParaRPr lang="sk-SK" sz="1200" dirty="0" smtClean="0"/>
          </a:p>
          <a:p>
            <a:endParaRPr lang="sk-SK" sz="1200" dirty="0"/>
          </a:p>
          <a:p>
            <a:endParaRPr lang="sk-SK" sz="1200" dirty="0" smtClean="0"/>
          </a:p>
          <a:p>
            <a:endParaRPr lang="sk-SK" sz="1200" dirty="0"/>
          </a:p>
          <a:p>
            <a:endParaRPr lang="sk-SK" sz="1200" dirty="0" smtClean="0"/>
          </a:p>
          <a:p>
            <a:endParaRPr lang="sk-SK" sz="1200" dirty="0"/>
          </a:p>
          <a:p>
            <a:endParaRPr lang="sk-SK" sz="1200" dirty="0" smtClean="0"/>
          </a:p>
          <a:p>
            <a:endParaRPr lang="sk-SK" sz="1200" dirty="0"/>
          </a:p>
          <a:p>
            <a:endParaRPr lang="sk-SK" sz="1200" dirty="0" smtClean="0"/>
          </a:p>
          <a:p>
            <a:endParaRPr lang="sk-SK" sz="1200" dirty="0"/>
          </a:p>
          <a:p>
            <a:endParaRPr lang="sk-SK" sz="1200" dirty="0" smtClean="0"/>
          </a:p>
          <a:p>
            <a:endParaRPr lang="sk-SK" sz="1200" dirty="0"/>
          </a:p>
          <a:p>
            <a:endParaRPr lang="sk-SK" sz="1200" dirty="0" smtClean="0"/>
          </a:p>
          <a:p>
            <a:r>
              <a:rPr lang="sk-SK" sz="1200" dirty="0" smtClean="0"/>
              <a:t>Prameň: </a:t>
            </a:r>
            <a:r>
              <a:rPr lang="sk-SK" sz="1200" dirty="0" err="1" smtClean="0"/>
              <a:t>Ferris</a:t>
            </a:r>
            <a:r>
              <a:rPr lang="sk-SK" sz="1200" dirty="0" smtClean="0"/>
              <a:t> – </a:t>
            </a:r>
            <a:r>
              <a:rPr lang="sk-SK" sz="1200" dirty="0" err="1" smtClean="0"/>
              <a:t>Gardi</a:t>
            </a:r>
            <a:r>
              <a:rPr lang="sk-SK" sz="1200" dirty="0" smtClean="0"/>
              <a:t>, 1994</a:t>
            </a:r>
            <a:endParaRPr lang="cs-CZ" sz="1200" dirty="0"/>
          </a:p>
        </p:txBody>
      </p:sp>
      <p:sp>
        <p:nvSpPr>
          <p:cNvPr id="4" name="Obdélník 3"/>
          <p:cNvSpPr/>
          <p:nvPr/>
        </p:nvSpPr>
        <p:spPr>
          <a:xfrm>
            <a:off x="1239647" y="1603648"/>
            <a:ext cx="13512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Verejné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79021" y="1375048"/>
            <a:ext cx="335299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NGO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952632" y="2685823"/>
            <a:ext cx="3352992" cy="4683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Vzájomne prospešná skupina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4963424" y="2002819"/>
            <a:ext cx="3342200" cy="479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Asociácia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158814" y="2299130"/>
            <a:ext cx="12961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Ziskové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239647" y="2931286"/>
            <a:ext cx="13512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Súkromné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995936" y="4926019"/>
            <a:ext cx="1321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Externé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339752" y="4945098"/>
            <a:ext cx="13247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Interné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158813" y="3597225"/>
            <a:ext cx="128372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Neziskové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952632" y="3388486"/>
            <a:ext cx="335299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Kooperácia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979021" y="4054425"/>
            <a:ext cx="3326603" cy="4460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Partnerstvo</a:t>
            </a:r>
            <a:endParaRPr lang="cs-CZ" dirty="0"/>
          </a:p>
        </p:txBody>
      </p:sp>
      <p:cxnSp>
        <p:nvCxnSpPr>
          <p:cNvPr id="25" name="Přímá spojnice 24"/>
          <p:cNvCxnSpPr/>
          <p:nvPr/>
        </p:nvCxnSpPr>
        <p:spPr>
          <a:xfrm>
            <a:off x="1915263" y="2518048"/>
            <a:ext cx="0" cy="4019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3797365" y="4511625"/>
            <a:ext cx="0" cy="200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2590879" y="3501008"/>
            <a:ext cx="2529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H="1">
            <a:off x="2843808" y="2919996"/>
            <a:ext cx="1" cy="581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flipH="1">
            <a:off x="2843809" y="3473413"/>
            <a:ext cx="1" cy="581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2832514" y="4054425"/>
            <a:ext cx="2529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2838430" y="2931286"/>
            <a:ext cx="2529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4454958" y="4054425"/>
            <a:ext cx="2529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4707889" y="1603648"/>
            <a:ext cx="0" cy="2673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4707889" y="4294413"/>
            <a:ext cx="2359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4707889" y="3620401"/>
            <a:ext cx="2067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4707889" y="2943864"/>
            <a:ext cx="235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4707889" y="2299130"/>
            <a:ext cx="2359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4702626" y="1606963"/>
            <a:ext cx="2529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>
            <a:off x="3002124" y="4735703"/>
            <a:ext cx="1654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>
            <a:off x="3007686" y="4735703"/>
            <a:ext cx="0" cy="229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>
            <a:endCxn id="11" idx="0"/>
          </p:cNvCxnSpPr>
          <p:nvPr/>
        </p:nvCxnSpPr>
        <p:spPr>
          <a:xfrm>
            <a:off x="4656584" y="4735703"/>
            <a:ext cx="0" cy="190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16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>Ad 2) </a:t>
            </a:r>
            <a:r>
              <a:rPr lang="sk-SK" dirty="0"/>
              <a:t>Testovanie alternatívnych </a:t>
            </a:r>
            <a:r>
              <a:rPr lang="sk-SK" dirty="0" err="1" smtClean="0"/>
              <a:t>ek</a:t>
            </a:r>
            <a:r>
              <a:rPr lang="sk-SK" dirty="0" smtClean="0"/>
              <a:t>. </a:t>
            </a:r>
            <a:r>
              <a:rPr lang="sk-SK" dirty="0"/>
              <a:t>teórií tretieho sektora vo vidieckych podmienkach</a:t>
            </a:r>
            <a:r>
              <a:rPr lang="sk-SK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4845152"/>
          </a:xfrm>
        </p:spPr>
        <p:txBody>
          <a:bodyPr/>
          <a:lstStyle/>
          <a:p>
            <a:r>
              <a:rPr lang="sk-SK" dirty="0" smtClean="0"/>
              <a:t>Ide o centrálnu časť projektu.</a:t>
            </a:r>
          </a:p>
          <a:p>
            <a:r>
              <a:rPr lang="sk-SK" dirty="0" smtClean="0"/>
              <a:t>Empirické testovanie teórií tretieho sektora je dôležitou témou súčasnej výskumnej literatúry </a:t>
            </a:r>
            <a:br>
              <a:rPr lang="sk-SK" dirty="0" smtClean="0"/>
            </a:br>
            <a:r>
              <a:rPr lang="sk-SK" dirty="0" smtClean="0"/>
              <a:t>(</a:t>
            </a:r>
            <a:r>
              <a:rPr lang="sk-SK" dirty="0" err="1" smtClean="0"/>
              <a:t>pr</a:t>
            </a:r>
            <a:r>
              <a:rPr lang="sk-SK" dirty="0" smtClean="0"/>
              <a:t>. </a:t>
            </a:r>
            <a:r>
              <a:rPr lang="sk-SK" dirty="0" err="1" smtClean="0"/>
              <a:t>Salamon</a:t>
            </a:r>
            <a:r>
              <a:rPr lang="sk-SK" dirty="0" smtClean="0"/>
              <a:t> – </a:t>
            </a:r>
            <a:r>
              <a:rPr lang="sk-SK" dirty="0" err="1" smtClean="0"/>
              <a:t>Anheier</a:t>
            </a:r>
            <a:r>
              <a:rPr lang="sk-SK" dirty="0" smtClean="0"/>
              <a:t>, 1998).</a:t>
            </a:r>
          </a:p>
          <a:p>
            <a:r>
              <a:rPr lang="sk-SK" dirty="0" smtClean="0"/>
              <a:t>Napriek tomu, zatiaľ absentuje relevantná literatúra vo vzťahu k vidieckemu tretiemu sektoru.</a:t>
            </a:r>
          </a:p>
          <a:p>
            <a:r>
              <a:rPr lang="sk-SK" dirty="0" smtClean="0"/>
              <a:t>Navyše, „</a:t>
            </a:r>
            <a:r>
              <a:rPr lang="sk-SK" dirty="0" err="1" smtClean="0"/>
              <a:t>rurality</a:t>
            </a:r>
            <a:r>
              <a:rPr lang="sk-SK" dirty="0" smtClean="0"/>
              <a:t> </a:t>
            </a:r>
            <a:r>
              <a:rPr lang="sk-SK" dirty="0" err="1" smtClean="0"/>
              <a:t>theory</a:t>
            </a:r>
            <a:r>
              <a:rPr lang="sk-SK" dirty="0" smtClean="0"/>
              <a:t>“ ešte nebola testovaná spoločne s tradičnými teóriami tretieho sektora.</a:t>
            </a:r>
          </a:p>
          <a:p>
            <a:r>
              <a:rPr lang="sk-SK" dirty="0" smtClean="0"/>
              <a:t>Projekt vyplní medzeru v literatúre zaoberajúcej sa výstupmi výskumu tretieho sektora.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9748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352928" cy="1301006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>Ad 3) </a:t>
            </a:r>
            <a:r>
              <a:rPr lang="sk-SK" dirty="0"/>
              <a:t>Objasnenie </a:t>
            </a:r>
            <a:r>
              <a:rPr lang="sk-SK" dirty="0" err="1"/>
              <a:t>vidiecko</a:t>
            </a:r>
            <a:r>
              <a:rPr lang="sk-SK" dirty="0"/>
              <a:t> – mestských rozdielov </a:t>
            </a:r>
            <a:r>
              <a:rPr lang="sk-SK" dirty="0" smtClean="0"/>
              <a:t>v </a:t>
            </a:r>
            <a:r>
              <a:rPr lang="sk-SK" dirty="0"/>
              <a:t>štruktúre a spôsobe chovania sa organizácií </a:t>
            </a:r>
            <a:r>
              <a:rPr lang="sk-SK" dirty="0" smtClean="0"/>
              <a:t>tretieho </a:t>
            </a:r>
            <a:r>
              <a:rPr lang="sk-SK" dirty="0"/>
              <a:t>sektora</a:t>
            </a:r>
            <a:r>
              <a:rPr lang="sk-SK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/>
          <a:lstStyle/>
          <a:p>
            <a:r>
              <a:rPr lang="sk-SK" dirty="0" smtClean="0"/>
              <a:t>Predpokladáme, že štrukturálne a </a:t>
            </a:r>
            <a:r>
              <a:rPr lang="sk-SK" dirty="0" err="1" smtClean="0"/>
              <a:t>behaviorálne</a:t>
            </a:r>
            <a:r>
              <a:rPr lang="sk-SK" dirty="0" smtClean="0"/>
              <a:t> charakteristiky organizácií vidieckeho tretieho sektora sa systematicky líšia od príslušných charakteristík mestského typu </a:t>
            </a:r>
            <a:r>
              <a:rPr lang="sk-SK" dirty="0"/>
              <a:t>organizácií </a:t>
            </a:r>
            <a:r>
              <a:rPr lang="sk-SK" dirty="0" smtClean="0"/>
              <a:t>tretieho sektora.</a:t>
            </a:r>
          </a:p>
          <a:p>
            <a:r>
              <a:rPr lang="sk-SK" dirty="0" smtClean="0"/>
              <a:t>Ide o inovatívnu tematickú oblasť, nakoľko tradičné ekonomické teórie tretieho sektora neskúmajú, či dôvody vzniku a existencie tretieho sektora sú odlišné vo vidieckych a mestských sídlach.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17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1143000"/>
          </a:xfrm>
        </p:spPr>
        <p:txBody>
          <a:bodyPr/>
          <a:lstStyle/>
          <a:p>
            <a:pPr algn="ctr"/>
            <a:r>
              <a:rPr lang="sk-SK" b="1" dirty="0" smtClean="0"/>
              <a:t>Základné Stavebné prvky „</a:t>
            </a:r>
            <a:r>
              <a:rPr lang="sk-SK" b="1" dirty="0" err="1" smtClean="0"/>
              <a:t>rurality</a:t>
            </a:r>
            <a:r>
              <a:rPr lang="sk-SK" b="1" dirty="0" smtClean="0"/>
              <a:t> </a:t>
            </a:r>
            <a:r>
              <a:rPr lang="sk-SK" b="1" dirty="0" err="1" smtClean="0"/>
              <a:t>Theory</a:t>
            </a:r>
            <a:r>
              <a:rPr lang="sk-SK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787208" cy="5256584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sz="1200" dirty="0" smtClean="0"/>
          </a:p>
          <a:p>
            <a:r>
              <a:rPr lang="sk-SK" sz="1200" dirty="0" smtClean="0"/>
              <a:t>Prameň: </a:t>
            </a:r>
            <a:r>
              <a:rPr lang="sk-SK" sz="1200" dirty="0" err="1" smtClean="0"/>
              <a:t>Valentonov</a:t>
            </a:r>
            <a:r>
              <a:rPr lang="sk-SK" sz="1200" dirty="0" smtClean="0"/>
              <a:t>, 2012</a:t>
            </a:r>
            <a:endParaRPr lang="cs-CZ" sz="1200" dirty="0"/>
          </a:p>
        </p:txBody>
      </p:sp>
      <p:sp>
        <p:nvSpPr>
          <p:cNvPr id="5" name="Obdélník 4"/>
          <p:cNvSpPr/>
          <p:nvPr/>
        </p:nvSpPr>
        <p:spPr>
          <a:xfrm>
            <a:off x="539552" y="1556792"/>
            <a:ext cx="2088232" cy="1321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Komparácia medzi tretím sektorom, trhom a štátom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39552" y="3371603"/>
            <a:ext cx="2088232" cy="120243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Tretí sektor.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059832" y="1533105"/>
            <a:ext cx="2545432" cy="1344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Ako ovplyvňujú vidiecke podmienky inštitucionálnu voľbu medzi trhom, štátom a tretím sektorom?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033597" y="3373637"/>
            <a:ext cx="2545432" cy="12203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Kt. </a:t>
            </a:r>
            <a:r>
              <a:rPr lang="sk-SK" dirty="0" err="1" smtClean="0"/>
              <a:t>ek</a:t>
            </a:r>
            <a:r>
              <a:rPr lang="sk-SK" dirty="0" smtClean="0"/>
              <a:t>. teórie vidieckeho tretieho sektora sú podporené empirickým dôkazom?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059832" y="4996560"/>
            <a:ext cx="2545432" cy="1312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Aké sú rozdiely v </a:t>
            </a:r>
            <a:r>
              <a:rPr lang="sk-SK" dirty="0" err="1" smtClean="0"/>
              <a:t>štr</a:t>
            </a:r>
            <a:r>
              <a:rPr lang="sk-SK" dirty="0" smtClean="0"/>
              <a:t>. a chovaní sa vidieckych a mestských </a:t>
            </a:r>
            <a:r>
              <a:rPr lang="sk-SK" dirty="0" err="1" smtClean="0"/>
              <a:t>org</a:t>
            </a:r>
            <a:r>
              <a:rPr lang="sk-SK" dirty="0" smtClean="0"/>
              <a:t>. tretieho sektora?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000011" y="3375607"/>
            <a:ext cx="2211528" cy="122239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Vidiecke oblasti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6012160" y="4996559"/>
            <a:ext cx="2211528" cy="1096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Komparácia medzi vidieckymi a mestskými sídlami</a:t>
            </a:r>
            <a:endParaRPr lang="cs-CZ" dirty="0"/>
          </a:p>
        </p:txBody>
      </p:sp>
      <p:cxnSp>
        <p:nvCxnSpPr>
          <p:cNvPr id="18" name="Přímá spojnice se šipkou 17"/>
          <p:cNvCxnSpPr/>
          <p:nvPr/>
        </p:nvCxnSpPr>
        <p:spPr>
          <a:xfrm>
            <a:off x="2604406" y="222059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7" idx="3"/>
            <a:endCxn id="9" idx="1"/>
          </p:cNvCxnSpPr>
          <p:nvPr/>
        </p:nvCxnSpPr>
        <p:spPr>
          <a:xfrm>
            <a:off x="2627784" y="3972819"/>
            <a:ext cx="405813" cy="10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625255" y="4613207"/>
            <a:ext cx="0" cy="1039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7105775" y="2220592"/>
            <a:ext cx="12149" cy="1209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>
            <a:endCxn id="10" idx="1"/>
          </p:cNvCxnSpPr>
          <p:nvPr/>
        </p:nvCxnSpPr>
        <p:spPr>
          <a:xfrm>
            <a:off x="1625255" y="5652940"/>
            <a:ext cx="14345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endCxn id="8" idx="3"/>
          </p:cNvCxnSpPr>
          <p:nvPr/>
        </p:nvCxnSpPr>
        <p:spPr>
          <a:xfrm flipH="1" flipV="1">
            <a:off x="5605264" y="2205597"/>
            <a:ext cx="1500512" cy="14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11" idx="1"/>
            <a:endCxn id="9" idx="3"/>
          </p:cNvCxnSpPr>
          <p:nvPr/>
        </p:nvCxnSpPr>
        <p:spPr>
          <a:xfrm flipH="1" flipV="1">
            <a:off x="5579029" y="3983818"/>
            <a:ext cx="420982" cy="29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H="1" flipV="1">
            <a:off x="5573502" y="5544927"/>
            <a:ext cx="420982" cy="29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98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b="1" dirty="0" smtClean="0"/>
              <a:t>Empirické testovanie teórie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r>
              <a:rPr lang="sk-SK" dirty="0" smtClean="0"/>
              <a:t>Dáta z vybraných vidieckych sídel v rámci zvolených krajín (DE, ČR, Ukrajina).</a:t>
            </a:r>
          </a:p>
          <a:p>
            <a:endParaRPr lang="sk-SK" dirty="0"/>
          </a:p>
          <a:p>
            <a:r>
              <a:rPr lang="sk-SK" dirty="0" smtClean="0"/>
              <a:t>Riziká vyplývajúce z inovatívneho charakteru teórie:</a:t>
            </a:r>
          </a:p>
          <a:p>
            <a:pPr lvl="1"/>
            <a:r>
              <a:rPr lang="sk-SK" dirty="0" smtClean="0"/>
              <a:t>„</a:t>
            </a:r>
            <a:r>
              <a:rPr lang="sk-SK" dirty="0" err="1" smtClean="0"/>
              <a:t>lialibity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newness</a:t>
            </a:r>
            <a:r>
              <a:rPr lang="sk-SK" dirty="0" smtClean="0"/>
              <a:t>“</a:t>
            </a:r>
          </a:p>
          <a:p>
            <a:pPr lvl="1"/>
            <a:r>
              <a:rPr lang="sk-SK" dirty="0"/>
              <a:t>n</a:t>
            </a:r>
            <a:r>
              <a:rPr lang="sk-SK" dirty="0" smtClean="0"/>
              <a:t>eúplne štatistiky o organizáciách tretieho sektora</a:t>
            </a:r>
          </a:p>
          <a:p>
            <a:pPr lvl="1"/>
            <a:endParaRPr lang="sk-SK" dirty="0"/>
          </a:p>
          <a:p>
            <a:r>
              <a:rPr lang="sk-SK" dirty="0" smtClean="0"/>
              <a:t>Zber a spracovanie dát:</a:t>
            </a:r>
          </a:p>
          <a:p>
            <a:pPr lvl="1"/>
            <a:r>
              <a:rPr lang="sk-SK" dirty="0"/>
              <a:t>d</a:t>
            </a:r>
            <a:r>
              <a:rPr lang="sk-SK" dirty="0" smtClean="0"/>
              <a:t>otazníkové šetrenie</a:t>
            </a:r>
          </a:p>
          <a:p>
            <a:pPr lvl="1"/>
            <a:r>
              <a:rPr lang="sk-SK" dirty="0" err="1"/>
              <a:t>e</a:t>
            </a:r>
            <a:r>
              <a:rPr lang="sk-SK" dirty="0" err="1" smtClean="0"/>
              <a:t>konometrické</a:t>
            </a:r>
            <a:r>
              <a:rPr lang="sk-SK" dirty="0" smtClean="0"/>
              <a:t> metódy</a:t>
            </a:r>
          </a:p>
          <a:p>
            <a:pPr lvl="1"/>
            <a:r>
              <a:rPr lang="sk-SK" dirty="0"/>
              <a:t>k</a:t>
            </a:r>
            <a:r>
              <a:rPr lang="sk-SK" dirty="0" smtClean="0"/>
              <a:t>valitatívne prípadové štúdie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405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b="1" dirty="0" smtClean="0"/>
              <a:t>Očakávané výsledky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873752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Výstupom projektu budú teoretické a empirické zistenia o:</a:t>
            </a:r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/>
              <a:t>d</a:t>
            </a:r>
            <a:r>
              <a:rPr lang="sk-SK" dirty="0" smtClean="0"/>
              <a:t>eterminantoch inštitucionálnej voľby medzi trhom, štátom a tretím sektorom;</a:t>
            </a:r>
          </a:p>
          <a:p>
            <a:r>
              <a:rPr lang="sk-SK" dirty="0" smtClean="0"/>
              <a:t>relatívnej </a:t>
            </a:r>
            <a:r>
              <a:rPr lang="sk-SK" dirty="0" err="1" smtClean="0"/>
              <a:t>validite</a:t>
            </a:r>
            <a:r>
              <a:rPr lang="sk-SK" dirty="0" smtClean="0"/>
              <a:t> </a:t>
            </a:r>
            <a:r>
              <a:rPr lang="sk-SK" dirty="0" err="1" smtClean="0"/>
              <a:t>rurálnej</a:t>
            </a:r>
            <a:r>
              <a:rPr lang="sk-SK" dirty="0" smtClean="0"/>
              <a:t> teórie a iných teóriách tretieho sektora vo vidieckych oblastiach;</a:t>
            </a:r>
          </a:p>
          <a:p>
            <a:r>
              <a:rPr lang="sk-SK" dirty="0"/>
              <a:t>h</a:t>
            </a:r>
            <a:r>
              <a:rPr lang="sk-SK" dirty="0" smtClean="0"/>
              <a:t>lavných rozdieloch v štruktúre a chovaní sa organizácií tretieho sektora v mestských a vidieckych oblastiach.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19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sk-SK" sz="3600" b="1" dirty="0" err="1" smtClean="0"/>
              <a:t>Survey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outline</a:t>
            </a:r>
            <a:r>
              <a:rPr lang="sk-SK" sz="3600" b="1" dirty="0" smtClean="0"/>
              <a:t> v rámci ČR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Výber regiónov:</a:t>
            </a:r>
          </a:p>
          <a:p>
            <a:pPr marL="0" indent="0">
              <a:buNone/>
            </a:pPr>
            <a:endParaRPr lang="sk-SK" dirty="0" smtClean="0"/>
          </a:p>
          <a:p>
            <a:pPr lvl="1"/>
            <a:r>
              <a:rPr lang="sk-SK" dirty="0" smtClean="0"/>
              <a:t>NUTS 2 </a:t>
            </a:r>
            <a:r>
              <a:rPr lang="sk-SK" dirty="0" err="1" smtClean="0"/>
              <a:t>region</a:t>
            </a:r>
            <a:r>
              <a:rPr lang="sk-SK" dirty="0" smtClean="0"/>
              <a:t> – CZ06 </a:t>
            </a:r>
            <a:r>
              <a:rPr lang="sk-SK" dirty="0" err="1" smtClean="0"/>
              <a:t>Jihovýchod</a:t>
            </a:r>
            <a:r>
              <a:rPr lang="sk-SK" dirty="0" smtClean="0"/>
              <a:t> – 2 NUTS 3:</a:t>
            </a:r>
          </a:p>
          <a:p>
            <a:pPr lvl="1"/>
            <a:r>
              <a:rPr lang="sk-SK" dirty="0" smtClean="0"/>
              <a:t>Kraj Vysočina</a:t>
            </a:r>
          </a:p>
          <a:p>
            <a:pPr lvl="1"/>
            <a:r>
              <a:rPr lang="sk-SK" dirty="0" err="1" smtClean="0"/>
              <a:t>Jihomoravský</a:t>
            </a:r>
            <a:r>
              <a:rPr lang="sk-SK" dirty="0" smtClean="0"/>
              <a:t> kraj</a:t>
            </a:r>
          </a:p>
          <a:p>
            <a:pPr lvl="1"/>
            <a:endParaRPr lang="sk-SK" dirty="0"/>
          </a:p>
          <a:p>
            <a:pPr marL="36576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3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/>
              <a:t>Obce zapojené do výskumu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err="1" smtClean="0"/>
              <a:t>Budou</a:t>
            </a:r>
            <a:r>
              <a:rPr lang="sk-SK" dirty="0" smtClean="0"/>
              <a:t> </a:t>
            </a:r>
            <a:r>
              <a:rPr lang="sk-SK" dirty="0" err="1" smtClean="0"/>
              <a:t>zveřejněny</a:t>
            </a:r>
            <a:r>
              <a:rPr lang="sk-SK" dirty="0" smtClean="0"/>
              <a:t> (IS, </a:t>
            </a:r>
            <a:r>
              <a:rPr lang="sk-SK" dirty="0" err="1" smtClean="0"/>
              <a:t>nástěnka</a:t>
            </a:r>
            <a:r>
              <a:rPr lang="sk-SK" dirty="0" smtClean="0"/>
              <a:t> u 515)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73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15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600" b="1" dirty="0" smtClean="0"/>
              <a:t>Cieľ výskumu na úrovni </a:t>
            </a:r>
            <a:r>
              <a:rPr lang="sk-SK" sz="3600" b="1" dirty="0" err="1" smtClean="0"/>
              <a:t>municipalít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/>
          <a:lstStyle/>
          <a:p>
            <a:r>
              <a:rPr lang="sk-SK" dirty="0" smtClean="0"/>
              <a:t>Identifikovať determinanty štruktúry a aktivity </a:t>
            </a:r>
            <a:r>
              <a:rPr lang="sk-SK" dirty="0" err="1" smtClean="0"/>
              <a:t>rurálneho</a:t>
            </a:r>
            <a:r>
              <a:rPr lang="sk-SK" dirty="0" smtClean="0"/>
              <a:t> tretieho sektora.</a:t>
            </a:r>
          </a:p>
          <a:p>
            <a:endParaRPr lang="sk-SK" dirty="0"/>
          </a:p>
          <a:p>
            <a:r>
              <a:rPr lang="sk-SK" dirty="0" smtClean="0"/>
              <a:t>Analyzovať (vnímanie) efektov </a:t>
            </a:r>
            <a:r>
              <a:rPr lang="sk-SK" dirty="0" err="1" smtClean="0"/>
              <a:t>rurálneho</a:t>
            </a:r>
            <a:r>
              <a:rPr lang="sk-SK" dirty="0" smtClean="0"/>
              <a:t> tretieho sektora na rozvoj vidieka (kvalita života).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06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b="1" dirty="0" smtClean="0"/>
              <a:t>Dotazníkové Šetrenie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859216" cy="4557120"/>
          </a:xfrm>
        </p:spPr>
        <p:txBody>
          <a:bodyPr>
            <a:normAutofit lnSpcReduction="10000"/>
          </a:bodyPr>
          <a:lstStyle/>
          <a:p>
            <a:r>
              <a:rPr lang="sk-SK" sz="2800" dirty="0" smtClean="0"/>
              <a:t>Dotazníkové šetrenie vidieckych obcí v ČR </a:t>
            </a:r>
            <a:br>
              <a:rPr lang="sk-SK" sz="2800" dirty="0" smtClean="0"/>
            </a:br>
            <a:r>
              <a:rPr lang="sk-SK" sz="2800" dirty="0" smtClean="0"/>
              <a:t>v roku 2013 v rámci medzinárodného projektu: </a:t>
            </a:r>
            <a:br>
              <a:rPr lang="sk-SK" sz="2800" dirty="0" smtClean="0"/>
            </a:br>
            <a:r>
              <a:rPr lang="sk-SK" sz="2800" i="1" dirty="0" smtClean="0"/>
              <a:t>„</a:t>
            </a:r>
            <a:r>
              <a:rPr lang="sk-SK" sz="2800" i="1" dirty="0" err="1" smtClean="0"/>
              <a:t>Third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sector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organizations</a:t>
            </a:r>
            <a:r>
              <a:rPr lang="sk-SK" sz="2800" i="1" dirty="0" smtClean="0"/>
              <a:t> in </a:t>
            </a:r>
            <a:r>
              <a:rPr lang="sk-SK" sz="2800" i="1" dirty="0" err="1" smtClean="0"/>
              <a:t>rural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development</a:t>
            </a:r>
            <a:r>
              <a:rPr lang="sk-SK" sz="2800" i="1" dirty="0" smtClean="0"/>
              <a:t>: a </a:t>
            </a:r>
            <a:r>
              <a:rPr lang="sk-SK" sz="2800" i="1" dirty="0" err="1" smtClean="0"/>
              <a:t>theoretical</a:t>
            </a:r>
            <a:r>
              <a:rPr lang="sk-SK" sz="2800" i="1" dirty="0" smtClean="0"/>
              <a:t> and </a:t>
            </a:r>
            <a:r>
              <a:rPr lang="sk-SK" sz="2800" i="1" dirty="0" err="1" smtClean="0"/>
              <a:t>empirical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analysis</a:t>
            </a:r>
            <a:r>
              <a:rPr lang="sk-SK" sz="2800" i="1" dirty="0" smtClean="0"/>
              <a:t>“</a:t>
            </a:r>
          </a:p>
          <a:p>
            <a:pPr marL="0" indent="0">
              <a:buNone/>
            </a:pPr>
            <a:endParaRPr lang="sk-SK" sz="1000" i="1" dirty="0" smtClean="0"/>
          </a:p>
          <a:p>
            <a:r>
              <a:rPr lang="sk-SK" sz="2800" dirty="0" smtClean="0"/>
              <a:t>Partneri: IAMO (</a:t>
            </a:r>
            <a:r>
              <a:rPr lang="sk-SK" sz="2800" dirty="0" err="1" smtClean="0"/>
              <a:t>Leibnitz</a:t>
            </a:r>
            <a:r>
              <a:rPr lang="sk-SK" sz="2800" dirty="0" smtClean="0"/>
              <a:t> </a:t>
            </a:r>
            <a:r>
              <a:rPr lang="sk-SK" sz="2800" dirty="0" err="1" smtClean="0"/>
              <a:t>Institute</a:t>
            </a:r>
            <a:r>
              <a:rPr lang="sk-SK" sz="2800" dirty="0" smtClean="0"/>
              <a:t> </a:t>
            </a:r>
            <a:r>
              <a:rPr lang="sk-SK" sz="2800" dirty="0" err="1" smtClean="0"/>
              <a:t>of</a:t>
            </a:r>
            <a:r>
              <a:rPr lang="sk-SK" sz="2800" dirty="0" smtClean="0"/>
              <a:t> </a:t>
            </a:r>
            <a:r>
              <a:rPr lang="sk-SK" sz="2800" dirty="0" err="1" smtClean="0"/>
              <a:t>Agricultural</a:t>
            </a:r>
            <a:r>
              <a:rPr lang="sk-SK" sz="2800" dirty="0" smtClean="0"/>
              <a:t> </a:t>
            </a:r>
            <a:r>
              <a:rPr lang="sk-SK" sz="2800" dirty="0" err="1" smtClean="0"/>
              <a:t>Development</a:t>
            </a:r>
            <a:r>
              <a:rPr lang="sk-SK" sz="2800" dirty="0" smtClean="0"/>
              <a:t> in </a:t>
            </a:r>
            <a:r>
              <a:rPr lang="sk-SK" sz="2800" dirty="0" err="1" smtClean="0"/>
              <a:t>Central</a:t>
            </a:r>
            <a:r>
              <a:rPr lang="sk-SK" sz="2800" dirty="0" smtClean="0"/>
              <a:t> and </a:t>
            </a:r>
            <a:r>
              <a:rPr lang="sk-SK" sz="2800" dirty="0" err="1" smtClean="0"/>
              <a:t>Eastern</a:t>
            </a:r>
            <a:r>
              <a:rPr lang="sk-SK" sz="2800" dirty="0" smtClean="0"/>
              <a:t> </a:t>
            </a:r>
            <a:r>
              <a:rPr lang="sk-SK" sz="2800" dirty="0" err="1" smtClean="0"/>
              <a:t>Europe</a:t>
            </a:r>
            <a:r>
              <a:rPr lang="sk-SK" sz="2800" dirty="0" smtClean="0"/>
              <a:t>) a CVNS (Centrum </a:t>
            </a:r>
            <a:r>
              <a:rPr lang="sk-SK" sz="2800" dirty="0" err="1" smtClean="0"/>
              <a:t>pro</a:t>
            </a:r>
            <a:r>
              <a:rPr lang="sk-SK" sz="2800" dirty="0" smtClean="0"/>
              <a:t> výskum neziskového sektoru).</a:t>
            </a:r>
          </a:p>
          <a:p>
            <a:endParaRPr lang="sk-SK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2147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057"/>
            <a:ext cx="7632848" cy="1143000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/>
              <a:t>Dotazník a jeho štruktúra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cap="all" dirty="0" smtClean="0"/>
              <a:t>A)</a:t>
            </a:r>
            <a:r>
              <a:rPr lang="cs-CZ" cap="all" dirty="0"/>
              <a:t> </a:t>
            </a:r>
            <a:r>
              <a:rPr lang="cs-CZ" cap="all" dirty="0" smtClean="0"/>
              <a:t>Otázky </a:t>
            </a:r>
            <a:r>
              <a:rPr lang="cs-CZ" cap="all" dirty="0"/>
              <a:t>k osobě respondenta </a:t>
            </a:r>
            <a:endParaRPr lang="cs-CZ" dirty="0"/>
          </a:p>
          <a:p>
            <a:pPr marL="0" indent="0">
              <a:buNone/>
            </a:pPr>
            <a:r>
              <a:rPr lang="cs-CZ" b="1" cap="all" dirty="0" smtClean="0"/>
              <a:t>B)</a:t>
            </a:r>
            <a:r>
              <a:rPr lang="cs-CZ" cap="all" dirty="0"/>
              <a:t> </a:t>
            </a:r>
            <a:r>
              <a:rPr lang="cs-CZ" cap="all" dirty="0" smtClean="0"/>
              <a:t>Všeobecné </a:t>
            </a:r>
            <a:r>
              <a:rPr lang="cs-CZ" cap="all" dirty="0"/>
              <a:t>otázky k obci</a:t>
            </a:r>
            <a:endParaRPr lang="cs-CZ" dirty="0"/>
          </a:p>
          <a:p>
            <a:pPr marL="0" indent="0">
              <a:buNone/>
            </a:pPr>
            <a:r>
              <a:rPr lang="cs-CZ" b="1" cap="all" dirty="0" smtClean="0"/>
              <a:t>C)</a:t>
            </a:r>
            <a:r>
              <a:rPr lang="cs-CZ" cap="all" dirty="0"/>
              <a:t> </a:t>
            </a:r>
            <a:r>
              <a:rPr lang="cs-CZ" cap="all" dirty="0" smtClean="0"/>
              <a:t>Otázky </a:t>
            </a:r>
            <a:r>
              <a:rPr lang="cs-CZ" cap="all" dirty="0"/>
              <a:t>k poskytovaným </a:t>
            </a:r>
            <a:r>
              <a:rPr lang="cs-CZ" cap="all" dirty="0" smtClean="0"/>
              <a:t>veř. </a:t>
            </a:r>
            <a:r>
              <a:rPr lang="cs-CZ" cap="all" dirty="0"/>
              <a:t>službám </a:t>
            </a:r>
            <a:endParaRPr lang="cs-CZ" dirty="0"/>
          </a:p>
          <a:p>
            <a:pPr marL="0" indent="0">
              <a:buNone/>
            </a:pPr>
            <a:r>
              <a:rPr lang="cs-CZ" b="1" cap="all" dirty="0" smtClean="0"/>
              <a:t>D)</a:t>
            </a:r>
            <a:r>
              <a:rPr lang="cs-CZ" cap="all" dirty="0"/>
              <a:t> </a:t>
            </a:r>
            <a:r>
              <a:rPr lang="cs-CZ" cap="all" dirty="0" smtClean="0"/>
              <a:t>Otázky </a:t>
            </a:r>
            <a:r>
              <a:rPr lang="cs-CZ" cap="all" dirty="0"/>
              <a:t>k jednotlivým </a:t>
            </a:r>
            <a:r>
              <a:rPr lang="cs-CZ" cap="all" dirty="0" smtClean="0"/>
              <a:t>sdružením / neziskovým </a:t>
            </a:r>
            <a:r>
              <a:rPr lang="cs-CZ" cap="all" dirty="0"/>
              <a:t>organizacím v obci</a:t>
            </a:r>
            <a:endParaRPr lang="cs-CZ" dirty="0"/>
          </a:p>
          <a:p>
            <a:pPr marL="0" indent="0">
              <a:buNone/>
            </a:pPr>
            <a:r>
              <a:rPr lang="cs-CZ" b="1" cap="all" dirty="0" smtClean="0"/>
              <a:t>E)</a:t>
            </a:r>
            <a:r>
              <a:rPr lang="cs-CZ" cap="all" dirty="0"/>
              <a:t> </a:t>
            </a:r>
            <a:r>
              <a:rPr lang="cs-CZ" cap="all" dirty="0" smtClean="0"/>
              <a:t>Otázky </a:t>
            </a:r>
            <a:r>
              <a:rPr lang="cs-CZ" cap="all" dirty="0"/>
              <a:t>k neziskovému sektoru </a:t>
            </a:r>
            <a:r>
              <a:rPr lang="cs-CZ" cap="all" dirty="0" smtClean="0"/>
              <a:t/>
            </a:r>
            <a:br>
              <a:rPr lang="cs-CZ" cap="all" dirty="0" smtClean="0"/>
            </a:br>
            <a:r>
              <a:rPr lang="cs-CZ" cap="all" dirty="0" smtClean="0"/>
              <a:t>a </a:t>
            </a:r>
            <a:r>
              <a:rPr lang="cs-CZ" cap="all" dirty="0"/>
              <a:t>sociálnímu kapitálu v obci všeobecně</a:t>
            </a:r>
            <a:endParaRPr lang="cs-CZ" dirty="0"/>
          </a:p>
          <a:p>
            <a:pPr marL="0" indent="0">
              <a:buNone/>
            </a:pPr>
            <a:r>
              <a:rPr lang="cs-CZ" b="1" cap="all" dirty="0" smtClean="0"/>
              <a:t>F)</a:t>
            </a:r>
            <a:r>
              <a:rPr lang="cs-CZ" cap="all" dirty="0"/>
              <a:t> </a:t>
            </a:r>
            <a:r>
              <a:rPr lang="cs-CZ" cap="all" dirty="0" smtClean="0"/>
              <a:t>Zapojení </a:t>
            </a:r>
            <a:r>
              <a:rPr lang="cs-CZ" cap="all" dirty="0"/>
              <a:t>obce do svazků měst a obcí nebo místní akční skupiny  (MAS)</a:t>
            </a:r>
            <a:endParaRPr lang="cs-CZ" dirty="0"/>
          </a:p>
          <a:p>
            <a:pPr marL="0" indent="0">
              <a:buNone/>
            </a:pPr>
            <a:r>
              <a:rPr lang="cs-CZ" b="1" cap="all" dirty="0" smtClean="0"/>
              <a:t>G)</a:t>
            </a:r>
            <a:r>
              <a:rPr lang="cs-CZ" cap="all" dirty="0"/>
              <a:t> </a:t>
            </a:r>
            <a:r>
              <a:rPr lang="cs-CZ" cap="all" dirty="0" smtClean="0"/>
              <a:t>Hodnocení </a:t>
            </a:r>
            <a:r>
              <a:rPr lang="cs-CZ" cap="all" dirty="0"/>
              <a:t>předpokladů úspěšné </a:t>
            </a:r>
            <a:r>
              <a:rPr lang="cs-CZ" cap="all" dirty="0" smtClean="0"/>
              <a:t>správy </a:t>
            </a:r>
            <a:r>
              <a:rPr lang="cs-CZ" cap="all" dirty="0"/>
              <a:t>venkovských obcí</a:t>
            </a:r>
            <a:r>
              <a:rPr lang="cs-CZ" b="1" i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5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776864" cy="836712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/>
              <a:t>Harmonogram</a:t>
            </a:r>
            <a:endParaRPr lang="cs-CZ" sz="36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74108451"/>
              </p:ext>
            </p:extLst>
          </p:nvPr>
        </p:nvGraphicFramePr>
        <p:xfrm>
          <a:off x="251520" y="836712"/>
          <a:ext cx="8424936" cy="5888736"/>
        </p:xfrm>
        <a:graphic>
          <a:graphicData uri="http://schemas.openxmlformats.org/drawingml/2006/table">
            <a:tbl>
              <a:tblPr firstRow="1" firstCol="1" bandRow="1"/>
              <a:tblGrid>
                <a:gridCol w="309634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720080"/>
              </a:tblGrid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25.2.-1.3.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4.3.-8.3.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11.3.-15.3.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18.3.-22.3.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25.3.-28.3.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2.4.-5.4.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.-</a:t>
                      </a:r>
                      <a:r>
                        <a:rPr lang="sk-SK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.4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.4.-</a:t>
                      </a:r>
                      <a:r>
                        <a:rPr lang="sk-SK" sz="1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.6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sk-S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.-</a:t>
                      </a:r>
                      <a:r>
                        <a:rPr lang="sk-S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r>
                        <a:rPr lang="en-GB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.7</a:t>
                      </a: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Drafting questionnaires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Revising questionnaires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Finalising questionnaires for pilot test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Selection (list) of municipalities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Preparing budget decomposition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Contract preparation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Contract adjustments and signing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Pilot test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Adjustment of questionnaires (if needed)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Cover letter + email to mayors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Cover letter/email revision and finalization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Compiling list of addresses and sending emails to mayors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Printing questionnaires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Training students</a:t>
                      </a:r>
                      <a:endParaRPr kumimoji="0" lang="cs-CZ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4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Assigning municipalities to students</a:t>
                      </a:r>
                      <a:endParaRPr kumimoji="0" lang="cs-CZ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400" b="1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Data collection</a:t>
                      </a:r>
                      <a:endParaRPr kumimoji="0" lang="cs-CZ" sz="1400" b="1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Data entry and verification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726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Compiling database of NPOs in selected municipalities/districts and of municipal statistics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98" marR="573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77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642194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/>
              <a:t>Ďakujem za pozornosť!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564904"/>
            <a:ext cx="7467600" cy="3909048"/>
          </a:xfrm>
        </p:spPr>
        <p:txBody>
          <a:bodyPr>
            <a:normAutofit fontScale="77500" lnSpcReduction="20000"/>
          </a:bodyPr>
          <a:lstStyle/>
          <a:p>
            <a:r>
              <a:rPr lang="sk-SK" sz="2100" dirty="0"/>
              <a:t>VALENTINOV, V. 2012. </a:t>
            </a:r>
            <a:r>
              <a:rPr lang="sk-SK" sz="2100" i="1" dirty="0" err="1"/>
              <a:t>Understanding</a:t>
            </a:r>
            <a:r>
              <a:rPr lang="sk-SK" sz="2100" i="1" dirty="0"/>
              <a:t> </a:t>
            </a:r>
            <a:r>
              <a:rPr lang="sk-SK" sz="2100" i="1" dirty="0" err="1"/>
              <a:t>the</a:t>
            </a:r>
            <a:r>
              <a:rPr lang="sk-SK" sz="2100" i="1" dirty="0"/>
              <a:t> </a:t>
            </a:r>
            <a:r>
              <a:rPr lang="sk-SK" sz="2100" i="1" dirty="0" err="1"/>
              <a:t>rural</a:t>
            </a:r>
            <a:r>
              <a:rPr lang="sk-SK" sz="2100" i="1" dirty="0"/>
              <a:t> </a:t>
            </a:r>
            <a:r>
              <a:rPr lang="sk-SK" sz="2100" i="1" dirty="0" err="1"/>
              <a:t>third</a:t>
            </a:r>
            <a:r>
              <a:rPr lang="sk-SK" sz="2100" i="1" dirty="0"/>
              <a:t> </a:t>
            </a:r>
            <a:r>
              <a:rPr lang="sk-SK" sz="2100" i="1" dirty="0" err="1"/>
              <a:t>sector</a:t>
            </a:r>
            <a:r>
              <a:rPr lang="sk-SK" sz="2100" i="1" dirty="0"/>
              <a:t>: </a:t>
            </a:r>
            <a:r>
              <a:rPr lang="sk-SK" sz="2100" i="1" dirty="0" err="1"/>
              <a:t>insights</a:t>
            </a:r>
            <a:r>
              <a:rPr lang="sk-SK" sz="2100" i="1" dirty="0"/>
              <a:t> </a:t>
            </a:r>
            <a:r>
              <a:rPr lang="sk-SK" sz="2100" i="1" dirty="0" err="1"/>
              <a:t>from</a:t>
            </a:r>
            <a:r>
              <a:rPr lang="sk-SK" sz="2100" i="1" dirty="0"/>
              <a:t> </a:t>
            </a:r>
            <a:r>
              <a:rPr lang="sk-SK" sz="2100" i="1" dirty="0" err="1"/>
              <a:t>Veblen</a:t>
            </a:r>
            <a:r>
              <a:rPr lang="sk-SK" sz="2100" i="1" dirty="0"/>
              <a:t> and </a:t>
            </a:r>
            <a:r>
              <a:rPr lang="sk-SK" sz="2100" i="1" dirty="0" err="1"/>
              <a:t>Bogdanov</a:t>
            </a:r>
            <a:r>
              <a:rPr lang="sk-SK" sz="2100" i="1" dirty="0"/>
              <a:t>.</a:t>
            </a:r>
            <a:endParaRPr lang="cs-CZ" sz="2100" dirty="0"/>
          </a:p>
          <a:p>
            <a:endParaRPr lang="sk-SK" sz="2100" dirty="0" smtClean="0"/>
          </a:p>
          <a:p>
            <a:r>
              <a:rPr lang="sk-SK" sz="2100" dirty="0" smtClean="0"/>
              <a:t>HOOGHE</a:t>
            </a:r>
            <a:r>
              <a:rPr lang="sk-SK" sz="2100" dirty="0"/>
              <a:t>, M. – BOTTERMAN, S. 2011. </a:t>
            </a:r>
            <a:r>
              <a:rPr lang="sk-SK" sz="2100" i="1" dirty="0" err="1"/>
              <a:t>Urbanization</a:t>
            </a:r>
            <a:r>
              <a:rPr lang="sk-SK" sz="2100" i="1" dirty="0"/>
              <a:t>, </a:t>
            </a:r>
            <a:r>
              <a:rPr lang="sk-SK" sz="2100" i="1" dirty="0" err="1"/>
              <a:t>Community</a:t>
            </a:r>
            <a:r>
              <a:rPr lang="sk-SK" sz="2100" i="1" dirty="0"/>
              <a:t> </a:t>
            </a:r>
            <a:r>
              <a:rPr lang="sk-SK" sz="2100" i="1" dirty="0" err="1"/>
              <a:t>Size</a:t>
            </a:r>
            <a:r>
              <a:rPr lang="sk-SK" sz="2100" i="1" dirty="0"/>
              <a:t> and </a:t>
            </a:r>
            <a:r>
              <a:rPr lang="sk-SK" sz="2100" i="1" dirty="0" err="1"/>
              <a:t>Population</a:t>
            </a:r>
            <a:r>
              <a:rPr lang="sk-SK" sz="2100" i="1" dirty="0"/>
              <a:t> </a:t>
            </a:r>
            <a:r>
              <a:rPr lang="sk-SK" sz="2100" i="1" dirty="0" err="1"/>
              <a:t>Density</a:t>
            </a:r>
            <a:r>
              <a:rPr lang="sk-SK" sz="2100" i="1" dirty="0"/>
              <a:t>: </a:t>
            </a:r>
            <a:r>
              <a:rPr lang="sk-SK" sz="2100" i="1" dirty="0" err="1"/>
              <a:t>Is</a:t>
            </a:r>
            <a:r>
              <a:rPr lang="sk-SK" sz="2100" i="1" dirty="0"/>
              <a:t> </a:t>
            </a:r>
            <a:r>
              <a:rPr lang="sk-SK" sz="2100" i="1" dirty="0" err="1"/>
              <a:t>there</a:t>
            </a:r>
            <a:r>
              <a:rPr lang="sk-SK" sz="2100" i="1" dirty="0"/>
              <a:t> a </a:t>
            </a:r>
            <a:r>
              <a:rPr lang="sk-SK" sz="2100" i="1" dirty="0" err="1"/>
              <a:t>Rural-Urban</a:t>
            </a:r>
            <a:r>
              <a:rPr lang="sk-SK" sz="2100" i="1" dirty="0"/>
              <a:t> </a:t>
            </a:r>
            <a:r>
              <a:rPr lang="sk-SK" sz="2100" i="1" dirty="0" err="1"/>
              <a:t>Divide</a:t>
            </a:r>
            <a:r>
              <a:rPr lang="sk-SK" sz="2100" i="1" dirty="0"/>
              <a:t> in </a:t>
            </a:r>
            <a:r>
              <a:rPr lang="sk-SK" sz="2100" i="1" dirty="0" err="1"/>
              <a:t>Participation</a:t>
            </a:r>
            <a:r>
              <a:rPr lang="sk-SK" sz="2100" i="1" dirty="0"/>
              <a:t> </a:t>
            </a:r>
            <a:r>
              <a:rPr lang="sk-SK" sz="2100" i="1" dirty="0" err="1"/>
              <a:t>in</a:t>
            </a:r>
            <a:r>
              <a:rPr lang="sk-SK" sz="2100" i="1" dirty="0"/>
              <a:t> </a:t>
            </a:r>
            <a:r>
              <a:rPr lang="sk-SK" sz="2100" i="1" dirty="0" err="1"/>
              <a:t>Voluntary</a:t>
            </a:r>
            <a:r>
              <a:rPr lang="sk-SK" sz="2100" i="1" dirty="0"/>
              <a:t> </a:t>
            </a:r>
            <a:r>
              <a:rPr lang="sk-SK" sz="2100" i="1" dirty="0" err="1"/>
              <a:t>Organizations</a:t>
            </a:r>
            <a:r>
              <a:rPr lang="sk-SK" sz="2100" i="1" dirty="0"/>
              <a:t> or </a:t>
            </a:r>
            <a:r>
              <a:rPr lang="sk-SK" sz="2100" i="1" dirty="0" err="1"/>
              <a:t>Social</a:t>
            </a:r>
            <a:r>
              <a:rPr lang="sk-SK" sz="2100" i="1" dirty="0"/>
              <a:t> </a:t>
            </a:r>
            <a:r>
              <a:rPr lang="sk-SK" sz="2100" i="1" dirty="0" err="1"/>
              <a:t>Network</a:t>
            </a:r>
            <a:r>
              <a:rPr lang="sk-SK" sz="2100" i="1" dirty="0"/>
              <a:t> </a:t>
            </a:r>
            <a:r>
              <a:rPr lang="sk-SK" sz="2100" i="1" dirty="0" err="1"/>
              <a:t>Formantion</a:t>
            </a:r>
            <a:r>
              <a:rPr lang="sk-SK" sz="2100" i="1" dirty="0"/>
              <a:t>?</a:t>
            </a:r>
          </a:p>
          <a:p>
            <a:endParaRPr lang="sk-SK" sz="2100" i="1" dirty="0" smtClean="0"/>
          </a:p>
          <a:p>
            <a:r>
              <a:rPr lang="sk-SK" sz="2100" dirty="0"/>
              <a:t>VALENTINOV, V. – ILIOPOULOS, C. 2009. </a:t>
            </a:r>
            <a:br>
              <a:rPr lang="sk-SK" sz="2100" dirty="0"/>
            </a:br>
            <a:r>
              <a:rPr lang="sk-SK" sz="2100" i="1" dirty="0" err="1"/>
              <a:t>Toward</a:t>
            </a:r>
            <a:r>
              <a:rPr lang="sk-SK" sz="2100" i="1" dirty="0"/>
              <a:t> </a:t>
            </a:r>
            <a:r>
              <a:rPr lang="sk-SK" sz="2100" i="1" dirty="0" err="1"/>
              <a:t>an</a:t>
            </a:r>
            <a:r>
              <a:rPr lang="sk-SK" sz="2100" i="1" dirty="0"/>
              <a:t> </a:t>
            </a:r>
            <a:r>
              <a:rPr lang="sk-SK" sz="2100" i="1" dirty="0" err="1"/>
              <a:t>economics</a:t>
            </a:r>
            <a:r>
              <a:rPr lang="sk-SK" sz="2100" i="1" dirty="0"/>
              <a:t> </a:t>
            </a:r>
            <a:r>
              <a:rPr lang="sk-SK" sz="2100" i="1" dirty="0" err="1"/>
              <a:t>of</a:t>
            </a:r>
            <a:r>
              <a:rPr lang="sk-SK" sz="2100" i="1" dirty="0"/>
              <a:t> </a:t>
            </a:r>
            <a:r>
              <a:rPr lang="sk-SK" sz="2100" i="1" dirty="0" err="1"/>
              <a:t>the</a:t>
            </a:r>
            <a:r>
              <a:rPr lang="sk-SK" sz="2100" i="1" dirty="0"/>
              <a:t> </a:t>
            </a:r>
            <a:r>
              <a:rPr lang="sk-SK" sz="2100" i="1" dirty="0" err="1"/>
              <a:t>rural</a:t>
            </a:r>
            <a:r>
              <a:rPr lang="sk-SK" sz="2100" i="1" dirty="0"/>
              <a:t> </a:t>
            </a:r>
            <a:r>
              <a:rPr lang="sk-SK" sz="2100" i="1" dirty="0" err="1"/>
              <a:t>third</a:t>
            </a:r>
            <a:r>
              <a:rPr lang="sk-SK" sz="2100" i="1" dirty="0"/>
              <a:t> </a:t>
            </a:r>
            <a:r>
              <a:rPr lang="sk-SK" sz="2100" i="1" dirty="0" err="1"/>
              <a:t>sector</a:t>
            </a:r>
            <a:r>
              <a:rPr lang="sk-SK" sz="2100" i="1" dirty="0"/>
              <a:t>.</a:t>
            </a:r>
          </a:p>
          <a:p>
            <a:endParaRPr lang="sk-SK" sz="2100" dirty="0"/>
          </a:p>
          <a:p>
            <a:r>
              <a:rPr lang="sk-SK" sz="2100" dirty="0"/>
              <a:t>VALENTINOV, V. 2009. </a:t>
            </a:r>
            <a:r>
              <a:rPr lang="sk-SK" sz="2100" i="1" dirty="0" err="1"/>
              <a:t>Third</a:t>
            </a:r>
            <a:r>
              <a:rPr lang="sk-SK" sz="2100" i="1" dirty="0"/>
              <a:t> </a:t>
            </a:r>
            <a:r>
              <a:rPr lang="sk-SK" sz="2100" i="1" dirty="0" err="1"/>
              <a:t>sector</a:t>
            </a:r>
            <a:r>
              <a:rPr lang="sk-SK" sz="2100" i="1" dirty="0"/>
              <a:t> in </a:t>
            </a:r>
            <a:r>
              <a:rPr lang="sk-SK" sz="2100" i="1" dirty="0" err="1"/>
              <a:t>rural</a:t>
            </a:r>
            <a:r>
              <a:rPr lang="sk-SK" sz="2100" i="1" dirty="0"/>
              <a:t> </a:t>
            </a:r>
            <a:r>
              <a:rPr lang="sk-SK" sz="2100" i="1" dirty="0" err="1"/>
              <a:t>development</a:t>
            </a:r>
            <a:r>
              <a:rPr lang="sk-SK" sz="2100" i="1" dirty="0"/>
              <a:t>: a </a:t>
            </a:r>
            <a:r>
              <a:rPr lang="sk-SK" sz="2100" i="1" dirty="0" err="1"/>
              <a:t>transaction</a:t>
            </a:r>
            <a:r>
              <a:rPr lang="sk-SK" sz="2100" i="1" dirty="0"/>
              <a:t> </a:t>
            </a:r>
            <a:r>
              <a:rPr lang="sk-SK" sz="2100" i="1" dirty="0" err="1"/>
              <a:t>cost</a:t>
            </a:r>
            <a:r>
              <a:rPr lang="sk-SK" sz="2100" i="1" dirty="0"/>
              <a:t> </a:t>
            </a:r>
            <a:r>
              <a:rPr lang="sk-SK" sz="2100" i="1" dirty="0" err="1"/>
              <a:t>perspective</a:t>
            </a:r>
            <a:r>
              <a:rPr lang="sk-SK" sz="2100" i="1" dirty="0"/>
              <a:t>.</a:t>
            </a:r>
          </a:p>
          <a:p>
            <a:endParaRPr lang="sk-SK" sz="2100" i="1" dirty="0"/>
          </a:p>
          <a:p>
            <a:r>
              <a:rPr lang="sk-SK" sz="2100" dirty="0"/>
              <a:t>GRONBJERG, K. A. – PEARLBERG, L. 2001. </a:t>
            </a:r>
            <a:r>
              <a:rPr lang="sk-SK" sz="2100" i="1" dirty="0" err="1"/>
              <a:t>Community</a:t>
            </a:r>
            <a:r>
              <a:rPr lang="sk-SK" sz="2100" i="1" dirty="0"/>
              <a:t> </a:t>
            </a:r>
            <a:r>
              <a:rPr lang="sk-SK" sz="2100" i="1" dirty="0" err="1"/>
              <a:t>Variations</a:t>
            </a:r>
            <a:r>
              <a:rPr lang="sk-SK" sz="2100" i="1" dirty="0"/>
              <a:t> in </a:t>
            </a:r>
            <a:r>
              <a:rPr lang="sk-SK" sz="2100" i="1" dirty="0" err="1"/>
              <a:t>the</a:t>
            </a:r>
            <a:r>
              <a:rPr lang="sk-SK" sz="2100" i="1" dirty="0"/>
              <a:t> </a:t>
            </a:r>
            <a:r>
              <a:rPr lang="sk-SK" sz="2100" i="1" dirty="0" err="1"/>
              <a:t>Size</a:t>
            </a:r>
            <a:r>
              <a:rPr lang="sk-SK" sz="2100" i="1" dirty="0"/>
              <a:t> and </a:t>
            </a:r>
            <a:r>
              <a:rPr lang="sk-SK" sz="2100" i="1" dirty="0" err="1"/>
              <a:t>Scope</a:t>
            </a:r>
            <a:r>
              <a:rPr lang="sk-SK" sz="2100" i="1" dirty="0"/>
              <a:t> </a:t>
            </a:r>
            <a:r>
              <a:rPr lang="sk-SK" sz="2100" i="1" dirty="0" err="1"/>
              <a:t>of</a:t>
            </a:r>
            <a:r>
              <a:rPr lang="sk-SK" sz="2100" i="1" dirty="0"/>
              <a:t> </a:t>
            </a:r>
            <a:r>
              <a:rPr lang="sk-SK" sz="2100" i="1" dirty="0" err="1"/>
              <a:t>the</a:t>
            </a:r>
            <a:r>
              <a:rPr lang="sk-SK" sz="2100" i="1" dirty="0"/>
              <a:t> </a:t>
            </a:r>
            <a:r>
              <a:rPr lang="sk-SK" sz="2100" i="1" dirty="0" err="1"/>
              <a:t>Nonprofit</a:t>
            </a:r>
            <a:r>
              <a:rPr lang="sk-SK" sz="2100" i="1" dirty="0"/>
              <a:t> </a:t>
            </a:r>
            <a:r>
              <a:rPr lang="sk-SK" sz="2100" i="1" dirty="0" err="1"/>
              <a:t>Sector</a:t>
            </a:r>
            <a:r>
              <a:rPr lang="sk-SK" sz="2100" i="1" dirty="0"/>
              <a:t>: </a:t>
            </a:r>
            <a:r>
              <a:rPr lang="sk-SK" sz="2100" i="1" dirty="0" err="1"/>
              <a:t>Theory</a:t>
            </a:r>
            <a:r>
              <a:rPr lang="sk-SK" sz="2100" i="1" dirty="0"/>
              <a:t> and </a:t>
            </a:r>
            <a:r>
              <a:rPr lang="sk-SK" sz="2100" i="1" dirty="0" err="1"/>
              <a:t>Preliminary</a:t>
            </a:r>
            <a:r>
              <a:rPr lang="sk-SK" sz="2100" i="1" dirty="0"/>
              <a:t> </a:t>
            </a:r>
            <a:r>
              <a:rPr lang="sk-SK" sz="2100" i="1" dirty="0" err="1"/>
              <a:t>Findings</a:t>
            </a:r>
            <a:r>
              <a:rPr lang="sk-SK" sz="2100" i="1" dirty="0"/>
              <a:t>.</a:t>
            </a:r>
          </a:p>
          <a:p>
            <a:endParaRPr lang="sk-SK" dirty="0"/>
          </a:p>
          <a:p>
            <a:endParaRPr lang="sk-SK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3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1052736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/>
              <a:t>Teoretické východiská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7488832" cy="4680520"/>
          </a:xfrm>
        </p:spPr>
        <p:txBody>
          <a:bodyPr>
            <a:noAutofit/>
          </a:bodyPr>
          <a:lstStyle/>
          <a:p>
            <a:r>
              <a:rPr lang="sk-SK" sz="2200" dirty="0" smtClean="0"/>
              <a:t>NO reflektujú a vytvárajú  spoločenské podmienky.</a:t>
            </a:r>
          </a:p>
          <a:p>
            <a:r>
              <a:rPr lang="sk-SK" sz="2200" dirty="0" smtClean="0"/>
              <a:t>Lokálne odozvy na </a:t>
            </a:r>
            <a:r>
              <a:rPr lang="sk-SK" sz="2200" dirty="0" err="1" smtClean="0"/>
              <a:t>komunitné</a:t>
            </a:r>
            <a:r>
              <a:rPr lang="sk-SK" sz="2200" dirty="0" smtClean="0"/>
              <a:t> potreby?</a:t>
            </a:r>
          </a:p>
          <a:p>
            <a:pPr marL="0" indent="0">
              <a:buNone/>
            </a:pPr>
            <a:endParaRPr lang="sk-SK" sz="1000" dirty="0" smtClean="0"/>
          </a:p>
          <a:p>
            <a:r>
              <a:rPr lang="sk-SK" sz="2200" b="1" dirty="0" smtClean="0"/>
              <a:t>V malých a stabilných komunitách </a:t>
            </a:r>
            <a:r>
              <a:rPr lang="sk-SK" sz="2200" dirty="0" smtClean="0"/>
              <a:t>(</a:t>
            </a:r>
            <a:r>
              <a:rPr lang="sk-SK" sz="2200" dirty="0" err="1" smtClean="0"/>
              <a:t>Gamm</a:t>
            </a:r>
            <a:r>
              <a:rPr lang="sk-SK" sz="2200" dirty="0" smtClean="0"/>
              <a:t> – </a:t>
            </a:r>
            <a:r>
              <a:rPr lang="sk-SK" sz="2200" dirty="0" err="1" smtClean="0"/>
              <a:t>Putnam</a:t>
            </a:r>
            <a:r>
              <a:rPr lang="sk-SK" sz="2200" dirty="0" smtClean="0"/>
              <a:t>, 1999) </a:t>
            </a:r>
            <a:r>
              <a:rPr lang="sk-SK" sz="2200" b="1" dirty="0" smtClean="0"/>
              <a:t>s rôznorodou štruktúrou populácie </a:t>
            </a:r>
            <a:r>
              <a:rPr lang="sk-SK" sz="2200" dirty="0" smtClean="0"/>
              <a:t>(</a:t>
            </a:r>
            <a:r>
              <a:rPr lang="sk-SK" sz="2200" dirty="0" err="1" smtClean="0"/>
              <a:t>Douglas</a:t>
            </a:r>
            <a:r>
              <a:rPr lang="sk-SK" sz="2200" dirty="0" smtClean="0"/>
              <a:t>, 1997; </a:t>
            </a:r>
            <a:r>
              <a:rPr lang="sk-SK" sz="2200" dirty="0" err="1" smtClean="0"/>
              <a:t>Weisbrod</a:t>
            </a:r>
            <a:r>
              <a:rPr lang="sk-SK" sz="2200" dirty="0" smtClean="0"/>
              <a:t>, 1988), </a:t>
            </a:r>
            <a:r>
              <a:rPr lang="sk-SK" sz="2200" b="1" dirty="0" smtClean="0"/>
              <a:t>silným regionálnym zázemím</a:t>
            </a:r>
            <a:r>
              <a:rPr lang="sk-SK" sz="2200" dirty="0" smtClean="0"/>
              <a:t> (</a:t>
            </a:r>
            <a:r>
              <a:rPr lang="sk-SK" sz="2200" dirty="0" err="1" smtClean="0"/>
              <a:t>James</a:t>
            </a:r>
            <a:r>
              <a:rPr lang="sk-SK" sz="2200" dirty="0" smtClean="0"/>
              <a:t>, 1989), </a:t>
            </a:r>
            <a:r>
              <a:rPr lang="sk-SK" sz="2200" b="1" dirty="0" smtClean="0"/>
              <a:t>obmedzeným V</a:t>
            </a:r>
            <a:r>
              <a:rPr lang="sk-SK" sz="2200" dirty="0" smtClean="0"/>
              <a:t>S (</a:t>
            </a:r>
            <a:r>
              <a:rPr lang="sk-SK" sz="2200" dirty="0" err="1" smtClean="0"/>
              <a:t>Douglas</a:t>
            </a:r>
            <a:r>
              <a:rPr lang="sk-SK" sz="2200" dirty="0" smtClean="0"/>
              <a:t>, 1987), </a:t>
            </a:r>
            <a:br>
              <a:rPr lang="sk-SK" sz="2200" dirty="0" smtClean="0"/>
            </a:br>
            <a:r>
              <a:rPr lang="sk-SK" sz="2200" b="1" dirty="0" smtClean="0"/>
              <a:t>al. dlhodobou spoluprácou na úrovni VS – NO</a:t>
            </a:r>
            <a:r>
              <a:rPr lang="sk-SK" sz="2200" dirty="0" smtClean="0"/>
              <a:t> (</a:t>
            </a:r>
            <a:r>
              <a:rPr lang="sk-SK" sz="2200" dirty="0" err="1" smtClean="0"/>
              <a:t>Salamon</a:t>
            </a:r>
            <a:r>
              <a:rPr lang="sk-SK" sz="2200" dirty="0" smtClean="0"/>
              <a:t>, 1987) </a:t>
            </a:r>
            <a:r>
              <a:rPr lang="sk-SK" sz="2200" b="1" dirty="0" smtClean="0"/>
              <a:t>sa predpokladá rozsiahly</a:t>
            </a:r>
            <a:r>
              <a:rPr lang="sk-SK" sz="2200" b="1" dirty="0"/>
              <a:t>, dobre rozvinutý neziskový </a:t>
            </a:r>
            <a:r>
              <a:rPr lang="sk-SK" sz="2200" b="1" dirty="0" smtClean="0"/>
              <a:t>sektor.</a:t>
            </a:r>
          </a:p>
          <a:p>
            <a:pPr marL="0" indent="0">
              <a:buNone/>
            </a:pPr>
            <a:endParaRPr lang="sk-SK" sz="1000" dirty="0" smtClean="0"/>
          </a:p>
          <a:p>
            <a:r>
              <a:rPr lang="sk-SK" sz="2200" dirty="0" smtClean="0"/>
              <a:t>Teória </a:t>
            </a:r>
            <a:r>
              <a:rPr lang="sk-SK" sz="2200" dirty="0" err="1" smtClean="0"/>
              <a:t>vs</a:t>
            </a:r>
            <a:r>
              <a:rPr lang="sk-SK" sz="2200" dirty="0" smtClean="0"/>
              <a:t>. </a:t>
            </a:r>
            <a:r>
              <a:rPr lang="sk-SK" sz="2200" dirty="0"/>
              <a:t>e</a:t>
            </a:r>
            <a:r>
              <a:rPr lang="sk-SK" sz="2200" dirty="0" smtClean="0"/>
              <a:t>mpíria?!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2053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/>
              <a:t>Teórie tretieho sektora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„</a:t>
            </a:r>
            <a:r>
              <a:rPr lang="sk-SK" dirty="0" err="1" smtClean="0"/>
              <a:t>public</a:t>
            </a:r>
            <a:r>
              <a:rPr lang="sk-SK" dirty="0" smtClean="0"/>
              <a:t> </a:t>
            </a:r>
            <a:r>
              <a:rPr lang="sk-SK" dirty="0" err="1" smtClean="0"/>
              <a:t>goods</a:t>
            </a:r>
            <a:r>
              <a:rPr lang="sk-SK" dirty="0" smtClean="0"/>
              <a:t> </a:t>
            </a:r>
            <a:r>
              <a:rPr lang="sk-SK" dirty="0" err="1" smtClean="0"/>
              <a:t>theory</a:t>
            </a:r>
            <a:r>
              <a:rPr lang="sk-SK" dirty="0" smtClean="0"/>
              <a:t>“</a:t>
            </a:r>
          </a:p>
          <a:p>
            <a:r>
              <a:rPr lang="sk-SK" dirty="0" smtClean="0"/>
              <a:t>„</a:t>
            </a:r>
            <a:r>
              <a:rPr lang="sk-SK" dirty="0" err="1" smtClean="0"/>
              <a:t>trustworthiness</a:t>
            </a:r>
            <a:r>
              <a:rPr lang="sk-SK" dirty="0" smtClean="0"/>
              <a:t> </a:t>
            </a:r>
            <a:r>
              <a:rPr lang="sk-SK" dirty="0" err="1" smtClean="0"/>
              <a:t>theory</a:t>
            </a:r>
            <a:r>
              <a:rPr lang="sk-SK" dirty="0" smtClean="0"/>
              <a:t>“</a:t>
            </a:r>
          </a:p>
          <a:p>
            <a:r>
              <a:rPr lang="sk-SK" dirty="0" smtClean="0"/>
              <a:t>„</a:t>
            </a:r>
            <a:r>
              <a:rPr lang="sk-SK" dirty="0" err="1" smtClean="0"/>
              <a:t>consumer</a:t>
            </a:r>
            <a:r>
              <a:rPr lang="sk-SK" dirty="0" smtClean="0"/>
              <a:t> </a:t>
            </a:r>
            <a:r>
              <a:rPr lang="sk-SK" dirty="0" err="1" smtClean="0"/>
              <a:t>control</a:t>
            </a:r>
            <a:r>
              <a:rPr lang="sk-SK" dirty="0" smtClean="0"/>
              <a:t> </a:t>
            </a:r>
            <a:r>
              <a:rPr lang="sk-SK" dirty="0" err="1" smtClean="0"/>
              <a:t>theory</a:t>
            </a:r>
            <a:r>
              <a:rPr lang="sk-SK" dirty="0" smtClean="0"/>
              <a:t>“</a:t>
            </a:r>
          </a:p>
          <a:p>
            <a:r>
              <a:rPr lang="sk-SK" dirty="0" smtClean="0"/>
              <a:t>„</a:t>
            </a:r>
            <a:r>
              <a:rPr lang="sk-SK" dirty="0" err="1" smtClean="0"/>
              <a:t>supply-side</a:t>
            </a:r>
            <a:r>
              <a:rPr lang="sk-SK" dirty="0" smtClean="0"/>
              <a:t> </a:t>
            </a:r>
            <a:r>
              <a:rPr lang="sk-SK" dirty="0" err="1" smtClean="0"/>
              <a:t>theory</a:t>
            </a:r>
            <a:r>
              <a:rPr lang="sk-SK" dirty="0" smtClean="0"/>
              <a:t>“</a:t>
            </a:r>
          </a:p>
          <a:p>
            <a:endParaRPr lang="sk-SK" dirty="0"/>
          </a:p>
          <a:p>
            <a:pPr algn="ctr"/>
            <a:r>
              <a:rPr lang="sk-SK" sz="2000" i="1" dirty="0" smtClean="0"/>
              <a:t>nezohľadňujú špecifiká vidieckeho rozvoja 3. sektora</a:t>
            </a:r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b="1" dirty="0" smtClean="0"/>
          </a:p>
          <a:p>
            <a:pPr marL="0" indent="0">
              <a:buNone/>
            </a:pPr>
            <a:r>
              <a:rPr lang="sk-SK" b="1" dirty="0"/>
              <a:t>	</a:t>
            </a:r>
            <a:r>
              <a:rPr lang="sk-SK" b="1" dirty="0" smtClean="0"/>
              <a:t>		</a:t>
            </a:r>
          </a:p>
          <a:p>
            <a:pPr marL="0" indent="0">
              <a:buNone/>
            </a:pPr>
            <a:r>
              <a:rPr lang="sk-SK" b="1" dirty="0"/>
              <a:t>	</a:t>
            </a:r>
            <a:r>
              <a:rPr lang="sk-SK" b="1" dirty="0" smtClean="0"/>
              <a:t>		</a:t>
            </a:r>
            <a:r>
              <a:rPr lang="sk-SK" sz="2800" b="1" dirty="0" smtClean="0"/>
              <a:t>„</a:t>
            </a:r>
            <a:r>
              <a:rPr lang="sk-SK" sz="2800" b="1" dirty="0" err="1" smtClean="0"/>
              <a:t>rurality</a:t>
            </a:r>
            <a:r>
              <a:rPr lang="sk-SK" sz="2800" b="1" dirty="0" smtClean="0"/>
              <a:t> </a:t>
            </a:r>
            <a:r>
              <a:rPr lang="sk-SK" sz="2800" b="1" dirty="0" err="1" smtClean="0"/>
              <a:t>theory</a:t>
            </a:r>
            <a:r>
              <a:rPr lang="sk-SK" sz="2800" b="1" dirty="0" smtClean="0"/>
              <a:t>“ </a:t>
            </a:r>
          </a:p>
          <a:p>
            <a:endParaRPr lang="cs-CZ" dirty="0"/>
          </a:p>
        </p:txBody>
      </p:sp>
      <p:sp>
        <p:nvSpPr>
          <p:cNvPr id="5" name="Šipka dolů 4"/>
          <p:cNvSpPr/>
          <p:nvPr/>
        </p:nvSpPr>
        <p:spPr>
          <a:xfrm>
            <a:off x="4466920" y="436510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33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931224" cy="1268760"/>
          </a:xfrm>
        </p:spPr>
        <p:txBody>
          <a:bodyPr>
            <a:noAutofit/>
          </a:bodyPr>
          <a:lstStyle/>
          <a:p>
            <a:pPr algn="ctr"/>
            <a:r>
              <a:rPr lang="sk-SK" sz="3200" b="1" dirty="0" smtClean="0"/>
              <a:t>Argumenty potvrdzujúce opodstatnenosť „</a:t>
            </a:r>
            <a:r>
              <a:rPr lang="sk-SK" sz="3200" b="1" dirty="0" err="1" smtClean="0"/>
              <a:t>Rurality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Theory</a:t>
            </a:r>
            <a:r>
              <a:rPr lang="sk-SK" sz="3200" b="1" dirty="0" smtClean="0"/>
              <a:t>“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496944" cy="487375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k-SK" dirty="0" smtClean="0"/>
              <a:t>Tradičné teórie tretieho sektora vychádzajú </a:t>
            </a:r>
            <a:br>
              <a:rPr lang="sk-SK" dirty="0" smtClean="0"/>
            </a:br>
            <a:r>
              <a:rPr lang="sk-SK" dirty="0" smtClean="0"/>
              <a:t>z predpokladu, že existencia tretieho sektora je podmienená obmedzeniami ziskovo orientovaných firiem uspokojiť ľudské potreby (</a:t>
            </a:r>
            <a:r>
              <a:rPr lang="sk-SK" dirty="0" err="1" smtClean="0"/>
              <a:t>Steinberg</a:t>
            </a:r>
            <a:r>
              <a:rPr lang="sk-SK" dirty="0" smtClean="0"/>
              <a:t>, 2006; </a:t>
            </a:r>
            <a:r>
              <a:rPr lang="sk-SK" dirty="0" err="1" smtClean="0"/>
              <a:t>Hansmann</a:t>
            </a:r>
            <a:r>
              <a:rPr lang="sk-SK" dirty="0" smtClean="0"/>
              <a:t>, 1987).</a:t>
            </a:r>
          </a:p>
          <a:p>
            <a:pPr marL="457200" indent="-457200">
              <a:buFont typeface="+mj-lt"/>
              <a:buAutoNum type="arabicPeriod"/>
            </a:pPr>
            <a:endParaRPr lang="sk-SK" sz="800" dirty="0"/>
          </a:p>
          <a:p>
            <a:pPr marL="457200" indent="-457200">
              <a:buFont typeface="+mj-lt"/>
              <a:buAutoNum type="arabicPeriod"/>
            </a:pPr>
            <a:r>
              <a:rPr lang="sk-SK" dirty="0" smtClean="0"/>
              <a:t>Z literatúry zaoberajúcej sa medzinárodným vidieckym rozvojom jednoznačne vyplýva, že vidiecke sídla </a:t>
            </a:r>
            <a:br>
              <a:rPr lang="sk-SK" dirty="0" smtClean="0"/>
            </a:br>
            <a:r>
              <a:rPr lang="sk-SK" dirty="0" smtClean="0"/>
              <a:t>v rozvinutých, ako aj v rozvíjajúcich sa krajinách disponujú početnými </a:t>
            </a:r>
            <a:r>
              <a:rPr lang="sk-SK" dirty="0" err="1" smtClean="0"/>
              <a:t>socio-ekonomickými</a:t>
            </a:r>
            <a:r>
              <a:rPr lang="sk-SK" dirty="0" smtClean="0"/>
              <a:t> charakteristikami spojenými s vysokými transakčnými nákladmi, kt. obmedzujú činnosť ziskovo orientovaných firiem (</a:t>
            </a:r>
            <a:r>
              <a:rPr lang="sk-SK" dirty="0" err="1" smtClean="0"/>
              <a:t>Terluin</a:t>
            </a:r>
            <a:r>
              <a:rPr lang="sk-SK" dirty="0" smtClean="0"/>
              <a:t>, 2001; </a:t>
            </a:r>
            <a:r>
              <a:rPr lang="sk-SK" dirty="0" err="1" smtClean="0"/>
              <a:t>Baum</a:t>
            </a:r>
            <a:r>
              <a:rPr lang="sk-SK" dirty="0" smtClean="0"/>
              <a:t> – </a:t>
            </a:r>
            <a:r>
              <a:rPr lang="sk-SK" dirty="0" err="1" smtClean="0"/>
              <a:t>Weingarten</a:t>
            </a:r>
            <a:r>
              <a:rPr lang="sk-SK" dirty="0" smtClean="0"/>
              <a:t>, 2005)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289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/>
              <a:t>„</a:t>
            </a:r>
            <a:r>
              <a:rPr lang="sk-SK" sz="3600" b="1" dirty="0" err="1" smtClean="0"/>
              <a:t>Rurality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theory</a:t>
            </a:r>
            <a:r>
              <a:rPr lang="sk-SK" sz="3600" b="1" dirty="0" smtClean="0"/>
              <a:t>“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643192" cy="5133184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Autor: Vladislav </a:t>
            </a:r>
            <a:r>
              <a:rPr lang="sk-SK" dirty="0" err="1" smtClean="0"/>
              <a:t>Valentinov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 smtClean="0"/>
              <a:t>Spoločné črty so zákl. </a:t>
            </a:r>
            <a:r>
              <a:rPr lang="sk-SK" dirty="0" err="1" smtClean="0"/>
              <a:t>ek</a:t>
            </a:r>
            <a:r>
              <a:rPr lang="sk-SK" dirty="0" smtClean="0"/>
              <a:t>. </a:t>
            </a:r>
            <a:r>
              <a:rPr lang="sk-SK" dirty="0"/>
              <a:t>t</a:t>
            </a:r>
            <a:r>
              <a:rPr lang="sk-SK" dirty="0" smtClean="0"/>
              <a:t>eóriami tretieho sektora:</a:t>
            </a:r>
          </a:p>
          <a:p>
            <a:pPr marL="365760" lvl="1" indent="0">
              <a:buNone/>
            </a:pPr>
            <a:r>
              <a:rPr lang="sk-SK" dirty="0"/>
              <a:t>e</a:t>
            </a:r>
            <a:r>
              <a:rPr lang="sk-SK" dirty="0" smtClean="0"/>
              <a:t>xistencia 3. sektora sa vzťahuje na obmedzenú schopnosť ziskovo orientovaných podnikov uspokojovať ľudské potreby.</a:t>
            </a:r>
          </a:p>
          <a:p>
            <a:pPr marL="365760" lvl="1" indent="0">
              <a:buNone/>
            </a:pPr>
            <a:endParaRPr lang="sk-SK" dirty="0" smtClean="0"/>
          </a:p>
          <a:p>
            <a:r>
              <a:rPr lang="sk-SK" dirty="0" smtClean="0"/>
              <a:t>Prínos teórie:</a:t>
            </a:r>
          </a:p>
          <a:p>
            <a:pPr marL="365760" lvl="1" indent="0">
              <a:buNone/>
            </a:pPr>
            <a:r>
              <a:rPr lang="sk-SK" dirty="0"/>
              <a:t>p</a:t>
            </a:r>
            <a:r>
              <a:rPr lang="sk-SK" dirty="0" smtClean="0"/>
              <a:t>redpoklad, že obmedzená schopnosť </a:t>
            </a:r>
            <a:r>
              <a:rPr lang="sk-SK" dirty="0"/>
              <a:t>ziskovo orientovaných podnikov uspokojovať ľudské </a:t>
            </a:r>
            <a:r>
              <a:rPr lang="sk-SK" dirty="0" smtClean="0"/>
              <a:t>potreby </a:t>
            </a:r>
            <a:br>
              <a:rPr lang="sk-SK" dirty="0" smtClean="0"/>
            </a:br>
            <a:r>
              <a:rPr lang="sk-SK" dirty="0" smtClean="0"/>
              <a:t>vo vidieckych sídlach sa vzťahuje na špecifiká vidieka, akými sú napr. nízka hustota obyvateľstva, geografická disperzia, chýbajúca </a:t>
            </a:r>
            <a:r>
              <a:rPr lang="sk-SK" dirty="0" err="1" smtClean="0"/>
              <a:t>infraštuktúra</a:t>
            </a:r>
            <a:r>
              <a:rPr lang="sk-SK" dirty="0" smtClean="0"/>
              <a:t> a pod.</a:t>
            </a:r>
            <a:endParaRPr lang="sk-SK" dirty="0"/>
          </a:p>
          <a:p>
            <a:pPr marL="365760" lvl="1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925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3600" b="1" dirty="0" smtClean="0"/>
              <a:t>„</a:t>
            </a:r>
            <a:r>
              <a:rPr lang="sk-SK" sz="3600" b="1" dirty="0" err="1" smtClean="0"/>
              <a:t>Rurality</a:t>
            </a:r>
            <a:r>
              <a:rPr lang="sk-SK" sz="3600" b="1" dirty="0" err="1"/>
              <a:t>-</a:t>
            </a:r>
            <a:r>
              <a:rPr lang="sk-SK" sz="3600" b="1" dirty="0" err="1" smtClean="0"/>
              <a:t>specific</a:t>
            </a:r>
            <a:r>
              <a:rPr lang="sk-SK" sz="3600" b="1" dirty="0" smtClean="0"/>
              <a:t> </a:t>
            </a:r>
            <a:br>
              <a:rPr lang="sk-SK" sz="3600" b="1" dirty="0" smtClean="0"/>
            </a:br>
            <a:r>
              <a:rPr lang="sk-SK" sz="3600" b="1" dirty="0" err="1" smtClean="0"/>
              <a:t>transaction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costs</a:t>
            </a:r>
            <a:r>
              <a:rPr lang="sk-SK" sz="3600" b="1" dirty="0" smtClean="0"/>
              <a:t>“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5069160"/>
          </a:xfrm>
        </p:spPr>
        <p:txBody>
          <a:bodyPr>
            <a:normAutofit lnSpcReduction="10000"/>
          </a:bodyPr>
          <a:lstStyle/>
          <a:p>
            <a:r>
              <a:rPr lang="sk-SK" sz="2800" dirty="0" smtClean="0"/>
              <a:t>Špecifiká vidieka spôsobujú vznik špecifických transakčných nákladov („</a:t>
            </a:r>
            <a:r>
              <a:rPr lang="sk-SK" sz="2800" dirty="0" err="1" smtClean="0"/>
              <a:t>rurality-specific</a:t>
            </a:r>
            <a:r>
              <a:rPr lang="sk-SK" sz="2800" dirty="0" smtClean="0"/>
              <a:t> </a:t>
            </a:r>
            <a:r>
              <a:rPr lang="sk-SK" sz="2800" dirty="0" err="1" smtClean="0"/>
              <a:t>transaction</a:t>
            </a:r>
            <a:r>
              <a:rPr lang="sk-SK" sz="2800" dirty="0" smtClean="0"/>
              <a:t> </a:t>
            </a:r>
            <a:r>
              <a:rPr lang="sk-SK" sz="2800" dirty="0" err="1" smtClean="0"/>
              <a:t>costs</a:t>
            </a:r>
            <a:r>
              <a:rPr lang="sk-SK" sz="2800" dirty="0" smtClean="0"/>
              <a:t>“).</a:t>
            </a:r>
          </a:p>
          <a:p>
            <a:pPr marL="0" indent="0">
              <a:buNone/>
            </a:pPr>
            <a:endParaRPr lang="sk-SK" sz="900" dirty="0" smtClean="0"/>
          </a:p>
          <a:p>
            <a:r>
              <a:rPr lang="sk-SK" sz="2800" dirty="0" smtClean="0"/>
              <a:t>Tým sa obmedzujú možnosti podnikania ziskovo orientovaných podnikov a vytvára sa priestor pre pôsobenie organizácií 3. sektora.</a:t>
            </a:r>
          </a:p>
          <a:p>
            <a:pPr marL="0" indent="0">
              <a:buNone/>
            </a:pPr>
            <a:endParaRPr lang="sk-SK" sz="800" dirty="0" smtClean="0"/>
          </a:p>
          <a:p>
            <a:r>
              <a:rPr lang="sk-SK" sz="2800" dirty="0" smtClean="0"/>
              <a:t>Z toho následne vyplýva hlavná hypotéza </a:t>
            </a:r>
            <a:r>
              <a:rPr lang="sk-SK" sz="2800" dirty="0" err="1" smtClean="0"/>
              <a:t>rurálnej</a:t>
            </a:r>
            <a:r>
              <a:rPr lang="sk-SK" sz="2800" dirty="0" smtClean="0"/>
              <a:t> teórie – </a:t>
            </a:r>
            <a:r>
              <a:rPr lang="sk-SK" sz="2800" i="1" dirty="0" smtClean="0"/>
              <a:t>špecifické vidiecke transakčné náklady opodstatňujú existenciu vidieckych organizácií tretieho sektora.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73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3600" b="1" dirty="0" smtClean="0"/>
              <a:t>Príklady vidieckych </a:t>
            </a:r>
            <a:br>
              <a:rPr lang="sk-SK" sz="3600" b="1" dirty="0" smtClean="0"/>
            </a:br>
            <a:r>
              <a:rPr lang="sk-SK" sz="3600" b="1" dirty="0" smtClean="0"/>
              <a:t>neziskových organizácií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916832"/>
            <a:ext cx="7097216" cy="4557120"/>
          </a:xfrm>
        </p:spPr>
        <p:txBody>
          <a:bodyPr/>
          <a:lstStyle/>
          <a:p>
            <a:r>
              <a:rPr lang="sk-SK" sz="2800" dirty="0" smtClean="0"/>
              <a:t>Miestne </a:t>
            </a:r>
            <a:r>
              <a:rPr lang="sk-SK" sz="2800" dirty="0" err="1" smtClean="0"/>
              <a:t>komunitné</a:t>
            </a:r>
            <a:r>
              <a:rPr lang="sk-SK" sz="2800" dirty="0" smtClean="0"/>
              <a:t> organizácie</a:t>
            </a:r>
          </a:p>
          <a:p>
            <a:r>
              <a:rPr lang="sk-SK" sz="2800" dirty="0" smtClean="0"/>
              <a:t>Vzájomne prospešné združenia</a:t>
            </a:r>
          </a:p>
          <a:p>
            <a:r>
              <a:rPr lang="sk-SK" sz="2800" dirty="0" smtClean="0"/>
              <a:t>Poľnohospodárske družstvá</a:t>
            </a:r>
          </a:p>
          <a:p>
            <a:r>
              <a:rPr lang="sk-SK" sz="2800" dirty="0" err="1" smtClean="0"/>
              <a:t>Vidiecké</a:t>
            </a:r>
            <a:r>
              <a:rPr lang="sk-SK" sz="2800" dirty="0" smtClean="0"/>
              <a:t> partnerstvá</a:t>
            </a:r>
          </a:p>
          <a:p>
            <a:r>
              <a:rPr lang="sk-SK" sz="2800" dirty="0" smtClean="0"/>
              <a:t>Mimovládne organizácie</a:t>
            </a:r>
          </a:p>
          <a:p>
            <a:endParaRPr lang="sk-SK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9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600" b="1" dirty="0" smtClean="0"/>
              <a:t>Hlavné tematické oblasti teórie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168" cy="487375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dirty="0" smtClean="0"/>
              <a:t>Analýza dopadov vidieckych podmienok </a:t>
            </a:r>
            <a:br>
              <a:rPr lang="sk-SK" dirty="0" smtClean="0"/>
            </a:br>
            <a:r>
              <a:rPr lang="sk-SK" dirty="0" smtClean="0"/>
              <a:t>na inštitucionálnu voľbu vo vidieckych sídlach.</a:t>
            </a:r>
          </a:p>
          <a:p>
            <a:pPr marL="457200" indent="-457200">
              <a:buFont typeface="+mj-lt"/>
              <a:buAutoNum type="arabicPeriod"/>
            </a:pPr>
            <a:endParaRPr lang="sk-SK" dirty="0"/>
          </a:p>
          <a:p>
            <a:pPr marL="457200" indent="-457200">
              <a:buFont typeface="+mj-lt"/>
              <a:buAutoNum type="arabicPeriod"/>
            </a:pPr>
            <a:r>
              <a:rPr lang="sk-SK" dirty="0" smtClean="0"/>
              <a:t>Testovanie alternatívnych ekonomických teórií tretieho sektora vo vidieckych podmienkach.</a:t>
            </a:r>
          </a:p>
          <a:p>
            <a:pPr marL="457200" indent="-457200">
              <a:buFont typeface="+mj-lt"/>
              <a:buAutoNum type="arabicPeriod"/>
            </a:pPr>
            <a:endParaRPr lang="sk-SK" dirty="0"/>
          </a:p>
          <a:p>
            <a:pPr marL="457200" indent="-457200">
              <a:buFont typeface="+mj-lt"/>
              <a:buAutoNum type="arabicPeriod"/>
            </a:pPr>
            <a:r>
              <a:rPr lang="sk-SK" dirty="0" smtClean="0"/>
              <a:t>Objasnenie </a:t>
            </a:r>
            <a:r>
              <a:rPr lang="sk-SK" dirty="0" err="1" smtClean="0"/>
              <a:t>vidiecko</a:t>
            </a:r>
            <a:r>
              <a:rPr lang="sk-SK" dirty="0" smtClean="0"/>
              <a:t> – mestských rozdielov </a:t>
            </a:r>
            <a:br>
              <a:rPr lang="sk-SK" dirty="0" smtClean="0"/>
            </a:br>
            <a:r>
              <a:rPr lang="sk-SK" dirty="0" smtClean="0"/>
              <a:t>v štruktúre a spôsobe chovania sa organizácií tretieho sektora.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34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1115</TotalTime>
  <Words>894</Words>
  <Application>Microsoft Office PowerPoint</Application>
  <PresentationFormat>Předvádění na obrazovce (4:3)</PresentationFormat>
  <Paragraphs>201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Arkýř</vt:lpstr>
      <vt:lpstr>Organizace třetího sektoru ve venkovském rozvoji</vt:lpstr>
      <vt:lpstr>Dotazníkové Šetrenie</vt:lpstr>
      <vt:lpstr>Teoretické východiská</vt:lpstr>
      <vt:lpstr>Teórie tretieho sektora</vt:lpstr>
      <vt:lpstr>Argumenty potvrdzujúce opodstatnenosť „Rurality Theory“</vt:lpstr>
      <vt:lpstr>„Rurality theory“</vt:lpstr>
      <vt:lpstr>„Rurality-specific  transaction costs“</vt:lpstr>
      <vt:lpstr>Príklady vidieckych  neziskových organizácií</vt:lpstr>
      <vt:lpstr>Hlavné tematické oblasti teórie</vt:lpstr>
      <vt:lpstr>Ad 1) Analýza dopadov vidieckych podmienok na inštitucionálnu voľbu  vo vidieckych sídlach</vt:lpstr>
      <vt:lpstr>Štruktúra modelu inštitucionálnej voľby</vt:lpstr>
      <vt:lpstr>Ad 2) Testovanie alternatívnych ek. teórií tretieho sektora vo vidieckych podmienkach.</vt:lpstr>
      <vt:lpstr>Ad 3) Objasnenie vidiecko – mestských rozdielov v štruktúre a spôsobe chovania sa organizácií tretieho sektora.</vt:lpstr>
      <vt:lpstr>Základné Stavebné prvky „rurality Theory“</vt:lpstr>
      <vt:lpstr>Empirické testovanie teórie</vt:lpstr>
      <vt:lpstr>Očakávané výsledky</vt:lpstr>
      <vt:lpstr>Survey outline v rámci ČR</vt:lpstr>
      <vt:lpstr>Obce zapojené do výskumu</vt:lpstr>
      <vt:lpstr>Cieľ výskumu na úrovni municipalít</vt:lpstr>
      <vt:lpstr>Dotazník a jeho štruktúra</vt:lpstr>
      <vt:lpstr>Harmonogram</vt:lpstr>
      <vt:lpstr>Ďakujem za pozornosť!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třetího sektoru ve venkovském rozvoji</dc:title>
  <dc:creator>gabika</dc:creator>
  <cp:lastModifiedBy>Skarabelova Simona</cp:lastModifiedBy>
  <cp:revision>63</cp:revision>
  <cp:lastPrinted>2013-03-18T13:08:40Z</cp:lastPrinted>
  <dcterms:created xsi:type="dcterms:W3CDTF">2013-03-16T17:27:09Z</dcterms:created>
  <dcterms:modified xsi:type="dcterms:W3CDTF">2013-03-28T10:48:32Z</dcterms:modified>
</cp:coreProperties>
</file>