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256" r:id="rId2"/>
    <p:sldId id="257" r:id="rId3"/>
    <p:sldId id="284" r:id="rId4"/>
    <p:sldId id="272" r:id="rId5"/>
    <p:sldId id="258" r:id="rId6"/>
    <p:sldId id="296" r:id="rId7"/>
    <p:sldId id="259" r:id="rId8"/>
    <p:sldId id="278" r:id="rId9"/>
    <p:sldId id="282" r:id="rId10"/>
    <p:sldId id="261" r:id="rId11"/>
    <p:sldId id="260" r:id="rId12"/>
    <p:sldId id="262" r:id="rId13"/>
    <p:sldId id="263" r:id="rId14"/>
    <p:sldId id="264" r:id="rId15"/>
    <p:sldId id="273" r:id="rId16"/>
    <p:sldId id="274" r:id="rId17"/>
    <p:sldId id="265" r:id="rId18"/>
    <p:sldId id="298" r:id="rId19"/>
    <p:sldId id="297" r:id="rId20"/>
    <p:sldId id="281" r:id="rId21"/>
    <p:sldId id="266" r:id="rId22"/>
    <p:sldId id="267" r:id="rId23"/>
    <p:sldId id="280" r:id="rId24"/>
    <p:sldId id="279" r:id="rId25"/>
    <p:sldId id="268" r:id="rId26"/>
    <p:sldId id="269" r:id="rId27"/>
    <p:sldId id="270" r:id="rId28"/>
    <p:sldId id="283" r:id="rId29"/>
    <p:sldId id="271" r:id="rId30"/>
    <p:sldId id="275" r:id="rId31"/>
    <p:sldId id="276" r:id="rId32"/>
    <p:sldId id="277" r:id="rId33"/>
    <p:sldId id="299" r:id="rId34"/>
    <p:sldId id="286" r:id="rId35"/>
    <p:sldId id="287" r:id="rId36"/>
    <p:sldId id="290" r:id="rId37"/>
    <p:sldId id="289" r:id="rId38"/>
    <p:sldId id="288" r:id="rId39"/>
    <p:sldId id="291" r:id="rId40"/>
    <p:sldId id="292" r:id="rId41"/>
    <p:sldId id="293" r:id="rId42"/>
    <p:sldId id="294" r:id="rId43"/>
    <p:sldId id="295" r:id="rId44"/>
    <p:sldId id="285" r:id="rId4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8112"/>
    </p:cViewPr>
  </p:sorterViewPr>
  <p:notesViewPr>
    <p:cSldViewPr>
      <p:cViewPr varScale="1">
        <p:scale>
          <a:sx n="54" d="100"/>
          <a:sy n="54" d="100"/>
        </p:scale>
        <p:origin x="-1662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6044D7-8170-46AD-94FF-1C4C7492175F}" type="datetimeFigureOut">
              <a:rPr lang="cs-CZ" smtClean="0"/>
              <a:t>10.3.2013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BAC82C-ADFB-4CCC-8E8B-3F67FC72A9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238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3A92AC-B61C-47EC-8D3B-8777919C8C1D}" type="datetimeFigureOut">
              <a:rPr lang="cs-CZ" smtClean="0"/>
              <a:t>10.3.2013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5C6969-ECF2-43EE-8108-473A0F14A1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0107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685817" indent="-263776" defTabSz="914423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055103" indent="-211021" defTabSz="914423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477145" indent="-211021" defTabSz="914423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1899186" indent="-211021" defTabSz="914423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321227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743269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165310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587351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fld id="{C5A37368-302A-4FDA-8C12-383B8DB52548}" type="slidenum">
              <a:rPr lang="cs-CZ" smtClean="0">
                <a:latin typeface="Arial" charset="0"/>
              </a:rPr>
              <a:pPr eaLnBrk="1" hangingPunct="1"/>
              <a:t>34</a:t>
            </a:fld>
            <a:endParaRPr lang="cs-CZ" smtClean="0">
              <a:latin typeface="Arial" charset="0"/>
            </a:endParaRPr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685817" indent="-263776" defTabSz="914423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055103" indent="-211021" defTabSz="914423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477145" indent="-211021" defTabSz="914423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1899186" indent="-211021" defTabSz="914423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321227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743269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165310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587351" indent="-211021" defTabSz="9144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fld id="{1D20B5F7-2290-4F05-B0CC-1E468AB72089}" type="slidenum">
              <a:rPr lang="cs-CZ" smtClean="0">
                <a:latin typeface="Arial" charset="0"/>
              </a:rPr>
              <a:pPr eaLnBrk="1" hangingPunct="1"/>
              <a:t>35</a:t>
            </a:fld>
            <a:endParaRPr lang="cs-CZ" smtClean="0">
              <a:latin typeface="Arial" charset="0"/>
            </a:endParaRPr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217DA-7327-4FBD-BE6C-2293415A8710}" type="datetime1">
              <a:rPr lang="cs-CZ" smtClean="0"/>
              <a:t>10.3.2013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5220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4CC43-3476-41B5-83BF-E66DB4584FF1}" type="datetime1">
              <a:rPr lang="cs-CZ" smtClean="0"/>
              <a:t>10.3.2013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5953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D9994-8537-4D13-8370-2BB9BE0E9BF4}" type="datetime1">
              <a:rPr lang="cs-CZ" smtClean="0"/>
              <a:t>10.3.2013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4357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14F63-6142-432E-B790-1178460C0FC6}" type="datetime1">
              <a:rPr lang="cs-CZ" smtClean="0"/>
              <a:t>10.3.2013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3957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04A9E-A80B-4378-8648-61656822D1BE}" type="datetime1">
              <a:rPr lang="cs-CZ" smtClean="0"/>
              <a:t>10.3.2013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1784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A6AF5-1524-478D-A973-10148F02AD73}" type="datetime1">
              <a:rPr lang="cs-CZ" smtClean="0"/>
              <a:t>10.3.2013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4181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9AD47-97A4-4339-9FB0-940830D11209}" type="datetime1">
              <a:rPr lang="cs-CZ" smtClean="0"/>
              <a:t>10.3.2013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9856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B1EEE-79DE-45EC-B7CF-3A4446A7E942}" type="datetime1">
              <a:rPr lang="cs-CZ" smtClean="0"/>
              <a:t>10.3.2013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387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774D7-DD2D-4706-952F-A1E6ADA38DD3}" type="datetime1">
              <a:rPr lang="cs-CZ" smtClean="0"/>
              <a:t>10.3.2013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832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B5319-E6EB-4F6C-9FBD-71DBD71D5268}" type="datetime1">
              <a:rPr lang="cs-CZ" smtClean="0"/>
              <a:t>10.3.2013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8979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3FDA8-AEEC-4EDD-BEDB-034ED31B6227}" type="datetime1">
              <a:rPr lang="cs-CZ" smtClean="0"/>
              <a:t>10.3.2013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3765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181EBA-482D-46E8-A1AA-C4C79B937A7E}" type="datetime1">
              <a:rPr lang="cs-CZ" smtClean="0"/>
              <a:t>10.3.2013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5A776-8594-4643-8B23-C6D16F173E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6253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 err="1" smtClean="0"/>
              <a:t>Kepner-Tregoe</a:t>
            </a:r>
            <a:r>
              <a:rPr lang="cs-CZ" b="1" dirty="0" smtClean="0"/>
              <a:t> </a:t>
            </a:r>
            <a:r>
              <a:rPr lang="cs-CZ" b="1" dirty="0" err="1" smtClean="0"/>
              <a:t>Methodology</a:t>
            </a: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Skorkovský</a:t>
            </a:r>
          </a:p>
          <a:p>
            <a:r>
              <a:rPr lang="en-US" dirty="0" smtClean="0"/>
              <a:t>Department of </a:t>
            </a:r>
            <a:r>
              <a:rPr lang="cs-CZ" dirty="0" smtClean="0"/>
              <a:t>business</a:t>
            </a:r>
            <a:r>
              <a:rPr lang="en-US" dirty="0" smtClean="0"/>
              <a:t> economy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1</a:t>
            </a:fld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2483768" y="537321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 smtClean="0"/>
              <a:t>F</a:t>
            </a:r>
            <a:r>
              <a:rPr lang="en-US" dirty="0" err="1" smtClean="0"/>
              <a:t>eveloped</a:t>
            </a:r>
            <a:r>
              <a:rPr lang="en-US" dirty="0" smtClean="0"/>
              <a:t> </a:t>
            </a:r>
            <a:r>
              <a:rPr lang="en-US" dirty="0"/>
              <a:t>by Charles H. </a:t>
            </a:r>
            <a:r>
              <a:rPr lang="en-US" dirty="0" err="1"/>
              <a:t>Kepner</a:t>
            </a:r>
            <a:r>
              <a:rPr lang="en-US" dirty="0"/>
              <a:t> and Benjamin B. </a:t>
            </a:r>
            <a:r>
              <a:rPr lang="en-US" dirty="0" err="1"/>
              <a:t>Tregoe</a:t>
            </a:r>
            <a:r>
              <a:rPr lang="en-US" dirty="0"/>
              <a:t> in the 1960s.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11775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See the Upcoming </a:t>
            </a:r>
            <a:r>
              <a:rPr lang="en-US" sz="3200" dirty="0" smtClean="0"/>
              <a:t>(</a:t>
            </a:r>
            <a:r>
              <a:rPr lang="en-US" sz="2400" dirty="0" smtClean="0"/>
              <a:t>approaching, next to come</a:t>
            </a:r>
            <a:r>
              <a:rPr lang="en-US" sz="3200" dirty="0" smtClean="0"/>
              <a:t>)</a:t>
            </a:r>
            <a:r>
              <a:rPr lang="cs-CZ" sz="3200" dirty="0" smtClean="0"/>
              <a:t> and </a:t>
            </a:r>
            <a:r>
              <a:rPr lang="en-US" sz="3200" b="1" dirty="0" smtClean="0"/>
              <a:t>Potential Opportunity -Solutions</a:t>
            </a:r>
            <a:endParaRPr lang="en-US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State the action</a:t>
            </a:r>
          </a:p>
          <a:p>
            <a:r>
              <a:rPr lang="en-US" dirty="0"/>
              <a:t>List the potential </a:t>
            </a:r>
            <a:r>
              <a:rPr lang="en-US" dirty="0" smtClean="0"/>
              <a:t>opportunities</a:t>
            </a:r>
            <a:r>
              <a:rPr lang="cs-CZ" dirty="0" smtClean="0"/>
              <a:t> </a:t>
            </a:r>
            <a:r>
              <a:rPr lang="cs-CZ" sz="2400" b="1" dirty="0" smtClean="0"/>
              <a:t>O</a:t>
            </a:r>
            <a:r>
              <a:rPr lang="cs-CZ" sz="2400" dirty="0" smtClean="0"/>
              <a:t>{</a:t>
            </a:r>
            <a:r>
              <a:rPr lang="cs-CZ" sz="2000" dirty="0" smtClean="0"/>
              <a:t>op1</a:t>
            </a:r>
            <a:r>
              <a:rPr lang="cs-CZ" sz="2400" dirty="0" smtClean="0"/>
              <a:t>,  </a:t>
            </a:r>
            <a:r>
              <a:rPr lang="cs-CZ" sz="1800" dirty="0" smtClean="0"/>
              <a:t>op2  </a:t>
            </a:r>
            <a:r>
              <a:rPr lang="cs-CZ" sz="2400" dirty="0" smtClean="0"/>
              <a:t>,..,</a:t>
            </a:r>
            <a:r>
              <a:rPr lang="cs-CZ" sz="1800" dirty="0" smtClean="0"/>
              <a:t>opN</a:t>
            </a:r>
            <a:r>
              <a:rPr lang="cs-CZ" sz="2400" dirty="0" smtClean="0"/>
              <a:t>}</a:t>
            </a:r>
            <a:endParaRPr lang="en-US" sz="2400" dirty="0"/>
          </a:p>
          <a:p>
            <a:r>
              <a:rPr lang="en-US" dirty="0"/>
              <a:t>Consider the possible </a:t>
            </a:r>
            <a:r>
              <a:rPr lang="en-US" dirty="0" smtClean="0"/>
              <a:t>solutions</a:t>
            </a:r>
            <a:r>
              <a:rPr lang="cs-CZ" dirty="0" smtClean="0"/>
              <a:t> </a:t>
            </a:r>
            <a:r>
              <a:rPr lang="cs-CZ" sz="1600" dirty="0" smtClean="0"/>
              <a:t>(</a:t>
            </a:r>
            <a:r>
              <a:rPr lang="cs-CZ" sz="1600" dirty="0" err="1" smtClean="0"/>
              <a:t>e.g</a:t>
            </a:r>
            <a:r>
              <a:rPr lang="cs-CZ" sz="1600" dirty="0" smtClean="0"/>
              <a:t>. </a:t>
            </a:r>
            <a:r>
              <a:rPr lang="cs-CZ" sz="1600" dirty="0" err="1" smtClean="0"/>
              <a:t>the</a:t>
            </a:r>
            <a:r>
              <a:rPr lang="cs-CZ" sz="1600" dirty="0" smtClean="0"/>
              <a:t> second </a:t>
            </a:r>
            <a:r>
              <a:rPr lang="cs-CZ" sz="1600" dirty="0" err="1" smtClean="0"/>
              <a:t>one</a:t>
            </a:r>
            <a:r>
              <a:rPr lang="cs-CZ" sz="1600" dirty="0" smtClean="0"/>
              <a:t>)</a:t>
            </a:r>
            <a:endParaRPr lang="en-US" sz="1600" dirty="0"/>
          </a:p>
          <a:p>
            <a:r>
              <a:rPr lang="en-US" dirty="0"/>
              <a:t>Take the action to address the likely </a:t>
            </a:r>
            <a:r>
              <a:rPr lang="en-US" dirty="0" smtClean="0"/>
              <a:t>cause/solution</a:t>
            </a:r>
            <a:r>
              <a:rPr lang="cs-CZ" dirty="0" smtClean="0"/>
              <a:t> </a:t>
            </a:r>
            <a:endParaRPr lang="en-US" dirty="0"/>
          </a:p>
          <a:p>
            <a:r>
              <a:rPr lang="en-US" dirty="0"/>
              <a:t>Prepare actions to enhance </a:t>
            </a:r>
            <a:r>
              <a:rPr lang="en-US" dirty="0" smtClean="0"/>
              <a:t>likely</a:t>
            </a:r>
            <a:r>
              <a:rPr lang="cs-CZ" dirty="0" smtClean="0"/>
              <a:t> (</a:t>
            </a:r>
            <a:r>
              <a:rPr lang="en-US" sz="2400" dirty="0" smtClean="0"/>
              <a:t>possible</a:t>
            </a:r>
            <a:r>
              <a:rPr lang="cs-CZ" dirty="0" smtClean="0"/>
              <a:t>) </a:t>
            </a:r>
            <a:r>
              <a:rPr lang="en-US" dirty="0" smtClean="0"/>
              <a:t>effects</a:t>
            </a:r>
            <a:endParaRPr lang="en-US" dirty="0"/>
          </a:p>
          <a:p>
            <a:pPr marL="0" indent="0">
              <a:buNone/>
            </a:pPr>
            <a:r>
              <a:rPr lang="cs-CZ" dirty="0" smtClean="0"/>
              <a:t> </a:t>
            </a:r>
            <a:endParaRPr lang="en-US" dirty="0"/>
          </a:p>
          <a:p>
            <a:endParaRPr lang="cs-CZ" dirty="0"/>
          </a:p>
        </p:txBody>
      </p:sp>
      <p:cxnSp>
        <p:nvCxnSpPr>
          <p:cNvPr id="5" name="Přímá spojnice 4"/>
          <p:cNvCxnSpPr/>
          <p:nvPr/>
        </p:nvCxnSpPr>
        <p:spPr>
          <a:xfrm>
            <a:off x="6660232" y="3068960"/>
            <a:ext cx="4320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bdélník 5"/>
          <p:cNvSpPr/>
          <p:nvPr/>
        </p:nvSpPr>
        <p:spPr>
          <a:xfrm>
            <a:off x="6948264" y="2347397"/>
            <a:ext cx="504056" cy="360040"/>
          </a:xfrm>
          <a:prstGeom prst="rect">
            <a:avLst/>
          </a:prstGeom>
          <a:solidFill>
            <a:srgbClr val="FFFF00">
              <a:alpha val="2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8" name="Přímá spojnice se šipkou 7"/>
          <p:cNvCxnSpPr/>
          <p:nvPr/>
        </p:nvCxnSpPr>
        <p:spPr>
          <a:xfrm flipV="1">
            <a:off x="7092280" y="2708920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4924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Uncover and handle problems</a:t>
            </a:r>
            <a:r>
              <a:rPr lang="cs-CZ" b="1" dirty="0" smtClean="0"/>
              <a:t> </a:t>
            </a:r>
            <a:br>
              <a:rPr lang="cs-CZ" b="1" dirty="0" smtClean="0"/>
            </a:br>
            <a:r>
              <a:rPr lang="cs-CZ" sz="2700" dirty="0" smtClean="0"/>
              <a:t>(</a:t>
            </a:r>
            <a:r>
              <a:rPr lang="en-US" sz="2700" dirty="0" smtClean="0"/>
              <a:t>problem analysis</a:t>
            </a:r>
            <a:r>
              <a:rPr lang="cs-CZ" sz="2700" dirty="0" smtClean="0"/>
              <a:t>)</a:t>
            </a:r>
            <a:endParaRPr lang="en-US" sz="27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State the problem </a:t>
            </a:r>
            <a:r>
              <a:rPr lang="en-US" sz="2000" dirty="0" smtClean="0">
                <a:solidFill>
                  <a:srgbClr val="FF0000"/>
                </a:solidFill>
              </a:rPr>
              <a:t>(definition and description of the problem)</a:t>
            </a:r>
          </a:p>
          <a:p>
            <a:r>
              <a:rPr lang="en-US" dirty="0" smtClean="0"/>
              <a:t>Specify the problem by asking </a:t>
            </a:r>
            <a:r>
              <a:rPr lang="en-US" b="1" dirty="0" smtClean="0">
                <a:solidFill>
                  <a:srgbClr val="FF0000"/>
                </a:solidFill>
              </a:rPr>
              <a:t>what is </a:t>
            </a:r>
            <a:r>
              <a:rPr lang="en-US" dirty="0" smtClean="0"/>
              <a:t>and </a:t>
            </a:r>
            <a:r>
              <a:rPr lang="en-US" b="1" dirty="0" smtClean="0">
                <a:solidFill>
                  <a:srgbClr val="FF0000"/>
                </a:solidFill>
              </a:rPr>
              <a:t>what is not </a:t>
            </a:r>
          </a:p>
          <a:p>
            <a:r>
              <a:rPr lang="en-GB" dirty="0" smtClean="0"/>
              <a:t>Develop </a:t>
            </a:r>
            <a:r>
              <a:rPr lang="en-GB" dirty="0" smtClean="0">
                <a:solidFill>
                  <a:srgbClr val="0070C0"/>
                </a:solidFill>
              </a:rPr>
              <a:t>possible causes </a:t>
            </a:r>
            <a:r>
              <a:rPr lang="en-GB" dirty="0" smtClean="0"/>
              <a:t>of the problem</a:t>
            </a:r>
          </a:p>
          <a:p>
            <a:r>
              <a:rPr lang="en-US" dirty="0" smtClean="0"/>
              <a:t>Test and verify possible causes</a:t>
            </a:r>
            <a:r>
              <a:rPr lang="cs-CZ" dirty="0" smtClean="0"/>
              <a:t> </a:t>
            </a:r>
            <a:endParaRPr lang="en-US" dirty="0" smtClean="0"/>
          </a:p>
          <a:p>
            <a:r>
              <a:rPr lang="en-US" dirty="0" smtClean="0"/>
              <a:t>Determine the most probable cause</a:t>
            </a:r>
            <a:r>
              <a:rPr lang="cs-CZ" dirty="0" smtClean="0"/>
              <a:t> </a:t>
            </a:r>
            <a:r>
              <a:rPr lang="en-US" sz="2100" dirty="0" smtClean="0">
                <a:solidFill>
                  <a:srgbClr val="FF0000"/>
                </a:solidFill>
              </a:rPr>
              <a:t>(root cause)</a:t>
            </a:r>
          </a:p>
          <a:p>
            <a:r>
              <a:rPr lang="en-US" dirty="0" smtClean="0"/>
              <a:t>Verify any assumptions </a:t>
            </a:r>
          </a:p>
          <a:p>
            <a:r>
              <a:rPr lang="en-US" dirty="0" smtClean="0"/>
              <a:t>Try the best possible solution and monitor what will be a situation after applied correctives step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285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6306" y="125966"/>
            <a:ext cx="8229600" cy="1143000"/>
          </a:xfrm>
        </p:spPr>
        <p:txBody>
          <a:bodyPr/>
          <a:lstStyle/>
          <a:p>
            <a:r>
              <a:rPr lang="cs-CZ" dirty="0" err="1" smtClean="0"/>
              <a:t>Description</a:t>
            </a:r>
            <a:endParaRPr lang="cs-CZ" dirty="0"/>
          </a:p>
        </p:txBody>
      </p:sp>
      <p:sp>
        <p:nvSpPr>
          <p:cNvPr id="4" name="Ovál 3"/>
          <p:cNvSpPr/>
          <p:nvPr/>
        </p:nvSpPr>
        <p:spPr>
          <a:xfrm>
            <a:off x="611560" y="1556792"/>
            <a:ext cx="2232248" cy="1152128"/>
          </a:xfrm>
          <a:prstGeom prst="ellipse">
            <a:avLst/>
          </a:prstGeom>
          <a:solidFill>
            <a:schemeClr val="accent1">
              <a:lumMod val="40000"/>
              <a:lumOff val="60000"/>
              <a:alpha val="3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1259632" y="1844824"/>
            <a:ext cx="936104" cy="504056"/>
          </a:xfrm>
          <a:prstGeom prst="rect">
            <a:avLst/>
          </a:prstGeom>
          <a:solidFill>
            <a:srgbClr val="FFC00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 err="1" smtClean="0">
                <a:solidFill>
                  <a:srgbClr val="FF0000"/>
                </a:solidFill>
              </a:rPr>
              <a:t>Problem</a:t>
            </a:r>
            <a:r>
              <a:rPr lang="cs-CZ" sz="1200" b="1" dirty="0" smtClean="0">
                <a:solidFill>
                  <a:srgbClr val="FF0000"/>
                </a:solidFill>
              </a:rPr>
              <a:t> 1</a:t>
            </a:r>
            <a:endParaRPr lang="cs-CZ" sz="1200" b="1" dirty="0">
              <a:solidFill>
                <a:srgbClr val="FF0000"/>
              </a:solidFill>
            </a:endParaRPr>
          </a:p>
        </p:txBody>
      </p:sp>
      <p:sp>
        <p:nvSpPr>
          <p:cNvPr id="6" name="Ovál 5"/>
          <p:cNvSpPr/>
          <p:nvPr/>
        </p:nvSpPr>
        <p:spPr>
          <a:xfrm>
            <a:off x="5211828" y="1501423"/>
            <a:ext cx="2232248" cy="1152128"/>
          </a:xfrm>
          <a:prstGeom prst="ellipse">
            <a:avLst/>
          </a:prstGeom>
          <a:solidFill>
            <a:schemeClr val="accent1">
              <a:lumMod val="40000"/>
              <a:lumOff val="60000"/>
              <a:alpha val="3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5859900" y="1780411"/>
            <a:ext cx="936104" cy="504056"/>
          </a:xfrm>
          <a:prstGeom prst="rect">
            <a:avLst/>
          </a:prstGeom>
          <a:solidFill>
            <a:srgbClr val="FFC00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 err="1" smtClean="0">
                <a:solidFill>
                  <a:srgbClr val="FF0000"/>
                </a:solidFill>
              </a:rPr>
              <a:t>Problem</a:t>
            </a:r>
            <a:r>
              <a:rPr lang="cs-CZ" sz="1200" b="1" dirty="0" smtClean="0">
                <a:solidFill>
                  <a:srgbClr val="FF0000"/>
                </a:solidFill>
              </a:rPr>
              <a:t> N</a:t>
            </a:r>
            <a:endParaRPr lang="cs-CZ" sz="1200" b="1" dirty="0">
              <a:solidFill>
                <a:srgbClr val="FF0000"/>
              </a:solidFill>
            </a:endParaRPr>
          </a:p>
        </p:txBody>
      </p:sp>
      <p:sp>
        <p:nvSpPr>
          <p:cNvPr id="8" name="Oválný popisek 7"/>
          <p:cNvSpPr/>
          <p:nvPr/>
        </p:nvSpPr>
        <p:spPr>
          <a:xfrm>
            <a:off x="2987824" y="1310114"/>
            <a:ext cx="1224136" cy="612648"/>
          </a:xfrm>
          <a:prstGeom prst="wedgeEllipseCallout">
            <a:avLst>
              <a:gd name="adj1" fmla="val -70353"/>
              <a:gd name="adj2" fmla="val 39885"/>
            </a:avLst>
          </a:prstGeom>
          <a:solidFill>
            <a:schemeClr val="accent3">
              <a:lumMod val="60000"/>
              <a:lumOff val="4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 err="1" smtClean="0">
                <a:solidFill>
                  <a:srgbClr val="FF0000"/>
                </a:solidFill>
              </a:rPr>
              <a:t>Description</a:t>
            </a:r>
            <a:endParaRPr lang="cs-CZ" sz="1000" dirty="0">
              <a:solidFill>
                <a:srgbClr val="FF0000"/>
              </a:solidFill>
            </a:endParaRPr>
          </a:p>
        </p:txBody>
      </p:sp>
      <p:sp>
        <p:nvSpPr>
          <p:cNvPr id="9" name="Oválný popisek 8"/>
          <p:cNvSpPr/>
          <p:nvPr/>
        </p:nvSpPr>
        <p:spPr>
          <a:xfrm>
            <a:off x="3243568" y="2398059"/>
            <a:ext cx="1224136" cy="612648"/>
          </a:xfrm>
          <a:prstGeom prst="wedgeEllipseCallout">
            <a:avLst>
              <a:gd name="adj1" fmla="val -91480"/>
              <a:gd name="adj2" fmla="val -49064"/>
            </a:avLst>
          </a:prstGeom>
          <a:solidFill>
            <a:schemeClr val="accent3">
              <a:lumMod val="60000"/>
              <a:lumOff val="4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 err="1" smtClean="0">
                <a:solidFill>
                  <a:srgbClr val="FF0000"/>
                </a:solidFill>
              </a:rPr>
              <a:t>Causes</a:t>
            </a:r>
            <a:endParaRPr lang="cs-CZ" sz="1000" dirty="0">
              <a:solidFill>
                <a:srgbClr val="FF0000"/>
              </a:solidFill>
            </a:endParaRPr>
          </a:p>
        </p:txBody>
      </p:sp>
      <p:sp>
        <p:nvSpPr>
          <p:cNvPr id="10" name="Oválný popisek 9"/>
          <p:cNvSpPr/>
          <p:nvPr/>
        </p:nvSpPr>
        <p:spPr>
          <a:xfrm>
            <a:off x="1208006" y="697466"/>
            <a:ext cx="1224136" cy="612648"/>
          </a:xfrm>
          <a:prstGeom prst="wedgeEllipseCallout">
            <a:avLst>
              <a:gd name="adj1" fmla="val -183"/>
              <a:gd name="adj2" fmla="val 88129"/>
            </a:avLst>
          </a:prstGeom>
          <a:solidFill>
            <a:schemeClr val="accent3">
              <a:lumMod val="60000"/>
              <a:lumOff val="4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 smtClean="0">
                <a:solidFill>
                  <a:srgbClr val="FF0000"/>
                </a:solidFill>
              </a:rPr>
              <a:t>Priority</a:t>
            </a:r>
          </a:p>
          <a:p>
            <a:pPr algn="ctr"/>
            <a:r>
              <a:rPr lang="cs-CZ" sz="1000" dirty="0" smtClean="0">
                <a:solidFill>
                  <a:srgbClr val="FF0000"/>
                </a:solidFill>
              </a:rPr>
              <a:t>(</a:t>
            </a:r>
            <a:r>
              <a:rPr lang="cs-CZ" sz="1000" dirty="0" err="1" smtClean="0">
                <a:solidFill>
                  <a:srgbClr val="FF0000"/>
                </a:solidFill>
              </a:rPr>
              <a:t>urgency</a:t>
            </a:r>
            <a:r>
              <a:rPr lang="cs-CZ" sz="1000" dirty="0" smtClean="0">
                <a:solidFill>
                  <a:srgbClr val="FF0000"/>
                </a:solidFill>
              </a:rPr>
              <a:t>)</a:t>
            </a:r>
            <a:endParaRPr lang="cs-CZ" sz="1000" dirty="0">
              <a:solidFill>
                <a:srgbClr val="FF0000"/>
              </a:solidFill>
            </a:endParaRPr>
          </a:p>
        </p:txBody>
      </p:sp>
      <p:sp>
        <p:nvSpPr>
          <p:cNvPr id="11" name="Oválný popisek 10"/>
          <p:cNvSpPr/>
          <p:nvPr/>
        </p:nvSpPr>
        <p:spPr>
          <a:xfrm>
            <a:off x="7680303" y="1216597"/>
            <a:ext cx="1224136" cy="612648"/>
          </a:xfrm>
          <a:prstGeom prst="wedgeEllipseCallout">
            <a:avLst>
              <a:gd name="adj1" fmla="val -76389"/>
              <a:gd name="adj2" fmla="val 51946"/>
            </a:avLst>
          </a:prstGeom>
          <a:solidFill>
            <a:schemeClr val="accent3">
              <a:lumMod val="60000"/>
              <a:lumOff val="4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 err="1" smtClean="0">
                <a:solidFill>
                  <a:srgbClr val="FF0000"/>
                </a:solidFill>
              </a:rPr>
              <a:t>Description</a:t>
            </a:r>
            <a:endParaRPr lang="cs-CZ" sz="1000" dirty="0">
              <a:solidFill>
                <a:srgbClr val="FF0000"/>
              </a:solidFill>
            </a:endParaRPr>
          </a:p>
        </p:txBody>
      </p:sp>
      <p:sp>
        <p:nvSpPr>
          <p:cNvPr id="12" name="Oválný popisek 11"/>
          <p:cNvSpPr/>
          <p:nvPr/>
        </p:nvSpPr>
        <p:spPr>
          <a:xfrm>
            <a:off x="7812360" y="2032439"/>
            <a:ext cx="1224136" cy="612648"/>
          </a:xfrm>
          <a:prstGeom prst="wedgeEllipseCallout">
            <a:avLst>
              <a:gd name="adj1" fmla="val -79408"/>
              <a:gd name="adj2" fmla="val -33988"/>
            </a:avLst>
          </a:prstGeom>
          <a:solidFill>
            <a:schemeClr val="accent3">
              <a:lumMod val="60000"/>
              <a:lumOff val="4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 err="1" smtClean="0">
                <a:solidFill>
                  <a:srgbClr val="FF0000"/>
                </a:solidFill>
              </a:rPr>
              <a:t>Causes</a:t>
            </a:r>
            <a:endParaRPr lang="cs-CZ" sz="1000" dirty="0">
              <a:solidFill>
                <a:srgbClr val="FF0000"/>
              </a:solidFill>
            </a:endParaRPr>
          </a:p>
        </p:txBody>
      </p:sp>
      <p:sp>
        <p:nvSpPr>
          <p:cNvPr id="13" name="Oválný popisek 12"/>
          <p:cNvSpPr/>
          <p:nvPr/>
        </p:nvSpPr>
        <p:spPr>
          <a:xfrm>
            <a:off x="6264188" y="476672"/>
            <a:ext cx="1224136" cy="612648"/>
          </a:xfrm>
          <a:prstGeom prst="wedgeEllipseCallout">
            <a:avLst>
              <a:gd name="adj1" fmla="val -31118"/>
              <a:gd name="adj2" fmla="val 115266"/>
            </a:avLst>
          </a:prstGeom>
          <a:solidFill>
            <a:schemeClr val="accent3">
              <a:lumMod val="60000"/>
              <a:lumOff val="4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 smtClean="0">
                <a:solidFill>
                  <a:srgbClr val="FF0000"/>
                </a:solidFill>
              </a:rPr>
              <a:t>Priority</a:t>
            </a:r>
          </a:p>
          <a:p>
            <a:pPr algn="ctr"/>
            <a:r>
              <a:rPr lang="cs-CZ" sz="1000" dirty="0" smtClean="0">
                <a:solidFill>
                  <a:srgbClr val="FF0000"/>
                </a:solidFill>
              </a:rPr>
              <a:t>(</a:t>
            </a:r>
            <a:r>
              <a:rPr lang="cs-CZ" sz="1000" dirty="0" err="1" smtClean="0">
                <a:solidFill>
                  <a:srgbClr val="FF0000"/>
                </a:solidFill>
              </a:rPr>
              <a:t>urgency</a:t>
            </a:r>
            <a:r>
              <a:rPr lang="cs-CZ" sz="1000" dirty="0" smtClean="0">
                <a:solidFill>
                  <a:srgbClr val="FF0000"/>
                </a:solidFill>
              </a:rPr>
              <a:t>)</a:t>
            </a:r>
            <a:endParaRPr lang="cs-CZ" sz="1000" dirty="0">
              <a:solidFill>
                <a:srgbClr val="FF0000"/>
              </a:solidFill>
            </a:endParaRPr>
          </a:p>
        </p:txBody>
      </p:sp>
      <p:cxnSp>
        <p:nvCxnSpPr>
          <p:cNvPr id="15" name="Přímá spojnice 14"/>
          <p:cNvCxnSpPr/>
          <p:nvPr/>
        </p:nvCxnSpPr>
        <p:spPr>
          <a:xfrm>
            <a:off x="2994771" y="2132856"/>
            <a:ext cx="2225301" cy="0"/>
          </a:xfrm>
          <a:prstGeom prst="line">
            <a:avLst/>
          </a:prstGeom>
          <a:ln w="28575" cmpd="sng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bdélník 15"/>
          <p:cNvSpPr/>
          <p:nvPr/>
        </p:nvSpPr>
        <p:spPr>
          <a:xfrm>
            <a:off x="811962" y="3532158"/>
            <a:ext cx="2175862" cy="328890"/>
          </a:xfrm>
          <a:prstGeom prst="rect">
            <a:avLst/>
          </a:prstGeom>
          <a:solidFill>
            <a:srgbClr val="92D05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 err="1" smtClean="0">
                <a:solidFill>
                  <a:srgbClr val="FF0000"/>
                </a:solidFill>
              </a:rPr>
              <a:t>Solution</a:t>
            </a:r>
            <a:r>
              <a:rPr lang="cs-CZ" sz="1200" b="1" dirty="0" smtClean="0">
                <a:solidFill>
                  <a:srgbClr val="FF0000"/>
                </a:solidFill>
              </a:rPr>
              <a:t> (</a:t>
            </a:r>
            <a:r>
              <a:rPr lang="cs-CZ" sz="1200" b="1" dirty="0" err="1" smtClean="0">
                <a:solidFill>
                  <a:srgbClr val="FF0000"/>
                </a:solidFill>
              </a:rPr>
              <a:t>corrective</a:t>
            </a:r>
            <a:r>
              <a:rPr lang="cs-CZ" sz="1200" b="1" dirty="0" smtClean="0">
                <a:solidFill>
                  <a:srgbClr val="FF0000"/>
                </a:solidFill>
              </a:rPr>
              <a:t> </a:t>
            </a:r>
            <a:r>
              <a:rPr lang="cs-CZ" sz="1200" b="1" dirty="0" err="1" smtClean="0">
                <a:solidFill>
                  <a:srgbClr val="FF0000"/>
                </a:solidFill>
              </a:rPr>
              <a:t>action</a:t>
            </a:r>
            <a:r>
              <a:rPr lang="cs-CZ" sz="1200" b="1" dirty="0" smtClean="0">
                <a:solidFill>
                  <a:srgbClr val="FF0000"/>
                </a:solidFill>
              </a:rPr>
              <a:t>) 1</a:t>
            </a:r>
            <a:endParaRPr lang="cs-CZ" sz="1200" b="1" dirty="0">
              <a:solidFill>
                <a:srgbClr val="FF0000"/>
              </a:solidFill>
            </a:endParaRPr>
          </a:p>
        </p:txBody>
      </p:sp>
      <p:sp>
        <p:nvSpPr>
          <p:cNvPr id="17" name="Obdélník 16"/>
          <p:cNvSpPr/>
          <p:nvPr/>
        </p:nvSpPr>
        <p:spPr>
          <a:xfrm>
            <a:off x="803210" y="4221088"/>
            <a:ext cx="2184614" cy="328890"/>
          </a:xfrm>
          <a:prstGeom prst="rect">
            <a:avLst/>
          </a:prstGeom>
          <a:solidFill>
            <a:srgbClr val="92D05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200" b="1" dirty="0" smtClean="0">
              <a:solidFill>
                <a:srgbClr val="FF0000"/>
              </a:solidFill>
            </a:endParaRPr>
          </a:p>
          <a:p>
            <a:pPr algn="ctr"/>
            <a:r>
              <a:rPr lang="cs-CZ" sz="1200" b="1" dirty="0" err="1" smtClean="0">
                <a:solidFill>
                  <a:srgbClr val="FF0000"/>
                </a:solidFill>
              </a:rPr>
              <a:t>Solution</a:t>
            </a:r>
            <a:r>
              <a:rPr lang="cs-CZ" sz="1200" b="1" dirty="0" smtClean="0">
                <a:solidFill>
                  <a:srgbClr val="FF0000"/>
                </a:solidFill>
              </a:rPr>
              <a:t> (</a:t>
            </a:r>
            <a:r>
              <a:rPr lang="cs-CZ" sz="1200" b="1" dirty="0" err="1" smtClean="0">
                <a:solidFill>
                  <a:srgbClr val="FF0000"/>
                </a:solidFill>
              </a:rPr>
              <a:t>corrective</a:t>
            </a:r>
            <a:r>
              <a:rPr lang="cs-CZ" sz="1200" b="1" dirty="0" smtClean="0">
                <a:solidFill>
                  <a:srgbClr val="FF0000"/>
                </a:solidFill>
              </a:rPr>
              <a:t> </a:t>
            </a:r>
            <a:r>
              <a:rPr lang="cs-CZ" sz="1200" b="1" dirty="0" err="1" smtClean="0">
                <a:solidFill>
                  <a:srgbClr val="FF0000"/>
                </a:solidFill>
              </a:rPr>
              <a:t>action</a:t>
            </a:r>
            <a:r>
              <a:rPr lang="cs-CZ" sz="1200" b="1" dirty="0" smtClean="0">
                <a:solidFill>
                  <a:srgbClr val="FF0000"/>
                </a:solidFill>
              </a:rPr>
              <a:t>) X</a:t>
            </a:r>
            <a:endParaRPr lang="cs-CZ" sz="1200" b="1" dirty="0">
              <a:solidFill>
                <a:srgbClr val="FF0000"/>
              </a:solidFill>
            </a:endParaRPr>
          </a:p>
        </p:txBody>
      </p:sp>
      <p:cxnSp>
        <p:nvCxnSpPr>
          <p:cNvPr id="18" name="Přímá spojnice 17"/>
          <p:cNvCxnSpPr/>
          <p:nvPr/>
        </p:nvCxnSpPr>
        <p:spPr>
          <a:xfrm flipH="1">
            <a:off x="1727684" y="3861118"/>
            <a:ext cx="3474" cy="359970"/>
          </a:xfrm>
          <a:prstGeom prst="line">
            <a:avLst/>
          </a:prstGeom>
          <a:ln w="28575" cmpd="sng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bdélník 20"/>
          <p:cNvSpPr/>
          <p:nvPr/>
        </p:nvSpPr>
        <p:spPr>
          <a:xfrm>
            <a:off x="5480852" y="3533227"/>
            <a:ext cx="2115484" cy="328890"/>
          </a:xfrm>
          <a:prstGeom prst="rect">
            <a:avLst/>
          </a:prstGeom>
          <a:solidFill>
            <a:schemeClr val="accent4">
              <a:lumMod val="60000"/>
              <a:lumOff val="40000"/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 err="1" smtClean="0">
                <a:solidFill>
                  <a:srgbClr val="FF0000"/>
                </a:solidFill>
              </a:rPr>
              <a:t>Solution</a:t>
            </a:r>
            <a:r>
              <a:rPr lang="cs-CZ" sz="1200" b="1" dirty="0" smtClean="0">
                <a:solidFill>
                  <a:srgbClr val="FF0000"/>
                </a:solidFill>
              </a:rPr>
              <a:t> (</a:t>
            </a:r>
            <a:r>
              <a:rPr lang="cs-CZ" sz="1200" b="1" dirty="0" err="1" smtClean="0">
                <a:solidFill>
                  <a:srgbClr val="FF0000"/>
                </a:solidFill>
              </a:rPr>
              <a:t>corrective</a:t>
            </a:r>
            <a:r>
              <a:rPr lang="cs-CZ" sz="1200" b="1" dirty="0" smtClean="0">
                <a:solidFill>
                  <a:srgbClr val="FF0000"/>
                </a:solidFill>
              </a:rPr>
              <a:t> </a:t>
            </a:r>
            <a:r>
              <a:rPr lang="cs-CZ" sz="1200" b="1" dirty="0" err="1" smtClean="0">
                <a:solidFill>
                  <a:srgbClr val="FF0000"/>
                </a:solidFill>
              </a:rPr>
              <a:t>action</a:t>
            </a:r>
            <a:r>
              <a:rPr lang="cs-CZ" sz="1200" b="1" dirty="0" smtClean="0">
                <a:solidFill>
                  <a:srgbClr val="FF0000"/>
                </a:solidFill>
              </a:rPr>
              <a:t>) 1</a:t>
            </a:r>
            <a:endParaRPr lang="cs-CZ" sz="1200" b="1" dirty="0">
              <a:solidFill>
                <a:srgbClr val="FF0000"/>
              </a:solidFill>
            </a:endParaRPr>
          </a:p>
        </p:txBody>
      </p:sp>
      <p:sp>
        <p:nvSpPr>
          <p:cNvPr id="22" name="Obdélník 21"/>
          <p:cNvSpPr/>
          <p:nvPr/>
        </p:nvSpPr>
        <p:spPr>
          <a:xfrm>
            <a:off x="5480852" y="4221088"/>
            <a:ext cx="2115484" cy="328890"/>
          </a:xfrm>
          <a:prstGeom prst="rect">
            <a:avLst/>
          </a:prstGeom>
          <a:solidFill>
            <a:schemeClr val="accent4">
              <a:lumMod val="40000"/>
              <a:lumOff val="60000"/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 err="1" smtClean="0">
                <a:solidFill>
                  <a:srgbClr val="FF0000"/>
                </a:solidFill>
              </a:rPr>
              <a:t>Solution</a:t>
            </a:r>
            <a:r>
              <a:rPr lang="cs-CZ" sz="1200" b="1" dirty="0" smtClean="0">
                <a:solidFill>
                  <a:srgbClr val="FF0000"/>
                </a:solidFill>
              </a:rPr>
              <a:t> (</a:t>
            </a:r>
            <a:r>
              <a:rPr lang="cs-CZ" sz="1200" b="1" dirty="0" err="1" smtClean="0">
                <a:solidFill>
                  <a:srgbClr val="FF0000"/>
                </a:solidFill>
              </a:rPr>
              <a:t>corrective</a:t>
            </a:r>
            <a:r>
              <a:rPr lang="cs-CZ" sz="1200" b="1" dirty="0" smtClean="0">
                <a:solidFill>
                  <a:srgbClr val="FF0000"/>
                </a:solidFill>
              </a:rPr>
              <a:t> </a:t>
            </a:r>
            <a:r>
              <a:rPr lang="cs-CZ" sz="1200" b="1" dirty="0" err="1" smtClean="0">
                <a:solidFill>
                  <a:srgbClr val="FF0000"/>
                </a:solidFill>
              </a:rPr>
              <a:t>action</a:t>
            </a:r>
            <a:r>
              <a:rPr lang="cs-CZ" sz="1200" b="1" dirty="0" smtClean="0">
                <a:solidFill>
                  <a:srgbClr val="FF0000"/>
                </a:solidFill>
              </a:rPr>
              <a:t>) Y</a:t>
            </a:r>
            <a:endParaRPr lang="cs-CZ" sz="1200" b="1" dirty="0">
              <a:solidFill>
                <a:srgbClr val="FF0000"/>
              </a:solidFill>
            </a:endParaRPr>
          </a:p>
        </p:txBody>
      </p:sp>
      <p:cxnSp>
        <p:nvCxnSpPr>
          <p:cNvPr id="23" name="Přímá spojnice 22"/>
          <p:cNvCxnSpPr/>
          <p:nvPr/>
        </p:nvCxnSpPr>
        <p:spPr>
          <a:xfrm flipH="1">
            <a:off x="6396574" y="3862187"/>
            <a:ext cx="3474" cy="359970"/>
          </a:xfrm>
          <a:prstGeom prst="line">
            <a:avLst/>
          </a:prstGeom>
          <a:ln w="28575" cmpd="sng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Šipka dolů 23"/>
          <p:cNvSpPr/>
          <p:nvPr/>
        </p:nvSpPr>
        <p:spPr>
          <a:xfrm>
            <a:off x="1630956" y="2780927"/>
            <a:ext cx="348755" cy="67230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Šipka dolů 24"/>
          <p:cNvSpPr/>
          <p:nvPr/>
        </p:nvSpPr>
        <p:spPr>
          <a:xfrm>
            <a:off x="6264188" y="2780927"/>
            <a:ext cx="348755" cy="63105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Šipka dolů 25"/>
          <p:cNvSpPr/>
          <p:nvPr/>
        </p:nvSpPr>
        <p:spPr>
          <a:xfrm>
            <a:off x="1553306" y="4725144"/>
            <a:ext cx="348755" cy="57606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Šipka dolů 26"/>
          <p:cNvSpPr/>
          <p:nvPr/>
        </p:nvSpPr>
        <p:spPr>
          <a:xfrm>
            <a:off x="6264187" y="4728910"/>
            <a:ext cx="348755" cy="57606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Ovál 27"/>
          <p:cNvSpPr/>
          <p:nvPr/>
        </p:nvSpPr>
        <p:spPr>
          <a:xfrm>
            <a:off x="859251" y="5387625"/>
            <a:ext cx="1743814" cy="561655"/>
          </a:xfrm>
          <a:prstGeom prst="ellipse">
            <a:avLst/>
          </a:prstGeom>
          <a:solidFill>
            <a:schemeClr val="accent1">
              <a:lumMod val="40000"/>
              <a:lumOff val="60000"/>
              <a:alpha val="3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Obdélník 28"/>
          <p:cNvSpPr/>
          <p:nvPr/>
        </p:nvSpPr>
        <p:spPr>
          <a:xfrm>
            <a:off x="1331641" y="5524436"/>
            <a:ext cx="792088" cy="288032"/>
          </a:xfrm>
          <a:prstGeom prst="rect">
            <a:avLst/>
          </a:prstGeom>
          <a:solidFill>
            <a:srgbClr val="FFC00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1" dirty="0" err="1" smtClean="0">
                <a:solidFill>
                  <a:srgbClr val="FF0000"/>
                </a:solidFill>
              </a:rPr>
              <a:t>Problem</a:t>
            </a:r>
            <a:r>
              <a:rPr lang="cs-CZ" sz="1000" b="1" dirty="0" smtClean="0">
                <a:solidFill>
                  <a:srgbClr val="FF0000"/>
                </a:solidFill>
              </a:rPr>
              <a:t> 1´ </a:t>
            </a:r>
            <a:endParaRPr lang="cs-CZ" sz="1000" b="1" dirty="0">
              <a:solidFill>
                <a:srgbClr val="FF0000"/>
              </a:solidFill>
            </a:endParaRPr>
          </a:p>
        </p:txBody>
      </p:sp>
      <p:sp>
        <p:nvSpPr>
          <p:cNvPr id="30" name="Ovál 29"/>
          <p:cNvSpPr/>
          <p:nvPr/>
        </p:nvSpPr>
        <p:spPr>
          <a:xfrm>
            <a:off x="5617057" y="5408893"/>
            <a:ext cx="1743814" cy="561655"/>
          </a:xfrm>
          <a:prstGeom prst="ellipse">
            <a:avLst/>
          </a:prstGeom>
          <a:solidFill>
            <a:schemeClr val="accent1">
              <a:lumMod val="40000"/>
              <a:lumOff val="60000"/>
              <a:alpha val="3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Obdélník 30"/>
          <p:cNvSpPr/>
          <p:nvPr/>
        </p:nvSpPr>
        <p:spPr>
          <a:xfrm>
            <a:off x="6095992" y="5545704"/>
            <a:ext cx="785943" cy="288032"/>
          </a:xfrm>
          <a:prstGeom prst="rect">
            <a:avLst/>
          </a:prstGeom>
          <a:solidFill>
            <a:srgbClr val="FFC00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b="1" dirty="0" err="1" smtClean="0">
                <a:solidFill>
                  <a:srgbClr val="FF0000"/>
                </a:solidFill>
              </a:rPr>
              <a:t>Problem</a:t>
            </a:r>
            <a:r>
              <a:rPr lang="cs-CZ" sz="1000" b="1" dirty="0" smtClean="0">
                <a:solidFill>
                  <a:srgbClr val="FF0000"/>
                </a:solidFill>
              </a:rPr>
              <a:t> N´ </a:t>
            </a:r>
            <a:endParaRPr lang="cs-CZ" sz="1000" b="1" dirty="0">
              <a:solidFill>
                <a:srgbClr val="FF0000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355470" y="2387314"/>
            <a:ext cx="69442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Situation</a:t>
            </a:r>
            <a:endParaRPr lang="en-US" sz="1100" dirty="0"/>
          </a:p>
        </p:txBody>
      </p:sp>
      <p:sp>
        <p:nvSpPr>
          <p:cNvPr id="32" name="TextovéPole 31"/>
          <p:cNvSpPr txBox="1"/>
          <p:nvPr/>
        </p:nvSpPr>
        <p:spPr>
          <a:xfrm>
            <a:off x="5980741" y="2329181"/>
            <a:ext cx="69442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Situation</a:t>
            </a:r>
            <a:endParaRPr lang="en-US" sz="1100" dirty="0"/>
          </a:p>
        </p:txBody>
      </p:sp>
      <p:sp>
        <p:nvSpPr>
          <p:cNvPr id="14" name="Obdélník 13"/>
          <p:cNvSpPr/>
          <p:nvPr/>
        </p:nvSpPr>
        <p:spPr>
          <a:xfrm>
            <a:off x="3665625" y="3239770"/>
            <a:ext cx="109267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1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Big</a:t>
            </a:r>
          </a:p>
          <a:p>
            <a:pPr algn="ctr"/>
            <a:r>
              <a:rPr lang="cs-CZ" sz="1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cs-CZ" sz="1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problems</a:t>
            </a:r>
            <a:endParaRPr lang="cs-CZ" sz="1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3" name="Obdélník 32"/>
          <p:cNvSpPr/>
          <p:nvPr/>
        </p:nvSpPr>
        <p:spPr>
          <a:xfrm>
            <a:off x="3672101" y="5970548"/>
            <a:ext cx="109267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1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Smaller</a:t>
            </a:r>
            <a:endParaRPr lang="cs-CZ" sz="16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cs-CZ" sz="1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cs-CZ" sz="1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problems</a:t>
            </a:r>
            <a:endParaRPr lang="cs-CZ" sz="1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4" name="Šipka dolů 33"/>
          <p:cNvSpPr/>
          <p:nvPr/>
        </p:nvSpPr>
        <p:spPr>
          <a:xfrm>
            <a:off x="4037582" y="3862187"/>
            <a:ext cx="348755" cy="193748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0" name="Přímá spojnice se šipkou 19"/>
          <p:cNvCxnSpPr/>
          <p:nvPr/>
        </p:nvCxnSpPr>
        <p:spPr>
          <a:xfrm flipH="1" flipV="1">
            <a:off x="2699792" y="2708920"/>
            <a:ext cx="965833" cy="703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římá spojnice se šipkou 35"/>
          <p:cNvCxnSpPr/>
          <p:nvPr/>
        </p:nvCxnSpPr>
        <p:spPr>
          <a:xfrm flipV="1">
            <a:off x="4861753" y="2653551"/>
            <a:ext cx="755304" cy="5862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nice se šipkou 36"/>
          <p:cNvCxnSpPr/>
          <p:nvPr/>
        </p:nvCxnSpPr>
        <p:spPr>
          <a:xfrm flipV="1">
            <a:off x="4848573" y="5812468"/>
            <a:ext cx="768484" cy="5017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Přímá spojnice se šipkou 37"/>
          <p:cNvCxnSpPr/>
          <p:nvPr/>
        </p:nvCxnSpPr>
        <p:spPr>
          <a:xfrm flipH="1" flipV="1">
            <a:off x="2699792" y="5789061"/>
            <a:ext cx="1074691" cy="4614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álný popisek 38"/>
          <p:cNvSpPr/>
          <p:nvPr/>
        </p:nvSpPr>
        <p:spPr>
          <a:xfrm flipH="1">
            <a:off x="221268" y="2568184"/>
            <a:ext cx="780579" cy="885045"/>
          </a:xfrm>
          <a:prstGeom prst="wedgeEllipseCallout">
            <a:avLst>
              <a:gd name="adj1" fmla="val -95030"/>
              <a:gd name="adj2" fmla="val -36541"/>
            </a:avLst>
          </a:prstGeom>
          <a:solidFill>
            <a:schemeClr val="accent3">
              <a:lumMod val="60000"/>
              <a:lumOff val="4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 err="1" smtClean="0">
                <a:solidFill>
                  <a:srgbClr val="FF0000"/>
                </a:solidFill>
              </a:rPr>
              <a:t>What</a:t>
            </a:r>
            <a:endParaRPr lang="cs-CZ" sz="1000" dirty="0" smtClean="0">
              <a:solidFill>
                <a:srgbClr val="FF0000"/>
              </a:solidFill>
            </a:endParaRPr>
          </a:p>
          <a:p>
            <a:pPr algn="ctr"/>
            <a:r>
              <a:rPr lang="cs-CZ" sz="1000" dirty="0" err="1" smtClean="0">
                <a:solidFill>
                  <a:srgbClr val="FF0000"/>
                </a:solidFill>
              </a:rPr>
              <a:t>WhereWhenExtent</a:t>
            </a:r>
            <a:endParaRPr lang="cs-CZ" sz="1000" dirty="0">
              <a:solidFill>
                <a:srgbClr val="FF0000"/>
              </a:solidFill>
            </a:endParaRPr>
          </a:p>
        </p:txBody>
      </p:sp>
      <p:sp>
        <p:nvSpPr>
          <p:cNvPr id="40" name="Oválný popisek 39"/>
          <p:cNvSpPr/>
          <p:nvPr/>
        </p:nvSpPr>
        <p:spPr>
          <a:xfrm flipH="1">
            <a:off x="7902081" y="2780928"/>
            <a:ext cx="780579" cy="885045"/>
          </a:xfrm>
          <a:prstGeom prst="wedgeEllipseCallout">
            <a:avLst>
              <a:gd name="adj1" fmla="val 161739"/>
              <a:gd name="adj2" fmla="val -79329"/>
            </a:avLst>
          </a:prstGeom>
          <a:solidFill>
            <a:schemeClr val="accent3">
              <a:lumMod val="60000"/>
              <a:lumOff val="4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rgbClr val="FF0000"/>
                </a:solidFill>
              </a:rPr>
              <a:t>What</a:t>
            </a:r>
          </a:p>
          <a:p>
            <a:pPr algn="ctr"/>
            <a:r>
              <a:rPr lang="en-US" sz="1000" dirty="0" err="1" smtClean="0">
                <a:solidFill>
                  <a:srgbClr val="FF0000"/>
                </a:solidFill>
              </a:rPr>
              <a:t>WhereWhenExtent</a:t>
            </a:r>
            <a:endParaRPr lang="en-US" sz="1000" dirty="0">
              <a:solidFill>
                <a:srgbClr val="FF0000"/>
              </a:solidFill>
            </a:endParaRPr>
          </a:p>
        </p:txBody>
      </p:sp>
      <p:sp>
        <p:nvSpPr>
          <p:cNvPr id="19" name="Zástupný symbol pro číslo snímku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12</a:t>
            </a:fld>
            <a:endParaRPr lang="cs-CZ"/>
          </a:p>
        </p:txBody>
      </p:sp>
      <p:sp>
        <p:nvSpPr>
          <p:cNvPr id="41" name="Oválný popisek 40"/>
          <p:cNvSpPr/>
          <p:nvPr/>
        </p:nvSpPr>
        <p:spPr>
          <a:xfrm flipH="1">
            <a:off x="221267" y="188640"/>
            <a:ext cx="894347" cy="815150"/>
          </a:xfrm>
          <a:prstGeom prst="wedgeEllipseCallout">
            <a:avLst>
              <a:gd name="adj1" fmla="val -46789"/>
              <a:gd name="adj2" fmla="val 131418"/>
            </a:avLst>
          </a:prstGeom>
          <a:solidFill>
            <a:schemeClr val="accent3">
              <a:lumMod val="60000"/>
              <a:lumOff val="4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 smtClean="0">
                <a:solidFill>
                  <a:srgbClr val="FF0000"/>
                </a:solidFill>
              </a:rPr>
              <a:t>WHERE</a:t>
            </a:r>
          </a:p>
          <a:p>
            <a:pPr algn="ctr"/>
            <a:r>
              <a:rPr lang="cs-CZ" sz="1000" dirty="0" smtClean="0">
                <a:solidFill>
                  <a:srgbClr val="FF0000"/>
                </a:solidFill>
              </a:rPr>
              <a:t>and WHERE NOT</a:t>
            </a:r>
            <a:endParaRPr lang="cs-CZ" sz="1000" dirty="0">
              <a:solidFill>
                <a:srgbClr val="FF0000"/>
              </a:solidFill>
            </a:endParaRPr>
          </a:p>
        </p:txBody>
      </p:sp>
      <p:sp>
        <p:nvSpPr>
          <p:cNvPr id="42" name="Oválný popisek 41"/>
          <p:cNvSpPr/>
          <p:nvPr/>
        </p:nvSpPr>
        <p:spPr>
          <a:xfrm flipH="1">
            <a:off x="7812360" y="69097"/>
            <a:ext cx="894347" cy="815150"/>
          </a:xfrm>
          <a:prstGeom prst="wedgeEllipseCallout">
            <a:avLst>
              <a:gd name="adj1" fmla="val 133942"/>
              <a:gd name="adj2" fmla="val 146148"/>
            </a:avLst>
          </a:prstGeom>
          <a:solidFill>
            <a:schemeClr val="accent3">
              <a:lumMod val="60000"/>
              <a:lumOff val="4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 smtClean="0">
                <a:solidFill>
                  <a:srgbClr val="FF0000"/>
                </a:solidFill>
              </a:rPr>
              <a:t>WHERE</a:t>
            </a:r>
          </a:p>
          <a:p>
            <a:pPr algn="ctr"/>
            <a:r>
              <a:rPr lang="cs-CZ" sz="1000" dirty="0" smtClean="0">
                <a:solidFill>
                  <a:srgbClr val="FF0000"/>
                </a:solidFill>
              </a:rPr>
              <a:t>and WHERE NOT</a:t>
            </a:r>
            <a:endParaRPr lang="cs-CZ" sz="1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88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Decomposition, priorities and causes</a:t>
            </a:r>
            <a:endParaRPr lang="en-US" dirty="0"/>
          </a:p>
        </p:txBody>
      </p:sp>
      <p:sp>
        <p:nvSpPr>
          <p:cNvPr id="5" name="Obdélník 4"/>
          <p:cNvSpPr/>
          <p:nvPr/>
        </p:nvSpPr>
        <p:spPr>
          <a:xfrm>
            <a:off x="1259632" y="1844824"/>
            <a:ext cx="1152128" cy="576064"/>
          </a:xfrm>
          <a:prstGeom prst="rect">
            <a:avLst/>
          </a:prstGeom>
          <a:solidFill>
            <a:srgbClr val="FFC00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FF0000"/>
                </a:solidFill>
              </a:rPr>
              <a:t>Problem 1</a:t>
            </a:r>
            <a:endParaRPr lang="en-US" sz="1200" b="1" dirty="0">
              <a:solidFill>
                <a:srgbClr val="FF0000"/>
              </a:solidFill>
            </a:endParaRPr>
          </a:p>
        </p:txBody>
      </p:sp>
      <p:cxnSp>
        <p:nvCxnSpPr>
          <p:cNvPr id="7" name="Přímá spojnice se šipkou 6"/>
          <p:cNvCxnSpPr>
            <a:stCxn id="5" idx="3"/>
          </p:cNvCxnSpPr>
          <p:nvPr/>
        </p:nvCxnSpPr>
        <p:spPr>
          <a:xfrm>
            <a:off x="2411760" y="2132856"/>
            <a:ext cx="17308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bdélník 7"/>
          <p:cNvSpPr/>
          <p:nvPr/>
        </p:nvSpPr>
        <p:spPr>
          <a:xfrm>
            <a:off x="4142648" y="1340766"/>
            <a:ext cx="3237664" cy="2376266"/>
          </a:xfrm>
          <a:prstGeom prst="rect">
            <a:avLst/>
          </a:prstGeom>
          <a:solidFill>
            <a:srgbClr val="FFC00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200" b="1" dirty="0" smtClean="0">
              <a:solidFill>
                <a:srgbClr val="FF0000"/>
              </a:solidFill>
            </a:endParaRPr>
          </a:p>
          <a:p>
            <a:pPr algn="ctr"/>
            <a:r>
              <a:rPr lang="cs-CZ" sz="1200" b="1" dirty="0" smtClean="0">
                <a:solidFill>
                  <a:srgbClr val="FF0000"/>
                </a:solidFill>
              </a:rPr>
              <a:t> </a:t>
            </a:r>
            <a:endParaRPr lang="cs-CZ" sz="1200" b="1" dirty="0">
              <a:solidFill>
                <a:srgbClr val="FF0000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4355976" y="1535155"/>
            <a:ext cx="1152128" cy="576064"/>
          </a:xfrm>
          <a:prstGeom prst="rect">
            <a:avLst/>
          </a:prstGeom>
          <a:solidFill>
            <a:schemeClr val="tx2">
              <a:lumMod val="60000"/>
              <a:lumOff val="40000"/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FFFF00"/>
                </a:solidFill>
              </a:rPr>
              <a:t>Sub-problem 1</a:t>
            </a:r>
            <a:endParaRPr lang="en-US" sz="1200" b="1" dirty="0">
              <a:solidFill>
                <a:srgbClr val="FFFF00"/>
              </a:solidFill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4366917" y="2492896"/>
            <a:ext cx="1152128" cy="576064"/>
          </a:xfrm>
          <a:prstGeom prst="rect">
            <a:avLst/>
          </a:prstGeom>
          <a:solidFill>
            <a:schemeClr val="tx2">
              <a:lumMod val="60000"/>
              <a:lumOff val="40000"/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FFFF00"/>
                </a:solidFill>
              </a:rPr>
              <a:t>Sub-problem N</a:t>
            </a:r>
            <a:endParaRPr lang="en-US" sz="1200" b="1" dirty="0">
              <a:solidFill>
                <a:srgbClr val="FFFF00"/>
              </a:solidFill>
            </a:endParaRPr>
          </a:p>
        </p:txBody>
      </p:sp>
      <p:cxnSp>
        <p:nvCxnSpPr>
          <p:cNvPr id="11" name="Přímá spojnice 10"/>
          <p:cNvCxnSpPr/>
          <p:nvPr/>
        </p:nvCxnSpPr>
        <p:spPr>
          <a:xfrm>
            <a:off x="4928096" y="2132856"/>
            <a:ext cx="0" cy="360040"/>
          </a:xfrm>
          <a:prstGeom prst="line">
            <a:avLst/>
          </a:prstGeom>
          <a:ln w="28575" cmpd="sng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bdélník 13"/>
          <p:cNvSpPr/>
          <p:nvPr/>
        </p:nvSpPr>
        <p:spPr>
          <a:xfrm>
            <a:off x="5948071" y="1545973"/>
            <a:ext cx="1152128" cy="576064"/>
          </a:xfrm>
          <a:prstGeom prst="rect">
            <a:avLst/>
          </a:prstGeom>
          <a:solidFill>
            <a:schemeClr val="tx2">
              <a:lumMod val="60000"/>
              <a:lumOff val="40000"/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 smtClean="0">
                <a:solidFill>
                  <a:srgbClr val="FFFF00"/>
                </a:solidFill>
              </a:rPr>
              <a:t>Priority1</a:t>
            </a:r>
            <a:endParaRPr lang="cs-CZ" sz="1200" b="1" dirty="0">
              <a:solidFill>
                <a:srgbClr val="FFFF00"/>
              </a:solidFill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5939213" y="2486857"/>
            <a:ext cx="1152128" cy="576064"/>
          </a:xfrm>
          <a:prstGeom prst="rect">
            <a:avLst/>
          </a:prstGeom>
          <a:solidFill>
            <a:schemeClr val="tx2">
              <a:lumMod val="60000"/>
              <a:lumOff val="40000"/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 smtClean="0">
                <a:solidFill>
                  <a:srgbClr val="FFFF00"/>
                </a:solidFill>
              </a:rPr>
              <a:t>Priority N</a:t>
            </a:r>
            <a:endParaRPr lang="cs-CZ" sz="1200" b="1" dirty="0">
              <a:solidFill>
                <a:srgbClr val="FFFF00"/>
              </a:solidFill>
            </a:endParaRPr>
          </a:p>
        </p:txBody>
      </p:sp>
      <p:cxnSp>
        <p:nvCxnSpPr>
          <p:cNvPr id="16" name="Přímá spojnice 15"/>
          <p:cNvCxnSpPr>
            <a:endCxn id="14" idx="1"/>
          </p:cNvCxnSpPr>
          <p:nvPr/>
        </p:nvCxnSpPr>
        <p:spPr>
          <a:xfrm flipV="1">
            <a:off x="5556288" y="1834005"/>
            <a:ext cx="391783" cy="1"/>
          </a:xfrm>
          <a:prstGeom prst="line">
            <a:avLst/>
          </a:prstGeom>
          <a:ln w="28575" cmpd="sng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19"/>
          <p:cNvCxnSpPr/>
          <p:nvPr/>
        </p:nvCxnSpPr>
        <p:spPr>
          <a:xfrm flipV="1">
            <a:off x="5550109" y="2780928"/>
            <a:ext cx="391783" cy="1"/>
          </a:xfrm>
          <a:prstGeom prst="line">
            <a:avLst/>
          </a:prstGeom>
          <a:ln w="28575" cmpd="sng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ovéPole 20"/>
          <p:cNvSpPr txBox="1"/>
          <p:nvPr/>
        </p:nvSpPr>
        <p:spPr>
          <a:xfrm>
            <a:off x="5325981" y="3261395"/>
            <a:ext cx="8400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err="1" smtClean="0">
                <a:solidFill>
                  <a:srgbClr val="FF0000"/>
                </a:solidFill>
              </a:rPr>
              <a:t>Problem</a:t>
            </a:r>
            <a:r>
              <a:rPr lang="cs-CZ" sz="1200" b="1" dirty="0" smtClean="0">
                <a:solidFill>
                  <a:srgbClr val="FF0000"/>
                </a:solidFill>
              </a:rPr>
              <a:t> 1</a:t>
            </a:r>
            <a:endParaRPr lang="cs-CZ" sz="1200" b="1" dirty="0">
              <a:solidFill>
                <a:srgbClr val="FF0000"/>
              </a:solidFill>
            </a:endParaRPr>
          </a:p>
        </p:txBody>
      </p:sp>
      <p:sp>
        <p:nvSpPr>
          <p:cNvPr id="24" name="Obdélník 23"/>
          <p:cNvSpPr/>
          <p:nvPr/>
        </p:nvSpPr>
        <p:spPr>
          <a:xfrm>
            <a:off x="1266350" y="4581128"/>
            <a:ext cx="1152128" cy="576064"/>
          </a:xfrm>
          <a:prstGeom prst="rect">
            <a:avLst/>
          </a:prstGeom>
          <a:solidFill>
            <a:srgbClr val="FFC00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FF0000"/>
                </a:solidFill>
              </a:rPr>
              <a:t>Problem </a:t>
            </a:r>
            <a:r>
              <a:rPr lang="cs-CZ" sz="1200" b="1" dirty="0" smtClean="0">
                <a:solidFill>
                  <a:srgbClr val="FF0000"/>
                </a:solidFill>
              </a:rPr>
              <a:t>2</a:t>
            </a:r>
            <a:endParaRPr lang="en-US" sz="1200" b="1" dirty="0">
              <a:solidFill>
                <a:srgbClr val="FF0000"/>
              </a:solidFill>
            </a:endParaRPr>
          </a:p>
        </p:txBody>
      </p:sp>
      <p:cxnSp>
        <p:nvCxnSpPr>
          <p:cNvPr id="25" name="Přímá spojnice se šipkou 24"/>
          <p:cNvCxnSpPr>
            <a:stCxn id="24" idx="3"/>
          </p:cNvCxnSpPr>
          <p:nvPr/>
        </p:nvCxnSpPr>
        <p:spPr>
          <a:xfrm>
            <a:off x="2418478" y="4869160"/>
            <a:ext cx="17308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bdélník 25"/>
          <p:cNvSpPr/>
          <p:nvPr/>
        </p:nvSpPr>
        <p:spPr>
          <a:xfrm>
            <a:off x="4121444" y="4035028"/>
            <a:ext cx="3237664" cy="2376266"/>
          </a:xfrm>
          <a:prstGeom prst="rect">
            <a:avLst/>
          </a:prstGeom>
          <a:solidFill>
            <a:srgbClr val="FFC000">
              <a:alpha val="3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200" b="1" dirty="0" smtClean="0">
              <a:solidFill>
                <a:srgbClr val="FF0000"/>
              </a:solidFill>
            </a:endParaRPr>
          </a:p>
          <a:p>
            <a:pPr algn="ctr"/>
            <a:r>
              <a:rPr lang="cs-CZ" sz="1200" b="1" dirty="0" smtClean="0">
                <a:solidFill>
                  <a:srgbClr val="FF0000"/>
                </a:solidFill>
              </a:rPr>
              <a:t> </a:t>
            </a:r>
            <a:endParaRPr lang="cs-CZ" sz="1200" b="1" dirty="0">
              <a:solidFill>
                <a:srgbClr val="FF0000"/>
              </a:solidFill>
            </a:endParaRPr>
          </a:p>
        </p:txBody>
      </p:sp>
      <p:sp>
        <p:nvSpPr>
          <p:cNvPr id="27" name="Obdélník 26"/>
          <p:cNvSpPr/>
          <p:nvPr/>
        </p:nvSpPr>
        <p:spPr>
          <a:xfrm>
            <a:off x="4355976" y="4287686"/>
            <a:ext cx="1296144" cy="576064"/>
          </a:xfrm>
          <a:prstGeom prst="rect">
            <a:avLst/>
          </a:prstGeom>
          <a:solidFill>
            <a:schemeClr val="tx2">
              <a:lumMod val="60000"/>
              <a:lumOff val="40000"/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FFFF00"/>
                </a:solidFill>
              </a:rPr>
              <a:t>Sub-problem 1</a:t>
            </a:r>
            <a:endParaRPr lang="en-US" sz="1200" b="1" dirty="0">
              <a:solidFill>
                <a:srgbClr val="FFFF00"/>
              </a:solidFill>
            </a:endParaRPr>
          </a:p>
        </p:txBody>
      </p:sp>
      <p:sp>
        <p:nvSpPr>
          <p:cNvPr id="28" name="Obdélník 27"/>
          <p:cNvSpPr/>
          <p:nvPr/>
        </p:nvSpPr>
        <p:spPr>
          <a:xfrm>
            <a:off x="4355976" y="5229200"/>
            <a:ext cx="1296144" cy="576064"/>
          </a:xfrm>
          <a:prstGeom prst="rect">
            <a:avLst/>
          </a:prstGeom>
          <a:solidFill>
            <a:schemeClr val="tx2">
              <a:lumMod val="60000"/>
              <a:lumOff val="40000"/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FFFF00"/>
                </a:solidFill>
              </a:rPr>
              <a:t>Sub-problem </a:t>
            </a:r>
            <a:r>
              <a:rPr lang="cs-CZ" sz="1200" b="1" dirty="0" smtClean="0">
                <a:solidFill>
                  <a:srgbClr val="FFFF00"/>
                </a:solidFill>
              </a:rPr>
              <a:t>N</a:t>
            </a:r>
            <a:endParaRPr lang="en-US" sz="1200" b="1" dirty="0">
              <a:solidFill>
                <a:srgbClr val="FFFF00"/>
              </a:solidFill>
            </a:endParaRPr>
          </a:p>
        </p:txBody>
      </p:sp>
      <p:sp>
        <p:nvSpPr>
          <p:cNvPr id="29" name="Obdélník 28"/>
          <p:cNvSpPr/>
          <p:nvPr/>
        </p:nvSpPr>
        <p:spPr>
          <a:xfrm>
            <a:off x="5954789" y="4282277"/>
            <a:ext cx="1152128" cy="576064"/>
          </a:xfrm>
          <a:prstGeom prst="rect">
            <a:avLst/>
          </a:prstGeom>
          <a:solidFill>
            <a:schemeClr val="tx2">
              <a:lumMod val="60000"/>
              <a:lumOff val="40000"/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 smtClean="0">
                <a:solidFill>
                  <a:srgbClr val="FFFF00"/>
                </a:solidFill>
              </a:rPr>
              <a:t>Cause 1</a:t>
            </a:r>
            <a:endParaRPr lang="cs-CZ" sz="1200" b="1" dirty="0">
              <a:solidFill>
                <a:srgbClr val="FFFF00"/>
              </a:solidFill>
            </a:endParaRPr>
          </a:p>
        </p:txBody>
      </p:sp>
      <p:sp>
        <p:nvSpPr>
          <p:cNvPr id="30" name="Obdélník 29"/>
          <p:cNvSpPr/>
          <p:nvPr/>
        </p:nvSpPr>
        <p:spPr>
          <a:xfrm>
            <a:off x="5945931" y="5223161"/>
            <a:ext cx="1152128" cy="576064"/>
          </a:xfrm>
          <a:prstGeom prst="rect">
            <a:avLst/>
          </a:prstGeom>
          <a:solidFill>
            <a:schemeClr val="tx2">
              <a:lumMod val="60000"/>
              <a:lumOff val="40000"/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dirty="0" smtClean="0">
                <a:solidFill>
                  <a:srgbClr val="FFFF00"/>
                </a:solidFill>
              </a:rPr>
              <a:t>Cause N</a:t>
            </a:r>
            <a:endParaRPr lang="cs-CZ" sz="1200" b="1" dirty="0">
              <a:solidFill>
                <a:srgbClr val="FFFF00"/>
              </a:solidFill>
            </a:endParaRPr>
          </a:p>
        </p:txBody>
      </p:sp>
      <p:sp>
        <p:nvSpPr>
          <p:cNvPr id="33" name="TextovéPole 32"/>
          <p:cNvSpPr txBox="1"/>
          <p:nvPr/>
        </p:nvSpPr>
        <p:spPr>
          <a:xfrm>
            <a:off x="5332699" y="5997699"/>
            <a:ext cx="8400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err="1" smtClean="0">
                <a:solidFill>
                  <a:srgbClr val="FF0000"/>
                </a:solidFill>
              </a:rPr>
              <a:t>Problem</a:t>
            </a:r>
            <a:r>
              <a:rPr lang="cs-CZ" sz="1200" b="1" dirty="0" smtClean="0">
                <a:solidFill>
                  <a:srgbClr val="FF0000"/>
                </a:solidFill>
              </a:rPr>
              <a:t> 2</a:t>
            </a:r>
            <a:endParaRPr lang="cs-CZ" sz="1200" b="1" dirty="0">
              <a:solidFill>
                <a:srgbClr val="FF0000"/>
              </a:solidFill>
            </a:endParaRPr>
          </a:p>
        </p:txBody>
      </p:sp>
      <p:cxnSp>
        <p:nvCxnSpPr>
          <p:cNvPr id="35" name="Přímá spojnice se šipkou 34"/>
          <p:cNvCxnSpPr>
            <a:stCxn id="29" idx="1"/>
            <a:endCxn id="27" idx="3"/>
          </p:cNvCxnSpPr>
          <p:nvPr/>
        </p:nvCxnSpPr>
        <p:spPr>
          <a:xfrm flipH="1">
            <a:off x="5652120" y="4570309"/>
            <a:ext cx="302669" cy="54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římá spojnice se šipkou 35"/>
          <p:cNvCxnSpPr/>
          <p:nvPr/>
        </p:nvCxnSpPr>
        <p:spPr>
          <a:xfrm flipH="1">
            <a:off x="5652120" y="5445224"/>
            <a:ext cx="30839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89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of problem manifestation </a:t>
            </a:r>
            <a:r>
              <a:rPr lang="en-US" sz="2700" dirty="0" smtClean="0"/>
              <a:t>(decrease of performance) </a:t>
            </a:r>
            <a:endParaRPr lang="en-US" sz="2700" dirty="0"/>
          </a:p>
        </p:txBody>
      </p:sp>
      <p:cxnSp>
        <p:nvCxnSpPr>
          <p:cNvPr id="5" name="Přímá spojnice se šipkou 4"/>
          <p:cNvCxnSpPr/>
          <p:nvPr/>
        </p:nvCxnSpPr>
        <p:spPr>
          <a:xfrm flipV="1">
            <a:off x="1403648" y="1844824"/>
            <a:ext cx="0" cy="30963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se šipkou 5"/>
          <p:cNvCxnSpPr/>
          <p:nvPr/>
        </p:nvCxnSpPr>
        <p:spPr>
          <a:xfrm>
            <a:off x="1403648" y="4941168"/>
            <a:ext cx="583264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ovéPole 9"/>
          <p:cNvSpPr txBox="1"/>
          <p:nvPr/>
        </p:nvSpPr>
        <p:spPr>
          <a:xfrm>
            <a:off x="139648" y="2035587"/>
            <a:ext cx="12640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smtClean="0"/>
              <a:t>performance</a:t>
            </a:r>
            <a:endParaRPr lang="cs-CZ" sz="16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6156176" y="5085184"/>
            <a:ext cx="5661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err="1" smtClean="0"/>
              <a:t>time</a:t>
            </a:r>
            <a:endParaRPr lang="cs-CZ" sz="1600" dirty="0"/>
          </a:p>
        </p:txBody>
      </p:sp>
      <p:cxnSp>
        <p:nvCxnSpPr>
          <p:cNvPr id="13" name="Přímá spojnice 12"/>
          <p:cNvCxnSpPr/>
          <p:nvPr/>
        </p:nvCxnSpPr>
        <p:spPr>
          <a:xfrm>
            <a:off x="1403648" y="2383773"/>
            <a:ext cx="4248472" cy="0"/>
          </a:xfrm>
          <a:prstGeom prst="line">
            <a:avLst/>
          </a:prstGeom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ovéPole 16"/>
          <p:cNvSpPr txBox="1"/>
          <p:nvPr/>
        </p:nvSpPr>
        <p:spPr>
          <a:xfrm>
            <a:off x="4430095" y="1899033"/>
            <a:ext cx="19853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Planned performance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18" name="Přímá spojnice 17"/>
          <p:cNvCxnSpPr/>
          <p:nvPr/>
        </p:nvCxnSpPr>
        <p:spPr>
          <a:xfrm>
            <a:off x="4031940" y="2389182"/>
            <a:ext cx="1620180" cy="1255842"/>
          </a:xfrm>
          <a:prstGeom prst="line">
            <a:avLst/>
          </a:prstGeom>
          <a:ln w="28575" cmpd="sng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21"/>
          <p:cNvCxnSpPr/>
          <p:nvPr/>
        </p:nvCxnSpPr>
        <p:spPr>
          <a:xfrm>
            <a:off x="5652120" y="2383773"/>
            <a:ext cx="0" cy="1261251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ovéPole 22"/>
          <p:cNvSpPr txBox="1"/>
          <p:nvPr/>
        </p:nvSpPr>
        <p:spPr>
          <a:xfrm>
            <a:off x="3121585" y="3055046"/>
            <a:ext cx="17124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>
                <a:solidFill>
                  <a:srgbClr val="00B050"/>
                </a:solidFill>
              </a:rPr>
              <a:t>Real performance</a:t>
            </a:r>
          </a:p>
        </p:txBody>
      </p:sp>
      <p:sp>
        <p:nvSpPr>
          <p:cNvPr id="24" name="Ovál 23"/>
          <p:cNvSpPr/>
          <p:nvPr/>
        </p:nvSpPr>
        <p:spPr>
          <a:xfrm>
            <a:off x="3977813" y="2237587"/>
            <a:ext cx="162139" cy="2553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Pravá složená závorka 24"/>
          <p:cNvSpPr/>
          <p:nvPr/>
        </p:nvSpPr>
        <p:spPr>
          <a:xfrm>
            <a:off x="5796136" y="2365241"/>
            <a:ext cx="216024" cy="120777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TextovéPole 26"/>
          <p:cNvSpPr txBox="1"/>
          <p:nvPr/>
        </p:nvSpPr>
        <p:spPr>
          <a:xfrm>
            <a:off x="6143208" y="2799851"/>
            <a:ext cx="281647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Unfavourable</a:t>
            </a: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deviation</a:t>
            </a:r>
          </a:p>
          <a:p>
            <a:pPr marL="0" lvl="1"/>
            <a:endParaRPr lang="en-US" dirty="0" smtClean="0"/>
          </a:p>
          <a:p>
            <a:pPr marL="0" lvl="1"/>
            <a:r>
              <a:rPr lang="cs-CZ" dirty="0" smtClean="0"/>
              <a:t> </a:t>
            </a:r>
            <a:r>
              <a:rPr lang="en-US" dirty="0" smtClean="0"/>
              <a:t>What </a:t>
            </a:r>
            <a:r>
              <a:rPr lang="en-US" dirty="0"/>
              <a:t>do we </a:t>
            </a:r>
            <a:r>
              <a:rPr lang="en-US" b="1" dirty="0"/>
              <a:t>see, hear</a:t>
            </a:r>
            <a:r>
              <a:rPr lang="en-US" dirty="0"/>
              <a:t>, </a:t>
            </a:r>
            <a:r>
              <a:rPr lang="en-US" b="1" dirty="0"/>
              <a:t>feel</a:t>
            </a:r>
            <a:r>
              <a:rPr lang="en-US" dirty="0" smtClean="0"/>
              <a:t>,</a:t>
            </a:r>
            <a:endParaRPr lang="cs-CZ" dirty="0" smtClean="0"/>
          </a:p>
          <a:p>
            <a:pPr marL="0" lvl="1"/>
            <a:r>
              <a:rPr lang="en-US" b="1" dirty="0" smtClean="0"/>
              <a:t> </a:t>
            </a:r>
            <a:r>
              <a:rPr lang="en-US" b="1" dirty="0"/>
              <a:t>taste</a:t>
            </a:r>
            <a:r>
              <a:rPr lang="en-US" dirty="0"/>
              <a:t>, or </a:t>
            </a:r>
            <a:r>
              <a:rPr lang="en-US" b="1" dirty="0"/>
              <a:t>smell</a:t>
            </a:r>
            <a:r>
              <a:rPr lang="en-US" dirty="0"/>
              <a:t> that tells </a:t>
            </a:r>
            <a:r>
              <a:rPr lang="en-US" dirty="0" smtClean="0"/>
              <a:t>us</a:t>
            </a:r>
            <a:endParaRPr lang="cs-CZ" dirty="0" smtClean="0"/>
          </a:p>
          <a:p>
            <a:pPr marL="0" lvl="1"/>
            <a:r>
              <a:rPr lang="en-US" dirty="0" smtClean="0"/>
              <a:t> </a:t>
            </a:r>
            <a:r>
              <a:rPr lang="en-US" dirty="0"/>
              <a:t>there is a deviation?</a:t>
            </a:r>
          </a:p>
          <a:p>
            <a:endParaRPr lang="en-US" sz="1600" dirty="0"/>
          </a:p>
          <a:p>
            <a:endParaRPr lang="cs-CZ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31" name="Přímá spojnice 30"/>
          <p:cNvCxnSpPr/>
          <p:nvPr/>
        </p:nvCxnSpPr>
        <p:spPr>
          <a:xfrm>
            <a:off x="5652120" y="3645024"/>
            <a:ext cx="0" cy="12961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bdélník 31"/>
          <p:cNvSpPr/>
          <p:nvPr/>
        </p:nvSpPr>
        <p:spPr>
          <a:xfrm>
            <a:off x="2478941" y="1543144"/>
            <a:ext cx="128528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8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Change</a:t>
            </a:r>
            <a:endParaRPr lang="cs-CZ" sz="28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34" name="Přímá spojnice se šipkou 33"/>
          <p:cNvCxnSpPr/>
          <p:nvPr/>
        </p:nvCxnSpPr>
        <p:spPr>
          <a:xfrm>
            <a:off x="3527884" y="2035587"/>
            <a:ext cx="324036" cy="20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ovéPole 34"/>
          <p:cNvSpPr txBox="1"/>
          <p:nvPr/>
        </p:nvSpPr>
        <p:spPr>
          <a:xfrm>
            <a:off x="611560" y="5603953"/>
            <a:ext cx="802848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Final effect of the                              =  PROBLEM (e.g. server crashed)</a:t>
            </a:r>
          </a:p>
          <a:p>
            <a:endParaRPr lang="en-US" sz="1600" dirty="0" smtClean="0">
              <a:solidFill>
                <a:srgbClr val="FF0000"/>
              </a:solidFill>
            </a:endParaRPr>
          </a:p>
          <a:p>
            <a:pPr marL="0" lvl="1"/>
            <a:r>
              <a:rPr lang="en-US" sz="1600" dirty="0" smtClean="0"/>
              <a:t>Then we have to ask  :</a:t>
            </a:r>
            <a:r>
              <a:rPr lang="en-US" dirty="0" smtClean="0"/>
              <a:t> </a:t>
            </a:r>
            <a:r>
              <a:rPr lang="en-US" sz="1600" i="1" dirty="0" smtClean="0"/>
              <a:t>What</a:t>
            </a:r>
            <a:r>
              <a:rPr lang="en-US" sz="1600" i="1" dirty="0"/>
              <a:t>, Where, When</a:t>
            </a:r>
            <a:r>
              <a:rPr lang="en-US" sz="1600" dirty="0"/>
              <a:t>, and to what </a:t>
            </a:r>
            <a:r>
              <a:rPr lang="en-US" sz="1600" i="1" dirty="0" smtClean="0"/>
              <a:t>Extent</a:t>
            </a:r>
            <a:r>
              <a:rPr lang="cs-CZ" sz="1600" i="1" dirty="0" smtClean="0"/>
              <a:t> –</a:t>
            </a:r>
            <a:r>
              <a:rPr lang="en-US" sz="1600" i="1" dirty="0" smtClean="0"/>
              <a:t>Size (how much, how many)</a:t>
            </a:r>
            <a:r>
              <a:rPr lang="en-US" sz="1600" dirty="0" smtClean="0"/>
              <a:t>?</a:t>
            </a:r>
          </a:p>
          <a:p>
            <a:endParaRPr lang="cs-CZ" sz="1600" dirty="0">
              <a:solidFill>
                <a:srgbClr val="FF0000"/>
              </a:solidFill>
            </a:endParaRPr>
          </a:p>
        </p:txBody>
      </p:sp>
      <p:sp>
        <p:nvSpPr>
          <p:cNvPr id="36" name="Obdélník 35"/>
          <p:cNvSpPr/>
          <p:nvPr/>
        </p:nvSpPr>
        <p:spPr>
          <a:xfrm>
            <a:off x="2123728" y="5526339"/>
            <a:ext cx="128528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8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Change</a:t>
            </a:r>
            <a:endParaRPr lang="cs-CZ" sz="28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4697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Server </a:t>
            </a:r>
            <a:r>
              <a:rPr lang="cs-CZ" dirty="0" err="1" smtClean="0"/>
              <a:t>crashed</a:t>
            </a:r>
            <a:r>
              <a:rPr lang="cs-CZ" dirty="0" smtClean="0"/>
              <a:t> !!!! </a:t>
            </a:r>
            <a:r>
              <a:rPr lang="cs-CZ" sz="1800" b="1" dirty="0" smtClean="0">
                <a:solidFill>
                  <a:srgbClr val="00B050"/>
                </a:solidFill>
              </a:rPr>
              <a:t>(</a:t>
            </a:r>
            <a:r>
              <a:rPr lang="cs-CZ" sz="1800" b="1" dirty="0" err="1" smtClean="0">
                <a:solidFill>
                  <a:srgbClr val="00B050"/>
                </a:solidFill>
              </a:rPr>
              <a:t>home</a:t>
            </a:r>
            <a:r>
              <a:rPr lang="cs-CZ" sz="1800" b="1" dirty="0" smtClean="0">
                <a:solidFill>
                  <a:srgbClr val="00B050"/>
                </a:solidFill>
              </a:rPr>
              <a:t> study !!!)</a:t>
            </a:r>
            <a:endParaRPr lang="cs-CZ" sz="1800" b="1" dirty="0">
              <a:solidFill>
                <a:srgbClr val="00B05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 dirty="0" smtClean="0"/>
              <a:t>Server crashed</a:t>
            </a:r>
            <a:r>
              <a:rPr lang="en-US" sz="2000" dirty="0" smtClean="0"/>
              <a:t> (</a:t>
            </a:r>
            <a:r>
              <a:rPr lang="en-US" sz="2000" dirty="0" smtClean="0">
                <a:solidFill>
                  <a:srgbClr val="FF0000"/>
                </a:solidFill>
              </a:rPr>
              <a:t>this is a very poor problem definition</a:t>
            </a:r>
            <a:r>
              <a:rPr lang="en-US" sz="2000" dirty="0" smtClean="0"/>
              <a:t>) </a:t>
            </a:r>
          </a:p>
          <a:p>
            <a:r>
              <a:rPr lang="en-US" sz="2000" b="1" dirty="0" smtClean="0"/>
              <a:t>The </a:t>
            </a:r>
            <a:r>
              <a:rPr lang="en-US" sz="2000" b="1" dirty="0"/>
              <a:t>e-mail system crashed after the 3rd shift support engineer applied hot-fix XYZ to Exchange Server </a:t>
            </a:r>
            <a:r>
              <a:rPr lang="en-US" sz="2000" b="1" dirty="0" smtClean="0"/>
              <a:t>123</a:t>
            </a:r>
            <a:r>
              <a:rPr lang="cs-CZ" sz="2000" dirty="0" smtClean="0"/>
              <a:t> (</a:t>
            </a:r>
            <a:r>
              <a:rPr lang="en-US" sz="2000" dirty="0" smtClean="0">
                <a:solidFill>
                  <a:srgbClr val="FF0000"/>
                </a:solidFill>
              </a:rPr>
              <a:t>better definition of the problem</a:t>
            </a:r>
            <a:r>
              <a:rPr lang="cs-CZ" sz="2000" dirty="0" smtClean="0"/>
              <a:t>)</a:t>
            </a:r>
          </a:p>
          <a:p>
            <a:endParaRPr lang="cs-CZ" sz="2000" dirty="0" smtClean="0"/>
          </a:p>
          <a:p>
            <a:endParaRPr lang="cs-CZ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437112"/>
            <a:ext cx="8568952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bdélník 4"/>
          <p:cNvSpPr/>
          <p:nvPr/>
        </p:nvSpPr>
        <p:spPr>
          <a:xfrm>
            <a:off x="251520" y="5940891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History (and best practice) says that the root cause of the problem is probably due to some </a:t>
            </a:r>
            <a:r>
              <a:rPr lang="en-US" b="1" dirty="0"/>
              <a:t>recent change</a:t>
            </a:r>
            <a:r>
              <a:rPr lang="en-US" dirty="0" smtClean="0"/>
              <a:t>.</a:t>
            </a:r>
            <a:r>
              <a:rPr lang="cs-CZ" dirty="0" smtClean="0"/>
              <a:t>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WHAT, WHERE, WHEN and EXTENT will be shown on next slides 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879" y="3068959"/>
            <a:ext cx="8568952" cy="106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Šipka dolů 5"/>
          <p:cNvSpPr/>
          <p:nvPr/>
        </p:nvSpPr>
        <p:spPr>
          <a:xfrm>
            <a:off x="6876256" y="3645024"/>
            <a:ext cx="504056" cy="79208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4281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/>
            </a:r>
            <a:br>
              <a:rPr lang="cs-CZ" b="1" dirty="0" smtClean="0"/>
            </a:br>
            <a:r>
              <a:rPr lang="en-US" b="1" dirty="0" smtClean="0"/>
              <a:t>Test </a:t>
            </a:r>
            <a:r>
              <a:rPr lang="en-US" b="1" dirty="0"/>
              <a:t>the Most Probable Cause</a:t>
            </a:r>
            <a:br>
              <a:rPr lang="en-US" b="1" dirty="0"/>
            </a:br>
            <a:r>
              <a:rPr lang="cs-CZ" b="1" dirty="0">
                <a:solidFill>
                  <a:srgbClr val="00B050"/>
                </a:solidFill>
              </a:rPr>
              <a:t>(</a:t>
            </a:r>
            <a:r>
              <a:rPr lang="cs-CZ" b="1" dirty="0" err="1">
                <a:solidFill>
                  <a:srgbClr val="00B050"/>
                </a:solidFill>
              </a:rPr>
              <a:t>home</a:t>
            </a:r>
            <a:r>
              <a:rPr lang="cs-CZ" b="1" dirty="0">
                <a:solidFill>
                  <a:srgbClr val="00B050"/>
                </a:solidFill>
              </a:rPr>
              <a:t> study !!!)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463" y="2766825"/>
            <a:ext cx="7938095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500988" y="2052394"/>
            <a:ext cx="3809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Clarifying problem Analysis (example)  </a:t>
            </a:r>
            <a:endParaRPr lang="en-US" dirty="0"/>
          </a:p>
        </p:txBody>
      </p:sp>
      <p:sp>
        <p:nvSpPr>
          <p:cNvPr id="3" name="TextovéPole 2"/>
          <p:cNvSpPr txBox="1"/>
          <p:nvPr/>
        </p:nvSpPr>
        <p:spPr>
          <a:xfrm>
            <a:off x="500988" y="4440413"/>
            <a:ext cx="4801314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 have to ask (where Qi =QUESTION</a:t>
            </a:r>
            <a:r>
              <a:rPr lang="cs-CZ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) :</a:t>
            </a:r>
          </a:p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Question 	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	IS		IS NOT</a:t>
            </a:r>
            <a:endParaRPr lang="cs-CZ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cs-CZ" sz="1600" i="1" dirty="0" smtClean="0"/>
          </a:p>
          <a:p>
            <a:r>
              <a:rPr lang="en-US" sz="1600" i="1" dirty="0" smtClean="0"/>
              <a:t>What (identify)	Q1		Q2</a:t>
            </a:r>
          </a:p>
          <a:p>
            <a:r>
              <a:rPr lang="en-US" sz="1600" i="1" dirty="0" smtClean="0"/>
              <a:t>Where (locate)	Q3		Q4</a:t>
            </a:r>
          </a:p>
          <a:p>
            <a:r>
              <a:rPr lang="en-US" sz="1600" i="1" dirty="0" smtClean="0"/>
              <a:t>When (timing)	Q5		Q6</a:t>
            </a:r>
          </a:p>
          <a:p>
            <a:r>
              <a:rPr lang="en-US" sz="1600" i="1" dirty="0" smtClean="0"/>
              <a:t>Extent (magnitude)</a:t>
            </a:r>
            <a:r>
              <a:rPr lang="cs-CZ" sz="1600" i="1" dirty="0" smtClean="0"/>
              <a:t>	Q7		Q8	</a:t>
            </a:r>
            <a:endParaRPr lang="cs-CZ" sz="1600" i="1" dirty="0"/>
          </a:p>
        </p:txBody>
      </p:sp>
      <p:sp>
        <p:nvSpPr>
          <p:cNvPr id="7" name="Šipka doprava 6"/>
          <p:cNvSpPr/>
          <p:nvPr/>
        </p:nvSpPr>
        <p:spPr>
          <a:xfrm>
            <a:off x="4788024" y="5229200"/>
            <a:ext cx="3528392" cy="9361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See next slides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527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Problem Analysis - </a:t>
            </a:r>
            <a:r>
              <a:rPr lang="en-US" dirty="0" smtClean="0">
                <a:solidFill>
                  <a:srgbClr val="FF0000"/>
                </a:solidFill>
              </a:rPr>
              <a:t>What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2113021"/>
            <a:ext cx="3886200" cy="32004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/>
              <a:t>What specific object(s) has the deviation?</a:t>
            </a:r>
          </a:p>
          <a:p>
            <a:pPr eaLnBrk="1" hangingPunct="1">
              <a:defRPr/>
            </a:pPr>
            <a:endParaRPr lang="en-US" sz="2400" dirty="0" smtClean="0"/>
          </a:p>
          <a:p>
            <a:pPr eaLnBrk="1" hangingPunct="1">
              <a:defRPr/>
            </a:pPr>
            <a:r>
              <a:rPr lang="en-US" sz="2400" dirty="0" smtClean="0"/>
              <a:t>What is the specific deviation?</a:t>
            </a:r>
          </a:p>
          <a:p>
            <a:pPr eaLnBrk="1" hangingPunct="1">
              <a:defRPr/>
            </a:pPr>
            <a:endParaRPr lang="en-US" sz="2400" dirty="0" smtClean="0"/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4800600" y="1600200"/>
            <a:ext cx="3810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cs-CZ">
              <a:latin typeface="Arial" charset="0"/>
            </a:endParaRP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1049575" y="1600200"/>
            <a:ext cx="1143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/>
              <a:t>Is</a:t>
            </a: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5436096" y="1686580"/>
            <a:ext cx="1447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/>
              <a:t>Is Not</a:t>
            </a:r>
          </a:p>
        </p:txBody>
      </p:sp>
      <p:sp>
        <p:nvSpPr>
          <p:cNvPr id="118792" name="Rectangle 8"/>
          <p:cNvSpPr>
            <a:spLocks noChangeArrowheads="1"/>
          </p:cNvSpPr>
          <p:nvPr/>
        </p:nvSpPr>
        <p:spPr bwMode="auto">
          <a:xfrm>
            <a:off x="4800600" y="2209800"/>
            <a:ext cx="41148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400" dirty="0"/>
              <a:t>What similar object(s) could have the deviation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but does not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  <a:r>
              <a:rPr lang="cs-CZ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</a:t>
            </a:r>
            <a:r>
              <a:rPr lang="cs-CZ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It</a:t>
            </a:r>
            <a:r>
              <a:rPr lang="cs-CZ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did</a:t>
            </a:r>
            <a:r>
              <a:rPr lang="cs-CZ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not </a:t>
            </a:r>
            <a:r>
              <a:rPr lang="cs-CZ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happen</a:t>
            </a:r>
            <a:r>
              <a:rPr lang="cs-CZ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400" dirty="0"/>
              <a:t>What other deviations could be reasonably observed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but are not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  <a:r>
              <a:rPr lang="cs-CZ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</a:t>
            </a:r>
            <a:r>
              <a:rPr lang="cs-CZ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It</a:t>
            </a:r>
            <a:r>
              <a:rPr lang="cs-CZ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did</a:t>
            </a:r>
            <a:r>
              <a:rPr lang="cs-CZ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not </a:t>
            </a:r>
            <a:r>
              <a:rPr lang="cs-CZ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happen</a:t>
            </a:r>
            <a:r>
              <a:rPr lang="cs-CZ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1512" name="Text Box 9"/>
          <p:cNvSpPr txBox="1">
            <a:spLocks noChangeArrowheads="1"/>
          </p:cNvSpPr>
          <p:nvPr/>
        </p:nvSpPr>
        <p:spPr bwMode="auto">
          <a:xfrm>
            <a:off x="2209800" y="1295400"/>
            <a:ext cx="4572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cs-CZ" sz="2800"/>
          </a:p>
        </p:txBody>
      </p:sp>
      <p:sp>
        <p:nvSpPr>
          <p:cNvPr id="2" name="Obdélník 1"/>
          <p:cNvSpPr/>
          <p:nvPr/>
        </p:nvSpPr>
        <p:spPr>
          <a:xfrm>
            <a:off x="395536" y="4653136"/>
            <a:ext cx="532859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Example for </a:t>
            </a:r>
            <a:r>
              <a:rPr lang="en-US" b="1" dirty="0" smtClean="0"/>
              <a:t>Is</a:t>
            </a:r>
            <a:r>
              <a:rPr lang="en-US" dirty="0" smtClean="0"/>
              <a:t> : </a:t>
            </a:r>
          </a:p>
          <a:p>
            <a:r>
              <a:rPr lang="en-US" dirty="0" smtClean="0"/>
              <a:t>1.</a:t>
            </a:r>
            <a:r>
              <a:rPr lang="cs-CZ" dirty="0" smtClean="0"/>
              <a:t> </a:t>
            </a:r>
            <a:r>
              <a:rPr lang="en-US" sz="1200" dirty="0" smtClean="0"/>
              <a:t>What specific  </a:t>
            </a:r>
            <a:r>
              <a:rPr lang="en-US" sz="1200" b="1" dirty="0" smtClean="0"/>
              <a:t>object  </a:t>
            </a:r>
            <a:r>
              <a:rPr lang="en-US" sz="1200" b="1" dirty="0" smtClean="0">
                <a:solidFill>
                  <a:srgbClr val="FF0000"/>
                </a:solidFill>
              </a:rPr>
              <a:t>IS</a:t>
            </a:r>
            <a:r>
              <a:rPr lang="en-US" sz="1200" dirty="0" smtClean="0"/>
              <a:t> related  to the defect? </a:t>
            </a:r>
          </a:p>
          <a:p>
            <a:r>
              <a:rPr lang="en-US" sz="1200" dirty="0" smtClean="0"/>
              <a:t>    Inventory Valuation Objects in </a:t>
            </a:r>
            <a:r>
              <a:rPr lang="en-US" sz="1200" dirty="0" smtClean="0">
                <a:solidFill>
                  <a:srgbClr val="00B050"/>
                </a:solidFill>
              </a:rPr>
              <a:t>database A</a:t>
            </a:r>
          </a:p>
          <a:p>
            <a:r>
              <a:rPr lang="en-US" sz="1200" dirty="0" smtClean="0"/>
              <a:t>2. What specifically is the defect (deviation)? </a:t>
            </a:r>
            <a:br>
              <a:rPr lang="en-US" sz="1200" dirty="0" smtClean="0"/>
            </a:br>
            <a:r>
              <a:rPr lang="en-US" sz="1200" dirty="0" smtClean="0"/>
              <a:t>    Inventory Adjustment does not work  </a:t>
            </a:r>
          </a:p>
          <a:p>
            <a:endParaRPr lang="en-US" sz="1200" dirty="0" smtClean="0"/>
          </a:p>
          <a:p>
            <a:r>
              <a:rPr lang="en-US" sz="1200" dirty="0" smtClean="0"/>
              <a:t>1-&gt; see setup  of the database and see differences </a:t>
            </a:r>
          </a:p>
          <a:p>
            <a:r>
              <a:rPr lang="en-US" sz="1200" dirty="0" smtClean="0"/>
              <a:t>2-&gt;see algorithm used for calculation and parameters  used.</a:t>
            </a:r>
          </a:p>
          <a:p>
            <a:r>
              <a:rPr lang="en-US" sz="1200" dirty="0" smtClean="0"/>
              <a:t>      You can see , that in production calculation it dose not work</a:t>
            </a:r>
            <a:endParaRPr lang="en-US" sz="12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4963470" y="4736068"/>
            <a:ext cx="3794565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Example for </a:t>
            </a:r>
            <a:r>
              <a:rPr lang="en-US" b="1" dirty="0" smtClean="0"/>
              <a:t>Is Not :</a:t>
            </a:r>
          </a:p>
          <a:p>
            <a:r>
              <a:rPr lang="cs-CZ" dirty="0"/>
              <a:t> </a:t>
            </a:r>
            <a:r>
              <a:rPr lang="en-US" dirty="0" smtClean="0"/>
              <a:t>1.</a:t>
            </a:r>
            <a:r>
              <a:rPr lang="en-US" sz="1400" dirty="0" smtClean="0"/>
              <a:t>W</a:t>
            </a:r>
            <a:r>
              <a:rPr lang="en-US" sz="1200" dirty="0" smtClean="0"/>
              <a:t>hat specific  </a:t>
            </a:r>
            <a:r>
              <a:rPr lang="en-US" sz="1200" b="1" dirty="0" smtClean="0"/>
              <a:t>object  </a:t>
            </a:r>
            <a:r>
              <a:rPr lang="en-US" sz="1200" b="1" dirty="0" smtClean="0">
                <a:solidFill>
                  <a:srgbClr val="FF0000"/>
                </a:solidFill>
              </a:rPr>
              <a:t>IS NOT</a:t>
            </a:r>
            <a:r>
              <a:rPr lang="en-US" sz="1200" dirty="0" smtClean="0">
                <a:solidFill>
                  <a:srgbClr val="FF0000"/>
                </a:solidFill>
              </a:rPr>
              <a:t> </a:t>
            </a:r>
            <a:r>
              <a:rPr lang="en-US" sz="1200" dirty="0" smtClean="0"/>
              <a:t>related to the defect? </a:t>
            </a:r>
          </a:p>
          <a:p>
            <a:r>
              <a:rPr lang="en-US" sz="1200" dirty="0" smtClean="0"/>
              <a:t>       Inventory Valuation Objects in </a:t>
            </a:r>
            <a:r>
              <a:rPr lang="en-US" sz="1200" dirty="0" smtClean="0">
                <a:solidFill>
                  <a:srgbClr val="C00000"/>
                </a:solidFill>
              </a:rPr>
              <a:t>database B</a:t>
            </a:r>
          </a:p>
          <a:p>
            <a:r>
              <a:rPr lang="en-US" sz="1200" dirty="0" smtClean="0"/>
              <a:t>  2. What specifically is  not the defect (deviation)?</a:t>
            </a:r>
          </a:p>
          <a:p>
            <a:r>
              <a:rPr lang="en-US" sz="1200" dirty="0" smtClean="0"/>
              <a:t>   </a:t>
            </a:r>
          </a:p>
          <a:p>
            <a:r>
              <a:rPr lang="en-US" sz="1200" dirty="0" smtClean="0"/>
              <a:t>1 -&gt; Setup has another parameter</a:t>
            </a:r>
            <a:r>
              <a:rPr lang="cs-CZ" sz="1200" dirty="0" smtClean="0"/>
              <a:t>s </a:t>
            </a:r>
            <a:r>
              <a:rPr lang="en-US" sz="1200" dirty="0" smtClean="0"/>
              <a:t>On</a:t>
            </a:r>
          </a:p>
          <a:p>
            <a:r>
              <a:rPr lang="en-US" sz="1200" dirty="0" smtClean="0"/>
              <a:t>2-&gt;  Algorithm is used al</a:t>
            </a:r>
            <a:r>
              <a:rPr lang="cs-CZ" sz="1200" dirty="0" smtClean="0"/>
              <a:t>s</a:t>
            </a:r>
            <a:r>
              <a:rPr lang="en-US" sz="1200" dirty="0" smtClean="0"/>
              <a:t>o for production where not error</a:t>
            </a:r>
          </a:p>
          <a:p>
            <a:r>
              <a:rPr lang="en-US" sz="1200" dirty="0" smtClean="0"/>
              <a:t>         occurs</a:t>
            </a:r>
          </a:p>
          <a:p>
            <a:pPr indent="-342900">
              <a:buAutoNum type="arabicPeriod"/>
            </a:pPr>
            <a:endParaRPr lang="en-US" sz="1200" dirty="0"/>
          </a:p>
          <a:p>
            <a:r>
              <a:rPr lang="cs-CZ" dirty="0" smtClean="0"/>
              <a:t> </a:t>
            </a:r>
            <a:endParaRPr lang="en-US" dirty="0"/>
          </a:p>
        </p:txBody>
      </p:sp>
      <p:sp>
        <p:nvSpPr>
          <p:cNvPr id="4" name="Šipka doprava 3"/>
          <p:cNvSpPr/>
          <p:nvPr/>
        </p:nvSpPr>
        <p:spPr>
          <a:xfrm>
            <a:off x="5724128" y="6490394"/>
            <a:ext cx="3007753" cy="1940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59866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See two MS Dynamics Setup screens </a:t>
            </a:r>
            <a:br>
              <a:rPr lang="en-US" sz="3200" dirty="0" smtClean="0"/>
            </a:br>
            <a:r>
              <a:rPr lang="en-US" sz="3200" dirty="0" smtClean="0"/>
              <a:t>(related to the problem specified recently)</a:t>
            </a:r>
            <a:endParaRPr lang="en-US" sz="32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18</a:t>
            </a:fld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44824"/>
            <a:ext cx="3686175" cy="300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761" y="1841221"/>
            <a:ext cx="3705225" cy="298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bdélník 2"/>
          <p:cNvSpPr/>
          <p:nvPr/>
        </p:nvSpPr>
        <p:spPr>
          <a:xfrm>
            <a:off x="2051720" y="2924944"/>
            <a:ext cx="1080120" cy="21602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6" name="Přímá spojnice se šipkou 5"/>
          <p:cNvCxnSpPr/>
          <p:nvPr/>
        </p:nvCxnSpPr>
        <p:spPr>
          <a:xfrm>
            <a:off x="3275856" y="3032956"/>
            <a:ext cx="13681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4837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Problem Analysis - </a:t>
            </a:r>
            <a:r>
              <a:rPr lang="en-US" dirty="0" smtClean="0">
                <a:solidFill>
                  <a:srgbClr val="FF0000"/>
                </a:solidFill>
              </a:rPr>
              <a:t>What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2113021"/>
            <a:ext cx="3886200" cy="32004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What</a:t>
            </a:r>
            <a:r>
              <a:rPr lang="en-US" sz="2400" dirty="0" smtClean="0"/>
              <a:t> specific object(s) has the deviation?</a:t>
            </a:r>
            <a:r>
              <a:rPr lang="cs-CZ" sz="2400" dirty="0" smtClean="0"/>
              <a:t> </a:t>
            </a:r>
            <a:endParaRPr lang="en-US" sz="2400" dirty="0" smtClean="0"/>
          </a:p>
          <a:p>
            <a:pPr eaLnBrk="1" hangingPunct="1">
              <a:defRPr/>
            </a:pPr>
            <a:endParaRPr lang="en-US" sz="2400" dirty="0" smtClean="0"/>
          </a:p>
          <a:p>
            <a:pPr eaLnBrk="1" hangingPunct="1">
              <a:defRPr/>
            </a:pPr>
            <a:endParaRPr lang="cs-CZ" sz="2400" dirty="0" smtClean="0"/>
          </a:p>
          <a:p>
            <a:pPr eaLnBrk="1" hangingPunct="1"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What</a:t>
            </a:r>
            <a:r>
              <a:rPr lang="en-US" sz="2400" dirty="0" smtClean="0"/>
              <a:t> is the specific deviation?</a:t>
            </a:r>
            <a:r>
              <a:rPr lang="cs-CZ" sz="2400" dirty="0" smtClean="0"/>
              <a:t> - </a:t>
            </a:r>
            <a:r>
              <a:rPr lang="en-US" sz="2000" dirty="0" smtClean="0"/>
              <a:t>bites on the neck</a:t>
            </a:r>
          </a:p>
          <a:p>
            <a:pPr eaLnBrk="1" hangingPunct="1">
              <a:defRPr/>
            </a:pPr>
            <a:endParaRPr lang="en-US" sz="2400" dirty="0" smtClean="0"/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4800600" y="1600200"/>
            <a:ext cx="3810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cs-CZ">
              <a:latin typeface="Arial" charset="0"/>
            </a:endParaRP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1049575" y="1600200"/>
            <a:ext cx="1143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/>
              <a:t>Is</a:t>
            </a: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5436096" y="1686580"/>
            <a:ext cx="1447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/>
              <a:t>Is Not</a:t>
            </a:r>
          </a:p>
        </p:txBody>
      </p:sp>
      <p:sp>
        <p:nvSpPr>
          <p:cNvPr id="118792" name="Rectangle 8"/>
          <p:cNvSpPr>
            <a:spLocks noChangeArrowheads="1"/>
          </p:cNvSpPr>
          <p:nvPr/>
        </p:nvSpPr>
        <p:spPr bwMode="auto">
          <a:xfrm>
            <a:off x="4800600" y="2209800"/>
            <a:ext cx="41148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400" dirty="0"/>
              <a:t>What similar object(s) could have the deviation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but does not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  <a:r>
              <a:rPr lang="cs-CZ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</a:t>
            </a:r>
            <a:r>
              <a:rPr lang="cs-CZ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It</a:t>
            </a:r>
            <a:r>
              <a:rPr lang="cs-CZ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did</a:t>
            </a:r>
            <a:r>
              <a:rPr lang="cs-CZ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not </a:t>
            </a:r>
            <a:r>
              <a:rPr lang="cs-CZ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happen</a:t>
            </a:r>
            <a:r>
              <a:rPr lang="cs-CZ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  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endParaRPr lang="cs-CZ" sz="24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What</a:t>
            </a:r>
            <a:r>
              <a:rPr lang="en-US" sz="2400" dirty="0" smtClean="0"/>
              <a:t> </a:t>
            </a:r>
            <a:r>
              <a:rPr lang="en-US" sz="2400" dirty="0"/>
              <a:t>is the </a:t>
            </a:r>
            <a:r>
              <a:rPr lang="en-US" sz="2400" dirty="0" smtClean="0"/>
              <a:t>specific</a:t>
            </a:r>
            <a:r>
              <a:rPr lang="cs-CZ" sz="2400" dirty="0" smtClean="0"/>
              <a:t> </a:t>
            </a:r>
            <a:r>
              <a:rPr lang="en-US" sz="2400" dirty="0" smtClean="0"/>
              <a:t> </a:t>
            </a:r>
            <a:r>
              <a:rPr lang="en-US" sz="2400" dirty="0"/>
              <a:t>deviation</a:t>
            </a:r>
            <a:r>
              <a:rPr lang="en-US" sz="2400" dirty="0" smtClean="0"/>
              <a:t>?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but 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does not?</a:t>
            </a:r>
            <a:r>
              <a:rPr lang="cs-CZ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</a:t>
            </a:r>
            <a:r>
              <a:rPr lang="cs-CZ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It</a:t>
            </a:r>
            <a:r>
              <a:rPr lang="cs-CZ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cs-CZ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did</a:t>
            </a:r>
            <a:r>
              <a:rPr lang="cs-CZ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not </a:t>
            </a:r>
            <a:r>
              <a:rPr lang="cs-CZ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happen</a:t>
            </a:r>
            <a:r>
              <a:rPr lang="cs-CZ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 </a:t>
            </a:r>
            <a:r>
              <a:rPr lang="cs-CZ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– </a:t>
            </a:r>
            <a:r>
              <a:rPr lang="cs-CZ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bites</a:t>
            </a:r>
            <a:r>
              <a:rPr lang="cs-CZ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cs-CZ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anemia</a:t>
            </a:r>
            <a:r>
              <a:rPr lang="cs-CZ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1512" name="Text Box 9"/>
          <p:cNvSpPr txBox="1">
            <a:spLocks noChangeArrowheads="1"/>
          </p:cNvSpPr>
          <p:nvPr/>
        </p:nvSpPr>
        <p:spPr bwMode="auto">
          <a:xfrm>
            <a:off x="2209800" y="1295400"/>
            <a:ext cx="4572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cs-CZ" sz="2800"/>
          </a:p>
        </p:txBody>
      </p:sp>
      <p:sp>
        <p:nvSpPr>
          <p:cNvPr id="2" name="Obdélník 1"/>
          <p:cNvSpPr/>
          <p:nvPr/>
        </p:nvSpPr>
        <p:spPr>
          <a:xfrm>
            <a:off x="395536" y="5013175"/>
            <a:ext cx="53285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Example for </a:t>
            </a:r>
            <a:r>
              <a:rPr lang="en-US" b="1" dirty="0" smtClean="0"/>
              <a:t>Is</a:t>
            </a:r>
            <a:r>
              <a:rPr lang="en-US" dirty="0" smtClean="0"/>
              <a:t> : </a:t>
            </a:r>
          </a:p>
          <a:p>
            <a:r>
              <a:rPr lang="en-US" dirty="0" smtClean="0"/>
              <a:t>1.</a:t>
            </a:r>
            <a:r>
              <a:rPr lang="cs-CZ" dirty="0" smtClean="0"/>
              <a:t> </a:t>
            </a:r>
            <a:r>
              <a:rPr lang="en-US" dirty="0" smtClean="0"/>
              <a:t>Nice young girl´s neck and strange</a:t>
            </a:r>
          </a:p>
          <a:p>
            <a:r>
              <a:rPr lang="cs-CZ" dirty="0" smtClean="0"/>
              <a:t>     l</a:t>
            </a:r>
            <a:r>
              <a:rPr lang="en-US" dirty="0" err="1" smtClean="0"/>
              <a:t>ook</a:t>
            </a:r>
            <a:r>
              <a:rPr lang="en-US" dirty="0" smtClean="0"/>
              <a:t> of anemic person</a:t>
            </a:r>
            <a:endParaRPr lang="en-US" dirty="0"/>
          </a:p>
        </p:txBody>
      </p:sp>
      <p:sp>
        <p:nvSpPr>
          <p:cNvPr id="3" name="TextovéPole 2"/>
          <p:cNvSpPr txBox="1"/>
          <p:nvPr/>
        </p:nvSpPr>
        <p:spPr>
          <a:xfrm>
            <a:off x="5227153" y="5449497"/>
            <a:ext cx="325973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 </a:t>
            </a:r>
            <a:r>
              <a:rPr lang="en-US" b="1" dirty="0" smtClean="0"/>
              <a:t> </a:t>
            </a:r>
            <a:r>
              <a:rPr lang="cs-CZ" b="1" dirty="0" smtClean="0"/>
              <a:t> </a:t>
            </a:r>
            <a:endParaRPr lang="en-US" b="1" dirty="0" smtClean="0"/>
          </a:p>
          <a:p>
            <a:pPr marL="342900" indent="-342900">
              <a:buAutoNum type="arabicPeriod"/>
            </a:pPr>
            <a:r>
              <a:rPr lang="cs-CZ" dirty="0" smtClean="0"/>
              <a:t>Girl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garlic</a:t>
            </a:r>
            <a:r>
              <a:rPr lang="cs-CZ" dirty="0" smtClean="0"/>
              <a:t>  in her </a:t>
            </a:r>
            <a:r>
              <a:rPr lang="cs-CZ" dirty="0" err="1" smtClean="0"/>
              <a:t>hands</a:t>
            </a:r>
            <a:r>
              <a:rPr lang="cs-CZ" dirty="0" smtClean="0"/>
              <a:t>  </a:t>
            </a:r>
          </a:p>
          <a:p>
            <a:pPr marL="342900" indent="-342900">
              <a:buAutoNum type="arabicPeriod"/>
            </a:pPr>
            <a:r>
              <a:rPr lang="cs-CZ" dirty="0" smtClean="0"/>
              <a:t> No </a:t>
            </a:r>
            <a:r>
              <a:rPr lang="cs-CZ" dirty="0" err="1" smtClean="0"/>
              <a:t>bites</a:t>
            </a:r>
            <a:endParaRPr lang="cs-CZ" dirty="0" smtClean="0"/>
          </a:p>
          <a:p>
            <a:pPr marL="342900" indent="-342900">
              <a:buAutoNum type="arabicPeriod"/>
            </a:pPr>
            <a:r>
              <a:rPr lang="cs-CZ" dirty="0" smtClean="0"/>
              <a:t> </a:t>
            </a:r>
            <a:r>
              <a:rPr lang="cs-CZ" dirty="0" err="1" smtClean="0"/>
              <a:t>Zaftig</a:t>
            </a:r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19</a:t>
            </a:fld>
            <a:endParaRPr lang="cs-CZ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898" y="2611562"/>
            <a:ext cx="749990" cy="1046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634" y="3427436"/>
            <a:ext cx="598524" cy="799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961" y="6019438"/>
            <a:ext cx="867415" cy="649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5191266" y="5479566"/>
            <a:ext cx="1991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Example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b="1" dirty="0" err="1" smtClean="0"/>
              <a:t>Is</a:t>
            </a:r>
            <a:r>
              <a:rPr lang="cs-CZ" b="1" dirty="0" smtClean="0"/>
              <a:t> Not </a:t>
            </a:r>
            <a:r>
              <a:rPr lang="cs-CZ" dirty="0" smtClean="0"/>
              <a:t>: </a:t>
            </a:r>
            <a:endParaRPr lang="cs-CZ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6019438"/>
            <a:ext cx="1021656" cy="679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938" y="6165304"/>
            <a:ext cx="702182" cy="525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61142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Apollo 13 – Houston, Houston, do you read me ?  We have a big problem….!</a:t>
            </a:r>
            <a:endParaRPr lang="en-US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425" y="1628800"/>
            <a:ext cx="3800475" cy="302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bdélník 2"/>
          <p:cNvSpPr/>
          <p:nvPr/>
        </p:nvSpPr>
        <p:spPr>
          <a:xfrm>
            <a:off x="1043608" y="4869160"/>
            <a:ext cx="70567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The Apollo 13 team is famous for bringing back the astronauts stranded in space by solving difficult and complex problems. The teams solving the problems has used the </a:t>
            </a:r>
            <a:r>
              <a:rPr lang="en-GB" dirty="0" err="1" smtClean="0"/>
              <a:t>Kepner-Tregoe</a:t>
            </a:r>
            <a:r>
              <a:rPr lang="en-GB" dirty="0" smtClean="0"/>
              <a:t> (KT) methodology</a:t>
            </a:r>
            <a:r>
              <a:rPr lang="cs-CZ" dirty="0" smtClean="0"/>
              <a:t> !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9906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Another example for </a:t>
            </a:r>
            <a:r>
              <a:rPr lang="en-US" b="1" dirty="0" smtClean="0">
                <a:solidFill>
                  <a:srgbClr val="FF0000"/>
                </a:solidFill>
              </a:rPr>
              <a:t>WHAT</a:t>
            </a:r>
            <a:r>
              <a:rPr lang="en-US" dirty="0" smtClean="0"/>
              <a:t> and </a:t>
            </a:r>
            <a:r>
              <a:rPr lang="en-US" b="1" dirty="0" smtClean="0">
                <a:solidFill>
                  <a:srgbClr val="FF0000"/>
                </a:solidFill>
              </a:rPr>
              <a:t>IS</a:t>
            </a:r>
            <a:r>
              <a:rPr lang="en-US" dirty="0" smtClean="0"/>
              <a:t> and </a:t>
            </a:r>
            <a:r>
              <a:rPr lang="en-US" b="1" dirty="0" smtClean="0">
                <a:solidFill>
                  <a:srgbClr val="FF0000"/>
                </a:solidFill>
              </a:rPr>
              <a:t>IS NOT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827584" y="2132856"/>
            <a:ext cx="777686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b="1" dirty="0" err="1" smtClean="0">
                <a:solidFill>
                  <a:srgbClr val="C00000"/>
                </a:solidFill>
              </a:rPr>
              <a:t>Example</a:t>
            </a:r>
            <a:r>
              <a:rPr lang="cs-CZ" sz="2800" b="1" dirty="0" smtClean="0">
                <a:solidFill>
                  <a:srgbClr val="C00000"/>
                </a:solidFill>
              </a:rPr>
              <a:t> I.</a:t>
            </a:r>
          </a:p>
          <a:p>
            <a:r>
              <a:rPr lang="en-US" sz="2800" dirty="0" smtClean="0"/>
              <a:t>Customer X and Customer Y both use product B  but only customer X was sent the wrong product  so the object </a:t>
            </a:r>
            <a:r>
              <a:rPr lang="en-US" sz="2800" dirty="0" smtClean="0">
                <a:solidFill>
                  <a:srgbClr val="FF0000"/>
                </a:solidFill>
              </a:rPr>
              <a:t>IS</a:t>
            </a:r>
            <a:r>
              <a:rPr lang="en-US" sz="2800" dirty="0" smtClean="0"/>
              <a:t> Customer X , but  </a:t>
            </a:r>
            <a:r>
              <a:rPr lang="en-US" sz="2800" dirty="0" smtClean="0">
                <a:solidFill>
                  <a:srgbClr val="FF0000"/>
                </a:solidFill>
              </a:rPr>
              <a:t>IS NOT  </a:t>
            </a:r>
            <a:r>
              <a:rPr lang="en-US" sz="2800" dirty="0" smtClean="0"/>
              <a:t>Customer Y</a:t>
            </a:r>
            <a:r>
              <a:rPr lang="cs-CZ" sz="2800" dirty="0" smtClean="0"/>
              <a:t> </a:t>
            </a:r>
          </a:p>
          <a:p>
            <a:endParaRPr lang="cs-CZ" sz="2800" b="1" dirty="0" smtClean="0">
              <a:solidFill>
                <a:srgbClr val="C00000"/>
              </a:solidFill>
            </a:endParaRPr>
          </a:p>
          <a:p>
            <a:r>
              <a:rPr lang="cs-CZ" sz="2800" b="1" dirty="0" err="1" smtClean="0">
                <a:solidFill>
                  <a:srgbClr val="C00000"/>
                </a:solidFill>
              </a:rPr>
              <a:t>Example</a:t>
            </a:r>
            <a:r>
              <a:rPr lang="cs-CZ" sz="2800" b="1" dirty="0" smtClean="0">
                <a:solidFill>
                  <a:srgbClr val="C00000"/>
                </a:solidFill>
              </a:rPr>
              <a:t> II.</a:t>
            </a:r>
            <a:endParaRPr lang="cs-CZ" sz="2800" b="1" dirty="0">
              <a:solidFill>
                <a:srgbClr val="C00000"/>
              </a:solidFill>
            </a:endParaRPr>
          </a:p>
          <a:p>
            <a:r>
              <a:rPr lang="cs-CZ" sz="2800" dirty="0" smtClean="0">
                <a:solidFill>
                  <a:srgbClr val="FF0000"/>
                </a:solidFill>
              </a:rPr>
              <a:t>IS</a:t>
            </a:r>
            <a:r>
              <a:rPr lang="cs-CZ" sz="2800" dirty="0" smtClean="0"/>
              <a:t> girl </a:t>
            </a:r>
            <a:r>
              <a:rPr lang="cs-CZ" sz="2800" dirty="0" err="1" smtClean="0"/>
              <a:t>visited</a:t>
            </a:r>
            <a:r>
              <a:rPr lang="cs-CZ" sz="2800" dirty="0" smtClean="0"/>
              <a:t> </a:t>
            </a:r>
            <a:r>
              <a:rPr lang="en-US" sz="2800" dirty="0" smtClean="0"/>
              <a:t> </a:t>
            </a:r>
            <a:r>
              <a:rPr lang="cs-CZ" sz="2800" dirty="0" err="1" smtClean="0"/>
              <a:t>Dracula</a:t>
            </a:r>
            <a:r>
              <a:rPr lang="cs-CZ" sz="2800" dirty="0" smtClean="0"/>
              <a:t> </a:t>
            </a:r>
            <a:r>
              <a:rPr lang="cs-CZ" sz="2800" dirty="0" err="1" smtClean="0"/>
              <a:t>lower</a:t>
            </a:r>
            <a:r>
              <a:rPr lang="cs-CZ" sz="2800" dirty="0" smtClean="0"/>
              <a:t> </a:t>
            </a:r>
            <a:r>
              <a:rPr lang="cs-CZ" sz="2800" dirty="0" err="1" smtClean="0"/>
              <a:t>castle</a:t>
            </a:r>
            <a:r>
              <a:rPr lang="cs-CZ" sz="2800" dirty="0" smtClean="0"/>
              <a:t> </a:t>
            </a:r>
            <a:r>
              <a:rPr lang="cs-CZ" sz="2800" dirty="0" err="1" smtClean="0"/>
              <a:t>without</a:t>
            </a:r>
            <a:r>
              <a:rPr lang="cs-CZ" sz="2800" dirty="0" smtClean="0"/>
              <a:t> a </a:t>
            </a:r>
            <a:r>
              <a:rPr lang="cs-CZ" sz="2800" dirty="0" err="1" smtClean="0"/>
              <a:t>bunch</a:t>
            </a:r>
            <a:r>
              <a:rPr lang="cs-CZ" sz="2800" dirty="0" smtClean="0"/>
              <a:t> </a:t>
            </a:r>
            <a:r>
              <a:rPr lang="cs-CZ" sz="2800" dirty="0" err="1" smtClean="0"/>
              <a:t>of</a:t>
            </a:r>
            <a:r>
              <a:rPr lang="cs-CZ" sz="2800" dirty="0" smtClean="0"/>
              <a:t> </a:t>
            </a:r>
            <a:r>
              <a:rPr lang="cs-CZ" sz="2800" dirty="0" err="1" smtClean="0"/>
              <a:t>garlic</a:t>
            </a:r>
            <a:r>
              <a:rPr lang="cs-CZ" sz="2800" dirty="0" smtClean="0"/>
              <a:t>, but </a:t>
            </a:r>
            <a:r>
              <a:rPr lang="cs-CZ" sz="2800" dirty="0" smtClean="0">
                <a:solidFill>
                  <a:srgbClr val="FF0000"/>
                </a:solidFill>
              </a:rPr>
              <a:t>IS NOT </a:t>
            </a:r>
            <a:r>
              <a:rPr lang="cs-CZ" sz="2800" dirty="0" smtClean="0"/>
              <a:t>not </a:t>
            </a:r>
            <a:r>
              <a:rPr lang="cs-CZ" sz="2800" dirty="0" err="1" smtClean="0"/>
              <a:t>the</a:t>
            </a:r>
            <a:r>
              <a:rPr lang="cs-CZ" sz="2800" dirty="0" smtClean="0"/>
              <a:t> </a:t>
            </a:r>
            <a:r>
              <a:rPr lang="cs-CZ" sz="2800" dirty="0" err="1" smtClean="0"/>
              <a:t>one</a:t>
            </a:r>
            <a:r>
              <a:rPr lang="cs-CZ" sz="2800" dirty="0" smtClean="0"/>
              <a:t> </a:t>
            </a:r>
            <a:r>
              <a:rPr lang="cs-CZ" sz="2800" dirty="0" err="1" smtClean="0"/>
              <a:t>having</a:t>
            </a:r>
            <a:r>
              <a:rPr lang="cs-CZ" sz="2800" dirty="0" smtClean="0"/>
              <a:t> </a:t>
            </a:r>
            <a:r>
              <a:rPr lang="cs-CZ" sz="2800" dirty="0" err="1" smtClean="0"/>
              <a:t>bunch</a:t>
            </a:r>
            <a:r>
              <a:rPr lang="cs-CZ" sz="2800" dirty="0" smtClean="0"/>
              <a:t> </a:t>
            </a:r>
            <a:r>
              <a:rPr lang="cs-CZ" sz="2800" dirty="0" err="1" smtClean="0"/>
              <a:t>of</a:t>
            </a:r>
            <a:r>
              <a:rPr lang="cs-CZ" sz="2800" dirty="0" smtClean="0"/>
              <a:t>  </a:t>
            </a:r>
            <a:r>
              <a:rPr lang="cs-CZ" sz="2800" dirty="0" err="1" smtClean="0"/>
              <a:t>garlic</a:t>
            </a:r>
            <a:r>
              <a:rPr lang="cs-CZ" sz="2800" dirty="0" smtClean="0"/>
              <a:t> and </a:t>
            </a:r>
            <a:r>
              <a:rPr lang="cs-CZ" sz="2800" dirty="0" err="1" smtClean="0"/>
              <a:t>visiting</a:t>
            </a:r>
            <a:r>
              <a:rPr lang="cs-CZ" sz="2800" dirty="0" smtClean="0"/>
              <a:t> </a:t>
            </a:r>
            <a:r>
              <a:rPr lang="cs-CZ" sz="2800" dirty="0" err="1" smtClean="0"/>
              <a:t>Špiberk</a:t>
            </a:r>
            <a:r>
              <a:rPr lang="cs-CZ" sz="2800" dirty="0" smtClean="0"/>
              <a:t> </a:t>
            </a:r>
            <a:r>
              <a:rPr lang="cs-CZ" sz="2800" dirty="0" err="1" smtClean="0"/>
              <a:t>castle</a:t>
            </a:r>
            <a:r>
              <a:rPr lang="cs-CZ" sz="2800" dirty="0" smtClean="0"/>
              <a:t> in Brno </a:t>
            </a:r>
            <a:endParaRPr lang="en-US" sz="2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437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Problem Analysis - </a:t>
            </a:r>
            <a:r>
              <a:rPr lang="en-US" b="1" dirty="0" smtClean="0">
                <a:solidFill>
                  <a:srgbClr val="00B050"/>
                </a:solidFill>
              </a:rPr>
              <a:t>Where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22475"/>
            <a:ext cx="3810000" cy="3159125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/>
              <a:t>Where is the object when the deviation is observed? (geographically)</a:t>
            </a:r>
          </a:p>
          <a:p>
            <a:pPr eaLnBrk="1" hangingPunct="1">
              <a:defRPr/>
            </a:pPr>
            <a:endParaRPr lang="en-US" sz="2400" dirty="0" smtClean="0"/>
          </a:p>
          <a:p>
            <a:pPr eaLnBrk="1" hangingPunct="1">
              <a:defRPr/>
            </a:pPr>
            <a:r>
              <a:rPr lang="en-US" sz="2400" dirty="0" smtClean="0"/>
              <a:t>Where is the deviation on the object?</a:t>
            </a:r>
          </a:p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123909" name="Rectangle 5"/>
          <p:cNvSpPr>
            <a:spLocks noChangeArrowheads="1"/>
          </p:cNvSpPr>
          <p:nvPr/>
        </p:nvSpPr>
        <p:spPr bwMode="auto">
          <a:xfrm>
            <a:off x="4724400" y="2022475"/>
            <a:ext cx="3962400" cy="3062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400" dirty="0"/>
              <a:t>Where else could the object be when the deviation is observed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but is not?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400" dirty="0" smtClean="0"/>
              <a:t>Where </a:t>
            </a:r>
            <a:r>
              <a:rPr lang="en-US" sz="2400" dirty="0"/>
              <a:t>else could the deviation be located on the object,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but is not?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cs-CZ" dirty="0" smtClean="0"/>
              <a:t> </a:t>
            </a:r>
            <a:endParaRPr lang="en-US" dirty="0"/>
          </a:p>
        </p:txBody>
      </p:sp>
      <p:sp>
        <p:nvSpPr>
          <p:cNvPr id="22533" name="Text Box 6"/>
          <p:cNvSpPr txBox="1">
            <a:spLocks noChangeArrowheads="1"/>
          </p:cNvSpPr>
          <p:nvPr/>
        </p:nvSpPr>
        <p:spPr bwMode="auto">
          <a:xfrm>
            <a:off x="1104900" y="1543411"/>
            <a:ext cx="1143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/>
              <a:t>Is</a:t>
            </a:r>
          </a:p>
        </p:txBody>
      </p:sp>
      <p:sp>
        <p:nvSpPr>
          <p:cNvPr id="22534" name="Text Box 7"/>
          <p:cNvSpPr txBox="1">
            <a:spLocks noChangeArrowheads="1"/>
          </p:cNvSpPr>
          <p:nvPr/>
        </p:nvSpPr>
        <p:spPr bwMode="auto">
          <a:xfrm>
            <a:off x="5372100" y="1524000"/>
            <a:ext cx="150415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/>
              <a:t>Is Not</a:t>
            </a:r>
          </a:p>
        </p:txBody>
      </p:sp>
      <p:sp>
        <p:nvSpPr>
          <p:cNvPr id="2" name="Obdélník 1"/>
          <p:cNvSpPr/>
          <p:nvPr/>
        </p:nvSpPr>
        <p:spPr>
          <a:xfrm>
            <a:off x="679443" y="4725144"/>
            <a:ext cx="4439933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cs-CZ" dirty="0" smtClean="0"/>
          </a:p>
          <a:p>
            <a:r>
              <a:rPr lang="en-US" dirty="0" smtClean="0"/>
              <a:t>Example </a:t>
            </a:r>
            <a:r>
              <a:rPr lang="en-US" dirty="0"/>
              <a:t>for </a:t>
            </a:r>
            <a:r>
              <a:rPr lang="en-US" b="1" dirty="0" smtClean="0"/>
              <a:t>Is</a:t>
            </a:r>
            <a:r>
              <a:rPr lang="cs-CZ" b="1" dirty="0" smtClean="0"/>
              <a:t> :</a:t>
            </a:r>
          </a:p>
          <a:p>
            <a:pPr marL="342900" indent="-342900">
              <a:buAutoNum type="arabicPeriod"/>
            </a:pPr>
            <a:r>
              <a:rPr lang="cs-CZ" dirty="0" err="1" smtClean="0"/>
              <a:t>Old</a:t>
            </a:r>
            <a:r>
              <a:rPr lang="cs-CZ" dirty="0" smtClean="0"/>
              <a:t> </a:t>
            </a:r>
            <a:r>
              <a:rPr lang="cs-CZ" dirty="0" err="1" smtClean="0"/>
              <a:t>castle</a:t>
            </a:r>
            <a:r>
              <a:rPr lang="cs-CZ" dirty="0" smtClean="0"/>
              <a:t> in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mountains</a:t>
            </a:r>
            <a:r>
              <a:rPr lang="cs-CZ" dirty="0" smtClean="0"/>
              <a:t> (</a:t>
            </a:r>
            <a:r>
              <a:rPr lang="cs-CZ" dirty="0" err="1" smtClean="0"/>
              <a:t>Romania</a:t>
            </a:r>
            <a:r>
              <a:rPr lang="cs-CZ" dirty="0" smtClean="0"/>
              <a:t>)</a:t>
            </a:r>
          </a:p>
          <a:p>
            <a:r>
              <a:rPr lang="cs-CZ" dirty="0" smtClean="0"/>
              <a:t> </a:t>
            </a:r>
          </a:p>
          <a:p>
            <a:r>
              <a:rPr lang="cs-CZ" b="1" dirty="0" err="1" smtClean="0"/>
              <a:t>Where</a:t>
            </a:r>
            <a:r>
              <a:rPr lang="cs-CZ" b="1" dirty="0" smtClean="0"/>
              <a:t> </a:t>
            </a:r>
            <a:r>
              <a:rPr lang="cs-CZ" b="1" dirty="0" smtClean="0">
                <a:solidFill>
                  <a:srgbClr val="C00000"/>
                </a:solidFill>
              </a:rPr>
              <a:t>IS</a:t>
            </a:r>
            <a:r>
              <a:rPr lang="cs-CZ" b="1" dirty="0" smtClean="0"/>
              <a:t> </a:t>
            </a:r>
            <a:r>
              <a:rPr lang="cs-CZ" dirty="0" smtClean="0"/>
              <a:t>:  </a:t>
            </a:r>
            <a:r>
              <a:rPr lang="en-US" dirty="0" smtClean="0"/>
              <a:t>Romanian Carpathian mountains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wher</a:t>
            </a:r>
            <a:r>
              <a:rPr lang="en-US" dirty="0" smtClean="0"/>
              <a:t> It is very easy to meet a lot of </a:t>
            </a:r>
            <a:r>
              <a:rPr lang="en-US" dirty="0" err="1" smtClean="0"/>
              <a:t>vampir</a:t>
            </a:r>
            <a:r>
              <a:rPr lang="cs-CZ" dirty="0" smtClean="0"/>
              <a:t>e</a:t>
            </a:r>
            <a:r>
              <a:rPr lang="en-US" dirty="0" smtClean="0"/>
              <a:t>s</a:t>
            </a:r>
            <a:endParaRPr lang="cs-CZ" dirty="0" smtClean="0"/>
          </a:p>
          <a:p>
            <a:r>
              <a:rPr lang="en-US" dirty="0" smtClean="0"/>
              <a:t> </a:t>
            </a:r>
            <a:r>
              <a:rPr lang="cs-CZ" dirty="0" err="1" smtClean="0"/>
              <a:t>there</a:t>
            </a:r>
            <a:r>
              <a:rPr lang="en-US" dirty="0" smtClean="0"/>
              <a:t> </a:t>
            </a:r>
          </a:p>
          <a:p>
            <a:r>
              <a:rPr lang="en-US" dirty="0" smtClean="0"/>
              <a:t>      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5188463" y="4900518"/>
            <a:ext cx="4017767" cy="13665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en-US" dirty="0"/>
              <a:t>Example for </a:t>
            </a:r>
            <a:r>
              <a:rPr lang="en-US" dirty="0" smtClean="0"/>
              <a:t>Is</a:t>
            </a:r>
            <a:r>
              <a:rPr lang="cs-CZ" dirty="0" smtClean="0"/>
              <a:t> Not</a:t>
            </a:r>
            <a:endParaRPr lang="cs-CZ" dirty="0"/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AutoNum type="arabicPeriod"/>
              <a:defRPr/>
            </a:pPr>
            <a:r>
              <a:rPr lang="cs-CZ" dirty="0" smtClean="0"/>
              <a:t>Brno </a:t>
            </a:r>
            <a:r>
              <a:rPr lang="cs-CZ" dirty="0" err="1" smtClean="0"/>
              <a:t>castle</a:t>
            </a:r>
            <a:r>
              <a:rPr lang="cs-CZ" dirty="0" smtClean="0"/>
              <a:t> </a:t>
            </a:r>
            <a:r>
              <a:rPr lang="cs-CZ" dirty="0" err="1" smtClean="0"/>
              <a:t>Spilberk</a:t>
            </a:r>
            <a:endParaRPr lang="cs-CZ" dirty="0" smtClean="0"/>
          </a:p>
          <a:p>
            <a:pPr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en-US" dirty="0" smtClean="0"/>
              <a:t>Where </a:t>
            </a:r>
            <a:r>
              <a:rPr lang="en-US" b="1" dirty="0" smtClean="0">
                <a:solidFill>
                  <a:srgbClr val="C00000"/>
                </a:solidFill>
              </a:rPr>
              <a:t>IS NOT </a:t>
            </a:r>
            <a:r>
              <a:rPr lang="en-US" dirty="0" smtClean="0"/>
              <a:t>possible to meet </a:t>
            </a:r>
            <a:r>
              <a:rPr lang="cs-CZ" dirty="0" err="1" smtClean="0"/>
              <a:t>vampires</a:t>
            </a:r>
            <a:endParaRPr lang="en-US" dirty="0" smtClean="0"/>
          </a:p>
          <a:p>
            <a:pPr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en-US" dirty="0" smtClean="0"/>
              <a:t>(only lovers and children an</a:t>
            </a:r>
            <a:r>
              <a:rPr lang="cs-CZ" dirty="0" smtClean="0"/>
              <a:t>d </a:t>
            </a:r>
            <a:r>
              <a:rPr lang="en-US" dirty="0" smtClean="0"/>
              <a:t>seniors</a:t>
            </a:r>
            <a:r>
              <a:rPr lang="cs-CZ" dirty="0" smtClean="0"/>
              <a:t>)</a:t>
            </a:r>
            <a:r>
              <a:rPr lang="en-US" dirty="0" smtClean="0"/>
              <a:t> </a:t>
            </a:r>
            <a:r>
              <a:rPr lang="cs-CZ" dirty="0" smtClean="0"/>
              <a:t>	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21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099236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Problem Analysis - </a:t>
            </a:r>
            <a:r>
              <a:rPr lang="en-US" dirty="0" smtClean="0">
                <a:solidFill>
                  <a:srgbClr val="FF0000"/>
                </a:solidFill>
              </a:rPr>
              <a:t>When</a:t>
            </a:r>
          </a:p>
        </p:txBody>
      </p:sp>
      <p:sp>
        <p:nvSpPr>
          <p:cNvPr id="23555" name="Text Box 4"/>
          <p:cNvSpPr txBox="1">
            <a:spLocks noChangeArrowheads="1"/>
          </p:cNvSpPr>
          <p:nvPr/>
        </p:nvSpPr>
        <p:spPr bwMode="auto">
          <a:xfrm>
            <a:off x="1066800" y="1295400"/>
            <a:ext cx="533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/>
              <a:t>Is</a:t>
            </a:r>
          </a:p>
        </p:txBody>
      </p:sp>
      <p:sp>
        <p:nvSpPr>
          <p:cNvPr id="23556" name="Text Box 5"/>
          <p:cNvSpPr txBox="1">
            <a:spLocks noChangeArrowheads="1"/>
          </p:cNvSpPr>
          <p:nvPr/>
        </p:nvSpPr>
        <p:spPr bwMode="auto">
          <a:xfrm>
            <a:off x="5257800" y="1295400"/>
            <a:ext cx="1447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/>
              <a:t>Is Not</a:t>
            </a:r>
          </a:p>
        </p:txBody>
      </p:sp>
      <p:sp>
        <p:nvSpPr>
          <p:cNvPr id="11981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38862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When was the deviation observed first (clock and calendar time)?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10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When since that time has the deviation been observed?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10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When, in the object’s history or life cycle, was the deviation observed first?</a:t>
            </a:r>
          </a:p>
        </p:txBody>
      </p:sp>
      <p:sp>
        <p:nvSpPr>
          <p:cNvPr id="119815" name="Rectangle 7"/>
          <p:cNvSpPr>
            <a:spLocks noChangeArrowheads="1"/>
          </p:cNvSpPr>
          <p:nvPr/>
        </p:nvSpPr>
        <p:spPr bwMode="auto">
          <a:xfrm>
            <a:off x="4648200" y="1905000"/>
            <a:ext cx="4114800" cy="409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400" dirty="0"/>
              <a:t>When else could the deviation have been observed first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but was not?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400" dirty="0"/>
              <a:t>When since that time could the deviation have been observed</a:t>
            </a:r>
            <a:r>
              <a:rPr lang="cs-CZ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,</a:t>
            </a:r>
            <a:r>
              <a:rPr lang="en-US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but was not?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2400" dirty="0"/>
              <a:t>When else, in the object’s history or life cycle, could the deviation have been observed first</a:t>
            </a: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but was not?</a:t>
            </a:r>
          </a:p>
        </p:txBody>
      </p:sp>
      <p:sp>
        <p:nvSpPr>
          <p:cNvPr id="8" name="Šipka doprava 7"/>
          <p:cNvSpPr/>
          <p:nvPr/>
        </p:nvSpPr>
        <p:spPr>
          <a:xfrm>
            <a:off x="4220251" y="6255292"/>
            <a:ext cx="3007753" cy="19406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600"/>
          </a:p>
        </p:txBody>
      </p:sp>
      <p:sp>
        <p:nvSpPr>
          <p:cNvPr id="3" name="TextovéPole 2"/>
          <p:cNvSpPr txBox="1"/>
          <p:nvPr/>
        </p:nvSpPr>
        <p:spPr>
          <a:xfrm>
            <a:off x="1763688" y="6167659"/>
            <a:ext cx="2357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err="1" smtClean="0">
                <a:solidFill>
                  <a:srgbClr val="FF0000"/>
                </a:solidFill>
              </a:rPr>
              <a:t>See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example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next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slide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2463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for </a:t>
            </a:r>
            <a:r>
              <a:rPr lang="en-US" b="1" dirty="0" smtClean="0">
                <a:solidFill>
                  <a:srgbClr val="FF0000"/>
                </a:solidFill>
              </a:rPr>
              <a:t>WHEN</a:t>
            </a:r>
            <a:r>
              <a:rPr lang="en-US" dirty="0" smtClean="0"/>
              <a:t> and </a:t>
            </a:r>
            <a:r>
              <a:rPr lang="en-US" b="1" dirty="0" smtClean="0">
                <a:solidFill>
                  <a:srgbClr val="FF0000"/>
                </a:solidFill>
              </a:rPr>
              <a:t>IS</a:t>
            </a:r>
            <a:r>
              <a:rPr lang="en-US" dirty="0" smtClean="0"/>
              <a:t> and </a:t>
            </a:r>
            <a:r>
              <a:rPr lang="en-US" b="1" dirty="0" smtClean="0">
                <a:solidFill>
                  <a:srgbClr val="FF0000"/>
                </a:solidFill>
              </a:rPr>
              <a:t>IS NOT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827584" y="2132856"/>
            <a:ext cx="777686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/>
              <a:t>Customer X and Customer Y both use product B  but only customer X was sent the wrong product if Salesman Tony was on holiday in this time and Salesman  Mustafa was in charge, so the object  </a:t>
            </a:r>
            <a:r>
              <a:rPr lang="en-GB" sz="2800" dirty="0">
                <a:solidFill>
                  <a:srgbClr val="FF0000"/>
                </a:solidFill>
              </a:rPr>
              <a:t>IS</a:t>
            </a:r>
            <a:r>
              <a:rPr lang="en-GB" sz="2800" dirty="0"/>
              <a:t> Salesman Mustafa , but  </a:t>
            </a:r>
            <a:r>
              <a:rPr lang="en-GB" sz="2800" dirty="0">
                <a:solidFill>
                  <a:srgbClr val="FF0000"/>
                </a:solidFill>
              </a:rPr>
              <a:t>IS NOT </a:t>
            </a:r>
            <a:r>
              <a:rPr lang="en-GB" sz="2800" dirty="0"/>
              <a:t>Salesman Tony </a:t>
            </a:r>
            <a:endParaRPr lang="cs-CZ" sz="2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2373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Problem Analysis - </a:t>
            </a:r>
            <a:r>
              <a:rPr lang="en-US" b="1" dirty="0" smtClean="0">
                <a:solidFill>
                  <a:srgbClr val="FF0000"/>
                </a:solidFill>
              </a:rPr>
              <a:t>Extent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3810000" cy="50292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/>
              <a:t>How many objects have the deviation</a:t>
            </a:r>
            <a:r>
              <a:rPr lang="en-US" sz="2400" dirty="0" smtClean="0"/>
              <a:t>?</a:t>
            </a:r>
            <a:endParaRPr lang="cs-CZ" sz="2400" dirty="0" smtClean="0"/>
          </a:p>
          <a:p>
            <a:pPr eaLnBrk="1" hangingPunct="1">
              <a:defRPr/>
            </a:pPr>
            <a:endParaRPr lang="en-US" sz="2400" dirty="0"/>
          </a:p>
          <a:p>
            <a:pPr eaLnBrk="1" hangingPunct="1">
              <a:defRPr/>
            </a:pPr>
            <a:r>
              <a:rPr lang="en-US" sz="2400" dirty="0" smtClean="0"/>
              <a:t>What </a:t>
            </a:r>
            <a:r>
              <a:rPr lang="en-US" sz="2400" dirty="0"/>
              <a:t>is the size of a single deviation?</a:t>
            </a:r>
          </a:p>
          <a:p>
            <a:pPr eaLnBrk="1" hangingPunct="1">
              <a:defRPr/>
            </a:pPr>
            <a:r>
              <a:rPr lang="en-US" sz="2400" dirty="0"/>
              <a:t>How many deviations are on each object?</a:t>
            </a:r>
          </a:p>
          <a:p>
            <a:pPr eaLnBrk="1" hangingPunct="1">
              <a:defRPr/>
            </a:pPr>
            <a:endParaRPr lang="en-US" sz="2400" dirty="0"/>
          </a:p>
          <a:p>
            <a:pPr eaLnBrk="1" hangingPunct="1">
              <a:defRPr/>
            </a:pPr>
            <a:r>
              <a:rPr lang="en-US" sz="2400" dirty="0"/>
              <a:t>What is the trend?</a:t>
            </a:r>
          </a:p>
          <a:p>
            <a:pPr lvl="1" eaLnBrk="1" hangingPunct="1">
              <a:defRPr/>
            </a:pPr>
            <a:r>
              <a:rPr lang="en-US" sz="2000" dirty="0" smtClean="0"/>
              <a:t>Occurrences?</a:t>
            </a:r>
          </a:p>
          <a:p>
            <a:pPr lvl="1" eaLnBrk="1" hangingPunct="1">
              <a:defRPr/>
            </a:pPr>
            <a:r>
              <a:rPr lang="en-US" sz="2000" dirty="0" smtClean="0"/>
              <a:t>Size?</a:t>
            </a:r>
          </a:p>
        </p:txBody>
      </p:sp>
      <p:sp>
        <p:nvSpPr>
          <p:cNvPr id="120836" name="Rectangle 4"/>
          <p:cNvSpPr>
            <a:spLocks noChangeArrowheads="1"/>
          </p:cNvSpPr>
          <p:nvPr/>
        </p:nvSpPr>
        <p:spPr bwMode="auto">
          <a:xfrm>
            <a:off x="4876800" y="1752600"/>
            <a:ext cx="39624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Arial" pitchFamily="34" charset="0"/>
              <a:buChar char="•"/>
              <a:defRPr/>
            </a:pPr>
            <a:r>
              <a:rPr lang="en-US" sz="2400" dirty="0"/>
              <a:t>How many objects could have the deviation, </a:t>
            </a:r>
            <a:r>
              <a:rPr lang="en-US" sz="2400" b="1" dirty="0">
                <a:solidFill>
                  <a:srgbClr val="FF0000"/>
                </a:solidFill>
              </a:rPr>
              <a:t>but don’t?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Arial" pitchFamily="34" charset="0"/>
              <a:buChar char="•"/>
              <a:defRPr/>
            </a:pPr>
            <a:r>
              <a:rPr lang="en-US" sz="2400" dirty="0"/>
              <a:t>What other size could a deviation be, </a:t>
            </a:r>
            <a:r>
              <a:rPr lang="en-US" sz="2400" b="1" dirty="0">
                <a:solidFill>
                  <a:srgbClr val="FF0000"/>
                </a:solidFill>
              </a:rPr>
              <a:t>but isn’t?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Arial" pitchFamily="34" charset="0"/>
              <a:buChar char="•"/>
              <a:defRPr/>
            </a:pPr>
            <a:r>
              <a:rPr lang="en-US" sz="2400" dirty="0"/>
              <a:t>How many deviations could there be on each object, </a:t>
            </a:r>
            <a:r>
              <a:rPr lang="en-US" sz="2400" i="1" dirty="0">
                <a:solidFill>
                  <a:srgbClr val="FF0000"/>
                </a:solidFill>
              </a:rPr>
              <a:t>but are not?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Arial" pitchFamily="34" charset="0"/>
              <a:buChar char="•"/>
              <a:defRPr/>
            </a:pPr>
            <a:r>
              <a:rPr lang="en-US" sz="2400" dirty="0"/>
              <a:t>What could be the trend, </a:t>
            </a:r>
            <a:r>
              <a:rPr lang="en-US" sz="2400" b="1" dirty="0"/>
              <a:t>but isn’t?</a:t>
            </a:r>
          </a:p>
          <a:p>
            <a:pPr marL="800100" lvl="1" indent="-342900">
              <a:spcBef>
                <a:spcPct val="20000"/>
              </a:spcBef>
              <a:buClr>
                <a:schemeClr val="tx2"/>
              </a:buClr>
              <a:buSzPct val="60000"/>
              <a:buFont typeface="Arial" pitchFamily="34" charset="0"/>
              <a:buChar char="•"/>
              <a:defRPr/>
            </a:pPr>
            <a:r>
              <a:rPr lang="en-US" sz="2400" dirty="0"/>
              <a:t>Occurrences?</a:t>
            </a:r>
          </a:p>
          <a:p>
            <a:pPr marL="800100" lvl="1" indent="-342900">
              <a:spcBef>
                <a:spcPct val="20000"/>
              </a:spcBef>
              <a:buClr>
                <a:schemeClr val="tx2"/>
              </a:buClr>
              <a:buSzPct val="60000"/>
              <a:buFont typeface="Arial" pitchFamily="34" charset="0"/>
              <a:buChar char="•"/>
              <a:defRPr/>
            </a:pPr>
            <a:r>
              <a:rPr lang="en-US" sz="2400" dirty="0"/>
              <a:t>Size?</a:t>
            </a: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1143000" y="1295400"/>
            <a:ext cx="1143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/>
              <a:t>Is</a:t>
            </a: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5722256" y="1233487"/>
            <a:ext cx="158604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/>
              <a:t>Is Not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6260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200" b="1" dirty="0" smtClean="0"/>
              <a:t>Problem Analysis</a:t>
            </a:r>
            <a:br>
              <a:rPr lang="en-US" sz="3200" b="1" dirty="0" smtClean="0"/>
            </a:br>
            <a:r>
              <a:rPr lang="en-US" sz="3200" b="1" dirty="0" smtClean="0"/>
              <a:t>Evaluate Possible Causes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i="1" dirty="0" smtClean="0"/>
              <a:t> </a:t>
            </a:r>
            <a:endParaRPr lang="en-US" b="1" dirty="0" smtClean="0"/>
          </a:p>
          <a:p>
            <a:pPr eaLnBrk="1" hangingPunct="1">
              <a:defRPr/>
            </a:pPr>
            <a:r>
              <a:rPr lang="en-US" i="1" dirty="0" smtClean="0"/>
              <a:t>Determine the most probable cause</a:t>
            </a:r>
          </a:p>
          <a:p>
            <a:pPr lvl="2" eaLnBrk="1" hangingPunct="1">
              <a:defRPr/>
            </a:pPr>
            <a:r>
              <a:rPr lang="en-US" dirty="0" smtClean="0"/>
              <a:t>Which possible cause best explains the </a:t>
            </a:r>
            <a:r>
              <a:rPr lang="en-US" b="1" dirty="0" smtClean="0">
                <a:solidFill>
                  <a:srgbClr val="FF0000"/>
                </a:solidFill>
              </a:rPr>
              <a:t>IS </a:t>
            </a:r>
            <a:r>
              <a:rPr lang="en-US" dirty="0" smtClean="0"/>
              <a:t>and </a:t>
            </a:r>
            <a:r>
              <a:rPr lang="en-US" b="1" dirty="0" smtClean="0">
                <a:solidFill>
                  <a:srgbClr val="FF0000"/>
                </a:solidFill>
              </a:rPr>
              <a:t>IS NOT </a:t>
            </a:r>
            <a:r>
              <a:rPr lang="en-US" dirty="0" smtClean="0"/>
              <a:t>information?</a:t>
            </a:r>
          </a:p>
          <a:p>
            <a:pPr lvl="2" eaLnBrk="1" hangingPunct="1">
              <a:defRPr/>
            </a:pPr>
            <a:r>
              <a:rPr lang="en-US" dirty="0" smtClean="0"/>
              <a:t>Which possible cause has the fewest, simplest, and most reasonable assumptions?</a:t>
            </a:r>
          </a:p>
          <a:p>
            <a:pPr lvl="2" eaLnBrk="1" hangingPunct="1">
              <a:defRPr/>
            </a:pPr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687201"/>
            <a:ext cx="535386" cy="459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756335"/>
            <a:ext cx="780678" cy="780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25</a:t>
            </a:fld>
            <a:endParaRPr lang="cs-CZ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460" y="5422164"/>
            <a:ext cx="689422" cy="937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Přímá spojnice se šipkou 3"/>
          <p:cNvCxnSpPr/>
          <p:nvPr/>
        </p:nvCxnSpPr>
        <p:spPr>
          <a:xfrm>
            <a:off x="3995936" y="4916937"/>
            <a:ext cx="864096" cy="2297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se šipkou 5"/>
          <p:cNvCxnSpPr/>
          <p:nvPr/>
        </p:nvCxnSpPr>
        <p:spPr>
          <a:xfrm flipV="1">
            <a:off x="3995936" y="5422164"/>
            <a:ext cx="864096" cy="4688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346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b="1" dirty="0" smtClean="0"/>
              <a:t>Problem Analysis</a:t>
            </a:r>
            <a:br>
              <a:rPr lang="en-US" sz="4000" b="1" dirty="0" smtClean="0"/>
            </a:br>
            <a:r>
              <a:rPr lang="en-US" sz="4000" b="1" dirty="0" smtClean="0"/>
              <a:t>Confirm True Cause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What can be done to verify any assumptions made?</a:t>
            </a:r>
          </a:p>
          <a:p>
            <a:pPr eaLnBrk="1" hangingPunct="1">
              <a:defRPr/>
            </a:pPr>
            <a:r>
              <a:rPr lang="en-US" dirty="0" smtClean="0"/>
              <a:t>How can this cause be observed at work?</a:t>
            </a:r>
          </a:p>
          <a:p>
            <a:pPr eaLnBrk="1" hangingPunct="1">
              <a:defRPr/>
            </a:pPr>
            <a:r>
              <a:rPr lang="en-US" dirty="0" smtClean="0"/>
              <a:t>How can we demonstrate the cause-and-effect relationship</a:t>
            </a:r>
            <a:r>
              <a:rPr lang="cs-CZ" dirty="0" smtClean="0"/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(e.g. Current Reality Tree or Ishikawa Fishbone Diagram)</a:t>
            </a:r>
            <a:r>
              <a:rPr lang="en-US" dirty="0" smtClean="0"/>
              <a:t>?</a:t>
            </a:r>
          </a:p>
          <a:p>
            <a:pPr eaLnBrk="1" hangingPunct="1">
              <a:defRPr/>
            </a:pPr>
            <a:r>
              <a:rPr lang="en-US" dirty="0" smtClean="0"/>
              <a:t>When corrective action is taken, how will results be checked?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8651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4384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Let’s Look At Some Problems!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7107066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42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3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Systematic Problem Solving and Decision making Overview</a:t>
            </a:r>
            <a:endParaRPr lang="en-US" sz="24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306" y="1316138"/>
            <a:ext cx="7089093" cy="3841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993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Planning the Next Steps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Problem Analysis</a:t>
            </a:r>
          </a:p>
          <a:p>
            <a:pPr lvl="2" eaLnBrk="1" hangingPunct="1">
              <a:defRPr/>
            </a:pPr>
            <a:r>
              <a:rPr lang="en-US" dirty="0" smtClean="0"/>
              <a:t>Do we have a deviation?</a:t>
            </a:r>
          </a:p>
          <a:p>
            <a:pPr lvl="2" eaLnBrk="1" hangingPunct="1">
              <a:defRPr/>
            </a:pPr>
            <a:r>
              <a:rPr lang="en-US" dirty="0" smtClean="0"/>
              <a:t>Is the cause unknown?</a:t>
            </a:r>
          </a:p>
          <a:p>
            <a:pPr lvl="2" eaLnBrk="1" hangingPunct="1">
              <a:defRPr/>
            </a:pPr>
            <a:r>
              <a:rPr lang="en-US" dirty="0" smtClean="0"/>
              <a:t>Is it important to know the cause to take effective action?</a:t>
            </a:r>
          </a:p>
          <a:p>
            <a:pPr lvl="2"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If the answer is YES to ALL three, </a:t>
            </a:r>
            <a:r>
              <a:rPr lang="cs-CZ" dirty="0" err="1" smtClean="0"/>
              <a:t>than</a:t>
            </a:r>
            <a:r>
              <a:rPr lang="cs-CZ" dirty="0" smtClean="0"/>
              <a:t> </a:t>
            </a:r>
            <a:r>
              <a:rPr lang="en-US" dirty="0" smtClean="0"/>
              <a:t>you have a </a:t>
            </a:r>
            <a:r>
              <a:rPr lang="cs-CZ" dirty="0" smtClean="0"/>
              <a:t>big p</a:t>
            </a:r>
            <a:r>
              <a:rPr lang="en-US" dirty="0" err="1" smtClean="0"/>
              <a:t>roblem</a:t>
            </a:r>
            <a:r>
              <a:rPr lang="cs-CZ" dirty="0" smtClean="0"/>
              <a:t>, </a:t>
            </a:r>
            <a:r>
              <a:rPr lang="cs-CZ" dirty="0" err="1" smtClean="0"/>
              <a:t>Huston</a:t>
            </a:r>
            <a:r>
              <a:rPr lang="cs-CZ" dirty="0" smtClean="0"/>
              <a:t> !!!</a:t>
            </a:r>
            <a:endParaRPr lang="en-US" dirty="0" smtClean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2960681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47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7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7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7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7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7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7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7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7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7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7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7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7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58" grpId="0"/>
      <p:bldP spid="14745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Decision Analysis –serious one 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5" y="1412776"/>
            <a:ext cx="4848225" cy="482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3</a:t>
            </a:fld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7020272" y="1628800"/>
            <a:ext cx="98937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50" dirty="0" err="1" smtClean="0"/>
              <a:t>Sticky</a:t>
            </a:r>
            <a:r>
              <a:rPr lang="cs-CZ" sz="1050" dirty="0" smtClean="0"/>
              <a:t>- lepkavý</a:t>
            </a:r>
          </a:p>
          <a:p>
            <a:r>
              <a:rPr lang="cs-CZ" sz="1050" dirty="0" err="1" smtClean="0"/>
              <a:t>Lick</a:t>
            </a:r>
            <a:r>
              <a:rPr lang="cs-CZ" sz="1050" dirty="0" smtClean="0"/>
              <a:t> – olíznout</a:t>
            </a:r>
          </a:p>
          <a:p>
            <a:r>
              <a:rPr lang="cs-CZ" sz="1050" dirty="0" smtClean="0"/>
              <a:t> </a:t>
            </a:r>
          </a:p>
          <a:p>
            <a:endParaRPr lang="cs-CZ" sz="105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65656"/>
            <a:ext cx="1156916" cy="818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121" y="3717032"/>
            <a:ext cx="1482105" cy="842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044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Problem analysis table template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>
                <a:solidFill>
                  <a:srgbClr val="00B050"/>
                </a:solidFill>
              </a:rPr>
              <a:t>(</a:t>
            </a:r>
            <a:r>
              <a:rPr lang="cs-CZ" dirty="0" err="1" smtClean="0">
                <a:solidFill>
                  <a:srgbClr val="00B050"/>
                </a:solidFill>
              </a:rPr>
              <a:t>Home</a:t>
            </a:r>
            <a:r>
              <a:rPr lang="cs-CZ" dirty="0" smtClean="0">
                <a:solidFill>
                  <a:srgbClr val="00B050"/>
                </a:solidFill>
              </a:rPr>
              <a:t> study)</a:t>
            </a: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0343"/>
            <a:ext cx="7625035" cy="4421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4124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description (example)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On a new model of airplane, flight attendants develop rash on arms, hands, face (only those places). It only occurs on flights over water.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en-US" dirty="0" smtClean="0"/>
              <a:t>Usually </a:t>
            </a:r>
            <a:r>
              <a:rPr lang="en-US" dirty="0"/>
              <a:t>disappears after 24 hours. No problems on old planes </a:t>
            </a:r>
            <a:r>
              <a:rPr lang="en-US" dirty="0" smtClean="0"/>
              <a:t>over</a:t>
            </a:r>
            <a:r>
              <a:rPr lang="cs-CZ" dirty="0" smtClean="0"/>
              <a:t> </a:t>
            </a:r>
            <a:r>
              <a:rPr lang="en-US" dirty="0" smtClean="0"/>
              <a:t>those </a:t>
            </a:r>
            <a:r>
              <a:rPr lang="en-US" dirty="0"/>
              <a:t>routes. 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en-US" dirty="0" smtClean="0"/>
              <a:t>Does </a:t>
            </a:r>
            <a:r>
              <a:rPr lang="en-US" dirty="0"/>
              <a:t>not affect all attendants on these flights, but same</a:t>
            </a:r>
          </a:p>
          <a:p>
            <a:pPr marL="0" indent="0">
              <a:buNone/>
            </a:pPr>
            <a:r>
              <a:rPr lang="en-US" dirty="0"/>
              <a:t>number of attendants get it on each flight. Those who get rash have </a:t>
            </a:r>
            <a:r>
              <a:rPr lang="en-US" dirty="0" smtClean="0"/>
              <a:t>no</a:t>
            </a:r>
            <a:r>
              <a:rPr lang="cs-CZ" dirty="0" smtClean="0"/>
              <a:t> </a:t>
            </a:r>
            <a:r>
              <a:rPr lang="en-US" dirty="0" smtClean="0"/>
              <a:t>other </a:t>
            </a:r>
            <a:r>
              <a:rPr lang="en-US" dirty="0"/>
              <a:t>ill effects. 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en-US" dirty="0" smtClean="0"/>
              <a:t>No </a:t>
            </a:r>
            <a:r>
              <a:rPr lang="en-US" dirty="0"/>
              <a:t>measurable chemicals, etc., in cabin air.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495515"/>
            <a:ext cx="1368152" cy="116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5002743" y="5941000"/>
            <a:ext cx="1298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Rash arm -&gt;</a:t>
            </a:r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127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Problem analysis real table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8" y="1957388"/>
            <a:ext cx="8047037" cy="294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547688" y="5589240"/>
            <a:ext cx="2320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Distinction=Difference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747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Results</a:t>
            </a:r>
            <a:r>
              <a:rPr lang="cs-CZ" dirty="0" smtClean="0"/>
              <a:t> ????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33</a:t>
            </a:fld>
            <a:endParaRPr lang="cs-CZ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943967"/>
            <a:ext cx="3541936" cy="2356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256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0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600" dirty="0" smtClean="0">
                <a:latin typeface="Arial" charset="0"/>
              </a:rPr>
              <a:t>Tree of the casual relationship</a:t>
            </a:r>
            <a:r>
              <a:rPr lang="cs-CZ" sz="3600" dirty="0" smtClean="0">
                <a:latin typeface="Arial" charset="0"/>
              </a:rPr>
              <a:t>s I</a:t>
            </a:r>
            <a:r>
              <a:rPr lang="en-US" sz="3600" dirty="0" smtClean="0">
                <a:latin typeface="Arial" charset="0"/>
              </a:rPr>
              <a:t> –example </a:t>
            </a:r>
          </a:p>
        </p:txBody>
      </p:sp>
      <p:sp>
        <p:nvSpPr>
          <p:cNvPr id="72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484784"/>
            <a:ext cx="8229600" cy="452596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800" dirty="0" smtClean="0">
                <a:latin typeface="Arial" charset="0"/>
              </a:rPr>
              <a:t>Decline of revenue due to :</a:t>
            </a:r>
          </a:p>
          <a:p>
            <a:pPr eaLnBrk="1" hangingPunct="1">
              <a:defRPr/>
            </a:pPr>
            <a:r>
              <a:rPr lang="en-GB" sz="2800" dirty="0" smtClean="0">
                <a:latin typeface="Arial" charset="0"/>
              </a:rPr>
              <a:t>Lower merchantability of the items</a:t>
            </a:r>
            <a:endParaRPr lang="en-GB" sz="2400" dirty="0" smtClean="0">
              <a:latin typeface="Arial" charset="0"/>
            </a:endParaRPr>
          </a:p>
          <a:p>
            <a:pPr lvl="2" eaLnBrk="1" hangingPunct="1">
              <a:defRPr/>
            </a:pPr>
            <a:r>
              <a:rPr lang="en-GB" sz="2000" dirty="0" smtClean="0">
                <a:latin typeface="Arial" charset="0"/>
              </a:rPr>
              <a:t>New competitors </a:t>
            </a:r>
          </a:p>
          <a:p>
            <a:pPr lvl="2" eaLnBrk="1" hangingPunct="1">
              <a:defRPr/>
            </a:pPr>
            <a:r>
              <a:rPr lang="en-US" sz="2000" dirty="0" smtClean="0">
                <a:latin typeface="Arial" charset="0"/>
              </a:rPr>
              <a:t>Change of the customer preferences</a:t>
            </a:r>
          </a:p>
          <a:p>
            <a:pPr lvl="2" eaLnBrk="1" hangingPunct="1">
              <a:defRPr/>
            </a:pPr>
            <a:r>
              <a:rPr lang="en-US" sz="2000" dirty="0" smtClean="0">
                <a:latin typeface="Arial" charset="0"/>
              </a:rPr>
              <a:t>Poor (not sufficient) quality </a:t>
            </a:r>
            <a:r>
              <a:rPr lang="cs-CZ" sz="2000" dirty="0" err="1" smtClean="0">
                <a:latin typeface="Arial" charset="0"/>
              </a:rPr>
              <a:t>of</a:t>
            </a:r>
            <a:r>
              <a:rPr lang="cs-CZ" sz="2000" dirty="0" smtClean="0">
                <a:latin typeface="Arial" charset="0"/>
              </a:rPr>
              <a:t> </a:t>
            </a:r>
            <a:r>
              <a:rPr lang="cs-CZ" sz="2000" dirty="0" err="1" smtClean="0">
                <a:latin typeface="Arial" charset="0"/>
              </a:rPr>
              <a:t>the</a:t>
            </a:r>
            <a:r>
              <a:rPr lang="cs-CZ" sz="2000" dirty="0" smtClean="0">
                <a:latin typeface="Arial" charset="0"/>
              </a:rPr>
              <a:t> </a:t>
            </a:r>
            <a:r>
              <a:rPr lang="cs-CZ" sz="2000" dirty="0" err="1" smtClean="0">
                <a:latin typeface="Arial" charset="0"/>
              </a:rPr>
              <a:t>item</a:t>
            </a:r>
            <a:endParaRPr lang="en-US" sz="2000" dirty="0" smtClean="0">
              <a:latin typeface="Arial" charset="0"/>
            </a:endParaRPr>
          </a:p>
          <a:p>
            <a:pPr lvl="1" eaLnBrk="1" hangingPunct="1">
              <a:defRPr/>
            </a:pPr>
            <a:r>
              <a:rPr lang="en-US" sz="2400" dirty="0" smtClean="0">
                <a:latin typeface="Arial" charset="0"/>
              </a:rPr>
              <a:t>Restriction of capacity production </a:t>
            </a:r>
          </a:p>
          <a:p>
            <a:pPr lvl="2" eaLnBrk="1" hangingPunct="1">
              <a:defRPr/>
            </a:pPr>
            <a:r>
              <a:rPr lang="en-US" sz="2000" dirty="0" smtClean="0">
                <a:latin typeface="Arial" charset="0"/>
              </a:rPr>
              <a:t>Downtime due to machine failure, obsolete machinery,  irregular maintenance</a:t>
            </a:r>
          </a:p>
          <a:p>
            <a:pPr lvl="1" eaLnBrk="1" hangingPunct="1">
              <a:defRPr/>
            </a:pPr>
            <a:r>
              <a:rPr lang="en-AU" sz="2400" dirty="0" smtClean="0">
                <a:latin typeface="Arial" charset="0"/>
              </a:rPr>
              <a:t>Change</a:t>
            </a:r>
            <a:r>
              <a:rPr lang="en-US" sz="2400" dirty="0" smtClean="0">
                <a:latin typeface="Arial" charset="0"/>
              </a:rPr>
              <a:t> of the legislation (change of the health rules)</a:t>
            </a:r>
            <a:endParaRPr lang="en-US" sz="2400" dirty="0" smtClean="0">
              <a:latin typeface="Arial" charset="0"/>
              <a:sym typeface="Wingdings" pitchFamily="2" charset="2"/>
            </a:endParaRPr>
          </a:p>
        </p:txBody>
      </p:sp>
      <p:sp>
        <p:nvSpPr>
          <p:cNvPr id="2" name="Šipka doprava 1"/>
          <p:cNvSpPr/>
          <p:nvPr/>
        </p:nvSpPr>
        <p:spPr>
          <a:xfrm>
            <a:off x="4309053" y="5373216"/>
            <a:ext cx="2664296" cy="936104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err="1" smtClean="0">
                <a:solidFill>
                  <a:srgbClr val="FF0000"/>
                </a:solidFill>
              </a:rPr>
              <a:t>See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tree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052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3347243" y="406182"/>
            <a:ext cx="1800225" cy="646331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dirty="0" smtClean="0">
                <a:latin typeface="Arial" charset="0"/>
              </a:rPr>
              <a:t>Revenue decline</a:t>
            </a:r>
            <a:endParaRPr lang="en-GB" dirty="0">
              <a:latin typeface="Arial" charset="0"/>
            </a:endParaRPr>
          </a:p>
        </p:txBody>
      </p:sp>
      <p:sp>
        <p:nvSpPr>
          <p:cNvPr id="52230" name="Text Box 6"/>
          <p:cNvSpPr txBox="1">
            <a:spLocks noChangeArrowheads="1"/>
          </p:cNvSpPr>
          <p:nvPr/>
        </p:nvSpPr>
        <p:spPr bwMode="auto">
          <a:xfrm>
            <a:off x="1786164" y="1423383"/>
            <a:ext cx="1800225" cy="78483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dirty="0" smtClean="0">
                <a:latin typeface="Arial" charset="0"/>
              </a:rPr>
              <a:t>Decline of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GB" dirty="0" smtClean="0">
                <a:latin typeface="Arial" charset="0"/>
              </a:rPr>
              <a:t>demand</a:t>
            </a:r>
            <a:endParaRPr lang="en-GB" dirty="0">
              <a:latin typeface="Arial" charset="0"/>
            </a:endParaRPr>
          </a:p>
        </p:txBody>
      </p:sp>
      <p:sp>
        <p:nvSpPr>
          <p:cNvPr id="52231" name="Text Box 7"/>
          <p:cNvSpPr txBox="1">
            <a:spLocks noChangeArrowheads="1"/>
          </p:cNvSpPr>
          <p:nvPr/>
        </p:nvSpPr>
        <p:spPr bwMode="auto">
          <a:xfrm>
            <a:off x="5292725" y="1557338"/>
            <a:ext cx="1800225" cy="646331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dirty="0" smtClean="0">
                <a:latin typeface="Arial" charset="0"/>
              </a:rPr>
              <a:t>Lower production </a:t>
            </a:r>
            <a:endParaRPr lang="en-GB" dirty="0">
              <a:latin typeface="Arial" charset="0"/>
            </a:endParaRPr>
          </a:p>
        </p:txBody>
      </p:sp>
      <p:sp>
        <p:nvSpPr>
          <p:cNvPr id="52232" name="Text Box 8"/>
          <p:cNvSpPr txBox="1">
            <a:spLocks noChangeArrowheads="1"/>
          </p:cNvSpPr>
          <p:nvPr/>
        </p:nvSpPr>
        <p:spPr bwMode="auto">
          <a:xfrm>
            <a:off x="6839743" y="2498338"/>
            <a:ext cx="1800225" cy="92333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AU" dirty="0" smtClean="0">
                <a:latin typeface="Arial" charset="0"/>
              </a:rPr>
              <a:t>Decrease of production capacity</a:t>
            </a:r>
            <a:endParaRPr lang="en-AU" dirty="0">
              <a:latin typeface="Arial" charset="0"/>
            </a:endParaRPr>
          </a:p>
        </p:txBody>
      </p:sp>
      <p:sp>
        <p:nvSpPr>
          <p:cNvPr id="52233" name="Text Box 9"/>
          <p:cNvSpPr txBox="1">
            <a:spLocks noChangeArrowheads="1"/>
          </p:cNvSpPr>
          <p:nvPr/>
        </p:nvSpPr>
        <p:spPr bwMode="auto">
          <a:xfrm>
            <a:off x="4787900" y="2636838"/>
            <a:ext cx="1800225" cy="369332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AU" dirty="0" smtClean="0">
                <a:latin typeface="Arial" charset="0"/>
              </a:rPr>
              <a:t>Lower quality</a:t>
            </a:r>
            <a:endParaRPr lang="en-AU" dirty="0">
              <a:latin typeface="Arial" charset="0"/>
            </a:endParaRPr>
          </a:p>
        </p:txBody>
      </p:sp>
      <p:sp>
        <p:nvSpPr>
          <p:cNvPr id="52234" name="Text Box 10"/>
          <p:cNvSpPr txBox="1">
            <a:spLocks noChangeArrowheads="1"/>
          </p:cNvSpPr>
          <p:nvPr/>
        </p:nvSpPr>
        <p:spPr bwMode="auto">
          <a:xfrm>
            <a:off x="1692275" y="2576652"/>
            <a:ext cx="3491706" cy="646331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lvl="2" eaLnBrk="1" hangingPunct="1">
              <a:defRPr/>
            </a:pPr>
            <a:r>
              <a:rPr lang="en-US" dirty="0">
                <a:latin typeface="Arial" charset="0"/>
              </a:rPr>
              <a:t>Change of the </a:t>
            </a:r>
            <a:endParaRPr lang="cs-CZ" dirty="0">
              <a:latin typeface="Arial" charset="0"/>
            </a:endParaRPr>
          </a:p>
          <a:p>
            <a:pPr lvl="2" eaLnBrk="1" hangingPunct="1">
              <a:defRPr/>
            </a:pPr>
            <a:r>
              <a:rPr lang="en-US" dirty="0">
                <a:latin typeface="Arial" charset="0"/>
              </a:rPr>
              <a:t>customer preferences</a:t>
            </a:r>
          </a:p>
        </p:txBody>
      </p:sp>
      <p:sp>
        <p:nvSpPr>
          <p:cNvPr id="52235" name="Text Box 11"/>
          <p:cNvSpPr txBox="1">
            <a:spLocks noChangeArrowheads="1"/>
          </p:cNvSpPr>
          <p:nvPr/>
        </p:nvSpPr>
        <p:spPr bwMode="auto">
          <a:xfrm>
            <a:off x="611188" y="2636838"/>
            <a:ext cx="1800225" cy="646331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dirty="0" smtClean="0">
                <a:latin typeface="Arial" charset="0"/>
              </a:rPr>
              <a:t>New competitors</a:t>
            </a:r>
            <a:endParaRPr lang="en-GB" dirty="0">
              <a:latin typeface="Arial" charset="0"/>
            </a:endParaRPr>
          </a:p>
        </p:txBody>
      </p:sp>
      <p:sp>
        <p:nvSpPr>
          <p:cNvPr id="52236" name="Text Box 12"/>
          <p:cNvSpPr txBox="1">
            <a:spLocks noChangeArrowheads="1"/>
          </p:cNvSpPr>
          <p:nvPr/>
        </p:nvSpPr>
        <p:spPr bwMode="auto">
          <a:xfrm>
            <a:off x="2396557" y="4351110"/>
            <a:ext cx="1800225" cy="646331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dirty="0" smtClean="0">
                <a:latin typeface="Arial" charset="0"/>
              </a:rPr>
              <a:t>Change of the health rule</a:t>
            </a:r>
            <a:endParaRPr lang="en-GB" dirty="0">
              <a:latin typeface="Arial" charset="0"/>
            </a:endParaRPr>
          </a:p>
        </p:txBody>
      </p:sp>
      <p:sp>
        <p:nvSpPr>
          <p:cNvPr id="52237" name="Text Box 13"/>
          <p:cNvSpPr txBox="1">
            <a:spLocks noChangeArrowheads="1"/>
          </p:cNvSpPr>
          <p:nvPr/>
        </p:nvSpPr>
        <p:spPr bwMode="auto">
          <a:xfrm>
            <a:off x="3539671" y="4884391"/>
            <a:ext cx="4571999" cy="677108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lvl="2" algn="ctr" eaLnBrk="1" hangingPunct="1">
              <a:defRPr/>
            </a:pPr>
            <a:r>
              <a:rPr lang="cs-CZ" sz="2000" dirty="0" smtClean="0">
                <a:latin typeface="Arial" charset="0"/>
              </a:rPr>
              <a:t> </a:t>
            </a:r>
            <a:r>
              <a:rPr lang="en-AU" dirty="0" smtClean="0">
                <a:latin typeface="Arial" charset="0"/>
              </a:rPr>
              <a:t>Machinery is liable </a:t>
            </a:r>
          </a:p>
          <a:p>
            <a:pPr lvl="2" algn="ctr" eaLnBrk="1" hangingPunct="1">
              <a:defRPr/>
            </a:pPr>
            <a:r>
              <a:rPr lang="en-AU" dirty="0" smtClean="0">
                <a:latin typeface="Arial" charset="0"/>
              </a:rPr>
              <a:t>to breakdowns</a:t>
            </a:r>
            <a:endParaRPr lang="en-AU" dirty="0">
              <a:latin typeface="Arial" charset="0"/>
            </a:endParaRPr>
          </a:p>
        </p:txBody>
      </p:sp>
      <p:sp>
        <p:nvSpPr>
          <p:cNvPr id="52238" name="Text Box 14"/>
          <p:cNvSpPr txBox="1">
            <a:spLocks noChangeArrowheads="1"/>
          </p:cNvSpPr>
          <p:nvPr/>
        </p:nvSpPr>
        <p:spPr bwMode="auto">
          <a:xfrm>
            <a:off x="6948488" y="3644900"/>
            <a:ext cx="1800225" cy="646331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dirty="0" smtClean="0">
                <a:latin typeface="Arial" charset="0"/>
              </a:rPr>
              <a:t>Machinery downtimes</a:t>
            </a:r>
            <a:endParaRPr lang="en-GB" dirty="0">
              <a:latin typeface="Arial" charset="0"/>
            </a:endParaRPr>
          </a:p>
        </p:txBody>
      </p:sp>
      <p:sp>
        <p:nvSpPr>
          <p:cNvPr id="52239" name="Line 16"/>
          <p:cNvSpPr>
            <a:spLocks noChangeShapeType="1"/>
          </p:cNvSpPr>
          <p:nvPr/>
        </p:nvSpPr>
        <p:spPr bwMode="auto">
          <a:xfrm flipV="1">
            <a:off x="2700338" y="1052513"/>
            <a:ext cx="1366837" cy="37087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2240" name="Line 17"/>
          <p:cNvSpPr>
            <a:spLocks noChangeShapeType="1"/>
          </p:cNvSpPr>
          <p:nvPr/>
        </p:nvSpPr>
        <p:spPr bwMode="auto">
          <a:xfrm flipH="1" flipV="1">
            <a:off x="4140200" y="1052513"/>
            <a:ext cx="2016125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2241" name="Line 18"/>
          <p:cNvSpPr>
            <a:spLocks noChangeShapeType="1"/>
          </p:cNvSpPr>
          <p:nvPr/>
        </p:nvSpPr>
        <p:spPr bwMode="auto">
          <a:xfrm flipV="1">
            <a:off x="1403350" y="2205038"/>
            <a:ext cx="1296988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2242" name="Line 19"/>
          <p:cNvSpPr>
            <a:spLocks noChangeShapeType="1"/>
          </p:cNvSpPr>
          <p:nvPr/>
        </p:nvSpPr>
        <p:spPr bwMode="auto">
          <a:xfrm flipH="1" flipV="1">
            <a:off x="2700338" y="2205038"/>
            <a:ext cx="935037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2243" name="Line 20"/>
          <p:cNvSpPr>
            <a:spLocks noChangeShapeType="1"/>
          </p:cNvSpPr>
          <p:nvPr/>
        </p:nvSpPr>
        <p:spPr bwMode="auto">
          <a:xfrm flipH="1" flipV="1">
            <a:off x="2843213" y="2205038"/>
            <a:ext cx="2808287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2244" name="Line 21"/>
          <p:cNvSpPr>
            <a:spLocks noChangeShapeType="1"/>
          </p:cNvSpPr>
          <p:nvPr/>
        </p:nvSpPr>
        <p:spPr bwMode="auto">
          <a:xfrm flipH="1" flipV="1">
            <a:off x="6372224" y="2205038"/>
            <a:ext cx="1008088" cy="293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2245" name="Line 22"/>
          <p:cNvSpPr>
            <a:spLocks noChangeShapeType="1"/>
          </p:cNvSpPr>
          <p:nvPr/>
        </p:nvSpPr>
        <p:spPr bwMode="auto">
          <a:xfrm flipH="1" flipV="1">
            <a:off x="7802109" y="3359416"/>
            <a:ext cx="144463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2246" name="Line 23"/>
          <p:cNvSpPr>
            <a:spLocks noChangeShapeType="1"/>
          </p:cNvSpPr>
          <p:nvPr/>
        </p:nvSpPr>
        <p:spPr bwMode="auto">
          <a:xfrm flipV="1">
            <a:off x="7812088" y="4292600"/>
            <a:ext cx="0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2247" name="Line 24"/>
          <p:cNvSpPr>
            <a:spLocks noChangeShapeType="1"/>
          </p:cNvSpPr>
          <p:nvPr/>
        </p:nvSpPr>
        <p:spPr bwMode="auto">
          <a:xfrm flipV="1">
            <a:off x="6300788" y="4292600"/>
            <a:ext cx="1439862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2248" name="Line 25"/>
          <p:cNvSpPr>
            <a:spLocks noChangeShapeType="1"/>
          </p:cNvSpPr>
          <p:nvPr/>
        </p:nvSpPr>
        <p:spPr bwMode="auto">
          <a:xfrm flipH="1" flipV="1">
            <a:off x="5825669" y="3098503"/>
            <a:ext cx="475118" cy="177036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2249" name="Line 26"/>
          <p:cNvSpPr>
            <a:spLocks noChangeShapeType="1"/>
          </p:cNvSpPr>
          <p:nvPr/>
        </p:nvSpPr>
        <p:spPr bwMode="auto">
          <a:xfrm flipV="1">
            <a:off x="3059113" y="3222983"/>
            <a:ext cx="379015" cy="99818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2250" name="Line 27"/>
          <p:cNvSpPr>
            <a:spLocks noChangeShapeType="1"/>
          </p:cNvSpPr>
          <p:nvPr/>
        </p:nvSpPr>
        <p:spPr bwMode="auto">
          <a:xfrm flipV="1">
            <a:off x="1331913" y="3284538"/>
            <a:ext cx="0" cy="1081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2251" name="Line 28"/>
          <p:cNvSpPr>
            <a:spLocks noChangeShapeType="1"/>
          </p:cNvSpPr>
          <p:nvPr/>
        </p:nvSpPr>
        <p:spPr bwMode="auto">
          <a:xfrm flipV="1">
            <a:off x="1692276" y="3222983"/>
            <a:ext cx="1366838" cy="114264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2252" name="Line 29"/>
          <p:cNvSpPr>
            <a:spLocks noChangeShapeType="1"/>
          </p:cNvSpPr>
          <p:nvPr/>
        </p:nvSpPr>
        <p:spPr bwMode="auto">
          <a:xfrm flipV="1">
            <a:off x="4716463" y="3098503"/>
            <a:ext cx="863649" cy="169892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2253" name="Text Box 30"/>
          <p:cNvSpPr txBox="1">
            <a:spLocks noChangeArrowheads="1"/>
          </p:cNvSpPr>
          <p:nvPr/>
        </p:nvSpPr>
        <p:spPr bwMode="auto">
          <a:xfrm>
            <a:off x="1116013" y="4437063"/>
            <a:ext cx="5032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dirty="0"/>
              <a:t>…</a:t>
            </a:r>
          </a:p>
        </p:txBody>
      </p:sp>
      <p:sp>
        <p:nvSpPr>
          <p:cNvPr id="52254" name="Text Box 31"/>
          <p:cNvSpPr txBox="1">
            <a:spLocks noChangeArrowheads="1"/>
          </p:cNvSpPr>
          <p:nvPr/>
        </p:nvSpPr>
        <p:spPr bwMode="auto">
          <a:xfrm>
            <a:off x="1547813" y="4437063"/>
            <a:ext cx="5032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dirty="0"/>
              <a:t>…</a:t>
            </a:r>
          </a:p>
        </p:txBody>
      </p:sp>
      <p:sp>
        <p:nvSpPr>
          <p:cNvPr id="52255" name="Text Box 32"/>
          <p:cNvSpPr txBox="1">
            <a:spLocks noChangeArrowheads="1"/>
          </p:cNvSpPr>
          <p:nvPr/>
        </p:nvSpPr>
        <p:spPr bwMode="auto">
          <a:xfrm>
            <a:off x="4427538" y="4868863"/>
            <a:ext cx="5032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dirty="0"/>
              <a:t>…</a:t>
            </a:r>
          </a:p>
        </p:txBody>
      </p:sp>
      <p:sp>
        <p:nvSpPr>
          <p:cNvPr id="52256" name="Text Box 33"/>
          <p:cNvSpPr txBox="1">
            <a:spLocks noChangeArrowheads="1"/>
          </p:cNvSpPr>
          <p:nvPr/>
        </p:nvSpPr>
        <p:spPr bwMode="auto">
          <a:xfrm>
            <a:off x="7596188" y="5084763"/>
            <a:ext cx="5032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/>
              <a:t>…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4903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92696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Let’s Look At Some Problems again!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36</a:t>
            </a:fld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2434" y="1785103"/>
            <a:ext cx="4622417" cy="416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3518349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42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3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Decision making process </a:t>
            </a:r>
            <a:endParaRPr lang="en-US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4000" dirty="0" smtClean="0">
                <a:latin typeface="+mj-lt"/>
              </a:rPr>
              <a:t>Problem definition</a:t>
            </a:r>
          </a:p>
          <a:p>
            <a:r>
              <a:rPr lang="en-US" sz="4000" dirty="0" smtClean="0">
                <a:latin typeface="+mj-lt"/>
              </a:rPr>
              <a:t>Requirements identification</a:t>
            </a:r>
          </a:p>
          <a:p>
            <a:r>
              <a:rPr lang="en-US" sz="4000" dirty="0" smtClean="0">
                <a:latin typeface="+mj-lt"/>
              </a:rPr>
              <a:t>Goal establishment</a:t>
            </a:r>
          </a:p>
          <a:p>
            <a:r>
              <a:rPr lang="en-US" sz="4000" dirty="0" smtClean="0">
                <a:latin typeface="+mj-lt"/>
              </a:rPr>
              <a:t>Evaluation criteria development</a:t>
            </a:r>
            <a:r>
              <a:rPr lang="cs-CZ" sz="4000" dirty="0" smtClean="0">
                <a:latin typeface="+mj-lt"/>
              </a:rPr>
              <a:t> </a:t>
            </a:r>
            <a:endParaRPr lang="en-US" sz="4000" dirty="0" smtClean="0">
              <a:latin typeface="+mj-lt"/>
            </a:endParaRPr>
          </a:p>
          <a:p>
            <a:r>
              <a:rPr lang="en-US" sz="4000" dirty="0" smtClean="0">
                <a:latin typeface="+mj-lt"/>
              </a:rPr>
              <a:t>Select decision –making tool</a:t>
            </a:r>
          </a:p>
          <a:p>
            <a:r>
              <a:rPr lang="en-US" sz="4000" dirty="0" smtClean="0">
                <a:latin typeface="+mj-lt"/>
              </a:rPr>
              <a:t>Apply tool</a:t>
            </a:r>
            <a:r>
              <a:rPr lang="cs-CZ" sz="4000" dirty="0" smtClean="0">
                <a:latin typeface="+mj-lt"/>
              </a:rPr>
              <a:t> (K </a:t>
            </a:r>
            <a:r>
              <a:rPr lang="en-US" sz="4000" dirty="0" smtClean="0">
                <a:latin typeface="+mj-lt"/>
              </a:rPr>
              <a:t>&amp;</a:t>
            </a:r>
            <a:r>
              <a:rPr lang="cs-CZ" sz="4000" dirty="0" smtClean="0">
                <a:latin typeface="+mj-lt"/>
              </a:rPr>
              <a:t>T, Pros-</a:t>
            </a:r>
            <a:r>
              <a:rPr lang="cs-CZ" sz="4000" dirty="0" err="1" smtClean="0">
                <a:latin typeface="+mj-lt"/>
              </a:rPr>
              <a:t>Cons</a:t>
            </a:r>
            <a:r>
              <a:rPr lang="cs-CZ" sz="4000" dirty="0" smtClean="0">
                <a:latin typeface="+mj-lt"/>
              </a:rPr>
              <a:t>,…)</a:t>
            </a:r>
            <a:endParaRPr lang="en-US" sz="4000" dirty="0" smtClean="0">
              <a:latin typeface="+mj-lt"/>
            </a:endParaRPr>
          </a:p>
          <a:p>
            <a:r>
              <a:rPr lang="en-US" sz="4000" dirty="0" smtClean="0">
                <a:latin typeface="+mj-lt"/>
              </a:rPr>
              <a:t>Check </a:t>
            </a:r>
          </a:p>
          <a:p>
            <a:endParaRPr lang="en-US" sz="2400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37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492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38</a:t>
            </a:fld>
            <a:endParaRPr lang="cs-CZ"/>
          </a:p>
        </p:txBody>
      </p:sp>
      <p:sp>
        <p:nvSpPr>
          <p:cNvPr id="3" name="Obdélník 2"/>
          <p:cNvSpPr/>
          <p:nvPr/>
        </p:nvSpPr>
        <p:spPr>
          <a:xfrm>
            <a:off x="827584" y="1443841"/>
            <a:ext cx="741682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Step 1 Problem</a:t>
            </a:r>
            <a:r>
              <a:rPr lang="en-US" dirty="0"/>
              <a:t>: </a:t>
            </a:r>
            <a:r>
              <a:rPr lang="en-US" b="1" dirty="0"/>
              <a:t>Pick a replacement vehicle for the motor pool fleet</a:t>
            </a:r>
          </a:p>
          <a:p>
            <a:endParaRPr lang="cs-CZ" dirty="0" smtClean="0"/>
          </a:p>
          <a:p>
            <a:r>
              <a:rPr lang="en-US" dirty="0" smtClean="0"/>
              <a:t>The </a:t>
            </a:r>
            <a:r>
              <a:rPr lang="en-US" dirty="0"/>
              <a:t>definition of the problem dictates the requirements. As the vehicle is for a motor pool, the </a:t>
            </a:r>
            <a:r>
              <a:rPr lang="en-US" dirty="0" smtClean="0"/>
              <a:t>requirements</a:t>
            </a:r>
            <a:r>
              <a:rPr lang="cs-CZ" dirty="0" smtClean="0"/>
              <a:t> </a:t>
            </a:r>
            <a:r>
              <a:rPr lang="en-US" dirty="0" smtClean="0"/>
              <a:t>will </a:t>
            </a:r>
            <a:r>
              <a:rPr lang="en-US" dirty="0"/>
              <a:t>differ from those for a family car, for example</a:t>
            </a:r>
            <a:r>
              <a:rPr lang="en-US" dirty="0" smtClean="0"/>
              <a:t>.</a:t>
            </a:r>
            <a:endParaRPr lang="en-US" dirty="0"/>
          </a:p>
          <a:p>
            <a:endParaRPr lang="cs-CZ" dirty="0"/>
          </a:p>
          <a:p>
            <a:endParaRPr lang="cs-CZ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Step </a:t>
            </a:r>
            <a:r>
              <a:rPr lang="en-US" b="1" dirty="0">
                <a:solidFill>
                  <a:srgbClr val="FF0000"/>
                </a:solidFill>
              </a:rPr>
              <a:t>2 Requirements</a:t>
            </a:r>
            <a:r>
              <a:rPr lang="en-US" b="1" dirty="0" smtClean="0">
                <a:solidFill>
                  <a:srgbClr val="FF0000"/>
                </a:solidFill>
              </a:rPr>
              <a:t>:</a:t>
            </a:r>
            <a:endParaRPr lang="cs-CZ" b="1" dirty="0" smtClean="0">
              <a:solidFill>
                <a:srgbClr val="FF0000"/>
              </a:solidFill>
            </a:endParaRPr>
          </a:p>
          <a:p>
            <a:endParaRPr lang="en-US" b="1" dirty="0"/>
          </a:p>
          <a:p>
            <a:r>
              <a:rPr lang="en-US" dirty="0"/>
              <a:t>1. Vehicle shall be made in </a:t>
            </a:r>
            <a:r>
              <a:rPr lang="en-US" b="1" dirty="0"/>
              <a:t>U. S. A.</a:t>
            </a:r>
          </a:p>
          <a:p>
            <a:r>
              <a:rPr lang="en-US" dirty="0"/>
              <a:t>2. Vehicle shall seat at least </a:t>
            </a:r>
            <a:r>
              <a:rPr lang="en-US" b="1" dirty="0"/>
              <a:t>four adults</a:t>
            </a:r>
            <a:r>
              <a:rPr lang="en-US" dirty="0"/>
              <a:t>, but no more than </a:t>
            </a:r>
            <a:r>
              <a:rPr lang="en-US" b="1" dirty="0"/>
              <a:t>six adults</a:t>
            </a:r>
          </a:p>
          <a:p>
            <a:r>
              <a:rPr lang="en-US" dirty="0"/>
              <a:t>3. Vehicle shall cost no more than </a:t>
            </a:r>
            <a:r>
              <a:rPr lang="en-US" b="1" dirty="0"/>
              <a:t>$28,000</a:t>
            </a:r>
          </a:p>
          <a:p>
            <a:r>
              <a:rPr lang="en-US" dirty="0"/>
              <a:t>4. Vehicle shall be </a:t>
            </a:r>
            <a:r>
              <a:rPr lang="en-US" b="1" dirty="0"/>
              <a:t>new and the current model year</a:t>
            </a:r>
            <a:endParaRPr lang="cs-CZ" b="1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 smtClean="0"/>
              <a:t>Step 1 and Step 2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904052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39</a:t>
            </a:fld>
            <a:endParaRPr lang="cs-CZ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404665"/>
            <a:ext cx="3678724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9260" y="503305"/>
            <a:ext cx="2334540" cy="2106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9758" y="2728513"/>
            <a:ext cx="2164042" cy="1434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8244408" y="1052736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Min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8227832" y="3433190"/>
            <a:ext cx="589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Max</a:t>
            </a:r>
            <a:endParaRPr lang="cs-CZ" dirty="0"/>
          </a:p>
        </p:txBody>
      </p:sp>
      <p:sp>
        <p:nvSpPr>
          <p:cNvPr id="4" name="Obousměrná svislá šipka 3"/>
          <p:cNvSpPr/>
          <p:nvPr/>
        </p:nvSpPr>
        <p:spPr>
          <a:xfrm>
            <a:off x="8316414" y="1570000"/>
            <a:ext cx="412547" cy="1656183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26" y="2924944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1934370" y="3465532"/>
            <a:ext cx="1676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Max 28000 USD</a:t>
            </a:r>
            <a:endParaRPr lang="cs-CZ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8737" y="4489394"/>
            <a:ext cx="2504365" cy="1878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ovéPole 11"/>
          <p:cNvSpPr txBox="1"/>
          <p:nvPr/>
        </p:nvSpPr>
        <p:spPr>
          <a:xfrm>
            <a:off x="498579" y="5418444"/>
            <a:ext cx="17381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New car</a:t>
            </a:r>
          </a:p>
          <a:p>
            <a:r>
              <a:rPr lang="cs-CZ" b="1" dirty="0" smtClean="0">
                <a:solidFill>
                  <a:srgbClr val="FF0000"/>
                </a:solidFill>
              </a:rPr>
              <a:t>(</a:t>
            </a:r>
            <a:r>
              <a:rPr lang="cs-CZ" b="1" dirty="0" err="1" smtClean="0">
                <a:solidFill>
                  <a:srgbClr val="FF0000"/>
                </a:solidFill>
              </a:rPr>
              <a:t>current</a:t>
            </a:r>
            <a:r>
              <a:rPr lang="cs-CZ" b="1" dirty="0" smtClean="0">
                <a:solidFill>
                  <a:srgbClr val="FF0000"/>
                </a:solidFill>
              </a:rPr>
              <a:t>  model)</a:t>
            </a:r>
            <a:endParaRPr lang="cs-CZ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02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 is it K-T methodology  </a:t>
            </a:r>
            <a:r>
              <a:rPr lang="cs-CZ" b="1" dirty="0" smtClean="0"/>
              <a:t>?</a:t>
            </a:r>
            <a:endParaRPr lang="cs-CZ" b="1" dirty="0"/>
          </a:p>
        </p:txBody>
      </p:sp>
      <p:sp>
        <p:nvSpPr>
          <p:cNvPr id="3" name="Obdélník 2"/>
          <p:cNvSpPr/>
          <p:nvPr/>
        </p:nvSpPr>
        <p:spPr>
          <a:xfrm>
            <a:off x="467544" y="1582341"/>
            <a:ext cx="741682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/>
              <a:t>Kepner</a:t>
            </a:r>
            <a:r>
              <a:rPr lang="en-US" b="1" dirty="0" smtClean="0"/>
              <a:t> </a:t>
            </a:r>
            <a:r>
              <a:rPr lang="en-US" b="1" dirty="0" err="1" smtClean="0"/>
              <a:t>Tregoe</a:t>
            </a:r>
            <a:r>
              <a:rPr lang="en-US" b="1" dirty="0" smtClean="0"/>
              <a:t> is used for decision making . 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It is </a:t>
            </a:r>
            <a:r>
              <a:rPr lang="en-US" dirty="0" smtClean="0"/>
              <a:t>a structured  methodology for gathering information and prioritizing and evaluating it.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It is </a:t>
            </a:r>
            <a:r>
              <a:rPr lang="en-US" dirty="0" smtClean="0"/>
              <a:t>very detailed and complex method applicable in many areas, which</a:t>
            </a:r>
          </a:p>
          <a:p>
            <a:r>
              <a:rPr lang="en-US" dirty="0" smtClean="0"/>
              <a:t>is much broader than just idea selection. 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It is </a:t>
            </a:r>
            <a:r>
              <a:rPr lang="en-US" dirty="0" smtClean="0"/>
              <a:t>called also a </a:t>
            </a:r>
            <a:r>
              <a:rPr lang="en-US" b="1" dirty="0" smtClean="0"/>
              <a:t>root cause analysis </a:t>
            </a:r>
            <a:r>
              <a:rPr lang="en-US" dirty="0" smtClean="0"/>
              <a:t>and decision-making method. 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It is </a:t>
            </a:r>
            <a:r>
              <a:rPr lang="en-US" dirty="0" smtClean="0"/>
              <a:t>a step-by-step approach for systematically solving problems, making decisions, and analyzing potential risks.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2225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40</a:t>
            </a:fld>
            <a:endParaRPr lang="cs-CZ"/>
          </a:p>
        </p:txBody>
      </p:sp>
      <p:sp>
        <p:nvSpPr>
          <p:cNvPr id="3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 smtClean="0"/>
              <a:t>Step 3 and Step 4 </a:t>
            </a:r>
            <a:endParaRPr lang="en-US" sz="3600" dirty="0"/>
          </a:p>
        </p:txBody>
      </p:sp>
      <p:sp>
        <p:nvSpPr>
          <p:cNvPr id="4" name="Obdélník 3"/>
          <p:cNvSpPr/>
          <p:nvPr/>
        </p:nvSpPr>
        <p:spPr>
          <a:xfrm>
            <a:off x="827584" y="1166843"/>
            <a:ext cx="756084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Step 3 </a:t>
            </a:r>
            <a:r>
              <a:rPr lang="cs-CZ" b="1" dirty="0" err="1">
                <a:solidFill>
                  <a:srgbClr val="FF0000"/>
                </a:solidFill>
              </a:rPr>
              <a:t>Goals</a:t>
            </a:r>
            <a:r>
              <a:rPr lang="cs-CZ" b="1" dirty="0">
                <a:solidFill>
                  <a:srgbClr val="FF0000"/>
                </a:solidFill>
              </a:rPr>
              <a:t>:</a:t>
            </a:r>
          </a:p>
          <a:p>
            <a:r>
              <a:rPr lang="cs-CZ" dirty="0"/>
              <a:t>· </a:t>
            </a:r>
            <a:r>
              <a:rPr lang="en-US" dirty="0" smtClean="0"/>
              <a:t>Maximize passenger comfort</a:t>
            </a:r>
          </a:p>
          <a:p>
            <a:r>
              <a:rPr lang="en-US" dirty="0" smtClean="0"/>
              <a:t>· Maximize passenger safety</a:t>
            </a:r>
          </a:p>
          <a:p>
            <a:r>
              <a:rPr lang="en-US" dirty="0" smtClean="0"/>
              <a:t>· Maximize fuel-efficiency</a:t>
            </a:r>
          </a:p>
          <a:p>
            <a:r>
              <a:rPr lang="en-US" dirty="0" smtClean="0"/>
              <a:t>· Maximize reliability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car</a:t>
            </a:r>
            <a:endParaRPr lang="en-US" dirty="0" smtClean="0"/>
          </a:p>
          <a:p>
            <a:r>
              <a:rPr lang="en-US" dirty="0" smtClean="0"/>
              <a:t>· Minimize investment cost</a:t>
            </a:r>
            <a:r>
              <a:rPr lang="cs-CZ" dirty="0" smtClean="0"/>
              <a:t> </a:t>
            </a:r>
            <a:endParaRPr lang="en-US" dirty="0" smtClean="0"/>
          </a:p>
          <a:p>
            <a:endParaRPr lang="cs-CZ" b="1" dirty="0" smtClean="0"/>
          </a:p>
          <a:p>
            <a:r>
              <a:rPr lang="cs-CZ" b="1" dirty="0" smtClean="0">
                <a:solidFill>
                  <a:srgbClr val="FF0000"/>
                </a:solidFill>
              </a:rPr>
              <a:t>Step </a:t>
            </a:r>
            <a:r>
              <a:rPr lang="cs-CZ" b="1" dirty="0">
                <a:solidFill>
                  <a:srgbClr val="FF0000"/>
                </a:solidFill>
              </a:rPr>
              <a:t>4 </a:t>
            </a:r>
            <a:r>
              <a:rPr lang="cs-CZ" b="1" dirty="0" err="1">
                <a:solidFill>
                  <a:srgbClr val="FF0000"/>
                </a:solidFill>
              </a:rPr>
              <a:t>Alternatives</a:t>
            </a:r>
            <a:r>
              <a:rPr lang="cs-CZ" b="1" dirty="0">
                <a:solidFill>
                  <a:srgbClr val="FF0000"/>
                </a:solidFill>
              </a:rPr>
              <a:t>:</a:t>
            </a:r>
          </a:p>
          <a:p>
            <a:r>
              <a:rPr lang="en-US" dirty="0"/>
              <a:t>There are many alternatives but the requirements eliminate the consideration of a number of them</a:t>
            </a:r>
            <a:r>
              <a:rPr lang="en-US" dirty="0" smtClean="0"/>
              <a:t>:</a:t>
            </a:r>
            <a:endParaRPr lang="cs-CZ" dirty="0" smtClean="0"/>
          </a:p>
          <a:p>
            <a:endParaRPr lang="en-US" dirty="0"/>
          </a:p>
          <a:p>
            <a:r>
              <a:rPr lang="en-US" dirty="0"/>
              <a:t>Requirement 1 eliminates the products not manufactured in the USA</a:t>
            </a:r>
          </a:p>
          <a:p>
            <a:r>
              <a:rPr lang="en-US" dirty="0"/>
              <a:t>Requirement 2 eliminates vans, buses, and sports </a:t>
            </a:r>
            <a:r>
              <a:rPr lang="en-US" dirty="0" smtClean="0"/>
              <a:t>cars</a:t>
            </a:r>
            <a:r>
              <a:rPr lang="cs-CZ" dirty="0" smtClean="0"/>
              <a:t> (Ferrari no !!!!)</a:t>
            </a:r>
            <a:endParaRPr lang="en-US" dirty="0"/>
          </a:p>
          <a:p>
            <a:r>
              <a:rPr lang="en-US" dirty="0"/>
              <a:t>Requirement 3 eliminates high-end luxury cars</a:t>
            </a:r>
          </a:p>
          <a:p>
            <a:r>
              <a:rPr lang="en-US" dirty="0"/>
              <a:t>Requirement 4 eliminates used vehicles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77996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41</a:t>
            </a:fld>
            <a:endParaRPr lang="cs-CZ"/>
          </a:p>
        </p:txBody>
      </p:sp>
      <p:sp>
        <p:nvSpPr>
          <p:cNvPr id="3" name="Obdélník 2"/>
          <p:cNvSpPr/>
          <p:nvPr/>
        </p:nvSpPr>
        <p:spPr>
          <a:xfrm>
            <a:off x="683568" y="1124744"/>
            <a:ext cx="800323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Step 5 </a:t>
            </a:r>
            <a:r>
              <a:rPr lang="cs-CZ" b="1" dirty="0" err="1">
                <a:solidFill>
                  <a:srgbClr val="FF0000"/>
                </a:solidFill>
              </a:rPr>
              <a:t>Criteria</a:t>
            </a:r>
            <a:r>
              <a:rPr lang="cs-CZ" b="1" dirty="0">
                <a:solidFill>
                  <a:srgbClr val="FF0000"/>
                </a:solidFill>
              </a:rPr>
              <a:t>:</a:t>
            </a:r>
          </a:p>
          <a:p>
            <a:endParaRPr lang="cs-CZ" dirty="0" smtClean="0"/>
          </a:p>
          <a:p>
            <a:r>
              <a:rPr lang="en-US" dirty="0" smtClean="0"/>
              <a:t>“Maximize comfort” will be based on the combined rear  seat leg and shoulder room. (Note: front seat passenger  leg and shoulder room was found to be too nearly the same to discriminate among the alternatives.)</a:t>
            </a:r>
            <a:r>
              <a:rPr lang="cs-CZ" dirty="0" smtClean="0"/>
              <a:t>  </a:t>
            </a:r>
            <a:r>
              <a:rPr lang="cs-CZ" b="1" dirty="0" smtClean="0">
                <a:solidFill>
                  <a:srgbClr val="FF0000"/>
                </a:solidFill>
              </a:rPr>
              <a:t>5</a:t>
            </a:r>
            <a:endParaRPr lang="en-US" b="1" dirty="0" smtClean="0">
              <a:solidFill>
                <a:srgbClr val="FF0000"/>
              </a:solidFill>
            </a:endParaRPr>
          </a:p>
          <a:p>
            <a:endParaRPr lang="en-US" dirty="0" smtClean="0"/>
          </a:p>
          <a:p>
            <a:r>
              <a:rPr lang="en-US" dirty="0" smtClean="0"/>
              <a:t>“Maximize safety” will be based on the total number of stars awarded by the National Highway Traffic Safety Administration for head-on and side impact.</a:t>
            </a:r>
            <a:r>
              <a:rPr lang="cs-CZ" dirty="0" smtClean="0"/>
              <a:t>  </a:t>
            </a:r>
            <a:r>
              <a:rPr lang="cs-CZ" b="1" dirty="0" smtClean="0">
                <a:solidFill>
                  <a:srgbClr val="FF0000"/>
                </a:solidFill>
              </a:rPr>
              <a:t>10</a:t>
            </a:r>
          </a:p>
          <a:p>
            <a:endParaRPr lang="en-US" dirty="0" smtClean="0"/>
          </a:p>
          <a:p>
            <a:r>
              <a:rPr lang="en-US" dirty="0" smtClean="0"/>
              <a:t>“Maximize fuel efficiency” will be based on the EPA fuel consumption for city driving.</a:t>
            </a:r>
            <a:r>
              <a:rPr lang="cs-CZ" dirty="0" smtClean="0"/>
              <a:t>  </a:t>
            </a:r>
            <a:r>
              <a:rPr lang="cs-CZ" b="1" dirty="0" smtClean="0">
                <a:solidFill>
                  <a:srgbClr val="FF0000"/>
                </a:solidFill>
              </a:rPr>
              <a:t>7 </a:t>
            </a:r>
            <a:endParaRPr lang="en-US" b="1" dirty="0" smtClean="0">
              <a:solidFill>
                <a:srgbClr val="FF0000"/>
              </a:solidFill>
            </a:endParaRPr>
          </a:p>
          <a:p>
            <a:endParaRPr lang="en-US" dirty="0" smtClean="0"/>
          </a:p>
          <a:p>
            <a:r>
              <a:rPr lang="en-US" dirty="0" smtClean="0"/>
              <a:t>“Maximize reliability” will be based on the reliability rating given each vehicle by a consumer product testing company</a:t>
            </a:r>
            <a:r>
              <a:rPr lang="en-US" b="1" dirty="0" smtClean="0">
                <a:solidFill>
                  <a:srgbClr val="FF0000"/>
                </a:solidFill>
              </a:rPr>
              <a:t>.</a:t>
            </a:r>
            <a:r>
              <a:rPr lang="cs-CZ" b="1" dirty="0" smtClean="0">
                <a:solidFill>
                  <a:srgbClr val="FF0000"/>
                </a:solidFill>
              </a:rPr>
              <a:t> 9</a:t>
            </a:r>
            <a:endParaRPr lang="en-US" b="1" dirty="0" smtClean="0">
              <a:solidFill>
                <a:srgbClr val="FF0000"/>
              </a:solidFill>
            </a:endParaRPr>
          </a:p>
          <a:p>
            <a:endParaRPr lang="en-US" dirty="0" smtClean="0"/>
          </a:p>
          <a:p>
            <a:r>
              <a:rPr lang="en-US" dirty="0" smtClean="0"/>
              <a:t>“Minimize Cost” will be based on the purchase price</a:t>
            </a:r>
            <a:r>
              <a:rPr lang="en-US" b="1" dirty="0" smtClean="0">
                <a:solidFill>
                  <a:srgbClr val="FF0000"/>
                </a:solidFill>
              </a:rPr>
              <a:t>.</a:t>
            </a:r>
            <a:r>
              <a:rPr lang="cs-CZ" b="1" dirty="0" smtClean="0">
                <a:solidFill>
                  <a:srgbClr val="FF0000"/>
                </a:solidFill>
              </a:rPr>
              <a:t> 10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 smtClean="0"/>
              <a:t>Step 5</a:t>
            </a:r>
            <a:endParaRPr lang="en-US" sz="36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535350" y="5795972"/>
            <a:ext cx="8195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Weighted criteria </a:t>
            </a:r>
            <a:r>
              <a:rPr lang="cs-CZ" b="1" dirty="0" err="1" smtClean="0">
                <a:solidFill>
                  <a:srgbClr val="C00000"/>
                </a:solidFill>
              </a:rPr>
              <a:t>vector</a:t>
            </a:r>
            <a:r>
              <a:rPr lang="cs-CZ" b="1" smtClean="0">
                <a:solidFill>
                  <a:srgbClr val="C00000"/>
                </a:solidFill>
              </a:rPr>
              <a:t>  C(</a:t>
            </a:r>
            <a:r>
              <a:rPr lang="cs-CZ" b="1" smtClean="0">
                <a:solidFill>
                  <a:srgbClr val="FF0000"/>
                </a:solidFill>
              </a:rPr>
              <a:t>5,10,7,9,10</a:t>
            </a:r>
            <a:r>
              <a:rPr lang="cs-CZ" b="1" dirty="0" smtClean="0">
                <a:solidFill>
                  <a:srgbClr val="C00000"/>
                </a:solidFill>
              </a:rPr>
              <a:t>) </a:t>
            </a:r>
            <a:r>
              <a:rPr lang="en-US" b="1" dirty="0" smtClean="0">
                <a:solidFill>
                  <a:srgbClr val="C00000"/>
                </a:solidFill>
              </a:rPr>
              <a:t>are values assigned  by decision makers </a:t>
            </a:r>
            <a:r>
              <a:rPr lang="cs-CZ" b="1" dirty="0" smtClean="0">
                <a:solidFill>
                  <a:srgbClr val="C00000"/>
                </a:solidFill>
              </a:rPr>
              <a:t> !!!! 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97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42</a:t>
            </a:fld>
            <a:endParaRPr lang="cs-CZ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17638"/>
            <a:ext cx="6912768" cy="5364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 err="1" smtClean="0"/>
              <a:t>Kepner-Tregoe</a:t>
            </a:r>
            <a:r>
              <a:rPr lang="cs-CZ" b="1" dirty="0" smtClean="0"/>
              <a:t> table </a:t>
            </a:r>
          </a:p>
          <a:p>
            <a:r>
              <a:rPr lang="cs-CZ" sz="2600" b="1" dirty="0" smtClean="0"/>
              <a:t>(</a:t>
            </a:r>
            <a:r>
              <a:rPr lang="cs-CZ" sz="2600" b="1" dirty="0" err="1" smtClean="0"/>
              <a:t>for</a:t>
            </a:r>
            <a:r>
              <a:rPr lang="cs-CZ" sz="2600" b="1" dirty="0" smtClean="0"/>
              <a:t> 4 </a:t>
            </a:r>
            <a:r>
              <a:rPr lang="cs-CZ" sz="2600" b="1" dirty="0" err="1" smtClean="0"/>
              <a:t>cars</a:t>
            </a:r>
            <a:r>
              <a:rPr lang="cs-CZ" sz="2600" b="1" dirty="0" smtClean="0"/>
              <a:t> : </a:t>
            </a:r>
            <a:r>
              <a:rPr lang="cs-CZ" sz="2600" b="1" dirty="0" err="1" smtClean="0"/>
              <a:t>Arrow</a:t>
            </a:r>
            <a:r>
              <a:rPr lang="cs-CZ" sz="2600" b="1" dirty="0" smtClean="0"/>
              <a:t>, Baton, </a:t>
            </a:r>
            <a:r>
              <a:rPr lang="cs-CZ" sz="2600" b="1" dirty="0" err="1" smtClean="0"/>
              <a:t>Carefree</a:t>
            </a:r>
            <a:r>
              <a:rPr lang="cs-CZ" sz="2600" b="1" dirty="0" smtClean="0"/>
              <a:t> and </a:t>
            </a:r>
            <a:r>
              <a:rPr lang="cs-CZ" sz="2600" b="1" dirty="0" err="1" smtClean="0">
                <a:solidFill>
                  <a:srgbClr val="FF0000"/>
                </a:solidFill>
              </a:rPr>
              <a:t>Dash</a:t>
            </a:r>
            <a:r>
              <a:rPr lang="cs-CZ" b="1" dirty="0" smtClean="0"/>
              <a:t>)</a:t>
            </a:r>
            <a:endParaRPr lang="en-US" sz="3600" dirty="0"/>
          </a:p>
        </p:txBody>
      </p:sp>
      <p:sp>
        <p:nvSpPr>
          <p:cNvPr id="3" name="Obdélník 2"/>
          <p:cNvSpPr/>
          <p:nvPr/>
        </p:nvSpPr>
        <p:spPr>
          <a:xfrm>
            <a:off x="4572000" y="5301208"/>
            <a:ext cx="792088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7236296" y="6459295"/>
            <a:ext cx="792088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539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43</a:t>
            </a:fld>
            <a:endParaRPr lang="cs-CZ"/>
          </a:p>
        </p:txBody>
      </p:sp>
      <p:sp>
        <p:nvSpPr>
          <p:cNvPr id="3" name="Obdélník 2"/>
          <p:cNvSpPr/>
          <p:nvPr/>
        </p:nvSpPr>
        <p:spPr>
          <a:xfrm>
            <a:off x="683568" y="1548011"/>
            <a:ext cx="70567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Last </a:t>
            </a:r>
            <a:r>
              <a:rPr lang="en-US" b="1" dirty="0" smtClean="0">
                <a:solidFill>
                  <a:srgbClr val="FF0000"/>
                </a:solidFill>
              </a:rPr>
              <a:t>Step  </a:t>
            </a:r>
            <a:r>
              <a:rPr lang="en-US" b="1" dirty="0">
                <a:solidFill>
                  <a:srgbClr val="FF0000"/>
                </a:solidFill>
              </a:rPr>
              <a:t>Validate Solution</a:t>
            </a:r>
            <a:r>
              <a:rPr lang="en-US" b="1" dirty="0" smtClean="0">
                <a:solidFill>
                  <a:srgbClr val="FF0000"/>
                </a:solidFill>
              </a:rPr>
              <a:t>:</a:t>
            </a:r>
            <a:endParaRPr lang="cs-CZ" b="1" dirty="0" smtClean="0">
              <a:solidFill>
                <a:srgbClr val="FF0000"/>
              </a:solidFill>
            </a:endParaRPr>
          </a:p>
          <a:p>
            <a:endParaRPr lang="en-US" dirty="0"/>
          </a:p>
          <a:p>
            <a:endParaRPr lang="cs-CZ" dirty="0" smtClean="0"/>
          </a:p>
          <a:p>
            <a:r>
              <a:rPr lang="en-US" dirty="0" smtClean="0"/>
              <a:t>The </a:t>
            </a:r>
            <a:r>
              <a:rPr lang="en-US" dirty="0"/>
              <a:t>totals of the weighted scores show that the </a:t>
            </a:r>
            <a:r>
              <a:rPr lang="en-US" b="1" dirty="0">
                <a:solidFill>
                  <a:srgbClr val="FF0000"/>
                </a:solidFill>
              </a:rPr>
              <a:t>Dash</a:t>
            </a:r>
            <a:r>
              <a:rPr lang="en-US" dirty="0"/>
              <a:t> most nearly meets the wants/goals (or put another way</a:t>
            </a:r>
            <a:r>
              <a:rPr lang="en-US" dirty="0" smtClean="0"/>
              <a:t>,</a:t>
            </a:r>
            <a:r>
              <a:rPr lang="cs-CZ" dirty="0" smtClean="0"/>
              <a:t> </a:t>
            </a:r>
            <a:r>
              <a:rPr lang="en-US" dirty="0" smtClean="0"/>
              <a:t>has </a:t>
            </a:r>
            <a:r>
              <a:rPr lang="en-US" dirty="0"/>
              <a:t>the most “benefits”). Dash meets all the requirements and solves the </a:t>
            </a:r>
            <a:r>
              <a:rPr lang="en-US" dirty="0" smtClean="0"/>
              <a:t>problem</a:t>
            </a:r>
            <a:r>
              <a:rPr lang="cs-CZ" dirty="0" smtClean="0"/>
              <a:t> !!! </a:t>
            </a:r>
            <a:endParaRPr lang="cs-CZ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 smtClean="0"/>
              <a:t>Last step – </a:t>
            </a:r>
            <a:r>
              <a:rPr lang="cs-CZ" b="1" dirty="0" err="1" smtClean="0"/>
              <a:t>Validation</a:t>
            </a:r>
            <a:r>
              <a:rPr lang="cs-CZ" b="1" dirty="0" smtClean="0"/>
              <a:t> (</a:t>
            </a:r>
            <a:r>
              <a:rPr lang="cs-CZ" b="1" dirty="0" err="1" smtClean="0"/>
              <a:t>check</a:t>
            </a:r>
            <a:r>
              <a:rPr lang="cs-CZ" b="1" dirty="0" smtClean="0"/>
              <a:t>)</a:t>
            </a:r>
            <a:endParaRPr lang="en-US" sz="3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6722" y="3617799"/>
            <a:ext cx="3240360" cy="2427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Šipka doleva 4"/>
          <p:cNvSpPr/>
          <p:nvPr/>
        </p:nvSpPr>
        <p:spPr>
          <a:xfrm>
            <a:off x="323528" y="4509120"/>
            <a:ext cx="2088232" cy="100811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Go </a:t>
            </a:r>
            <a:r>
              <a:rPr lang="cs-CZ" dirty="0" err="1" smtClean="0"/>
              <a:t>back</a:t>
            </a:r>
            <a:r>
              <a:rPr lang="cs-CZ" dirty="0" smtClean="0"/>
              <a:t> to </a:t>
            </a:r>
            <a:r>
              <a:rPr lang="cs-CZ" dirty="0" err="1" smtClean="0"/>
              <a:t>slide</a:t>
            </a:r>
            <a:r>
              <a:rPr lang="cs-CZ" dirty="0" smtClean="0"/>
              <a:t> 9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6316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827584" y="1412776"/>
            <a:ext cx="7772400" cy="1470025"/>
          </a:xfrm>
        </p:spPr>
        <p:txBody>
          <a:bodyPr/>
          <a:lstStyle/>
          <a:p>
            <a:r>
              <a:rPr lang="en-US" dirty="0" smtClean="0"/>
              <a:t>Thanks for Your attention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429000"/>
            <a:ext cx="2800350" cy="278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44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437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Access situation</a:t>
            </a:r>
            <a:r>
              <a:rPr lang="cs-CZ" b="1" dirty="0" smtClean="0"/>
              <a:t> </a:t>
            </a:r>
            <a:r>
              <a:rPr lang="en-US" sz="3600" dirty="0" smtClean="0"/>
              <a:t>(situation appraisal)</a:t>
            </a:r>
            <a:endParaRPr lang="en-US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Identify concerns </a:t>
            </a:r>
            <a:r>
              <a:rPr lang="en-US" sz="2400" dirty="0" smtClean="0"/>
              <a:t>(problems)</a:t>
            </a:r>
            <a:r>
              <a:rPr lang="cs-CZ" sz="2400" dirty="0" smtClean="0"/>
              <a:t> </a:t>
            </a:r>
            <a:r>
              <a:rPr lang="en-US" dirty="0" smtClean="0"/>
              <a:t>by </a:t>
            </a:r>
            <a:r>
              <a:rPr lang="en-US" dirty="0"/>
              <a:t>listing </a:t>
            </a:r>
            <a:r>
              <a:rPr lang="en-US" dirty="0" smtClean="0"/>
              <a:t>them</a:t>
            </a:r>
            <a:r>
              <a:rPr lang="cs-CZ" dirty="0" smtClean="0"/>
              <a:t> </a:t>
            </a:r>
            <a:endParaRPr lang="en-US" dirty="0"/>
          </a:p>
          <a:p>
            <a:r>
              <a:rPr lang="en-US" dirty="0"/>
              <a:t>Separate the level of </a:t>
            </a:r>
            <a:r>
              <a:rPr lang="en-US" dirty="0" smtClean="0"/>
              <a:t>concern</a:t>
            </a:r>
            <a:r>
              <a:rPr lang="cs-CZ" dirty="0" smtClean="0"/>
              <a:t> </a:t>
            </a:r>
            <a:r>
              <a:rPr lang="en-US" sz="2400" dirty="0" smtClean="0"/>
              <a:t>(importance, </a:t>
            </a:r>
            <a:r>
              <a:rPr lang="en-US" sz="2400" b="1" dirty="0" smtClean="0">
                <a:solidFill>
                  <a:srgbClr val="00B050"/>
                </a:solidFill>
              </a:rPr>
              <a:t>magnitude</a:t>
            </a:r>
            <a:r>
              <a:rPr lang="en-US" sz="2400" dirty="0" smtClean="0"/>
              <a:t>, level of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influence</a:t>
            </a:r>
            <a:r>
              <a:rPr lang="en-US" sz="2400" dirty="0" smtClean="0"/>
              <a:t>)</a:t>
            </a:r>
            <a:r>
              <a:rPr lang="cs-CZ" sz="2400" dirty="0" smtClean="0"/>
              <a:t> </a:t>
            </a:r>
            <a:endParaRPr lang="en-US" sz="2400" dirty="0" smtClean="0"/>
          </a:p>
          <a:p>
            <a:r>
              <a:rPr lang="en-US" dirty="0" smtClean="0"/>
              <a:t>Set </a:t>
            </a:r>
            <a:r>
              <a:rPr lang="en-US" dirty="0"/>
              <a:t>the priority level to measure </a:t>
            </a:r>
            <a:r>
              <a:rPr lang="en-US" dirty="0" smtClean="0"/>
              <a:t>seriousness</a:t>
            </a:r>
            <a:r>
              <a:rPr lang="cs-CZ" dirty="0" smtClean="0"/>
              <a:t> </a:t>
            </a:r>
            <a:r>
              <a:rPr lang="en-US" dirty="0" smtClean="0"/>
              <a:t>of impacts </a:t>
            </a:r>
            <a:r>
              <a:rPr lang="cs-CZ" sz="2400" dirty="0" smtClean="0"/>
              <a:t>(</a:t>
            </a:r>
            <a:r>
              <a:rPr lang="cs-CZ" sz="2400" b="1" dirty="0">
                <a:solidFill>
                  <a:schemeClr val="accent1">
                    <a:lumMod val="75000"/>
                  </a:schemeClr>
                </a:solidFill>
              </a:rPr>
              <a:t>influence</a:t>
            </a:r>
            <a:r>
              <a:rPr lang="cs-CZ" sz="2400" dirty="0"/>
              <a:t>)</a:t>
            </a:r>
            <a:r>
              <a:rPr lang="en-US" dirty="0" smtClean="0"/>
              <a:t>, </a:t>
            </a:r>
            <a:r>
              <a:rPr lang="en-US" dirty="0"/>
              <a:t>urgency and growth </a:t>
            </a:r>
            <a:r>
              <a:rPr lang="en-US" dirty="0" smtClean="0"/>
              <a:t>potential</a:t>
            </a:r>
            <a:r>
              <a:rPr lang="cs-CZ" dirty="0" smtClean="0"/>
              <a:t> </a:t>
            </a:r>
            <a:endParaRPr lang="en-US" dirty="0"/>
          </a:p>
          <a:p>
            <a:r>
              <a:rPr lang="en-US" dirty="0"/>
              <a:t>Decide what action to take </a:t>
            </a:r>
            <a:r>
              <a:rPr lang="en-US" dirty="0" smtClean="0"/>
              <a:t>next</a:t>
            </a:r>
            <a:r>
              <a:rPr lang="cs-CZ" dirty="0" smtClean="0"/>
              <a:t> </a:t>
            </a:r>
            <a:r>
              <a:rPr lang="en-US" sz="2400" dirty="0" smtClean="0"/>
              <a:t>(step by step approach)</a:t>
            </a:r>
          </a:p>
          <a:p>
            <a:r>
              <a:rPr lang="en-US" dirty="0" smtClean="0"/>
              <a:t>Plan </a:t>
            </a:r>
            <a:r>
              <a:rPr lang="en-US" dirty="0"/>
              <a:t>for </a:t>
            </a:r>
            <a:r>
              <a:rPr lang="en-US" b="1" dirty="0">
                <a:solidFill>
                  <a:srgbClr val="FF0000"/>
                </a:solidFill>
              </a:rPr>
              <a:t>who</a:t>
            </a:r>
            <a:r>
              <a:rPr lang="en-US" dirty="0"/>
              <a:t> is involved, </a:t>
            </a:r>
            <a:r>
              <a:rPr lang="en-US" b="1" dirty="0">
                <a:solidFill>
                  <a:srgbClr val="FF0000"/>
                </a:solidFill>
              </a:rPr>
              <a:t>what</a:t>
            </a:r>
            <a:r>
              <a:rPr lang="en-US" dirty="0"/>
              <a:t> they will be doing, </a:t>
            </a:r>
            <a:r>
              <a:rPr lang="en-US" b="1" dirty="0">
                <a:solidFill>
                  <a:srgbClr val="FF0000"/>
                </a:solidFill>
              </a:rPr>
              <a:t>where</a:t>
            </a:r>
            <a:r>
              <a:rPr lang="en-US" dirty="0"/>
              <a:t> they will be </a:t>
            </a:r>
            <a:r>
              <a:rPr lang="en-US" dirty="0" smtClean="0"/>
              <a:t>involved</a:t>
            </a:r>
            <a:r>
              <a:rPr lang="cs-CZ" dirty="0" smtClean="0"/>
              <a:t>, </a:t>
            </a:r>
            <a:r>
              <a:rPr lang="en-US" b="1" dirty="0" smtClean="0">
                <a:solidFill>
                  <a:srgbClr val="FF0000"/>
                </a:solidFill>
              </a:rPr>
              <a:t>when</a:t>
            </a:r>
            <a:r>
              <a:rPr lang="en-US" dirty="0" smtClean="0"/>
              <a:t> it happened and </a:t>
            </a:r>
            <a:r>
              <a:rPr lang="en-US" dirty="0"/>
              <a:t>the </a:t>
            </a:r>
            <a:r>
              <a:rPr lang="en-US" b="1" dirty="0">
                <a:solidFill>
                  <a:srgbClr val="FF0000"/>
                </a:solidFill>
              </a:rPr>
              <a:t>extent</a:t>
            </a:r>
            <a:r>
              <a:rPr lang="en-US" b="1" dirty="0"/>
              <a:t> </a:t>
            </a:r>
            <a:r>
              <a:rPr lang="en-US" dirty="0"/>
              <a:t>of </a:t>
            </a:r>
            <a:r>
              <a:rPr lang="en-US" dirty="0" smtClean="0"/>
              <a:t>involvement</a:t>
            </a:r>
            <a:r>
              <a:rPr lang="cs-CZ" sz="2400" dirty="0"/>
              <a:t> (</a:t>
            </a:r>
            <a:r>
              <a:rPr lang="cs-CZ" sz="2400" b="1" dirty="0">
                <a:solidFill>
                  <a:srgbClr val="00B050"/>
                </a:solidFill>
              </a:rPr>
              <a:t>magnitude</a:t>
            </a:r>
            <a:r>
              <a:rPr lang="cs-CZ" sz="2400" dirty="0"/>
              <a:t>)</a:t>
            </a:r>
            <a:endParaRPr lang="en-US" sz="2400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2864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solidFill>
                  <a:srgbClr val="FF0000"/>
                </a:solidFill>
              </a:rPr>
              <a:t>WHO</a:t>
            </a:r>
            <a:r>
              <a:rPr lang="cs-CZ" sz="4000" dirty="0" smtClean="0"/>
              <a:t> </a:t>
            </a:r>
            <a:r>
              <a:rPr lang="cs-CZ" sz="4000" dirty="0" smtClean="0">
                <a:solidFill>
                  <a:srgbClr val="92D050"/>
                </a:solidFill>
              </a:rPr>
              <a:t>WHAT</a:t>
            </a:r>
            <a:r>
              <a:rPr lang="cs-CZ" sz="4000" dirty="0" smtClean="0"/>
              <a:t> WHEN </a:t>
            </a:r>
            <a:r>
              <a:rPr lang="cs-CZ" sz="4000" dirty="0" smtClean="0">
                <a:solidFill>
                  <a:srgbClr val="0070C0"/>
                </a:solidFill>
              </a:rPr>
              <a:t>WHERE</a:t>
            </a:r>
            <a:r>
              <a:rPr lang="cs-CZ" sz="4000" dirty="0" smtClean="0"/>
              <a:t> </a:t>
            </a:r>
            <a:r>
              <a:rPr lang="cs-CZ" sz="4000" dirty="0" smtClean="0">
                <a:solidFill>
                  <a:srgbClr val="FFC000"/>
                </a:solidFill>
              </a:rPr>
              <a:t>EXTENT</a:t>
            </a:r>
            <a:endParaRPr lang="cs-CZ" sz="4000" dirty="0">
              <a:solidFill>
                <a:srgbClr val="FFC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6</a:t>
            </a:fld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140968"/>
            <a:ext cx="1313340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322" y="1978478"/>
            <a:ext cx="1629218" cy="1114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487416"/>
            <a:ext cx="1331701" cy="1373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204956"/>
            <a:ext cx="2467608" cy="2467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573016"/>
            <a:ext cx="249555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Šipka dolů 4"/>
          <p:cNvSpPr/>
          <p:nvPr/>
        </p:nvSpPr>
        <p:spPr>
          <a:xfrm>
            <a:off x="971600" y="1340768"/>
            <a:ext cx="504056" cy="133102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Šipka dolů 10"/>
          <p:cNvSpPr/>
          <p:nvPr/>
        </p:nvSpPr>
        <p:spPr>
          <a:xfrm>
            <a:off x="2536138" y="1204956"/>
            <a:ext cx="451686" cy="495852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Šipka dolů 11"/>
          <p:cNvSpPr/>
          <p:nvPr/>
        </p:nvSpPr>
        <p:spPr>
          <a:xfrm>
            <a:off x="3815291" y="1182448"/>
            <a:ext cx="425743" cy="3126336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Šipka dolů 12"/>
          <p:cNvSpPr/>
          <p:nvPr/>
        </p:nvSpPr>
        <p:spPr>
          <a:xfrm>
            <a:off x="5521968" y="1132587"/>
            <a:ext cx="418184" cy="495852"/>
          </a:xfrm>
          <a:prstGeom prst="down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Šipka dolů 13"/>
          <p:cNvSpPr/>
          <p:nvPr/>
        </p:nvSpPr>
        <p:spPr>
          <a:xfrm>
            <a:off x="7403950" y="1204956"/>
            <a:ext cx="480417" cy="2152036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7168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Make decision</a:t>
            </a:r>
            <a:r>
              <a:rPr lang="cs-CZ" b="1" dirty="0" smtClean="0"/>
              <a:t> </a:t>
            </a:r>
            <a:r>
              <a:rPr lang="cs-CZ" sz="1600" i="1" dirty="0" smtClean="0">
                <a:latin typeface="Verdana" pitchFamily="34" charset="0"/>
                <a:cs typeface="Times New Roman" pitchFamily="18" charset="0"/>
              </a:rPr>
              <a:t>(A </a:t>
            </a:r>
            <a:r>
              <a:rPr lang="en-US" sz="1600" i="1" dirty="0" smtClean="0">
                <a:latin typeface="Verdana" pitchFamily="34" charset="0"/>
                <a:cs typeface="Times New Roman" pitchFamily="18" charset="0"/>
              </a:rPr>
              <a:t>choice </a:t>
            </a:r>
            <a:r>
              <a:rPr lang="en-US" sz="1600" i="1" dirty="0">
                <a:latin typeface="Verdana" pitchFamily="34" charset="0"/>
                <a:cs typeface="Times New Roman" pitchFamily="18" charset="0"/>
              </a:rPr>
              <a:t>between two or more </a:t>
            </a:r>
            <a:r>
              <a:rPr lang="en-US" sz="1600" i="1" dirty="0" smtClean="0">
                <a:latin typeface="Verdana" pitchFamily="34" charset="0"/>
                <a:cs typeface="Times New Roman" pitchFamily="18" charset="0"/>
              </a:rPr>
              <a:t>alternatives</a:t>
            </a:r>
            <a:r>
              <a:rPr lang="cs-CZ" sz="1600" i="1" dirty="0" smtClean="0">
                <a:latin typeface="Verdana" pitchFamily="34" charset="0"/>
                <a:cs typeface="Times New Roman" pitchFamily="18" charset="0"/>
              </a:rPr>
              <a:t>)</a:t>
            </a:r>
            <a:endParaRPr lang="en-US" sz="1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Identify what is being decided  </a:t>
            </a:r>
          </a:p>
          <a:p>
            <a:r>
              <a:rPr lang="en-US" dirty="0" smtClean="0"/>
              <a:t>Establish and classify objectives </a:t>
            </a:r>
            <a:r>
              <a:rPr lang="en-US" sz="2600" dirty="0" smtClean="0"/>
              <a:t>(main ones, minor ones,..)</a:t>
            </a:r>
          </a:p>
          <a:p>
            <a:r>
              <a:rPr lang="en-US" dirty="0" smtClean="0"/>
              <a:t>Separate the objectives into </a:t>
            </a:r>
            <a:r>
              <a:rPr lang="en-US" b="1" dirty="0" smtClean="0">
                <a:solidFill>
                  <a:srgbClr val="FF0000"/>
                </a:solidFill>
              </a:rPr>
              <a:t>must</a:t>
            </a:r>
            <a:r>
              <a:rPr lang="en-US" dirty="0" smtClean="0"/>
              <a:t> </a:t>
            </a:r>
            <a:r>
              <a:rPr lang="en-US" sz="1500" i="1" dirty="0" smtClean="0">
                <a:solidFill>
                  <a:srgbClr val="C00000"/>
                </a:solidFill>
              </a:rPr>
              <a:t>(</a:t>
            </a:r>
            <a:r>
              <a:rPr lang="en-US" sz="1500" b="1" i="1" dirty="0" smtClean="0">
                <a:solidFill>
                  <a:srgbClr val="C00000"/>
                </a:solidFill>
              </a:rPr>
              <a:t>must to have</a:t>
            </a:r>
            <a:r>
              <a:rPr lang="en-US" sz="1500" i="1" dirty="0" smtClean="0">
                <a:solidFill>
                  <a:srgbClr val="C00000"/>
                </a:solidFill>
              </a:rPr>
              <a:t>) </a:t>
            </a:r>
            <a:r>
              <a:rPr lang="en-US" dirty="0" smtClean="0"/>
              <a:t>and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want </a:t>
            </a:r>
            <a:r>
              <a:rPr lang="en-US" sz="1500" i="1" dirty="0" smtClean="0">
                <a:solidFill>
                  <a:srgbClr val="0070C0"/>
                </a:solidFill>
              </a:rPr>
              <a:t>(</a:t>
            </a:r>
            <a:r>
              <a:rPr lang="en-US" sz="1500" b="1" i="1" dirty="0" smtClean="0">
                <a:solidFill>
                  <a:srgbClr val="0070C0"/>
                </a:solidFill>
              </a:rPr>
              <a:t>nice to have</a:t>
            </a:r>
            <a:r>
              <a:rPr lang="en-US" sz="1500" i="1" dirty="0" smtClean="0">
                <a:solidFill>
                  <a:srgbClr val="0070C0"/>
                </a:solidFill>
              </a:rPr>
              <a:t>) 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categories </a:t>
            </a:r>
            <a:r>
              <a:rPr lang="en-US" sz="2600" dirty="0" smtClean="0"/>
              <a:t>(we have to assign </a:t>
            </a:r>
            <a:r>
              <a:rPr lang="en-US" sz="2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importance factors </a:t>
            </a:r>
            <a:r>
              <a:rPr lang="en-US" sz="2600" dirty="0" smtClean="0"/>
              <a:t>from 1-10, where 10 is the most important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want</a:t>
            </a:r>
            <a:r>
              <a:rPr lang="en-US" sz="2600" dirty="0" smtClean="0"/>
              <a:t> objective) and assign criterion rating (weights) </a:t>
            </a:r>
          </a:p>
          <a:p>
            <a:r>
              <a:rPr lang="en-US" dirty="0" smtClean="0"/>
              <a:t>Generate the alternatives </a:t>
            </a:r>
            <a:r>
              <a:rPr lang="en-US" sz="1500" dirty="0" smtClean="0"/>
              <a:t>(</a:t>
            </a:r>
            <a:r>
              <a:rPr lang="en-US" sz="2100" b="1" dirty="0" smtClean="0">
                <a:solidFill>
                  <a:srgbClr val="00B050"/>
                </a:solidFill>
              </a:rPr>
              <a:t>we can do  it that way or we can take another way as well</a:t>
            </a:r>
            <a:r>
              <a:rPr lang="en-US" sz="2100" dirty="0" smtClean="0"/>
              <a:t>)</a:t>
            </a:r>
          </a:p>
          <a:p>
            <a:r>
              <a:rPr lang="en-US" dirty="0" smtClean="0"/>
              <a:t>Evaluate the alternatives by scoring the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wants</a:t>
            </a:r>
            <a:r>
              <a:rPr lang="en-US" dirty="0" smtClean="0"/>
              <a:t> against the main objective – </a:t>
            </a:r>
            <a:r>
              <a:rPr lang="en-US" b="1" i="1" dirty="0" smtClean="0">
                <a:solidFill>
                  <a:srgbClr val="00B050"/>
                </a:solidFill>
              </a:rPr>
              <a:t>see next slides</a:t>
            </a:r>
          </a:p>
          <a:p>
            <a:r>
              <a:rPr lang="en-US" dirty="0" smtClean="0"/>
              <a:t>Review adverse (harmful) consequences of your corrective steps (risk evaluation, risk </a:t>
            </a:r>
            <a:r>
              <a:rPr lang="en-GB" dirty="0" smtClean="0"/>
              <a:t>assessment</a:t>
            </a:r>
            <a:r>
              <a:rPr lang="en-US" dirty="0" smtClean="0"/>
              <a:t>) </a:t>
            </a:r>
          </a:p>
          <a:p>
            <a:r>
              <a:rPr lang="en-US" dirty="0" smtClean="0"/>
              <a:t>Make the best possible choice </a:t>
            </a:r>
            <a:r>
              <a:rPr lang="en-US" b="1" dirty="0" smtClean="0">
                <a:solidFill>
                  <a:srgbClr val="FF0000"/>
                </a:solidFill>
              </a:rPr>
              <a:t>what to do</a:t>
            </a:r>
          </a:p>
          <a:p>
            <a:endParaRPr lang="cs-CZ" dirty="0"/>
          </a:p>
        </p:txBody>
      </p:sp>
      <p:sp>
        <p:nvSpPr>
          <p:cNvPr id="4" name="Šipka doprava 3"/>
          <p:cNvSpPr/>
          <p:nvPr/>
        </p:nvSpPr>
        <p:spPr>
          <a:xfrm>
            <a:off x="5220072" y="4293096"/>
            <a:ext cx="3024336" cy="2880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5230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Criteria rating </a:t>
            </a:r>
            <a:endParaRPr lang="en-US" b="1" dirty="0"/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42" y="1659558"/>
            <a:ext cx="8077200" cy="284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ál 3"/>
          <p:cNvSpPr/>
          <p:nvPr/>
        </p:nvSpPr>
        <p:spPr>
          <a:xfrm>
            <a:off x="3203848" y="1844824"/>
            <a:ext cx="648072" cy="216024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vál 4"/>
          <p:cNvSpPr/>
          <p:nvPr/>
        </p:nvSpPr>
        <p:spPr>
          <a:xfrm>
            <a:off x="5004048" y="1844824"/>
            <a:ext cx="648072" cy="216024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vál 5"/>
          <p:cNvSpPr/>
          <p:nvPr/>
        </p:nvSpPr>
        <p:spPr>
          <a:xfrm>
            <a:off x="6660232" y="1844824"/>
            <a:ext cx="648072" cy="216024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8" name="Přímá spojnice se šipkou 7"/>
          <p:cNvCxnSpPr>
            <a:stCxn id="4" idx="3"/>
          </p:cNvCxnSpPr>
          <p:nvPr/>
        </p:nvCxnSpPr>
        <p:spPr>
          <a:xfrm flipH="1">
            <a:off x="3059832" y="2029212"/>
            <a:ext cx="238924" cy="6077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/>
          <p:cNvCxnSpPr/>
          <p:nvPr/>
        </p:nvCxnSpPr>
        <p:spPr>
          <a:xfrm flipH="1">
            <a:off x="4884586" y="2032731"/>
            <a:ext cx="238924" cy="6077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/>
          <p:cNvCxnSpPr/>
          <p:nvPr/>
        </p:nvCxnSpPr>
        <p:spPr>
          <a:xfrm flipH="1">
            <a:off x="6660232" y="2060848"/>
            <a:ext cx="238924" cy="6077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ál 10"/>
          <p:cNvSpPr/>
          <p:nvPr/>
        </p:nvSpPr>
        <p:spPr>
          <a:xfrm>
            <a:off x="8024370" y="2100614"/>
            <a:ext cx="648072" cy="216024"/>
          </a:xfrm>
          <a:prstGeom prst="ellipse">
            <a:avLst/>
          </a:prstGeom>
          <a:solidFill>
            <a:srgbClr val="00B050">
              <a:alpha val="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00B050"/>
              </a:solidFill>
            </a:endParaRPr>
          </a:p>
        </p:txBody>
      </p:sp>
      <p:sp>
        <p:nvSpPr>
          <p:cNvPr id="7" name="Šipka doprava 6"/>
          <p:cNvSpPr/>
          <p:nvPr/>
        </p:nvSpPr>
        <p:spPr>
          <a:xfrm>
            <a:off x="2246644" y="4509120"/>
            <a:ext cx="5400600" cy="136815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See similar example on the next slide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2" name="Zástupný symbol pro číslo snímku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8</a:t>
            </a:fld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491668" y="5767516"/>
            <a:ext cx="63693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Importance can be understood as a Satisfaction score, </a:t>
            </a:r>
          </a:p>
          <a:p>
            <a:r>
              <a:rPr lang="en-US" dirty="0" smtClean="0"/>
              <a:t>meaning desirable but not essential. </a:t>
            </a:r>
          </a:p>
          <a:p>
            <a:r>
              <a:rPr lang="en-US" dirty="0" smtClean="0"/>
              <a:t>Criteria rating is related to want criteria and every car property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554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car to buy ?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938" y="1690688"/>
            <a:ext cx="6334125" cy="347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A776-8594-4643-8B23-C6D16F173EE0}" type="slidenum">
              <a:rPr lang="cs-CZ" smtClean="0"/>
              <a:t>9</a:t>
            </a:fld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3464527" y="5498034"/>
            <a:ext cx="1658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Criterion rating </a:t>
            </a:r>
            <a:endParaRPr lang="en-US" dirty="0"/>
          </a:p>
        </p:txBody>
      </p:sp>
      <p:cxnSp>
        <p:nvCxnSpPr>
          <p:cNvPr id="7" name="Přímá spojnice se šipkou 6"/>
          <p:cNvCxnSpPr/>
          <p:nvPr/>
        </p:nvCxnSpPr>
        <p:spPr>
          <a:xfrm flipV="1">
            <a:off x="2123728" y="3573016"/>
            <a:ext cx="613017" cy="1800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ovéPole 8"/>
          <p:cNvSpPr txBox="1"/>
          <p:nvPr/>
        </p:nvSpPr>
        <p:spPr>
          <a:xfrm>
            <a:off x="1425650" y="5518676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 </a:t>
            </a:r>
            <a:endParaRPr lang="en-US" dirty="0"/>
          </a:p>
        </p:txBody>
      </p:sp>
      <p:cxnSp>
        <p:nvCxnSpPr>
          <p:cNvPr id="10" name="Přímá spojnice se šipkou 9"/>
          <p:cNvCxnSpPr/>
          <p:nvPr/>
        </p:nvCxnSpPr>
        <p:spPr>
          <a:xfrm flipH="1" flipV="1">
            <a:off x="3491880" y="3356992"/>
            <a:ext cx="288032" cy="21616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Šipka doprava 10"/>
          <p:cNvSpPr/>
          <p:nvPr/>
        </p:nvSpPr>
        <p:spPr>
          <a:xfrm>
            <a:off x="5652120" y="5373216"/>
            <a:ext cx="2376264" cy="11521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TextovéPole 11"/>
          <p:cNvSpPr txBox="1"/>
          <p:nvPr/>
        </p:nvSpPr>
        <p:spPr>
          <a:xfrm>
            <a:off x="5762065" y="5764614"/>
            <a:ext cx="2736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>
                <a:solidFill>
                  <a:srgbClr val="FFFF00"/>
                </a:solidFill>
              </a:rPr>
              <a:t>go to </a:t>
            </a:r>
            <a:r>
              <a:rPr lang="cs-CZ" sz="1400" b="1" dirty="0" err="1" smtClean="0">
                <a:solidFill>
                  <a:srgbClr val="FFFF00"/>
                </a:solidFill>
              </a:rPr>
              <a:t>slide</a:t>
            </a:r>
            <a:r>
              <a:rPr lang="cs-CZ" sz="1400" b="1" dirty="0" smtClean="0">
                <a:solidFill>
                  <a:srgbClr val="FFFF00"/>
                </a:solidFill>
              </a:rPr>
              <a:t> 34 and </a:t>
            </a:r>
            <a:r>
              <a:rPr lang="cs-CZ" sz="1400" b="1" dirty="0" err="1" smtClean="0">
                <a:solidFill>
                  <a:srgbClr val="FFFF00"/>
                </a:solidFill>
              </a:rPr>
              <a:t>back</a:t>
            </a:r>
            <a:endParaRPr lang="cs-CZ" sz="1400" b="1" dirty="0">
              <a:solidFill>
                <a:srgbClr val="FFFF00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683568" y="576766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Importance score, meaning</a:t>
            </a:r>
          </a:p>
          <a:p>
            <a:r>
              <a:rPr lang="en-US" dirty="0" smtClean="0"/>
              <a:t>desirable but not essential.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315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643</TotalTime>
  <Words>2380</Words>
  <Application>Microsoft Office PowerPoint</Application>
  <PresentationFormat>Předvádění na obrazovce (4:3)</PresentationFormat>
  <Paragraphs>413</Paragraphs>
  <Slides>44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44</vt:i4>
      </vt:variant>
    </vt:vector>
  </HeadingPairs>
  <TitlesOfParts>
    <vt:vector size="45" baseType="lpstr">
      <vt:lpstr>Motiv systému Office</vt:lpstr>
      <vt:lpstr>Kepner-Tregoe Methodology</vt:lpstr>
      <vt:lpstr>Apollo 13 – Houston, Houston, do you read me ?  We have a big problem….!</vt:lpstr>
      <vt:lpstr>Decision Analysis –serious one </vt:lpstr>
      <vt:lpstr>What is it K-T methodology  ?</vt:lpstr>
      <vt:lpstr>Access situation (situation appraisal)</vt:lpstr>
      <vt:lpstr>WHO WHAT WHEN WHERE EXTENT</vt:lpstr>
      <vt:lpstr>Make decision (A choice between two or more alternatives)</vt:lpstr>
      <vt:lpstr>Criteria rating </vt:lpstr>
      <vt:lpstr>Which car to buy ?</vt:lpstr>
      <vt:lpstr>See the Upcoming (approaching, next to come) and Potential Opportunity -Solutions</vt:lpstr>
      <vt:lpstr>Uncover and handle problems  (problem analysis)</vt:lpstr>
      <vt:lpstr>Description</vt:lpstr>
      <vt:lpstr>Decomposition, priorities and causes</vt:lpstr>
      <vt:lpstr>Example of problem manifestation (decrease of performance) </vt:lpstr>
      <vt:lpstr>Server crashed !!!! (home study !!!)</vt:lpstr>
      <vt:lpstr> Test the Most Probable Cause (home study !!!)</vt:lpstr>
      <vt:lpstr>Problem Analysis - What</vt:lpstr>
      <vt:lpstr>See two MS Dynamics Setup screens  (related to the problem specified recently)</vt:lpstr>
      <vt:lpstr>Problem Analysis - What</vt:lpstr>
      <vt:lpstr>Another example for WHAT and IS and IS NOT</vt:lpstr>
      <vt:lpstr>Problem Analysis - Where</vt:lpstr>
      <vt:lpstr>Problem Analysis - When</vt:lpstr>
      <vt:lpstr>Example for WHEN and IS and IS NOT</vt:lpstr>
      <vt:lpstr>Problem Analysis - Extent</vt:lpstr>
      <vt:lpstr>Problem Analysis Evaluate Possible Causes</vt:lpstr>
      <vt:lpstr>Problem Analysis Confirm True Cause</vt:lpstr>
      <vt:lpstr>Let’s Look At Some Problems!</vt:lpstr>
      <vt:lpstr>Systematic Problem Solving and Decision making Overview</vt:lpstr>
      <vt:lpstr>Planning the Next Steps</vt:lpstr>
      <vt:lpstr>Problem analysis table template (Home study)</vt:lpstr>
      <vt:lpstr>Problem description (example)</vt:lpstr>
      <vt:lpstr>Problem analysis real table </vt:lpstr>
      <vt:lpstr>Results ????</vt:lpstr>
      <vt:lpstr>Tree of the casual relationships I –example </vt:lpstr>
      <vt:lpstr>Prezentace aplikace PowerPoint</vt:lpstr>
      <vt:lpstr>Let’s Look At Some Problems again!</vt:lpstr>
      <vt:lpstr>Decision making process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Thanks for Your attention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Kepner-Tregoe Methodology</dc:title>
  <dc:creator>Skorkovsky Jaromir</dc:creator>
  <cp:lastModifiedBy>Skorkovsky Jaromir</cp:lastModifiedBy>
  <cp:revision>72</cp:revision>
  <dcterms:created xsi:type="dcterms:W3CDTF">2012-07-23T07:06:28Z</dcterms:created>
  <dcterms:modified xsi:type="dcterms:W3CDTF">2013-03-10T07:17:18Z</dcterms:modified>
</cp:coreProperties>
</file>