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69"/>
  </p:notesMasterIdLst>
  <p:handoutMasterIdLst>
    <p:handoutMasterId r:id="rId70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331" r:id="rId9"/>
    <p:sldId id="269" r:id="rId10"/>
    <p:sldId id="270" r:id="rId11"/>
    <p:sldId id="332" r:id="rId12"/>
    <p:sldId id="333" r:id="rId13"/>
    <p:sldId id="273" r:id="rId14"/>
    <p:sldId id="274" r:id="rId15"/>
    <p:sldId id="334" r:id="rId16"/>
    <p:sldId id="276" r:id="rId17"/>
    <p:sldId id="277" r:id="rId18"/>
    <p:sldId id="335" r:id="rId19"/>
    <p:sldId id="279" r:id="rId20"/>
    <p:sldId id="336" r:id="rId21"/>
    <p:sldId id="281" r:id="rId22"/>
    <p:sldId id="337" r:id="rId23"/>
    <p:sldId id="283" r:id="rId24"/>
    <p:sldId id="284" r:id="rId25"/>
    <p:sldId id="338" r:id="rId26"/>
    <p:sldId id="286" r:id="rId27"/>
    <p:sldId id="339" r:id="rId28"/>
    <p:sldId id="340" r:id="rId29"/>
    <p:sldId id="289" r:id="rId30"/>
    <p:sldId id="290" r:id="rId31"/>
    <p:sldId id="291" r:id="rId32"/>
    <p:sldId id="341" r:id="rId33"/>
    <p:sldId id="293" r:id="rId34"/>
    <p:sldId id="294" r:id="rId35"/>
    <p:sldId id="295" r:id="rId36"/>
    <p:sldId id="296" r:id="rId37"/>
    <p:sldId id="342" r:id="rId38"/>
    <p:sldId id="298" r:id="rId39"/>
    <p:sldId id="343" r:id="rId40"/>
    <p:sldId id="344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45" r:id="rId52"/>
    <p:sldId id="346" r:id="rId53"/>
    <p:sldId id="347" r:id="rId54"/>
    <p:sldId id="314" r:id="rId55"/>
    <p:sldId id="315" r:id="rId56"/>
    <p:sldId id="316" r:id="rId57"/>
    <p:sldId id="318" r:id="rId58"/>
    <p:sldId id="319" r:id="rId59"/>
    <p:sldId id="354" r:id="rId60"/>
    <p:sldId id="348" r:id="rId61"/>
    <p:sldId id="356" r:id="rId62"/>
    <p:sldId id="357" r:id="rId63"/>
    <p:sldId id="358" r:id="rId64"/>
    <p:sldId id="350" r:id="rId65"/>
    <p:sldId id="351" r:id="rId66"/>
    <p:sldId id="352" r:id="rId67"/>
    <p:sldId id="353" r:id="rId68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4" autoAdjust="0"/>
    <p:restoredTop sz="86381" autoAdjust="0"/>
  </p:normalViewPr>
  <p:slideViewPr>
    <p:cSldViewPr snapToGrid="0">
      <p:cViewPr>
        <p:scale>
          <a:sx n="75" d="100"/>
          <a:sy n="75" d="100"/>
        </p:scale>
        <p:origin x="-714" y="-600"/>
      </p:cViewPr>
      <p:guideLst>
        <p:guide orient="horz" pos="937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32384-BB0A-4756-AEBB-6313EF8FB130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9DAB9-F0F0-48BE-97D0-7AEDCD0D5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993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4D2B494-BF1B-4B48-8405-23E4C5761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1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1768A47-03D1-4414-A4D8-663398AACA20}" type="slidenum">
              <a:rPr lang="en-US" sz="1200">
                <a:latin typeface="Arial" charset="0"/>
              </a:rPr>
              <a:pPr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smtClean="0"/>
              <a:t>Relativní cena oblečení je </a:t>
            </a:r>
            <a:r>
              <a:rPr lang="en-US" dirty="0" smtClean="0"/>
              <a:t>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C</a:t>
            </a:r>
            <a:r>
              <a:rPr lang="en-US" sz="1800" i="1" dirty="0" smtClean="0"/>
              <a:t>/P</a:t>
            </a:r>
            <a:r>
              <a:rPr lang="en-US" sz="1800" i="1" baseline="-25000" dirty="0" smtClean="0"/>
              <a:t>F</a:t>
            </a:r>
            <a:r>
              <a:rPr lang="cs-CZ" sz="1800" i="1" baseline="-25000" dirty="0" smtClean="0"/>
              <a:t> (</a:t>
            </a:r>
            <a:r>
              <a:rPr lang="en-US" sz="1800" baseline="-25000" dirty="0" smtClean="0"/>
              <a:t>1</a:t>
            </a:r>
            <a:r>
              <a:rPr lang="cs-CZ" sz="1800" baseline="-25000" dirty="0" smtClean="0"/>
              <a:t>)</a:t>
            </a:r>
            <a:r>
              <a:rPr lang="en-US" sz="1800" dirty="0" smtClean="0"/>
              <a:t>.  </a:t>
            </a:r>
            <a:r>
              <a:rPr lang="cs-CZ" sz="1800" dirty="0" smtClean="0"/>
              <a:t>Vztah mezi relativní cenou výstupu</a:t>
            </a:r>
            <a:r>
              <a:rPr lang="cs-CZ" sz="1800" baseline="0" dirty="0" smtClean="0"/>
              <a:t> relativní cenou vstupu je dán křivkou </a:t>
            </a:r>
            <a:r>
              <a:rPr lang="en-US" sz="1800" i="1" dirty="0" smtClean="0"/>
              <a:t>SS</a:t>
            </a:r>
            <a:r>
              <a:rPr lang="cs-CZ" sz="1800" i="1" dirty="0" smtClean="0"/>
              <a:t>. </a:t>
            </a:r>
            <a:r>
              <a:rPr lang="cs-CZ" sz="1800" i="0" dirty="0" smtClean="0"/>
              <a:t>Můžeme</a:t>
            </a:r>
            <a:r>
              <a:rPr lang="cs-CZ" sz="1800" i="0" baseline="0" dirty="0" smtClean="0"/>
              <a:t> pak určit relativní cenu VF – poměr mzda/renta</a:t>
            </a:r>
            <a:r>
              <a:rPr lang="en-US" sz="1800" dirty="0" smtClean="0"/>
              <a:t>.  </a:t>
            </a:r>
            <a:r>
              <a:rPr lang="cs-CZ" sz="1800" dirty="0" smtClean="0"/>
              <a:t>Jakmile</a:t>
            </a:r>
            <a:r>
              <a:rPr lang="cs-CZ" sz="1800" baseline="0" dirty="0" smtClean="0"/>
              <a:t> </a:t>
            </a:r>
            <a:r>
              <a:rPr lang="cs-CZ" sz="1800" baseline="0" dirty="0" err="1" smtClean="0"/>
              <a:t>zmáme</a:t>
            </a:r>
            <a:r>
              <a:rPr lang="cs-CZ" sz="1800" baseline="0" dirty="0" smtClean="0"/>
              <a:t> poměr mzda/</a:t>
            </a:r>
            <a:r>
              <a:rPr lang="cs-CZ" sz="1800" baseline="0" dirty="0" err="1" smtClean="0"/>
              <a:t>renat</a:t>
            </a:r>
            <a:r>
              <a:rPr lang="cs-CZ" sz="1800" baseline="0" dirty="0" smtClean="0"/>
              <a:t>, křivky CC a FF, můžeme určit podíl půdy k práci v obou odvětvích. Shrnuto: při daných cenách výstupu, v H-O modelu můžeme určit nejen ceny VF a také jejich množství v jednotlivých </a:t>
            </a:r>
            <a:r>
              <a:rPr lang="cs-CZ" sz="1800" baseline="0" smtClean="0"/>
              <a:t>odvětvích.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2009 Pearson Addison-Wesley. All rights reserved.</a:t>
            </a:r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0359892D-77F4-4992-93D7-949B8BCB897B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14E22D7-0009-4B02-B38D-F9EA96E3D09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99D848D-0F83-48EA-99D6-F6C854B445AE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6CCD874-D0A4-458D-BE2D-6EEE31FB9501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7E7B3D67-2A5C-4D16-9765-848ACB5E6001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39D6415-BC44-4B7F-B84A-5BD98653B5E4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FCA96751-1A2C-432F-B813-2CF279E92490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C1DFB310-DF1D-4CFA-AFA9-2A9E57FDE458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6D031B15-1638-47B9-B125-D22FE2AF4A60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BE33556-C168-4D82-A1A5-6218942C115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med">
    <p:pull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Přednáška 2</a:t>
            </a:r>
            <a:endParaRPr lang="en-US" dirty="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Zdroje, komparativní výhody a rozdělení důchodů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Výše uvedená PPF nezohledňuje možnost substituce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je konstantní podél každého úseku PPF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výrobci mohou substituovat jeden vstup za druhý, PPF </a:t>
            </a:r>
            <a:r>
              <a:rPr lang="cs-CZ" sz="2400" dirty="0" smtClean="0"/>
              <a:t>je </a:t>
            </a:r>
            <a:r>
              <a:rPr lang="cs-CZ" sz="2400" dirty="0" smtClean="0"/>
              <a:t>zahnutá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Příklad: mnoho pracovníků by mohlo pracovat na malém množství půdy, nebo by velké území mohlo být opracováváno malým počtem pracovníků a výsledkem by byl stejný výstup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se může lišit pro </a:t>
            </a:r>
            <a:r>
              <a:rPr lang="cs-CZ" sz="2000" i="1" dirty="0" smtClean="0"/>
              <a:t>každou </a:t>
            </a:r>
            <a:r>
              <a:rPr lang="cs-CZ" sz="2000" dirty="0" smtClean="0"/>
              <a:t>kombinaci jídla a oblečení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2095485-925D-459F-B6A6-192E91DFBA20}" type="slidenum">
              <a:rPr lang="en-US"/>
              <a:pPr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4-2: </a:t>
            </a:r>
            <a:r>
              <a:rPr lang="cs-CZ" sz="3200" dirty="0" smtClean="0"/>
              <a:t>PPF s možností substituce VF</a:t>
            </a:r>
            <a:endParaRPr lang="en-US" sz="3200" dirty="0" smtClean="0"/>
          </a:p>
        </p:txBody>
      </p:sp>
      <p:pic>
        <p:nvPicPr>
          <p:cNvPr id="13317" name="Picture 5" descr="fig04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684" y="1554163"/>
            <a:ext cx="636703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E76C6B1-47C9-4DF2-9906-94FF5706A010}" type="slidenum">
              <a:rPr lang="en-US"/>
              <a:pPr>
                <a:defRPr/>
              </a:pPr>
              <a:t>11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4-4: </a:t>
            </a:r>
            <a:r>
              <a:rPr lang="cs-CZ" sz="3200" dirty="0" smtClean="0"/>
              <a:t>možné kombinace vstupů (</a:t>
            </a:r>
            <a:r>
              <a:rPr lang="cs-CZ" sz="3200" dirty="0" err="1" smtClean="0"/>
              <a:t>izokvanta</a:t>
            </a:r>
            <a:r>
              <a:rPr lang="cs-CZ" sz="3200" dirty="0" smtClean="0"/>
              <a:t>) v produkci jídla</a:t>
            </a:r>
            <a:endParaRPr lang="en-US" sz="3200" dirty="0" smtClean="0"/>
          </a:p>
        </p:txBody>
      </p:sp>
      <p:pic>
        <p:nvPicPr>
          <p:cNvPr id="14341" name="Picture 5" descr="fig04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6488" y="1395413"/>
            <a:ext cx="4876800" cy="5005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DFDCA60-B66D-4B4C-A5E1-12C559EAC287}" type="slidenum">
              <a:rPr lang="en-US"/>
              <a:pPr>
                <a:defRPr/>
              </a:pPr>
              <a:t>12</a:t>
            </a:fld>
            <a:endParaRPr lang="en-CA"/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11125" y="3790950"/>
            <a:ext cx="2701925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cs-CZ" sz="1800" dirty="0" smtClean="0">
                <a:latin typeface="Arial" charset="0"/>
              </a:rPr>
              <a:t>K produkci každé jednotky jídla lze v </a:t>
            </a:r>
            <a:r>
              <a:rPr lang="en-US" sz="1800" dirty="0" err="1" smtClean="0">
                <a:latin typeface="Arial" charset="0"/>
              </a:rPr>
              <a:t>Heckscher</a:t>
            </a:r>
            <a:r>
              <a:rPr lang="en-US" sz="1800" dirty="0" smtClean="0">
                <a:latin typeface="Arial" charset="0"/>
              </a:rPr>
              <a:t>-Ohlin</a:t>
            </a:r>
            <a:r>
              <a:rPr lang="cs-CZ" sz="1800" dirty="0" err="1" smtClean="0">
                <a:latin typeface="Arial" charset="0"/>
              </a:rPr>
              <a:t>ově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cs-CZ" sz="1800" dirty="0" smtClean="0">
                <a:latin typeface="Arial" charset="0"/>
              </a:rPr>
              <a:t>modelu využít různé kombinace práce a půdy. Potřebné množství VF na jednotku produkce není </a:t>
            </a:r>
            <a:r>
              <a:rPr lang="cs-CZ" sz="1800" dirty="0" smtClean="0">
                <a:latin typeface="Arial" charset="0"/>
              </a:rPr>
              <a:t>konstantní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nimBg="1" autoUpdateAnimBg="0"/>
      <p:bldP spid="17203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Produkce a ceny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PPF představuje hranici možností produkce, k určení optimálního množství jsou zapotřebí ceny</a:t>
            </a:r>
            <a:endParaRPr lang="en-US" sz="2400" dirty="0" smtClean="0"/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Obecně by ekonomika měla vyrábět takovou kombinaci statků, která maximalizuje hodnotu produkce</a:t>
            </a:r>
            <a:r>
              <a:rPr lang="en-US" sz="2400" dirty="0" smtClean="0"/>
              <a:t>, </a:t>
            </a:r>
            <a:r>
              <a:rPr lang="en-US" sz="2400" i="1" dirty="0" smtClean="0"/>
              <a:t>V: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/>
            <a:r>
              <a:rPr lang="cs-CZ" sz="2000" dirty="0" smtClean="0"/>
              <a:t>Kde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</a:t>
            </a:r>
            <a:r>
              <a:rPr lang="en-US" sz="2000" dirty="0" smtClean="0"/>
              <a:t> </a:t>
            </a:r>
            <a:r>
              <a:rPr lang="cs-CZ" sz="2000" dirty="0" smtClean="0"/>
              <a:t>je cena oblečení </a:t>
            </a:r>
            <a:r>
              <a:rPr lang="en-US" sz="2000" dirty="0" smtClean="0"/>
              <a:t>a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 </a:t>
            </a:r>
            <a:r>
              <a:rPr lang="cs-CZ" sz="2000" dirty="0" smtClean="0"/>
              <a:t>je cena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82704E7-9910-4D26-87C9-7D5F798613C7}" type="slidenum">
              <a:rPr lang="en-US"/>
              <a:pPr>
                <a:defRPr/>
              </a:pPr>
              <a:t>13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Definujme linii </a:t>
            </a:r>
            <a:r>
              <a:rPr lang="cs-CZ" sz="2800" i="1" dirty="0" err="1" smtClean="0"/>
              <a:t>isovalu</a:t>
            </a:r>
            <a:r>
              <a:rPr lang="cs-CZ" sz="2800" i="1" dirty="0" smtClean="0"/>
              <a:t> (</a:t>
            </a:r>
            <a:r>
              <a:rPr lang="cs-CZ" sz="2800" i="1" dirty="0" err="1" smtClean="0"/>
              <a:t>isovalue</a:t>
            </a:r>
            <a:r>
              <a:rPr lang="cs-CZ" sz="2800" i="1" dirty="0" smtClean="0"/>
              <a:t>) </a:t>
            </a:r>
            <a:r>
              <a:rPr lang="cs-CZ" sz="2800" dirty="0" smtClean="0"/>
              <a:t>znázorňující konstantní hodnotu produkce</a:t>
            </a:r>
            <a:r>
              <a:rPr lang="en-US" sz="2800" dirty="0" smtClean="0"/>
              <a:t>, </a:t>
            </a:r>
            <a:r>
              <a:rPr lang="en-US" sz="2800" i="1" dirty="0" smtClean="0"/>
              <a:t>V</a:t>
            </a:r>
            <a:r>
              <a:rPr lang="en-US" sz="2800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 –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endParaRPr lang="en-US" sz="24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V/P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Sklon </a:t>
            </a:r>
            <a:r>
              <a:rPr lang="cs-CZ" sz="2400" dirty="0" err="1" smtClean="0"/>
              <a:t>isovaly</a:t>
            </a:r>
            <a:r>
              <a:rPr lang="cs-CZ" sz="2400" dirty="0" smtClean="0"/>
              <a:t> je </a:t>
            </a:r>
            <a:r>
              <a:rPr lang="en-US" sz="2400" i="1" dirty="0" smtClean="0"/>
              <a:t>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49BBFC7-18DF-4BAA-9AE7-06D51CE95E8E}" type="slidenum">
              <a:rPr lang="en-US"/>
              <a:pPr>
                <a:defRPr/>
              </a:pPr>
              <a:t>14</a:t>
            </a:fld>
            <a:endParaRPr lang="en-CA"/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>
            <a:off x="1809750" y="300990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2393950" y="409575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2682875" y="3563938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957888" y="2406650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Fig. 4-3: </a:t>
            </a:r>
            <a:r>
              <a:rPr lang="cs-CZ" dirty="0"/>
              <a:t>Produkce a </a:t>
            </a:r>
            <a:r>
              <a:rPr lang="cs-CZ" dirty="0" smtClean="0"/>
              <a:t>ceny</a:t>
            </a:r>
            <a:endParaRPr lang="en-US" dirty="0" smtClean="0"/>
          </a:p>
        </p:txBody>
      </p:sp>
      <p:pic>
        <p:nvPicPr>
          <p:cNvPr id="17413" name="Picture 5" descr="fig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9688" y="1530350"/>
            <a:ext cx="6858000" cy="467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CBBFA88-DC49-43DD-BC77-F9BCA5A36DA7}" type="slidenum">
              <a:rPr lang="en-US"/>
              <a:pPr>
                <a:defRPr/>
              </a:pPr>
              <a:t>15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800" dirty="0" smtClean="0"/>
              <a:t>Při daných cenách výstupu, </a:t>
            </a:r>
            <a:r>
              <a:rPr lang="cs-CZ" sz="2800" dirty="0"/>
              <a:t>bod </a:t>
            </a:r>
            <a:r>
              <a:rPr lang="en-US" sz="2800" i="1" dirty="0"/>
              <a:t>Q </a:t>
            </a:r>
            <a:r>
              <a:rPr lang="cs-CZ" sz="2800" dirty="0" smtClean="0"/>
              <a:t>znázorňuje </a:t>
            </a:r>
            <a:r>
              <a:rPr lang="cs-CZ" sz="2800" dirty="0" smtClean="0"/>
              <a:t>maximální </a:t>
            </a:r>
            <a:r>
              <a:rPr lang="cs-CZ" sz="2800" dirty="0" smtClean="0"/>
              <a:t>hodnotu </a:t>
            </a:r>
            <a:r>
              <a:rPr lang="cs-CZ" sz="2800" dirty="0" smtClean="0"/>
              <a:t>dostupné produkce</a:t>
            </a:r>
            <a:r>
              <a:rPr lang="cs-CZ" sz="2800" dirty="0" smtClean="0"/>
              <a:t>,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 tomto bodě se klon PPF =</a:t>
            </a:r>
            <a:r>
              <a:rPr lang="en-US" sz="2800" i="1" dirty="0" smtClean="0"/>
              <a:t>–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 smtClean="0"/>
              <a:t>/P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), </a:t>
            </a:r>
            <a:r>
              <a:rPr lang="cs-CZ" sz="2800" dirty="0" smtClean="0"/>
              <a:t>čili náklady příležitosti oblečení se rovnají jeho relativní ceně</a:t>
            </a:r>
            <a:r>
              <a:rPr lang="en-US" sz="2800" i="1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Jinými slovy, oběť ve výrobě je stejná jako oběť v tržních cenách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FAF15E7-3544-4861-88E2-2C629CE5B0F9}" type="slidenum">
              <a:rPr lang="en-US"/>
              <a:pPr>
                <a:defRPr/>
              </a:pPr>
              <a:t>16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Ceny VF, ceny výstupu a množství VF</a:t>
            </a:r>
            <a:endParaRPr lang="en-US" sz="3200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Výrobci mohou zvolit rozdílné množství VF k produkci oblečení a jídla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Jejich volba závisí na odměnách VF, tj. mzdě (w) a nákladech (příležitosti) využití půdy (r), tj. </a:t>
            </a:r>
            <a:r>
              <a:rPr lang="cs-CZ" sz="2400" dirty="0" smtClean="0"/>
              <a:t>ceně </a:t>
            </a:r>
            <a:r>
              <a:rPr lang="cs-CZ" sz="2400" dirty="0" smtClean="0"/>
              <a:t>nájmu (ušlý zisk z pronájmu)</a:t>
            </a:r>
            <a:r>
              <a:rPr lang="cs-CZ" sz="2400" dirty="0"/>
              <a:t> </a:t>
            </a:r>
            <a:r>
              <a:rPr lang="cs-CZ" sz="2400" dirty="0" smtClean="0"/>
              <a:t>- rentě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Jak mzda roste relativně k rentě, producenti jsou méně ochotni využívat práci a více využívat půdu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Stále platí náš předpoklad, že jídlo je půdně intenzivní a oblečení pracovně intenzivní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81EE8B9-C045-4938-9B7B-06FEC142E619}" type="slidenum">
              <a:rPr lang="en-US"/>
              <a:pPr>
                <a:defRPr/>
              </a:pPr>
              <a:t>17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4975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Fig. 4-5: </a:t>
            </a:r>
            <a:r>
              <a:rPr lang="cs-CZ" sz="3200" dirty="0" smtClean="0"/>
              <a:t>Ceny VF a volba vstupu</a:t>
            </a:r>
            <a:endParaRPr lang="en-US" sz="3200" dirty="0" smtClean="0"/>
          </a:p>
        </p:txBody>
      </p:sp>
      <p:pic>
        <p:nvPicPr>
          <p:cNvPr id="20485" name="Picture 5" descr="fig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4450" y="1636713"/>
            <a:ext cx="4573588" cy="463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A9F6105-B581-438F-AEEE-511E99868666}" type="slidenum">
              <a:rPr lang="en-US"/>
              <a:pPr>
                <a:defRPr/>
              </a:pPr>
              <a:t>18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Na konkurenčních trzích </a:t>
            </a:r>
            <a:r>
              <a:rPr lang="cs-CZ" sz="2400" dirty="0" smtClean="0"/>
              <a:t>jsou </a:t>
            </a:r>
            <a:r>
              <a:rPr lang="cs-CZ" sz="2400" dirty="0" smtClean="0"/>
              <a:t>ceny na úrovni nákladu produkce – ty závisí na mzdách a rentách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Efekt změny mzdy závisí na intenzitě využívání práce.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Efekt změny renty závisí na intenzitě využívání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renty (v našem případě) ovlivní více cenu jídla než cenu oblečení, neboť jídlo je půdně intenzivní.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Na konkurenčních trzích jsou změny </a:t>
            </a:r>
            <a:r>
              <a:rPr lang="en-US" sz="2400" i="1" dirty="0" smtClean="0"/>
              <a:t>w/r </a:t>
            </a:r>
            <a:r>
              <a:rPr lang="cs-CZ" sz="2400" dirty="0" smtClean="0"/>
              <a:t>spojeny se změnami</a:t>
            </a:r>
            <a:r>
              <a:rPr lang="cs-CZ" sz="2400" i="1" dirty="0" smtClean="0"/>
              <a:t>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W 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E42AF78-7A51-4A75-B8BA-011ECAF5341B}" type="slidenum">
              <a:rPr lang="en-US"/>
              <a:pPr>
                <a:defRPr/>
              </a:pPr>
              <a:t>19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Struktura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Výrobní možnosti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Vztah cen výstupu a cen a množství vstupů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Vztah výstupních a výstupních cen a množství výstupu a vstupů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Obchod v H</a:t>
            </a:r>
            <a:r>
              <a:rPr lang="en-US" sz="2800" dirty="0" err="1" smtClean="0"/>
              <a:t>eckscher</a:t>
            </a:r>
            <a:r>
              <a:rPr lang="en-US" sz="2800" dirty="0" smtClean="0"/>
              <a:t>-Ohlin</a:t>
            </a:r>
            <a:r>
              <a:rPr lang="cs-CZ" sz="2800" dirty="0" err="1" smtClean="0"/>
              <a:t>ově</a:t>
            </a:r>
            <a:r>
              <a:rPr lang="cs-CZ" sz="2800" dirty="0" smtClean="0"/>
              <a:t> modelu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Srovnání cen VF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Rozdělení důchodů a nerovnost v důchodech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Realita</a:t>
            </a:r>
            <a:endParaRPr lang="en-US" sz="2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4740E75-2F91-4EA2-9584-8A8676886330}" type="slidenum">
              <a:rPr lang="en-US"/>
              <a:pPr>
                <a:defRPr/>
              </a:pPr>
              <a:t>2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4-6: </a:t>
            </a:r>
            <a:r>
              <a:rPr lang="cs-CZ" sz="3200" dirty="0" smtClean="0"/>
              <a:t>Ceny VF a ceny zboží</a:t>
            </a:r>
            <a:endParaRPr lang="en-US" sz="3200" dirty="0" smtClean="0"/>
          </a:p>
        </p:txBody>
      </p:sp>
      <p:pic>
        <p:nvPicPr>
          <p:cNvPr id="22533" name="Picture 5" descr="fig040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108" y="1554163"/>
            <a:ext cx="439018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0CA0E31-BCA8-4B25-A23B-271892E35034}" type="slidenum">
              <a:rPr lang="en-US"/>
              <a:pPr>
                <a:defRPr/>
              </a:pPr>
              <a:t>20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Máme vztah mezi cenami vstupů (VF) a cenami výstupů a úrovni vstupů využívaných ve výrobě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 smtClean="0"/>
              <a:t>Stolper</a:t>
            </a:r>
            <a:r>
              <a:rPr lang="en-US" sz="2800" b="1" dirty="0" smtClean="0"/>
              <a:t>-Samuelson</a:t>
            </a:r>
            <a:r>
              <a:rPr lang="cs-CZ" sz="2800" b="1" dirty="0" err="1" smtClean="0"/>
              <a:t>ův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teor</a:t>
            </a:r>
            <a:r>
              <a:rPr lang="cs-CZ" sz="2800" b="1" dirty="0" smtClean="0"/>
              <a:t>é</a:t>
            </a:r>
            <a:r>
              <a:rPr lang="en-US" sz="2800" b="1" dirty="0" smtClean="0"/>
              <a:t>m</a:t>
            </a:r>
            <a:r>
              <a:rPr lang="en-US" sz="2800" dirty="0" smtClean="0"/>
              <a:t>: </a:t>
            </a:r>
            <a:r>
              <a:rPr lang="cs-CZ" sz="2800" dirty="0" smtClean="0"/>
              <a:t>pokud se relativní cena statku zvýší, pak reálná mzda (renta) toho faktoru, který je ve výrobě daného využíván intenzivně vroste a reálná mzda (renta) ostatních VF klesne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V konkurenčním prostředí se podíl reálných mezd rovná mezní produktivitě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Předpokládáme klesající mezní produktivitu VF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789F6F3-A57C-4336-AA2B-7E007143022F}" type="slidenum">
              <a:rPr lang="en-US"/>
              <a:pPr>
                <a:defRPr/>
              </a:pPr>
              <a:t>21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4-7: </a:t>
            </a:r>
            <a:r>
              <a:rPr lang="cs-CZ" sz="3200" dirty="0" smtClean="0"/>
              <a:t>Od ceny výstupu k volbě vstupů</a:t>
            </a:r>
            <a:endParaRPr lang="en-US" sz="3200" dirty="0" smtClean="0"/>
          </a:p>
        </p:txBody>
      </p:sp>
      <p:pic>
        <p:nvPicPr>
          <p:cNvPr id="24581" name="Picture 5" descr="fig040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7288" y="1463675"/>
            <a:ext cx="7383462" cy="4959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609272-7E36-4959-B7E3-CF9CEB3591BD}" type="slidenum">
              <a:rPr lang="en-US"/>
              <a:pPr>
                <a:defRPr/>
              </a:pPr>
              <a:t>22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Máme tedy teorii, která říká, že se změní distribuce důchodů, pokud se změní relativní ceny statků, což může nastat mj. obchodem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Růst relativní ceny oblečení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, </a:t>
            </a:r>
            <a:r>
              <a:rPr lang="cs-CZ" sz="2400" dirty="0" smtClean="0"/>
              <a:t>podle této teorie povede k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Růstu příjmu pracovníku relativně k vlastníkům půdy</a:t>
            </a:r>
            <a:r>
              <a:rPr lang="en-US" sz="2000" dirty="0" smtClean="0"/>
              <a:t>, </a:t>
            </a:r>
            <a:r>
              <a:rPr lang="en-US" sz="2000" i="1" dirty="0" smtClean="0"/>
              <a:t>w/r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poměru využívání půdy k práci</a:t>
            </a:r>
            <a:r>
              <a:rPr lang="en-US" sz="2000" dirty="0" smtClean="0"/>
              <a:t>, </a:t>
            </a:r>
            <a:r>
              <a:rPr lang="en-US" sz="2000" i="1" dirty="0" smtClean="0"/>
              <a:t>T/L</a:t>
            </a:r>
            <a:r>
              <a:rPr lang="en-US" sz="2000" dirty="0" smtClean="0"/>
              <a:t>, </a:t>
            </a:r>
            <a:r>
              <a:rPr lang="cs-CZ" sz="2000" dirty="0" smtClean="0"/>
              <a:t>v obou odvětvích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</a:t>
            </a:r>
            <a:r>
              <a:rPr lang="cs-CZ" sz="2000" dirty="0" smtClean="0"/>
              <a:t>mezní produktivity práce v obou odvětvích a pokles mezní produktivity půdy v obou odvětvích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3F233D1-F1A6-492D-9B24-14D176C17B00}" type="slidenum">
              <a:rPr lang="en-US"/>
              <a:pPr>
                <a:defRPr/>
              </a:pPr>
              <a:t>23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Alokace VF využívaných ve výrobě určuje maximální úroveň výstupů (PPF)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Vztah VF při produkci různé kombinace statků ukazuje následující graf</a:t>
            </a:r>
            <a:r>
              <a:rPr lang="en-US" sz="2800" dirty="0" smtClean="0"/>
              <a:t>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0BC695A-EAEF-43F0-AA67-06471170A71D}" type="slidenum">
              <a:rPr lang="en-US"/>
              <a:pPr>
                <a:defRPr/>
              </a:pPr>
              <a:t>24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4-8: </a:t>
            </a:r>
            <a:r>
              <a:rPr lang="cs-CZ" dirty="0" smtClean="0"/>
              <a:t>Alokace zdrojů</a:t>
            </a:r>
            <a:endParaRPr lang="en-US" sz="3200" dirty="0" smtClean="0"/>
          </a:p>
        </p:txBody>
      </p:sp>
      <p:pic>
        <p:nvPicPr>
          <p:cNvPr id="27653" name="Picture 5" descr="fig04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438275"/>
            <a:ext cx="7442200" cy="4992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5980D15-B53F-4861-A10C-5F8C3AEDE07D}" type="slidenum">
              <a:rPr lang="en-US"/>
              <a:pPr>
                <a:defRPr/>
              </a:pPr>
              <a:t>25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Jak se změní kombinace výroby obou statků když se v ekonomice změní množství výrobního faktoru</a:t>
            </a:r>
            <a:r>
              <a:rPr lang="en-US" sz="2800" dirty="0" smtClean="0"/>
              <a:t>?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Pokud předpokládáme, že cena výstupu se nezmění a množství VF vzroste, pak nabídka toho statku, který využívá tento faktor intenzivně vzroste a nabídka ostatních statků klesne</a:t>
            </a:r>
            <a:r>
              <a:rPr lang="en-US" sz="2800" dirty="0" smtClean="0"/>
              <a:t>.</a:t>
            </a:r>
          </a:p>
          <a:p>
            <a:pPr lvl="1" eaLnBrk="1" hangingPunct="1"/>
            <a:r>
              <a:rPr lang="cs-CZ" sz="2400" dirty="0" smtClean="0"/>
              <a:t>Jedná se o </a:t>
            </a:r>
            <a:r>
              <a:rPr lang="en-US" sz="2400" dirty="0" err="1" smtClean="0"/>
              <a:t>Rybczynsk</a:t>
            </a:r>
            <a:r>
              <a:rPr lang="cs-CZ" sz="2400" dirty="0" err="1" smtClean="0"/>
              <a:t>ého</a:t>
            </a:r>
            <a:r>
              <a:rPr lang="cs-CZ" sz="2400" dirty="0" smtClean="0"/>
              <a:t> </a:t>
            </a:r>
            <a:r>
              <a:rPr lang="en-US" sz="2400" dirty="0" err="1" smtClean="0"/>
              <a:t>teor</a:t>
            </a:r>
            <a:r>
              <a:rPr lang="cs-CZ" sz="2400" dirty="0" smtClean="0"/>
              <a:t>é</a:t>
            </a:r>
            <a:r>
              <a:rPr lang="en-US" sz="2400" dirty="0" smtClean="0"/>
              <a:t>m.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E613FD-5191-408A-A3C5-A74DBF0545B5}" type="slidenum">
              <a:rPr lang="en-US"/>
              <a:pPr>
                <a:defRPr/>
              </a:pPr>
              <a:t>26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4-9: </a:t>
            </a:r>
            <a:r>
              <a:rPr lang="cs-CZ" sz="3200" dirty="0" smtClean="0"/>
              <a:t>Růst nabídky půdy</a:t>
            </a:r>
            <a:endParaRPr lang="en-US" sz="3200" dirty="0" smtClean="0"/>
          </a:p>
        </p:txBody>
      </p:sp>
      <p:pic>
        <p:nvPicPr>
          <p:cNvPr id="29701" name="Picture 5" descr="fig04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0375" y="1427163"/>
            <a:ext cx="6211888" cy="500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2A85EC9-D081-4025-85A9-9EAC56D171FD}" type="slidenum">
              <a:rPr lang="en-US"/>
              <a:pPr>
                <a:defRPr/>
              </a:pPr>
              <a:t>27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4-10: </a:t>
            </a:r>
            <a:r>
              <a:rPr lang="cs-CZ" sz="3200" dirty="0" smtClean="0"/>
              <a:t>Zdroje a výrobní možnosti</a:t>
            </a:r>
            <a:endParaRPr lang="en-US" sz="3200" dirty="0" smtClean="0"/>
          </a:p>
        </p:txBody>
      </p:sp>
      <p:pic>
        <p:nvPicPr>
          <p:cNvPr id="30725" name="Picture 5" descr="fig04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4125" y="1441450"/>
            <a:ext cx="4640263" cy="5024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02E6B41-68B6-4619-AF10-C95310605510}" type="slidenum">
              <a:rPr lang="en-US"/>
              <a:pPr>
                <a:defRPr/>
              </a:pPr>
              <a:t>28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Ekonomika s </a:t>
            </a:r>
            <a:r>
              <a:rPr lang="cs-CZ" sz="2400" dirty="0" smtClean="0"/>
              <a:t>vysokým poměrem půdy k práci bude podle této teorie mít vysokou produkci jídla relativně k oblečení a nízkou cenu jídla relativně k oblečení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efektivní (bude mít komparativní výhodu) v produkci jídla</a:t>
            </a:r>
            <a:r>
              <a:rPr lang="en-US" sz="20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neefektivní v produkci oblečení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Ekonomika bude relativně efektivnější </a:t>
            </a:r>
            <a:r>
              <a:rPr lang="cs-CZ" sz="2400" dirty="0" smtClean="0"/>
              <a:t>v </a:t>
            </a:r>
            <a:r>
              <a:rPr lang="cs-CZ" sz="2400" dirty="0" smtClean="0"/>
              <a:t>produkci toho statku, kde je intenzivně využíván ten VF, kterým je země relativně hojně vybavena.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BD90384-E31F-4DFA-867F-2FD0C95B7A55}" type="slidenum">
              <a:rPr lang="en-US"/>
              <a:pPr>
                <a:defRPr/>
              </a:pPr>
              <a:t>29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Úvod</a:t>
            </a:r>
            <a:endParaRPr lang="en-U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Obchod může být vysvětlen rozdíly v produktivitě práce, může být vysvětlen také jinými rozdíly ve vstupech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H</a:t>
            </a:r>
            <a:r>
              <a:rPr lang="en-US" sz="2400" dirty="0" err="1" smtClean="0"/>
              <a:t>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teorie tvrdí, že rozdíly v práci, dovednostech, kapitálu a půdě, které panují mezi zeměmi vytvářejí rozdíly v produktivitě, což vysvětluje proč spolu země obchodují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Země mají </a:t>
            </a:r>
            <a:r>
              <a:rPr lang="cs-CZ" sz="2000" i="1" dirty="0" smtClean="0"/>
              <a:t>relativní nadbytek </a:t>
            </a:r>
            <a:r>
              <a:rPr lang="cs-CZ" sz="2000" dirty="0" smtClean="0"/>
              <a:t>výrobního faktoru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 lvl="1" eaLnBrk="1" hangingPunct="1"/>
            <a:r>
              <a:rPr lang="cs-CZ" sz="2000" dirty="0" smtClean="0"/>
              <a:t>V produkci jsou výrobní faktory používány s </a:t>
            </a:r>
            <a:r>
              <a:rPr lang="cs-CZ" sz="2000" i="1" dirty="0" smtClean="0"/>
              <a:t>relativní intenzitou</a:t>
            </a:r>
            <a:r>
              <a:rPr lang="en-US" sz="2000" i="1" dirty="0" smtClean="0"/>
              <a:t>.</a:t>
            </a:r>
            <a:r>
              <a:rPr lang="en-US" sz="2000" dirty="0" smtClean="0"/>
              <a:t> </a:t>
            </a:r>
            <a:endParaRPr lang="en-US" sz="2000" i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1BBB833-5634-473B-9D69-2C1706739EDC}" type="slidenum">
              <a:rPr lang="en-US"/>
              <a:pPr>
                <a:defRPr/>
              </a:pPr>
              <a:t>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Obchod v </a:t>
            </a:r>
            <a:r>
              <a:rPr lang="en-US" dirty="0" err="1" smtClean="0"/>
              <a:t>Heckscher</a:t>
            </a:r>
            <a:r>
              <a:rPr lang="en-US" dirty="0" smtClean="0"/>
              <a:t>-Ohlin</a:t>
            </a:r>
            <a:r>
              <a:rPr lang="cs-CZ" dirty="0" err="1" smtClean="0"/>
              <a:t>ově</a:t>
            </a:r>
            <a:r>
              <a:rPr lang="en-US" dirty="0" smtClean="0"/>
              <a:t> Model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Předpokládejme, že domácí země je hojně vybavena prací relativně k vybavení půdou.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</a:t>
            </a:r>
            <a:r>
              <a:rPr lang="cs-CZ" sz="2000" dirty="0" smtClean="0"/>
              <a:t>zemi </a:t>
            </a:r>
            <a:r>
              <a:rPr lang="cs-CZ" sz="2000" dirty="0" smtClean="0"/>
              <a:t>je hojná práce, v zahraničí je hojná půda</a:t>
            </a:r>
            <a:r>
              <a:rPr lang="en-US" sz="2000" dirty="0" smtClean="0"/>
              <a:t>: </a:t>
            </a:r>
            <a:r>
              <a:rPr lang="en-US" sz="2000" i="1" dirty="0" smtClean="0"/>
              <a:t>L/T &gt; L*/ T*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A stejně tak je doma vzácná půda a v zahraničí je vzácná práce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Předpokládáme, že země mají stejné technologie a stejné preference spotřebitelů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Protože je doma hojná práce, bude domácí ekonomika relativně efektivnější ve výrobě oblečení, která je pracovně intenzivní.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586F663-E0CF-45D9-B7A5-9096631413A6}" type="slidenum">
              <a:rPr lang="en-US"/>
              <a:pPr>
                <a:defRPr/>
              </a:pPr>
              <a:t>30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Protože výroba oblečení je pracovně intenzivní, domácí PPF bude vykazovat vyšší podíl oblečení k jídlu než zahraniční PPF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Při každých relativních cenách bude domácí ekonomika vyrábět vyšší podíl oblečení k jídlu než zahraniční ekonomika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Domácí ekonomika bude mít větší relativní nabídku oblečení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6F9BD5D-D260-47ED-B6B1-859A964B39F2}" type="slidenum">
              <a:rPr lang="en-US"/>
              <a:pPr>
                <a:defRPr/>
              </a:pPr>
              <a:t>31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4-11: </a:t>
            </a:r>
            <a:r>
              <a:rPr lang="cs-CZ" sz="3200" dirty="0" smtClean="0"/>
              <a:t>Obchod vede ke konvergenci relativních cen</a:t>
            </a:r>
            <a:endParaRPr lang="en-US" sz="3200" dirty="0" smtClean="0"/>
          </a:p>
        </p:txBody>
      </p:sp>
      <p:pic>
        <p:nvPicPr>
          <p:cNvPr id="34821" name="Picture 5" descr="fig04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979" y="1554163"/>
            <a:ext cx="430044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D87E7D9-DB64-4684-8150-1B567AB01C75}" type="slidenum">
              <a:rPr lang="en-US"/>
              <a:pPr>
                <a:defRPr/>
              </a:pPr>
              <a:t>32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Stejně jako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model, předpovídá </a:t>
            </a:r>
            <a:r>
              <a:rPr lang="cs-CZ" sz="2400" dirty="0" err="1" smtClean="0"/>
              <a:t>Heckscher-Ohlinův</a:t>
            </a:r>
            <a:r>
              <a:rPr lang="cs-CZ" sz="2400" dirty="0" smtClean="0"/>
              <a:t> model předpovídá konvergenci relativních cen v důsledku obchodu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S obchodem dojde k růstu relativních cen oblečení v zemi s hojností práce (domácí ekonomika) a poklesu v zemi s vzácností práce (zahraničí)</a:t>
            </a:r>
            <a:r>
              <a:rPr lang="en-US" sz="24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ekonomice povede růst relativních cen oblečení k růstu relativní produkce oblečení a poklesu relativní spotřeby oblečení, domácí země se stane exportérem oblečení a importérem jídla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Pokles relativní ceny oblečení v zahraničí povede k tomu, že se stane importérem oblečení a exportérem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8D48D4-AB97-4866-8F51-3430BDB11880}" type="slidenum">
              <a:rPr lang="en-US"/>
              <a:pPr>
                <a:defRPr/>
              </a:pPr>
              <a:t>33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Dle modelu bude ekonomika relativně efektivní (bude mít komparativní výhodu) ve výrobě zboží, které intenzivně využívá hojný výrobní faktor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>
                <a:cs typeface="Times New Roman" pitchFamily="18" charset="0"/>
              </a:rPr>
              <a:t>Ekonomika bude vyvážet zboží kde intenzivně využívá hojný výr. faktor a dovážet zboží které intenzivně využívá vzácný výr. faktor.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Toto tvrzení je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cs-CZ" sz="2400" dirty="0" smtClean="0"/>
              <a:t> teorém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C3520B-D3FE-467D-A79B-5D60780462B4}" type="slidenum">
              <a:rPr lang="en-US"/>
              <a:pPr>
                <a:defRPr/>
              </a:pPr>
              <a:t>34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32178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 průběhu času je hodnota spotřebovaného zboží „donucena“ vyrovnat se hodnotě zboží vyrobeného v každé zemi</a:t>
            </a:r>
            <a:r>
              <a:rPr lang="en-US" sz="2400" dirty="0" smtClean="0"/>
              <a:t>.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+ 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+ 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en-US" sz="2000" dirty="0" smtClean="0"/>
              <a:t>	</a:t>
            </a:r>
            <a:r>
              <a:rPr lang="cs-CZ" sz="2000" dirty="0" smtClean="0"/>
              <a:t>kde 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 </a:t>
            </a:r>
            <a:r>
              <a:rPr lang="cs-CZ" sz="2000" dirty="0" smtClean="0"/>
              <a:t>označuje domácí spotřebitelskou poptávku po oblečení a 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 </a:t>
            </a:r>
            <a:r>
              <a:rPr lang="cs-CZ" sz="2000" dirty="0" smtClean="0"/>
              <a:t>označuje domácí spotřebitelskou poptávku po jídlu</a:t>
            </a:r>
            <a:endParaRPr lang="en-US" sz="2000" dirty="0" smtClean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Q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 =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– D</a:t>
            </a:r>
            <a:r>
              <a:rPr lang="en-US" sz="2400" i="1" baseline="-25000" dirty="0" smtClean="0"/>
              <a:t>C</a:t>
            </a:r>
            <a:r>
              <a:rPr lang="en-US" sz="2400" dirty="0" smtClean="0"/>
              <a:t>)</a:t>
            </a:r>
            <a:endParaRPr lang="en-US" sz="2400" i="1" dirty="0" smtClean="0"/>
          </a:p>
        </p:txBody>
      </p:sp>
      <p:sp>
        <p:nvSpPr>
          <p:cNvPr id="2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2937323-CDA1-41F7-AD96-3460C00604E6}" type="slidenum">
              <a:rPr lang="en-US"/>
              <a:pPr>
                <a:defRPr/>
              </a:pPr>
              <a:t>35</a:t>
            </a:fld>
            <a:endParaRPr lang="en-CA"/>
          </a:p>
        </p:txBody>
      </p:sp>
      <p:grpSp>
        <p:nvGrpSpPr>
          <p:cNvPr id="37894" name="Group 27"/>
          <p:cNvGrpSpPr>
            <a:grpSpLocks/>
          </p:cNvGrpSpPr>
          <p:nvPr/>
        </p:nvGrpSpPr>
        <p:grpSpPr bwMode="auto">
          <a:xfrm>
            <a:off x="5614988" y="4608517"/>
            <a:ext cx="1577975" cy="1089026"/>
            <a:chOff x="3537" y="2903"/>
            <a:chExt cx="994" cy="686"/>
          </a:xfrm>
        </p:grpSpPr>
        <p:grpSp>
          <p:nvGrpSpPr>
            <p:cNvPr id="37905" name="Group 26"/>
            <p:cNvGrpSpPr>
              <a:grpSpLocks/>
            </p:cNvGrpSpPr>
            <p:nvPr/>
          </p:nvGrpSpPr>
          <p:grpSpPr bwMode="auto">
            <a:xfrm>
              <a:off x="3537" y="2903"/>
              <a:ext cx="767" cy="412"/>
              <a:chOff x="3537" y="2903"/>
              <a:chExt cx="767" cy="412"/>
            </a:xfrm>
          </p:grpSpPr>
          <p:sp>
            <p:nvSpPr>
              <p:cNvPr id="37907" name="Line 11"/>
              <p:cNvSpPr>
                <a:spLocks noChangeShapeType="1"/>
              </p:cNvSpPr>
              <p:nvPr/>
            </p:nvSpPr>
            <p:spPr bwMode="auto">
              <a:xfrm>
                <a:off x="3923" y="3061"/>
                <a:ext cx="0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8" name="AutoShape 9"/>
              <p:cNvSpPr>
                <a:spLocks/>
              </p:cNvSpPr>
              <p:nvPr/>
            </p:nvSpPr>
            <p:spPr bwMode="auto">
              <a:xfrm rot="-5400000">
                <a:off x="3838" y="2602"/>
                <a:ext cx="165" cy="767"/>
              </a:xfrm>
              <a:prstGeom prst="leftBrace">
                <a:avLst>
                  <a:gd name="adj1" fmla="val 3873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7906" name="Text Box 10"/>
            <p:cNvSpPr txBox="1">
              <a:spLocks noChangeArrowheads="1"/>
            </p:cNvSpPr>
            <p:nvPr/>
          </p:nvSpPr>
          <p:spPr bwMode="auto">
            <a:xfrm>
              <a:off x="3806" y="3221"/>
              <a:ext cx="725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Množství exportu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37895" name="Group 24"/>
          <p:cNvGrpSpPr>
            <a:grpSpLocks/>
          </p:cNvGrpSpPr>
          <p:nvPr/>
        </p:nvGrpSpPr>
        <p:grpSpPr bwMode="auto">
          <a:xfrm>
            <a:off x="4032250" y="4573593"/>
            <a:ext cx="1817688" cy="1387476"/>
            <a:chOff x="2540" y="2881"/>
            <a:chExt cx="1145" cy="874"/>
          </a:xfrm>
        </p:grpSpPr>
        <p:grpSp>
          <p:nvGrpSpPr>
            <p:cNvPr id="37901" name="Group 19"/>
            <p:cNvGrpSpPr>
              <a:grpSpLocks/>
            </p:cNvGrpSpPr>
            <p:nvPr/>
          </p:nvGrpSpPr>
          <p:grpSpPr bwMode="auto">
            <a:xfrm>
              <a:off x="2853" y="2881"/>
              <a:ext cx="625" cy="424"/>
              <a:chOff x="2831" y="2955"/>
              <a:chExt cx="694" cy="493"/>
            </a:xfrm>
          </p:grpSpPr>
          <p:sp>
            <p:nvSpPr>
              <p:cNvPr id="37903" name="AutoShape 6"/>
              <p:cNvSpPr>
                <a:spLocks/>
              </p:cNvSpPr>
              <p:nvPr/>
            </p:nvSpPr>
            <p:spPr bwMode="auto">
              <a:xfrm rot="-5400000">
                <a:off x="3063" y="2723"/>
                <a:ext cx="229" cy="694"/>
              </a:xfrm>
              <a:prstGeom prst="leftBrace">
                <a:avLst>
                  <a:gd name="adj1" fmla="val 2525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4" name="Line 7"/>
              <p:cNvSpPr>
                <a:spLocks noChangeShapeType="1"/>
              </p:cNvSpPr>
              <p:nvPr/>
            </p:nvSpPr>
            <p:spPr bwMode="auto">
              <a:xfrm>
                <a:off x="3177" y="3169"/>
                <a:ext cx="0" cy="2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902" name="Text Box 5"/>
            <p:cNvSpPr txBox="1">
              <a:spLocks noChangeArrowheads="1"/>
            </p:cNvSpPr>
            <p:nvPr/>
          </p:nvSpPr>
          <p:spPr bwMode="auto">
            <a:xfrm>
              <a:off x="2540" y="3232"/>
              <a:ext cx="1145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Cena exportu relativně k cenám importu.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37896" name="Group 23"/>
          <p:cNvGrpSpPr>
            <a:grpSpLocks/>
          </p:cNvGrpSpPr>
          <p:nvPr/>
        </p:nvGrpSpPr>
        <p:grpSpPr bwMode="auto">
          <a:xfrm>
            <a:off x="2654300" y="4538664"/>
            <a:ext cx="1533525" cy="1181100"/>
            <a:chOff x="1672" y="2859"/>
            <a:chExt cx="966" cy="744"/>
          </a:xfrm>
        </p:grpSpPr>
        <p:grpSp>
          <p:nvGrpSpPr>
            <p:cNvPr id="37897" name="Group 20"/>
            <p:cNvGrpSpPr>
              <a:grpSpLocks/>
            </p:cNvGrpSpPr>
            <p:nvPr/>
          </p:nvGrpSpPr>
          <p:grpSpPr bwMode="auto">
            <a:xfrm>
              <a:off x="1787" y="2859"/>
              <a:ext cx="851" cy="437"/>
              <a:chOff x="1678" y="2927"/>
              <a:chExt cx="894" cy="501"/>
            </a:xfrm>
          </p:grpSpPr>
          <p:sp>
            <p:nvSpPr>
              <p:cNvPr id="37899" name="AutoShape 13"/>
              <p:cNvSpPr>
                <a:spLocks/>
              </p:cNvSpPr>
              <p:nvPr/>
            </p:nvSpPr>
            <p:spPr bwMode="auto">
              <a:xfrm rot="-5400000">
                <a:off x="2024" y="2581"/>
                <a:ext cx="201" cy="894"/>
              </a:xfrm>
              <a:prstGeom prst="leftBrace">
                <a:avLst>
                  <a:gd name="adj1" fmla="val 3706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0" name="Line 15"/>
              <p:cNvSpPr>
                <a:spLocks noChangeShapeType="1"/>
              </p:cNvSpPr>
              <p:nvPr/>
            </p:nvSpPr>
            <p:spPr bwMode="auto">
              <a:xfrm>
                <a:off x="2126" y="3119"/>
                <a:ext cx="0" cy="3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898" name="Text Box 14"/>
            <p:cNvSpPr txBox="1">
              <a:spLocks noChangeArrowheads="1"/>
            </p:cNvSpPr>
            <p:nvPr/>
          </p:nvSpPr>
          <p:spPr bwMode="auto">
            <a:xfrm>
              <a:off x="1672" y="3235"/>
              <a:ext cx="714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Množství importu</a:t>
              </a:r>
              <a:endParaRPr lang="en-US" sz="160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60000"/>
              </a:spcBef>
              <a:buFont typeface="Times" pitchFamily="18" charset="0"/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F</a:t>
            </a:r>
            <a:r>
              <a:rPr lang="en-US" sz="2800" i="1" dirty="0" smtClean="0"/>
              <a:t> – Q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</a:t>
            </a:r>
            <a:r>
              <a:rPr lang="en-US" sz="2800" i="1" dirty="0" smtClean="0"/>
              <a:t> =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dirty="0" smtClean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)(</a:t>
            </a:r>
            <a:r>
              <a:rPr lang="en-US" sz="2800" i="1" dirty="0" smtClean="0"/>
              <a:t>Q</a:t>
            </a:r>
            <a:r>
              <a:rPr lang="en-US" sz="2800" i="1" baseline="-25000" dirty="0" smtClean="0"/>
              <a:t>C</a:t>
            </a:r>
            <a:r>
              <a:rPr lang="en-US" sz="2800" i="1" dirty="0" smtClean="0"/>
              <a:t> – D</a:t>
            </a:r>
            <a:r>
              <a:rPr lang="en-US" sz="2800" i="1" baseline="-25000" dirty="0" smtClean="0"/>
              <a:t>C</a:t>
            </a:r>
            <a:r>
              <a:rPr lang="en-US" sz="2800" dirty="0" smtClean="0"/>
              <a:t>)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Tato rovnice je rozpočtovým omezením ekonomiky a jeho sklon je</a:t>
            </a:r>
            <a:r>
              <a:rPr lang="en-US" sz="2800" dirty="0" smtClean="0"/>
              <a:t> – 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dirty="0" smtClean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</a:t>
            </a:r>
          </a:p>
          <a:p>
            <a:pPr lvl="1" algn="ctr" eaLnBrk="1" hangingPunct="1">
              <a:spcBef>
                <a:spcPct val="60000"/>
              </a:spcBef>
              <a:buFont typeface="Symbol" pitchFamily="18" charset="2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Q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– D</a:t>
            </a:r>
            <a:r>
              <a:rPr lang="en-US" sz="2400" i="1" baseline="-25000" dirty="0" smtClean="0"/>
              <a:t>C</a:t>
            </a:r>
            <a:r>
              <a:rPr lang="en-US" sz="2400" dirty="0" smtClean="0"/>
              <a:t>) = 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16D7AEF-3E31-4BCC-BD26-ABDEA2FBA2F7}" type="slidenum">
              <a:rPr lang="en-US"/>
              <a:pPr>
                <a:defRPr/>
              </a:pPr>
              <a:t>36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4-12: </a:t>
            </a:r>
            <a:r>
              <a:rPr lang="cs-CZ" sz="3200" dirty="0" smtClean="0"/>
              <a:t>rozpočtové omezení obchodující ekonomiky</a:t>
            </a:r>
            <a:endParaRPr lang="en-US" sz="3200" dirty="0" smtClean="0"/>
          </a:p>
        </p:txBody>
      </p:sp>
      <p:pic>
        <p:nvPicPr>
          <p:cNvPr id="39941" name="Picture 5" descr="fig041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64" y="1554163"/>
            <a:ext cx="473647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2F6C05-7416-4E38-882E-2CADE1CB60F6}" type="slidenum">
              <a:rPr lang="en-US"/>
              <a:pPr>
                <a:defRPr/>
              </a:pPr>
              <a:t>37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Rozpočtové omezení se dotýká PPF: země si vždy může dovolit co so sama vyrobí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Avšak, země při obchodu nemusí spotřebovávat jen to co vyrobí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Může docházet k exportu a importu zboží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Současně, země může s obchodem spotřebovávat více obou statků</a:t>
            </a:r>
            <a:r>
              <a:rPr lang="en-US" sz="28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F35E3CF-C023-4AA5-A9D5-7CC365A6F90C}" type="slidenum">
              <a:rPr lang="en-US"/>
              <a:pPr>
                <a:defRPr/>
              </a:pPr>
              <a:t>38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4-13: </a:t>
            </a:r>
            <a:r>
              <a:rPr lang="cs-CZ" dirty="0" smtClean="0"/>
              <a:t>obchodné rovnováha</a:t>
            </a:r>
            <a:endParaRPr lang="en-US" dirty="0" smtClean="0"/>
          </a:p>
        </p:txBody>
      </p:sp>
      <p:pic>
        <p:nvPicPr>
          <p:cNvPr id="41989" name="Picture 5" descr="fig04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78" y="1554163"/>
            <a:ext cx="817024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CD945FA-A6DC-492E-9EE9-C903D1D30C9B}" type="slidenum">
              <a:rPr lang="en-US"/>
              <a:pPr>
                <a:defRPr/>
              </a:pPr>
              <a:t>39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err="1" smtClean="0"/>
              <a:t>Dvoufaktorový</a:t>
            </a:r>
            <a:r>
              <a:rPr lang="cs-CZ" dirty="0" smtClean="0"/>
              <a:t>  H</a:t>
            </a:r>
            <a:r>
              <a:rPr lang="en-US" dirty="0" err="1" smtClean="0"/>
              <a:t>eckscher</a:t>
            </a:r>
            <a:r>
              <a:rPr lang="en-US" dirty="0" smtClean="0"/>
              <a:t>-Ohlin</a:t>
            </a:r>
            <a:r>
              <a:rPr lang="cs-CZ" dirty="0" err="1" smtClean="0"/>
              <a:t>ův</a:t>
            </a:r>
            <a:r>
              <a:rPr lang="cs-CZ" dirty="0" smtClean="0"/>
              <a:t> model</a:t>
            </a:r>
            <a:r>
              <a:rPr lang="en-US" dirty="0" smtClean="0"/>
              <a:t>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5451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Jsou používány dva výrobní faktory: práce a půda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Množství práce a půdy se mezi zeměmi liší a tyto odlišnosti ovlivňují produktivitu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Nabídka práce a půdy je v každé zemi konstantní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Vyrábí se a spotřebovávají jen dva statky: oblečení a jídlo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Konkurence způsobuje, že výrobní faktory získávají „konkurenční“ mzdy, které jsou funkcí jejich produktivity a ceny finálních statků. Výrobní faktory mohou být využity v obou odvětvích.</a:t>
            </a:r>
            <a:endParaRPr lang="en-US" sz="2000" dirty="0" smtClean="0"/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C871FBC-E0DA-49DC-863D-C07ADE0CF028}" type="slidenum">
              <a:rPr lang="en-US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Fig. 4-14: </a:t>
            </a:r>
            <a:r>
              <a:rPr lang="cs-CZ" dirty="0" smtClean="0"/>
              <a:t>obchod zvyšuje hranici spotřebních možností</a:t>
            </a:r>
            <a:endParaRPr lang="en-US" dirty="0" smtClean="0"/>
          </a:p>
        </p:txBody>
      </p:sp>
      <p:pic>
        <p:nvPicPr>
          <p:cNvPr id="43013" name="Picture 5" descr="fig04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2825" y="1546225"/>
            <a:ext cx="5183188" cy="4922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761604C-C358-4315-8A37-9FFE4F5D581A}" type="slidenum">
              <a:rPr lang="en-US"/>
              <a:pPr>
                <a:defRPr/>
              </a:pPr>
              <a:t>40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846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si země může dovolit s obchodem </a:t>
            </a:r>
            <a:r>
              <a:rPr lang="cs-CZ" sz="2400" dirty="0" smtClean="0"/>
              <a:t>spotřebovat </a:t>
            </a:r>
            <a:r>
              <a:rPr lang="cs-CZ" sz="2400" dirty="0" smtClean="0"/>
              <a:t>více, země jako celek si polepší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Ale někteří z obchodu prospěch nemají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Model počítá s redistribucí důchodu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mění relativní ceny statků, což ovlivňuje relativní výdělky držitelů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Růst ceny oblečení zvyšuje kupní sílu domácích pracovníků ale snižuje kupní sílu domácích vlastníků půdy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Model předpovídá, že vlastnící hojného výrobního faktoru s obchodem získají, vlastnicí vzácného ztratí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10D4423-C290-4854-AB2B-AECEC42B13CD}" type="slidenum">
              <a:rPr lang="en-US"/>
              <a:pPr>
                <a:defRPr/>
              </a:pPr>
              <a:t>41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Srovnání cen VF</a:t>
            </a:r>
            <a:endParaRPr lang="en-US" dirty="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Na rozdíl od </a:t>
            </a:r>
            <a:r>
              <a:rPr lang="cs-CZ" sz="2400" dirty="0" err="1" smtClean="0"/>
              <a:t>rikardiánského</a:t>
            </a:r>
            <a:r>
              <a:rPr lang="cs-CZ" sz="2400" dirty="0" smtClean="0"/>
              <a:t> modelu, 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modelu plyne, že ceny vstupů se v důsledku obchodu mezi zeměmi vyrovnají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jsou relativní ceny výstup vyrovnány a existuje </a:t>
            </a:r>
            <a:r>
              <a:rPr lang="cs-CZ" sz="2400" dirty="0" smtClean="0"/>
              <a:t>přímá vazba </a:t>
            </a:r>
            <a:r>
              <a:rPr lang="cs-CZ" sz="2400" dirty="0" smtClean="0"/>
              <a:t>mezi cenami výstupů a cenami VF, musí s </a:t>
            </a:r>
            <a:r>
              <a:rPr lang="cs-CZ" sz="2400" dirty="0" smtClean="0"/>
              <a:t>vyrovnáním </a:t>
            </a:r>
            <a:r>
              <a:rPr lang="cs-CZ" sz="2400" dirty="0" smtClean="0"/>
              <a:t>cen výstupu dojít i k vyrovnání cen VF.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zvyšuje poptávku po statku produkovaném hojným VF, čímž zvyšuje poptávku po samotném hojném VF a tím vede k růstu cen hojného VF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B0DD20D-3D0B-4CCD-815D-2C0D0ADABBF6}" type="slidenum">
              <a:rPr lang="en-US"/>
              <a:pPr>
                <a:defRPr/>
              </a:pPr>
              <a:t>42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Ve skutečnosti nejsou ceny VF mezi zeměmi totožné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cs-CZ" sz="2400" dirty="0" smtClean="0"/>
              <a:t>Model předpokládá, že země vyrábí stejné zboží, takže se ceny tohoto zboží vyrovnají.</a:t>
            </a:r>
          </a:p>
          <a:p>
            <a:pPr lvl="1"/>
            <a:r>
              <a:rPr lang="cs-CZ" sz="2000" dirty="0" smtClean="0"/>
              <a:t>Země ale mohou vyrábět nehomogenní statky</a:t>
            </a:r>
            <a:r>
              <a:rPr lang="en-US" sz="2000" dirty="0" smtClean="0"/>
              <a:t>.</a:t>
            </a:r>
          </a:p>
          <a:p>
            <a:pPr eaLnBrk="1" hangingPunct="1"/>
            <a:r>
              <a:rPr lang="cs-CZ" sz="2400" dirty="0" smtClean="0"/>
              <a:t>Model také předpokládá, že země mají totožné technologie, ale rozdíly v technologiích mohou ovlivnit produktivitu VF a tím i podíl mzdy/renty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789D669-B576-45B4-9DCA-304F84F361E0}" type="slidenum">
              <a:rPr lang="en-US"/>
              <a:pPr>
                <a:defRPr/>
              </a:pPr>
              <a:t>43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také ignoruje obchodní bariéry a dopravní náklady, které mohou bránit vyrovnání cen výstupů i vstupů</a:t>
            </a:r>
            <a:r>
              <a:rPr lang="en-US" sz="2400" dirty="0" smtClean="0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pracuje s dlouhým obdobím</a:t>
            </a:r>
          </a:p>
          <a:p>
            <a:pPr lvl="1">
              <a:spcBef>
                <a:spcPct val="60000"/>
              </a:spcBef>
            </a:pPr>
            <a:r>
              <a:rPr lang="cs-CZ" sz="2000" dirty="0" smtClean="0"/>
              <a:t>I poté co země liberalizuje obchod, VF se nemusí rychle přesunout do odvětví intenzivně využívající hojný faktor.</a:t>
            </a:r>
            <a:r>
              <a:rPr lang="en-US" sz="2000" dirty="0" smtClean="0"/>
              <a:t>.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sz="2000" dirty="0" smtClean="0"/>
              <a:t>V krátkém období je produktivita VF určena jejich aktuálním rozložením mezi odvětvími a tak se poměr mzda/renta může mezi zeměmi lišit</a:t>
            </a:r>
            <a:r>
              <a:rPr lang="en-US" sz="2000" dirty="0" smtClean="0"/>
              <a:t>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9E21834-E92F-4941-A00F-A2FCE05A07F7}" type="slidenum">
              <a:rPr lang="en-US"/>
              <a:pPr>
                <a:defRPr/>
              </a:pPr>
              <a:t>44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/>
              <a:t>Zvyšuje obchod nerovnost příjmů?</a:t>
            </a:r>
            <a:endParaRPr lang="en-US" sz="3200" dirty="0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 posledních 40 letech exportovaly země jako </a:t>
            </a:r>
            <a:r>
              <a:rPr lang="cs-CZ" sz="2800" dirty="0" err="1" smtClean="0"/>
              <a:t>J.Korea</a:t>
            </a:r>
            <a:r>
              <a:rPr lang="cs-CZ" sz="2800" dirty="0" smtClean="0"/>
              <a:t>, Mexiko a Čína (nejen) do USA zboží, při jehož výrobě se intenzívně využívala nekvalifikovaná práce (např. oblečení, obuv, hračky, montované zboží)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Současně se v USA zvýšila nerovnost v důchodech. Mzdy nekvalifikovaných dělníků rostly pomaleji než u kvalifikované pracovní síly.</a:t>
            </a:r>
            <a:endParaRPr lang="en-US" sz="2800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Vedl fakt č.1 k faktu č.2</a:t>
            </a:r>
            <a:r>
              <a:rPr lang="cs-CZ" sz="2800" dirty="0"/>
              <a:t>? http://www.youtube.com/watch?v=9KsVu11CSrQ</a:t>
            </a:r>
            <a:endParaRPr lang="en-US" sz="2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62B08AF-4398-4CCB-8F18-E52850DA314E}" type="slidenum">
              <a:rPr lang="en-US"/>
              <a:pPr>
                <a:defRPr/>
              </a:pPr>
              <a:t>45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Zvyšuje obchod nerovnost příjmů?</a:t>
            </a:r>
            <a:endParaRPr lang="en-US" sz="3200" dirty="0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Bef>
                <a:spcPct val="50000"/>
              </a:spcBef>
            </a:pPr>
            <a:r>
              <a:rPr lang="cs-CZ" sz="2400" dirty="0" smtClean="0"/>
              <a:t>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</a:t>
            </a:r>
            <a:r>
              <a:rPr lang="en-US" sz="2400" dirty="0" smtClean="0"/>
              <a:t> model</a:t>
            </a:r>
            <a:r>
              <a:rPr lang="cs-CZ" sz="2400" dirty="0" smtClean="0"/>
              <a:t>u plyne, že vlastníci hojného faktoru z obchodu získají a vlastníci vzácného ztratí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</a:pPr>
            <a:r>
              <a:rPr lang="cs-CZ" sz="2400" dirty="0" smtClean="0"/>
              <a:t>V realitě není mnoho důkazů pro toto tvrzení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dirty="0" smtClean="0"/>
              <a:t>Podle modelu dochází ke změně v distribuci důchodů změnami cen výstupů, ale neexistují důkaz o změnách cen statků k jejichž výrobě je potřeba kvalifikované síly relativně k cenám statků vyráběných nekvalifikovanou pracovní silou.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EEEFFDE-283C-47BF-8545-827B3CBC8224}" type="slidenum">
              <a:rPr lang="en-US"/>
              <a:pPr>
                <a:defRPr/>
              </a:pPr>
              <a:t>46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Zvyšuje obchod nerovnost příjmů?</a:t>
            </a:r>
            <a:endParaRPr lang="en-US" sz="3200" dirty="0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Times" pitchFamily="18" charset="0"/>
              <a:buAutoNum type="arabicPeriod" startAt="2"/>
            </a:pPr>
            <a:r>
              <a:rPr lang="cs-CZ" sz="2400" dirty="0" smtClean="0"/>
              <a:t>Podle modelu by mzdy nekvalifikovaných dělníků měly v zemích s jejich nadbytkem růst relativně ke mzdám kvalifikované práce. V mnoha případech však dochází k opaku</a:t>
            </a:r>
            <a:r>
              <a:rPr lang="en-US" sz="2400" dirty="0" smtClean="0"/>
              <a:t>: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dirty="0" smtClean="0"/>
              <a:t>Mzdy kvalifikovaných dělníků vzrostly v Mexiku více než mzdy nekvalifikovaných</a:t>
            </a:r>
            <a:r>
              <a:rPr lang="en-US" sz="2000" dirty="0" smtClean="0"/>
              <a:t>.  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sz="1800" dirty="0" smtClean="0"/>
              <a:t>I když v porovnání s USA a Kanadou je v Mexiku nekvalifikovaná práce hojná</a:t>
            </a:r>
            <a:r>
              <a:rPr lang="en-US" sz="18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60000"/>
              </a:spcBef>
              <a:buFont typeface="Times" pitchFamily="18" charset="0"/>
              <a:buAutoNum type="arabicPeriod" startAt="3"/>
            </a:pPr>
            <a:r>
              <a:rPr lang="cs-CZ" sz="2400" dirty="0" smtClean="0"/>
              <a:t>I kdyby byl model zcela správný, tento obchod tvoří jen malou část ekonomiky USA a tak by jeho efekt na ceny a mzdy byl jen malý.</a:t>
            </a:r>
            <a:r>
              <a:rPr lang="en-US" sz="2400" dirty="0" smtClean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37250BE-B988-44DF-9434-06F5E395AB39}" type="slidenum">
              <a:rPr lang="en-US"/>
              <a:pPr>
                <a:defRPr/>
              </a:pPr>
              <a:t>47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Obchod a rozdělení příjmů</a:t>
            </a:r>
            <a:endParaRPr lang="en-US" dirty="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Ke změně v rozdělení důchodů dochází při různých příležitostech, nejen kvůli obchodu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Změny v technologiích, preferencích, dostupnosti zdrojů (vyčerpání, nalezení nových surovin), to vše ovlivňuje rozdělení důchodů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Ekonomové obvykle zmiňují technologický pokrok a z toho plynoucí „vzdělanostní prémii“ jako důsledek rostoucí nerovnosti příjmu v USA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Bylo by lepší kompenzovat ty, kteří ztrácejí z obchodu (nebo jiné ekonomické změny) než obchod zakazovat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Ekonomika jako celek z obchodu získává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C7B477-D80A-41ED-A66D-E53F01E031AC}" type="slidenum">
              <a:rPr lang="en-US"/>
              <a:pPr>
                <a:defRPr/>
              </a:pPr>
              <a:t>48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a </a:t>
            </a:r>
            <a:r>
              <a:rPr lang="cs-CZ" dirty="0" smtClean="0"/>
              <a:t>rozdělení </a:t>
            </a:r>
            <a:r>
              <a:rPr lang="cs-CZ" dirty="0"/>
              <a:t>příjmů</a:t>
            </a:r>
            <a:endParaRPr lang="en-US" dirty="0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 obchodní politice hraje roli politika</a:t>
            </a:r>
            <a:r>
              <a:rPr lang="en-US" sz="2800" dirty="0" smtClean="0"/>
              <a:t>: </a:t>
            </a:r>
            <a:r>
              <a:rPr lang="cs-CZ" sz="2800" dirty="0" smtClean="0"/>
              <a:t>potenciální ztrácející jsou lépe politicky organizováni než vítězové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Ztráty jsou obvykle koncentrovány mezi malou skupinu, zisky jsou rozprostřeny mezi mnoho lidí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Každý (Američan) zaplatí ročně 8 USD za omezení dovozu cukru</a:t>
            </a:r>
            <a:r>
              <a:rPr lang="cs-CZ" sz="2400" dirty="0"/>
              <a:t> </a:t>
            </a:r>
            <a:r>
              <a:rPr lang="cs-CZ" sz="2400" dirty="0" smtClean="0"/>
              <a:t>a celkové náklady této politiky jsou 2 miliardy USD/rok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Přínosy této politiky jsou cca 1 mld. USD a jde relativně úzkému okruhu producentu cukru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8D08830-B333-4E3B-A18C-D258B9165C8A}" type="slidenum">
              <a:rPr lang="en-US"/>
              <a:pPr>
                <a:defRPr/>
              </a:pPr>
              <a:t>49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Při existenci více VF nejsou </a:t>
            </a:r>
            <a:r>
              <a:rPr lang="cs-CZ" sz="2400" dirty="0" smtClean="0"/>
              <a:t>konstantní </a:t>
            </a:r>
            <a:r>
              <a:rPr lang="cs-CZ" sz="2400" dirty="0" smtClean="0"/>
              <a:t>náklady příležitosti a PPF </a:t>
            </a:r>
            <a:r>
              <a:rPr lang="cs-CZ" sz="2400" dirty="0" smtClean="0"/>
              <a:t>nemá konstantní sklon.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Rozšiřme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 zahrnutím dvou VF: práce a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dirty="0" smtClean="0"/>
              <a:t> = </a:t>
            </a:r>
            <a:r>
              <a:rPr lang="cs-CZ" sz="2000" dirty="0" smtClean="0"/>
              <a:t>hektary půdy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cs-CZ" sz="2000" dirty="0" smtClean="0"/>
              <a:t>oblečení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= </a:t>
            </a:r>
            <a:r>
              <a:rPr lang="cs-CZ" sz="2000" dirty="0" smtClean="0"/>
              <a:t>hodiny práce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o</a:t>
            </a:r>
            <a:r>
              <a:rPr lang="cs-CZ" sz="2000" dirty="0" err="1" smtClean="0"/>
              <a:t>blečení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r>
              <a:rPr lang="en-US" sz="2000" dirty="0" smtClean="0"/>
              <a:t> = </a:t>
            </a:r>
            <a:r>
              <a:rPr lang="cs-CZ" sz="2000" dirty="0"/>
              <a:t>hektary půdy potřebné k </a:t>
            </a:r>
            <a:r>
              <a:rPr lang="cs-CZ" sz="2000" dirty="0"/>
              <a:t>výrobě jedné kalorie jídla</a:t>
            </a:r>
            <a:endParaRPr lang="cs-CZ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dirty="0" smtClean="0"/>
              <a:t> = </a:t>
            </a:r>
            <a:r>
              <a:rPr lang="cs-CZ" sz="2000" dirty="0"/>
              <a:t>hodiny práce potřebné k výrobě jedné kalorie </a:t>
            </a:r>
            <a:r>
              <a:rPr lang="cs-CZ" sz="2000" dirty="0" smtClean="0"/>
              <a:t>jídla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L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práce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T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půdy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C0F6EC9-0801-4E59-8730-B64638DA16FB}" type="slidenum">
              <a:rPr lang="en-US"/>
              <a:pPr>
                <a:defRPr/>
              </a:pPr>
              <a:t>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Empirické důkazy o fungování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Heckscher</a:t>
            </a:r>
            <a:r>
              <a:rPr lang="en-US" sz="3200" dirty="0" smtClean="0"/>
              <a:t>-Ohlin</a:t>
            </a:r>
            <a:r>
              <a:rPr lang="cs-CZ" sz="3200" dirty="0" smtClean="0"/>
              <a:t>ova</a:t>
            </a:r>
            <a:r>
              <a:rPr lang="en-US" sz="3200" dirty="0" smtClean="0"/>
              <a:t> Model</a:t>
            </a:r>
            <a:r>
              <a:rPr lang="cs-CZ" sz="3200" dirty="0" smtClean="0"/>
              <a:t>u</a:t>
            </a:r>
            <a:r>
              <a:rPr lang="en-US" sz="3200" dirty="0" smtClean="0"/>
              <a:t> 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Test na datech USA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Leontief </a:t>
            </a:r>
            <a:r>
              <a:rPr lang="cs-CZ" sz="2000" dirty="0" smtClean="0"/>
              <a:t>zjistil, že USA exportují méně kapitálově intenzivních statků než importují, navzdory tomu, že USA jsou kapitálově nejvybavenější země na světě</a:t>
            </a:r>
            <a:r>
              <a:rPr lang="en-US" sz="2000" dirty="0" smtClean="0"/>
              <a:t>: </a:t>
            </a:r>
            <a:r>
              <a:rPr lang="en-US" sz="2000" b="1" dirty="0" smtClean="0"/>
              <a:t>Leontief</a:t>
            </a:r>
            <a:r>
              <a:rPr lang="cs-CZ" sz="2000" b="1" dirty="0" err="1" smtClean="0"/>
              <a:t>ův</a:t>
            </a:r>
            <a:r>
              <a:rPr lang="en-US" sz="2000" b="1" dirty="0" smtClean="0"/>
              <a:t> paradox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globálních datech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Bowen, </a:t>
            </a:r>
            <a:r>
              <a:rPr lang="en-US" sz="2000" dirty="0" err="1" smtClean="0"/>
              <a:t>Leamer</a:t>
            </a:r>
            <a:r>
              <a:rPr lang="en-US" sz="2000" dirty="0" smtClean="0"/>
              <a:t>, a </a:t>
            </a:r>
            <a:r>
              <a:rPr lang="en-US" sz="2000" dirty="0" err="1" smtClean="0"/>
              <a:t>Sveikauskas</a:t>
            </a:r>
            <a:r>
              <a:rPr lang="en-US" sz="2000" dirty="0" smtClean="0"/>
              <a:t> test</a:t>
            </a:r>
            <a:r>
              <a:rPr lang="cs-CZ" sz="2000" dirty="0" err="1" smtClean="0"/>
              <a:t>ovali</a:t>
            </a:r>
            <a:r>
              <a:rPr lang="en-US" sz="2000" dirty="0" smtClean="0"/>
              <a:t> </a:t>
            </a:r>
            <a:r>
              <a:rPr lang="en-US" sz="2000" dirty="0" err="1" smtClean="0"/>
              <a:t>Heckscher</a:t>
            </a:r>
            <a:r>
              <a:rPr lang="en-US" sz="2000" dirty="0" smtClean="0"/>
              <a:t>-Ohlin</a:t>
            </a:r>
            <a:r>
              <a:rPr lang="cs-CZ" sz="2000" dirty="0" err="1" smtClean="0"/>
              <a:t>ův</a:t>
            </a:r>
            <a:r>
              <a:rPr lang="en-US" sz="2000" dirty="0" smtClean="0"/>
              <a:t> model </a:t>
            </a:r>
            <a:r>
              <a:rPr lang="cs-CZ" sz="2000" dirty="0" smtClean="0"/>
              <a:t>na datech 27 zemí a potvrdili </a:t>
            </a:r>
            <a:r>
              <a:rPr lang="en-US" sz="2000" dirty="0" smtClean="0"/>
              <a:t>Leontief</a:t>
            </a:r>
            <a:r>
              <a:rPr lang="cs-CZ" sz="2000" dirty="0" err="1" smtClean="0"/>
              <a:t>ův</a:t>
            </a:r>
            <a:r>
              <a:rPr lang="en-US" sz="2000" dirty="0" smtClean="0"/>
              <a:t> paradox </a:t>
            </a:r>
            <a:r>
              <a:rPr lang="cs-CZ" sz="2000" dirty="0" smtClean="0"/>
              <a:t>na mezinárodní úrovni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datech zahrnujících jen průmyslových výrobcích mezi nízko-/středně- příjmovými zeměmi na jedné straně a vysoko příjmovými zeměmi na straně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Tato data více podporují H-O teorii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D42082-6B16-44F1-8AA6-9A2172418136}" type="slidenum">
              <a:rPr lang="en-US"/>
              <a:pPr>
                <a:defRPr/>
              </a:pPr>
              <a:t>50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Table 4-2: </a:t>
            </a:r>
            <a:r>
              <a:rPr lang="cs-CZ" dirty="0" smtClean="0"/>
              <a:t>Faktorová náročnost exportů a importů USA, </a:t>
            </a:r>
            <a:r>
              <a:rPr lang="en-US" dirty="0" smtClean="0"/>
              <a:t>1962</a:t>
            </a:r>
          </a:p>
        </p:txBody>
      </p:sp>
      <p:pic>
        <p:nvPicPr>
          <p:cNvPr id="54277" name="Picture 5" descr="tab04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11919"/>
            <a:ext cx="8686800" cy="26104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B450536-1A27-4A49-AEA1-F460E7B821CD}" type="slidenum">
              <a:rPr lang="en-US"/>
              <a:pPr>
                <a:defRPr/>
              </a:pPr>
              <a:t>51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Table 4-3: Test</a:t>
            </a:r>
            <a:r>
              <a:rPr lang="cs-CZ" dirty="0" smtClean="0"/>
              <a:t> </a:t>
            </a:r>
            <a:r>
              <a:rPr lang="en-US" dirty="0" err="1" smtClean="0"/>
              <a:t>Heckscher</a:t>
            </a:r>
            <a:r>
              <a:rPr lang="en-US" dirty="0" smtClean="0"/>
              <a:t>-Ohlin Model</a:t>
            </a:r>
            <a:r>
              <a:rPr lang="cs-CZ" dirty="0" smtClean="0"/>
              <a:t>u</a:t>
            </a:r>
            <a:endParaRPr lang="en-US" dirty="0" smtClean="0"/>
          </a:p>
        </p:txBody>
      </p:sp>
      <p:pic>
        <p:nvPicPr>
          <p:cNvPr id="55301" name="Picture 5" descr="tab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24" y="1554163"/>
            <a:ext cx="784075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C279AA4-88D0-48BE-A57A-AF6EA30D0A5D}" type="slidenum">
              <a:rPr lang="en-US"/>
              <a:pPr>
                <a:defRPr/>
              </a:pPr>
              <a:t>52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Table 4-4: </a:t>
            </a:r>
            <a:r>
              <a:rPr lang="cs-CZ" sz="3200" dirty="0" smtClean="0"/>
              <a:t>Odhadovaná efektivita technologií, </a:t>
            </a:r>
            <a:r>
              <a:rPr lang="en-US" sz="3200" dirty="0" smtClean="0"/>
              <a:t>1983 (U</a:t>
            </a:r>
            <a:r>
              <a:rPr lang="cs-CZ" sz="3200" dirty="0" smtClean="0"/>
              <a:t>SA</a:t>
            </a:r>
            <a:r>
              <a:rPr lang="en-US" sz="3200" dirty="0" smtClean="0"/>
              <a:t> = 1)</a:t>
            </a:r>
          </a:p>
        </p:txBody>
      </p:sp>
      <p:pic>
        <p:nvPicPr>
          <p:cNvPr id="56325" name="Picture 5" descr="tab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37" y="2545556"/>
            <a:ext cx="7019925" cy="2543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313248-E0D0-4680-A002-E455EEE4599F}" type="slidenum">
              <a:rPr lang="en-US"/>
              <a:pPr>
                <a:defRPr/>
              </a:pPr>
              <a:t>53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Empirické důkazy o fungování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/>
              <a:t>ova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Protože z </a:t>
            </a:r>
            <a:r>
              <a:rPr lang="en-US" sz="2800" dirty="0" err="1" smtClean="0"/>
              <a:t>Heckscher</a:t>
            </a:r>
            <a:r>
              <a:rPr lang="en-US" sz="2800" dirty="0" smtClean="0"/>
              <a:t>-Ohlin</a:t>
            </a:r>
            <a:r>
              <a:rPr lang="cs-CZ" sz="2800" dirty="0" smtClean="0"/>
              <a:t>ova modelu plyne, že se se ceny VF mezi zeměmi srovnají, plyne z něj také, že VF budou vyrábět a vyvážet určité množství zboží při vyrovnaných cenách VF</a:t>
            </a:r>
            <a:r>
              <a:rPr lang="en-US" sz="2800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Jinými slovy, předpokládaná hodnota služeb VF bude zakotvená v modelem předpovídaném objemu obchodu mezi zeměmi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3888AA-388D-4321-A9EA-D6E93E1008F4}" type="slidenum">
              <a:rPr lang="en-US"/>
              <a:pPr>
                <a:defRPr/>
              </a:pPr>
              <a:t>54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Empirické důkazy o fungování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/>
              <a:t>ova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ceny VF se mezi zeměmi nerovnají, z modelu plynoucí objem obchodu je větší než k jakému dochází ve skutečnosti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Fenomén „chybějícího obchodu“ objevený </a:t>
            </a:r>
            <a:r>
              <a:rPr lang="en-US" sz="2000" dirty="0" smtClean="0"/>
              <a:t>Daniel</a:t>
            </a:r>
            <a:r>
              <a:rPr lang="cs-CZ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Trefler</a:t>
            </a:r>
            <a:r>
              <a:rPr lang="cs-CZ" sz="2000" dirty="0" err="1" smtClean="0"/>
              <a:t>em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Důvodem „chybějícího obchodu“ se zdá být předpoklad stejných technologií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Technologie ovlivňují produktivitu pracovníků a tedy i hodnotu práce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Země s vyspělou technologii a vysokou cenou práce nemusí nezbytně příliš importovat ze země s nízkou technologií a nízkou cenou práce.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B09574B-08B1-4D6C-9E5C-07B2D7136A55}" type="slidenum">
              <a:rPr lang="en-US"/>
              <a:pPr>
                <a:defRPr/>
              </a:pPr>
              <a:t>55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Shrnutí</a:t>
            </a:r>
            <a:endParaRPr lang="en-US" dirty="0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Times" pitchFamily="18" charset="0"/>
              <a:buAutoNum type="arabicPeriod"/>
            </a:pPr>
            <a:r>
              <a:rPr lang="cs-CZ" sz="2400" dirty="0" err="1" smtClean="0"/>
              <a:t>Substituovatelnost</a:t>
            </a:r>
            <a:r>
              <a:rPr lang="cs-CZ" sz="2400" dirty="0" smtClean="0"/>
              <a:t> VF je zakotvena ve tvaru PPF</a:t>
            </a:r>
            <a:r>
              <a:rPr lang="en-US" sz="2400" dirty="0" smtClean="0"/>
              <a:t>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dirty="0" smtClean="0"/>
              <a:t>Při produkci nízkého množství určitého zboží jsou náklady příležitosti malé a mezní produktivita VF je vysoká – a naopak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dirty="0" smtClean="0"/>
              <a:t>Když ekonomika produkuje dostupné maximum, náklady příležitosti se rovnají relativním cenám statků na trhu.</a:t>
            </a:r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 startAt="3"/>
            </a:pPr>
            <a:r>
              <a:rPr lang="cs-CZ" sz="2400" dirty="0" smtClean="0"/>
              <a:t>Když relativní cena zboží vzroste, pak reálné mzdy nebo reálné renty (podle toho, který VF je využíván intenzivně) také vzrostou</a:t>
            </a:r>
            <a:r>
              <a:rPr lang="en-US" sz="2400" dirty="0" smtClean="0"/>
              <a:t>, </a:t>
            </a:r>
            <a:endParaRPr lang="en-US" sz="2400" dirty="0"/>
          </a:p>
          <a:p>
            <a:pPr marL="914400" lvl="1" indent="-457200">
              <a:lnSpc>
                <a:spcPct val="90000"/>
              </a:lnSpc>
            </a:pPr>
            <a:r>
              <a:rPr lang="cs-CZ" sz="2000" dirty="0" smtClean="0"/>
              <a:t>A odměny ostatních VF klesnou</a:t>
            </a:r>
            <a:r>
              <a:rPr lang="en-US" sz="2000" dirty="0" smtClean="0"/>
              <a:t>.</a:t>
            </a:r>
            <a:endParaRPr lang="en-US" sz="2000" dirty="0"/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 startAt="3"/>
            </a:pPr>
            <a:r>
              <a:rPr lang="cs-CZ" sz="2400" dirty="0" smtClean="0"/>
              <a:t>Pokud ceny výstupu zůstávají konstantní s růstem množství VF, pak nabídka zboží, které využívá VF intenzivně vzroste a nabídka jiných statků klesne</a:t>
            </a:r>
            <a:r>
              <a:rPr lang="en-US" sz="2400" dirty="0" smtClean="0"/>
              <a:t>.</a:t>
            </a:r>
            <a:endParaRPr lang="en-US" sz="2400" dirty="0"/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061FEE0-1F81-4287-ADCA-A99CE337CA2B}" type="slidenum">
              <a:rPr lang="en-US"/>
              <a:pPr>
                <a:defRPr/>
              </a:pPr>
              <a:t>56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cs-CZ" sz="2400" dirty="0" smtClean="0">
                <a:cs typeface="Times New Roman" pitchFamily="18" charset="0"/>
              </a:rPr>
              <a:t>Ekonomika bude vyvážet to zboží, kde se intenzivně využívá hojný VF a importovat kde je vy výrobě intenzivně využit vzácný VF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en-US" sz="2400" dirty="0" smtClean="0"/>
              <a:t> model </a:t>
            </a:r>
            <a:r>
              <a:rPr lang="cs-CZ" sz="2400" dirty="0" smtClean="0"/>
              <a:t>předpovídá, že ceny výstupu a ceny VF se mezi zeměmi srovnají. Nic z toho v reálném světě nenastává.</a:t>
            </a:r>
            <a:endParaRPr lang="en-US" sz="1600" dirty="0" smtClean="0"/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cs-CZ" sz="2400" dirty="0" smtClean="0"/>
              <a:t>Model předpovídá, že vlastníci hojného faktoru s obchodem získají, vlastníci vzácného ztratí.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D33E183-721D-4AF3-B67D-3ECBB9840B8A}" type="slidenum">
              <a:rPr lang="en-US"/>
              <a:pPr>
                <a:defRPr/>
              </a:pPr>
              <a:t>57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Times" pitchFamily="18" charset="0"/>
              <a:buAutoNum type="arabicPeriod" startAt="8"/>
            </a:pPr>
            <a:r>
              <a:rPr lang="cs-CZ" sz="2800" dirty="0" smtClean="0"/>
              <a:t>Země jako celek si s obchodem polepší, i když vlastníci vzácného VF si (bez kompenzace) pohorší</a:t>
            </a:r>
            <a:r>
              <a:rPr lang="en-US" sz="2800" dirty="0" smtClean="0"/>
              <a:t>.</a:t>
            </a:r>
          </a:p>
          <a:p>
            <a:pPr marL="533400" indent="-533400" eaLnBrk="1" hangingPunct="1">
              <a:buFont typeface="Times" pitchFamily="18" charset="0"/>
              <a:buAutoNum type="arabicPeriod" startAt="8"/>
            </a:pPr>
            <a:r>
              <a:rPr lang="cs-CZ" sz="2800" dirty="0" smtClean="0"/>
              <a:t>Empirická podpora pro </a:t>
            </a:r>
            <a:r>
              <a:rPr lang="en-US" sz="2800" dirty="0" err="1" smtClean="0"/>
              <a:t>Heckscher</a:t>
            </a:r>
            <a:r>
              <a:rPr lang="en-US" sz="2800" dirty="0" smtClean="0"/>
              <a:t>-Ohlin</a:t>
            </a:r>
            <a:r>
              <a:rPr lang="cs-CZ" sz="2800" dirty="0" err="1" smtClean="0"/>
              <a:t>ův</a:t>
            </a:r>
            <a:r>
              <a:rPr lang="cs-CZ" sz="2800" dirty="0" smtClean="0"/>
              <a:t> </a:t>
            </a:r>
            <a:r>
              <a:rPr lang="en-US" sz="2800" dirty="0" smtClean="0"/>
              <a:t>model</a:t>
            </a:r>
            <a:r>
              <a:rPr lang="cs-CZ" sz="2800" dirty="0" smtClean="0"/>
              <a:t>e je slabá s výjimkou obchodu mezi vysoko příjmovými a nízko/středně příjmovými zeměmi</a:t>
            </a:r>
            <a:r>
              <a:rPr lang="en-US" sz="28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F28ADCD-70D7-4DCD-A942-E2E65ADA2FE8}" type="slidenum">
              <a:rPr lang="en-US"/>
              <a:pPr>
                <a:defRPr/>
              </a:pPr>
              <a:t>58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559F6E5-416D-407A-8D62-461D44BC5538}" type="slidenum">
              <a:rPr lang="en-US"/>
              <a:pPr>
                <a:defRPr/>
              </a:pPr>
              <a:t>59</a:t>
            </a:fld>
            <a:endParaRPr lang="en-CA"/>
          </a:p>
        </p:txBody>
      </p:sp>
      <p:sp>
        <p:nvSpPr>
          <p:cNvPr id="63492" name="Text Box 2"/>
          <p:cNvSpPr txBox="1">
            <a:spLocks noChangeArrowheads="1"/>
          </p:cNvSpPr>
          <p:nvPr/>
        </p:nvSpPr>
        <p:spPr bwMode="auto">
          <a:xfrm>
            <a:off x="1858963" y="2147888"/>
            <a:ext cx="656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3600" dirty="0" smtClean="0"/>
              <a:t>Přílohy</a:t>
            </a:r>
            <a:endParaRPr lang="en-US" sz="36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800225"/>
            <a:ext cx="7835900" cy="41148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Produkční možnosti jsou ovlivněny jak prací, tak půdou</a:t>
            </a:r>
            <a:r>
              <a:rPr lang="en-US" sz="2800" dirty="0" smtClean="0"/>
              <a:t>:</a:t>
            </a:r>
          </a:p>
          <a:p>
            <a:pPr lvl="1" algn="ctr" eaLnBrk="1" hangingPunct="1">
              <a:buFont typeface="Symbol" pitchFamily="18" charset="2"/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TF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r>
              <a:rPr lang="en-US" i="1" dirty="0" smtClean="0"/>
              <a:t>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TC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i="1" dirty="0" smtClean="0">
                <a:cs typeface="Times New Roman" pitchFamily="18" charset="0"/>
              </a:rPr>
              <a:t>≤ T</a:t>
            </a:r>
          </a:p>
          <a:p>
            <a:pPr lvl="1" algn="ctr" eaLnBrk="1" hangingPunct="1"/>
            <a:endParaRPr lang="en-US" i="1" dirty="0" smtClean="0">
              <a:cs typeface="Times New Roman" pitchFamily="18" charset="0"/>
            </a:endParaRPr>
          </a:p>
          <a:p>
            <a:pPr lvl="1" algn="ctr" eaLnBrk="1" hangingPunct="1"/>
            <a:endParaRPr lang="en-US" i="1" dirty="0" smtClean="0">
              <a:cs typeface="Times New Roman" pitchFamily="18" charset="0"/>
            </a:endParaRPr>
          </a:p>
          <a:p>
            <a:pPr lvl="1" algn="ctr" eaLnBrk="1" hangingPunct="1">
              <a:spcBef>
                <a:spcPct val="70000"/>
              </a:spcBef>
              <a:buFont typeface="Symbol" pitchFamily="18" charset="2"/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LF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r>
              <a:rPr lang="en-US" dirty="0" smtClean="0"/>
              <a:t>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LC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i="1" dirty="0" smtClean="0">
                <a:cs typeface="Times New Roman" pitchFamily="18" charset="0"/>
              </a:rPr>
              <a:t>≤ </a:t>
            </a:r>
            <a:r>
              <a:rPr lang="en-US" i="1" dirty="0" smtClean="0"/>
              <a:t>L</a:t>
            </a:r>
          </a:p>
        </p:txBody>
      </p:sp>
      <p:sp>
        <p:nvSpPr>
          <p:cNvPr id="2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C67FEAE-4E30-48DE-A60A-BF67C42A5C45}" type="slidenum">
              <a:rPr lang="en-US"/>
              <a:pPr>
                <a:defRPr/>
              </a:pPr>
              <a:t>6</a:t>
            </a:fld>
            <a:endParaRPr lang="en-CA"/>
          </a:p>
        </p:txBody>
      </p:sp>
      <p:grpSp>
        <p:nvGrpSpPr>
          <p:cNvPr id="8198" name="Group 16"/>
          <p:cNvGrpSpPr>
            <a:grpSpLocks/>
          </p:cNvGrpSpPr>
          <p:nvPr/>
        </p:nvGrpSpPr>
        <p:grpSpPr bwMode="auto">
          <a:xfrm>
            <a:off x="6778625" y="2752726"/>
            <a:ext cx="2206625" cy="585031"/>
            <a:chOff x="3800" y="1525"/>
            <a:chExt cx="1575" cy="424"/>
          </a:xfrm>
        </p:grpSpPr>
        <p:sp>
          <p:nvSpPr>
            <p:cNvPr id="8220" name="Text Box 17"/>
            <p:cNvSpPr txBox="1">
              <a:spLocks noChangeArrowheads="1"/>
            </p:cNvSpPr>
            <p:nvPr/>
          </p:nvSpPr>
          <p:spPr bwMode="auto">
            <a:xfrm>
              <a:off x="4219" y="1525"/>
              <a:ext cx="1156" cy="4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Celkové množství půdy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8221" name="Line 18"/>
            <p:cNvSpPr>
              <a:spLocks noChangeShapeType="1"/>
            </p:cNvSpPr>
            <p:nvPr/>
          </p:nvSpPr>
          <p:spPr bwMode="auto">
            <a:xfrm flipH="1">
              <a:off x="3800" y="1733"/>
              <a:ext cx="4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199" name="Group 32"/>
          <p:cNvGrpSpPr>
            <a:grpSpLocks/>
          </p:cNvGrpSpPr>
          <p:nvPr/>
        </p:nvGrpSpPr>
        <p:grpSpPr bwMode="auto">
          <a:xfrm>
            <a:off x="946150" y="3200402"/>
            <a:ext cx="2665413" cy="1271588"/>
            <a:chOff x="596" y="2016"/>
            <a:chExt cx="1679" cy="801"/>
          </a:xfrm>
        </p:grpSpPr>
        <p:sp>
          <p:nvSpPr>
            <p:cNvPr id="8218" name="Line 6"/>
            <p:cNvSpPr>
              <a:spLocks noChangeShapeType="1"/>
            </p:cNvSpPr>
            <p:nvPr/>
          </p:nvSpPr>
          <p:spPr bwMode="auto">
            <a:xfrm flipV="1">
              <a:off x="1574" y="2016"/>
              <a:ext cx="701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Text Box 5"/>
            <p:cNvSpPr txBox="1">
              <a:spLocks noChangeArrowheads="1"/>
            </p:cNvSpPr>
            <p:nvPr/>
          </p:nvSpPr>
          <p:spPr bwMode="auto">
            <a:xfrm>
              <a:off x="596" y="2294"/>
              <a:ext cx="114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Potřebné množství půdy na jednotu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0" name="Group 33"/>
          <p:cNvGrpSpPr>
            <a:grpSpLocks/>
          </p:cNvGrpSpPr>
          <p:nvPr/>
        </p:nvGrpSpPr>
        <p:grpSpPr bwMode="auto">
          <a:xfrm>
            <a:off x="2957513" y="3286126"/>
            <a:ext cx="1217612" cy="1185863"/>
            <a:chOff x="1863" y="2070"/>
            <a:chExt cx="767" cy="747"/>
          </a:xfrm>
        </p:grpSpPr>
        <p:sp>
          <p:nvSpPr>
            <p:cNvPr id="8216" name="Line 9"/>
            <p:cNvSpPr>
              <a:spLocks noChangeShapeType="1"/>
            </p:cNvSpPr>
            <p:nvPr/>
          </p:nvSpPr>
          <p:spPr bwMode="auto">
            <a:xfrm flipV="1">
              <a:off x="2283" y="2070"/>
              <a:ext cx="347" cy="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Text Box 8"/>
            <p:cNvSpPr txBox="1">
              <a:spLocks noChangeArrowheads="1"/>
            </p:cNvSpPr>
            <p:nvPr/>
          </p:nvSpPr>
          <p:spPr bwMode="auto">
            <a:xfrm>
              <a:off x="1863" y="2294"/>
              <a:ext cx="72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Celková produkce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1" name="Group 34"/>
          <p:cNvGrpSpPr>
            <a:grpSpLocks/>
          </p:cNvGrpSpPr>
          <p:nvPr/>
        </p:nvGrpSpPr>
        <p:grpSpPr bwMode="auto">
          <a:xfrm>
            <a:off x="4470400" y="3314704"/>
            <a:ext cx="2158999" cy="1009853"/>
            <a:chOff x="2816" y="2088"/>
            <a:chExt cx="1360" cy="774"/>
          </a:xfrm>
        </p:grpSpPr>
        <p:sp>
          <p:nvSpPr>
            <p:cNvPr id="8214" name="Line 12"/>
            <p:cNvSpPr>
              <a:spLocks noChangeShapeType="1"/>
            </p:cNvSpPr>
            <p:nvPr/>
          </p:nvSpPr>
          <p:spPr bwMode="auto">
            <a:xfrm flipV="1">
              <a:off x="3301" y="2088"/>
              <a:ext cx="1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Text Box 11"/>
            <p:cNvSpPr txBox="1">
              <a:spLocks noChangeArrowheads="1"/>
            </p:cNvSpPr>
            <p:nvPr/>
          </p:nvSpPr>
          <p:spPr bwMode="auto">
            <a:xfrm>
              <a:off x="2816" y="2296"/>
              <a:ext cx="1360" cy="5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400" dirty="0" smtClean="0">
                  <a:latin typeface="Arial" charset="0"/>
                </a:rPr>
                <a:t>Potřebné množství půdy potřebné k výrobě jednotky oblečení</a:t>
              </a:r>
              <a:endParaRPr lang="en-US" sz="1400" dirty="0">
                <a:latin typeface="Arial" charset="0"/>
              </a:endParaRPr>
            </a:p>
          </p:txBody>
        </p:sp>
      </p:grpSp>
      <p:grpSp>
        <p:nvGrpSpPr>
          <p:cNvPr id="8202" name="Group 35"/>
          <p:cNvGrpSpPr>
            <a:grpSpLocks/>
          </p:cNvGrpSpPr>
          <p:nvPr/>
        </p:nvGrpSpPr>
        <p:grpSpPr bwMode="auto">
          <a:xfrm>
            <a:off x="6092825" y="3314701"/>
            <a:ext cx="1946275" cy="1162051"/>
            <a:chOff x="3838" y="2088"/>
            <a:chExt cx="1226" cy="732"/>
          </a:xfrm>
        </p:grpSpPr>
        <p:sp>
          <p:nvSpPr>
            <p:cNvPr id="8212" name="Line 15"/>
            <p:cNvSpPr>
              <a:spLocks noChangeShapeType="1"/>
            </p:cNvSpPr>
            <p:nvPr/>
          </p:nvSpPr>
          <p:spPr bwMode="auto">
            <a:xfrm flipH="1" flipV="1">
              <a:off x="3838" y="2088"/>
              <a:ext cx="718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Text Box 14"/>
            <p:cNvSpPr txBox="1">
              <a:spLocks noChangeArrowheads="1"/>
            </p:cNvSpPr>
            <p:nvPr/>
          </p:nvSpPr>
          <p:spPr bwMode="auto">
            <a:xfrm>
              <a:off x="4338" y="2297"/>
              <a:ext cx="72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Celková produkce oblečení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3" name="Group 25"/>
          <p:cNvGrpSpPr>
            <a:grpSpLocks/>
          </p:cNvGrpSpPr>
          <p:nvPr/>
        </p:nvGrpSpPr>
        <p:grpSpPr bwMode="auto">
          <a:xfrm>
            <a:off x="6619875" y="4668835"/>
            <a:ext cx="2220913" cy="585030"/>
            <a:chOff x="3800" y="1525"/>
            <a:chExt cx="1575" cy="424"/>
          </a:xfrm>
        </p:grpSpPr>
        <p:sp>
          <p:nvSpPr>
            <p:cNvPr id="8210" name="Text Box 26"/>
            <p:cNvSpPr txBox="1">
              <a:spLocks noChangeArrowheads="1"/>
            </p:cNvSpPr>
            <p:nvPr/>
          </p:nvSpPr>
          <p:spPr bwMode="auto">
            <a:xfrm>
              <a:off x="4219" y="1525"/>
              <a:ext cx="1156" cy="4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Celkové množství práce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8211" name="Line 27"/>
            <p:cNvSpPr>
              <a:spLocks noChangeShapeType="1"/>
            </p:cNvSpPr>
            <p:nvPr/>
          </p:nvSpPr>
          <p:spPr bwMode="auto">
            <a:xfrm flipH="1">
              <a:off x="3800" y="1733"/>
              <a:ext cx="4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04" name="Group 36"/>
          <p:cNvGrpSpPr>
            <a:grpSpLocks/>
          </p:cNvGrpSpPr>
          <p:nvPr/>
        </p:nvGrpSpPr>
        <p:grpSpPr bwMode="auto">
          <a:xfrm>
            <a:off x="1844675" y="5089527"/>
            <a:ext cx="1931988" cy="1119188"/>
            <a:chOff x="1162" y="3206"/>
            <a:chExt cx="1217" cy="705"/>
          </a:xfrm>
        </p:grpSpPr>
        <p:sp>
          <p:nvSpPr>
            <p:cNvPr id="8208" name="Line 21"/>
            <p:cNvSpPr>
              <a:spLocks noChangeShapeType="1"/>
            </p:cNvSpPr>
            <p:nvPr/>
          </p:nvSpPr>
          <p:spPr bwMode="auto">
            <a:xfrm flipV="1">
              <a:off x="1673" y="3206"/>
              <a:ext cx="706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Text Box 20"/>
            <p:cNvSpPr txBox="1">
              <a:spLocks noChangeArrowheads="1"/>
            </p:cNvSpPr>
            <p:nvPr/>
          </p:nvSpPr>
          <p:spPr bwMode="auto">
            <a:xfrm>
              <a:off x="1162" y="3388"/>
              <a:ext cx="1154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Práce potřebná k výrobě jednotky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5" name="Group 37"/>
          <p:cNvGrpSpPr>
            <a:grpSpLocks/>
          </p:cNvGrpSpPr>
          <p:nvPr/>
        </p:nvGrpSpPr>
        <p:grpSpPr bwMode="auto">
          <a:xfrm>
            <a:off x="4587875" y="5100636"/>
            <a:ext cx="1831975" cy="1142999"/>
            <a:chOff x="2890" y="3213"/>
            <a:chExt cx="1154" cy="720"/>
          </a:xfrm>
        </p:grpSpPr>
        <p:sp>
          <p:nvSpPr>
            <p:cNvPr id="8206" name="Line 24"/>
            <p:cNvSpPr>
              <a:spLocks noChangeShapeType="1"/>
            </p:cNvSpPr>
            <p:nvPr/>
          </p:nvSpPr>
          <p:spPr bwMode="auto">
            <a:xfrm flipV="1">
              <a:off x="3185" y="3213"/>
              <a:ext cx="1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Text Box 23"/>
            <p:cNvSpPr txBox="1">
              <a:spLocks noChangeArrowheads="1"/>
            </p:cNvSpPr>
            <p:nvPr/>
          </p:nvSpPr>
          <p:spPr bwMode="auto">
            <a:xfrm>
              <a:off x="2890" y="3410"/>
              <a:ext cx="1154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Práce potřebná k výrobě jednotky oblečení</a:t>
              </a:r>
              <a:endParaRPr lang="en-US" sz="160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Table 4-1: </a:t>
            </a:r>
            <a:r>
              <a:rPr lang="cs-CZ" sz="3200" dirty="0" smtClean="0"/>
              <a:t>komparativní úroveň mezd </a:t>
            </a:r>
            <a:r>
              <a:rPr lang="en-US" sz="3200" dirty="0" smtClean="0"/>
              <a:t>(U</a:t>
            </a:r>
            <a:r>
              <a:rPr lang="cs-CZ" sz="3200" dirty="0" smtClean="0"/>
              <a:t>SA</a:t>
            </a:r>
            <a:r>
              <a:rPr lang="en-US" sz="3200" dirty="0" smtClean="0"/>
              <a:t> = 100)</a:t>
            </a:r>
          </a:p>
        </p:txBody>
      </p:sp>
      <p:pic>
        <p:nvPicPr>
          <p:cNvPr id="65541" name="Picture 6" descr="tab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68728"/>
            <a:ext cx="8686800" cy="40968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D6AC450-F066-4796-9D7A-79C0072F983C}" type="slidenum">
              <a:rPr lang="en-US"/>
              <a:pPr>
                <a:defRPr/>
              </a:pPr>
              <a:t>60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4-15: </a:t>
            </a:r>
            <a:r>
              <a:rPr lang="cs-CZ" sz="3200" dirty="0" smtClean="0"/>
              <a:t>Intenzita dovednosti (</a:t>
            </a:r>
            <a:r>
              <a:rPr lang="cs-CZ" sz="3200" dirty="0" err="1" smtClean="0"/>
              <a:t>skill</a:t>
            </a:r>
            <a:r>
              <a:rPr lang="cs-CZ" sz="3200" dirty="0" smtClean="0"/>
              <a:t> intensity) USA a charakter importu ze dvou zemí</a:t>
            </a:r>
            <a:endParaRPr lang="en-US" sz="3200" dirty="0" smtClean="0"/>
          </a:p>
        </p:txBody>
      </p:sp>
      <p:pic>
        <p:nvPicPr>
          <p:cNvPr id="66565" name="Picture 5" descr="fig04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89075" y="1860550"/>
            <a:ext cx="677703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8486CA8-172B-4412-9788-AACC9536C077}" type="slidenum">
              <a:rPr lang="en-US"/>
              <a:pPr>
                <a:defRPr/>
              </a:pPr>
              <a:t>61</a:t>
            </a:fld>
            <a:endParaRPr lang="en-CA"/>
          </a:p>
        </p:txBody>
      </p:sp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1019175" y="6064250"/>
            <a:ext cx="761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/>
              <a:t>Source:</a:t>
            </a:r>
            <a:r>
              <a:rPr lang="en-US" sz="1200"/>
              <a:t> John Romalis, “Factor Proportions and the Structure of Commodity Trade,” </a:t>
            </a:r>
            <a:r>
              <a:rPr lang="en-US" sz="1200" i="1"/>
              <a:t>American Economic Review</a:t>
            </a:r>
            <a:r>
              <a:rPr lang="en-US" sz="1200"/>
              <a:t>, March 2004.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4-16 </a:t>
            </a:r>
            <a:r>
              <a:rPr lang="cs-CZ" sz="3200" dirty="0" smtClean="0"/>
              <a:t>Měnící se struktura komparativních výhod</a:t>
            </a:r>
            <a:endParaRPr lang="en-US" sz="3200" dirty="0" smtClean="0"/>
          </a:p>
        </p:txBody>
      </p:sp>
      <p:pic>
        <p:nvPicPr>
          <p:cNvPr id="67589" name="Picture 5" descr="fig041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883"/>
          <a:stretch>
            <a:fillRect/>
          </a:stretch>
        </p:blipFill>
        <p:spPr>
          <a:xfrm>
            <a:off x="2089150" y="1828800"/>
            <a:ext cx="6184900" cy="424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A57874C-4699-4D7C-823F-F08A2482A89E}" type="slidenum">
              <a:rPr lang="en-US"/>
              <a:pPr>
                <a:defRPr/>
              </a:pPr>
              <a:t>62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Fig. </a:t>
            </a:r>
            <a:r>
              <a:rPr lang="en-US" sz="3200" dirty="0" smtClean="0"/>
              <a:t>4-16</a:t>
            </a:r>
            <a:r>
              <a:rPr lang="cs-CZ" sz="3200" dirty="0" smtClean="0"/>
              <a:t> (2)</a:t>
            </a:r>
            <a:r>
              <a:rPr lang="en-US" sz="3200" dirty="0" smtClean="0"/>
              <a:t> </a:t>
            </a:r>
            <a:r>
              <a:rPr lang="cs-CZ" sz="3200" dirty="0"/>
              <a:t>Měnící se struktura komparativních </a:t>
            </a:r>
            <a:r>
              <a:rPr lang="cs-CZ" sz="3200" dirty="0" smtClean="0"/>
              <a:t>výhod </a:t>
            </a:r>
            <a:endParaRPr lang="en-US" sz="3200" dirty="0" smtClean="0"/>
          </a:p>
        </p:txBody>
      </p:sp>
      <p:pic>
        <p:nvPicPr>
          <p:cNvPr id="68613" name="Picture 3" descr="fig041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24"/>
          <a:stretch>
            <a:fillRect/>
          </a:stretch>
        </p:blipFill>
        <p:spPr>
          <a:xfrm>
            <a:off x="1763713" y="1741488"/>
            <a:ext cx="6261100" cy="417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AD5CE34-90B4-4EBC-A707-92DE98AE3EC8}" type="slidenum">
              <a:rPr lang="en-US"/>
              <a:pPr>
                <a:defRPr/>
              </a:pPr>
              <a:t>63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4A-1: </a:t>
            </a:r>
            <a:r>
              <a:rPr lang="cs-CZ" sz="3200" dirty="0" smtClean="0"/>
              <a:t>volba optimální kombinace VF</a:t>
            </a:r>
            <a:endParaRPr lang="en-US" sz="3200" dirty="0" smtClean="0"/>
          </a:p>
        </p:txBody>
      </p:sp>
      <p:pic>
        <p:nvPicPr>
          <p:cNvPr id="70661" name="Picture 6" descr="fig04A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0638" y="1411288"/>
            <a:ext cx="4313237" cy="509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24C94B7-8A40-4BC2-AEDD-8794BDC75563}" type="slidenum">
              <a:rPr lang="en-US"/>
              <a:pPr>
                <a:defRPr/>
              </a:pPr>
              <a:t>64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4A-2: </a:t>
            </a:r>
            <a:r>
              <a:rPr lang="cs-CZ" sz="3200" dirty="0" smtClean="0"/>
              <a:t>Změna podílu mzdy/renty</a:t>
            </a:r>
            <a:endParaRPr lang="en-US" sz="3200" dirty="0" smtClean="0"/>
          </a:p>
        </p:txBody>
      </p:sp>
      <p:pic>
        <p:nvPicPr>
          <p:cNvPr id="71685" name="Picture 6" descr="fig04A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998" y="1554163"/>
            <a:ext cx="386840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C8F9BE6-EB5B-424D-BFE8-932B88D93C87}" type="slidenum">
              <a:rPr lang="en-US"/>
              <a:pPr>
                <a:defRPr/>
              </a:pPr>
              <a:t>65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4A-3: </a:t>
            </a:r>
            <a:r>
              <a:rPr lang="cs-CZ" sz="3200" dirty="0" smtClean="0"/>
              <a:t>určení podílu mzdy/renty</a:t>
            </a:r>
            <a:endParaRPr lang="en-US" sz="3200" dirty="0" smtClean="0"/>
          </a:p>
        </p:txBody>
      </p:sp>
      <p:pic>
        <p:nvPicPr>
          <p:cNvPr id="72709" name="Picture 6" descr="fig04A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738" y="1554163"/>
            <a:ext cx="5070924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F69FED4-381F-4E72-979C-EC649586D875}" type="slidenum">
              <a:rPr lang="en-US"/>
              <a:pPr>
                <a:defRPr/>
              </a:pPr>
              <a:t>66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4A-4: </a:t>
            </a:r>
            <a:r>
              <a:rPr lang="cs-CZ" dirty="0" smtClean="0"/>
              <a:t>Růst ceny oblečení</a:t>
            </a:r>
            <a:endParaRPr lang="en-US" dirty="0" smtClean="0"/>
          </a:p>
        </p:txBody>
      </p:sp>
      <p:pic>
        <p:nvPicPr>
          <p:cNvPr id="73733" name="Picture 6" descr="fig04A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646" y="1554163"/>
            <a:ext cx="5087107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4D52377-12A6-4849-B392-C0B784CBFB14}" type="slidenum">
              <a:rPr lang="en-US"/>
              <a:pPr>
                <a:defRPr/>
              </a:pPr>
              <a:t>67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Předpokládejme, </a:t>
            </a:r>
            <a:r>
              <a:rPr lang="cs-CZ" sz="2400" dirty="0" smtClean="0"/>
              <a:t>že </a:t>
            </a:r>
            <a:r>
              <a:rPr lang="cs-CZ" sz="2400" i="1" dirty="0" smtClean="0"/>
              <a:t>každá</a:t>
            </a:r>
            <a:r>
              <a:rPr lang="cs-CZ" sz="2400" dirty="0" smtClean="0"/>
              <a:t> jednotka oblečení využívá </a:t>
            </a:r>
            <a:r>
              <a:rPr lang="cs-CZ" sz="2400" b="1" dirty="0" smtClean="0"/>
              <a:t>práci</a:t>
            </a:r>
            <a:r>
              <a:rPr lang="cs-CZ" sz="2400" dirty="0" smtClean="0"/>
              <a:t> intenzivně a </a:t>
            </a:r>
            <a:r>
              <a:rPr lang="cs-CZ" sz="2400" i="1" dirty="0" smtClean="0"/>
              <a:t>každá </a:t>
            </a:r>
            <a:r>
              <a:rPr lang="cs-CZ" sz="2400" dirty="0" smtClean="0"/>
              <a:t> jednotka jídla využívá </a:t>
            </a:r>
            <a:r>
              <a:rPr lang="cs-CZ" sz="2400" b="1" dirty="0" smtClean="0"/>
              <a:t>půdu</a:t>
            </a:r>
            <a:r>
              <a:rPr lang="cs-CZ" sz="2400" dirty="0" smtClean="0"/>
              <a:t> </a:t>
            </a:r>
            <a:r>
              <a:rPr lang="cs-CZ" sz="2400" dirty="0" smtClean="0"/>
              <a:t>intenzivně</a:t>
            </a:r>
            <a:r>
              <a:rPr lang="en-US" sz="2400" dirty="0" smtClean="0"/>
              <a:t>: </a:t>
            </a:r>
          </a:p>
          <a:p>
            <a:pPr lvl="1" eaLnBrk="1" hangingPunct="1"/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i="1" dirty="0" smtClean="0"/>
              <a:t> &gt;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endParaRPr lang="en-US" sz="2000" i="1" baseline="-25000" dirty="0" smtClean="0"/>
          </a:p>
          <a:p>
            <a:pPr lvl="1" eaLnBrk="1" hangingPunct="1"/>
            <a:r>
              <a:rPr lang="cs-CZ" sz="2000" dirty="0" smtClean="0"/>
              <a:t>nebo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i="1" dirty="0" smtClean="0"/>
              <a:t> &gt;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endParaRPr lang="en-US" sz="2000" i="1" baseline="-25000" dirty="0" smtClean="0"/>
          </a:p>
          <a:p>
            <a:pPr lvl="1" eaLnBrk="1" hangingPunct="1"/>
            <a:r>
              <a:rPr lang="cs-CZ" sz="2000" dirty="0" smtClean="0"/>
              <a:t>Jinak řečeno, produkce </a:t>
            </a:r>
            <a:r>
              <a:rPr lang="cs-CZ" sz="2000" b="1" dirty="0" smtClean="0"/>
              <a:t>oblečení je </a:t>
            </a:r>
            <a:r>
              <a:rPr lang="cs-CZ" sz="2000" b="1" i="1" dirty="0" smtClean="0"/>
              <a:t>pracovně intenzivní </a:t>
            </a:r>
            <a:r>
              <a:rPr lang="cs-CZ" sz="2000" dirty="0" smtClean="0"/>
              <a:t>a produkce </a:t>
            </a:r>
            <a:r>
              <a:rPr lang="cs-CZ" sz="2000" b="1" dirty="0" smtClean="0"/>
              <a:t>jídla je </a:t>
            </a:r>
            <a:r>
              <a:rPr lang="cs-CZ" sz="2000" b="1" i="1" dirty="0" smtClean="0"/>
              <a:t>půdně intenzivní </a:t>
            </a:r>
            <a:r>
              <a:rPr lang="cs-CZ" sz="2000" dirty="0" smtClean="0"/>
              <a:t>pokud platní</a:t>
            </a:r>
            <a:r>
              <a:rPr lang="en-US" sz="2000" dirty="0" smtClean="0"/>
              <a:t>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C </a:t>
            </a:r>
            <a:r>
              <a:rPr lang="en-US" sz="2000" i="1" dirty="0" smtClean="0"/>
              <a:t>/T</a:t>
            </a:r>
            <a:r>
              <a:rPr lang="en-US" sz="2000" i="1" baseline="-25000" dirty="0" smtClean="0"/>
              <a:t>C </a:t>
            </a:r>
            <a:r>
              <a:rPr lang="en-US" sz="2000" dirty="0" smtClean="0"/>
              <a:t>&gt;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F </a:t>
            </a:r>
            <a:r>
              <a:rPr lang="en-US" sz="2000" i="1" dirty="0" smtClean="0"/>
              <a:t>/T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. </a:t>
            </a:r>
            <a:endParaRPr lang="en-US" sz="2000" i="1" baseline="-250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400" dirty="0" smtClean="0"/>
              <a:t>Tento předpoklad ovlivňuje sklon hranice výrobních možností</a:t>
            </a:r>
            <a:r>
              <a:rPr lang="en-US" sz="2400" dirty="0" smtClean="0"/>
              <a:t>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1E5713A-E95C-43BF-9081-AEB2D948B607}" type="slidenum">
              <a:rPr lang="en-US"/>
              <a:pPr>
                <a:defRPr/>
              </a:pPr>
              <a:t>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4-1: </a:t>
            </a:r>
            <a:r>
              <a:rPr lang="cs-CZ" sz="3200" dirty="0" smtClean="0"/>
              <a:t>Hranice výrobních možností bez substituce VF</a:t>
            </a:r>
            <a:endParaRPr lang="en-US" sz="3200" dirty="0" smtClean="0"/>
          </a:p>
        </p:txBody>
      </p:sp>
      <p:pic>
        <p:nvPicPr>
          <p:cNvPr id="10245" name="Picture 5" descr="fig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20838" y="1627188"/>
            <a:ext cx="6511925" cy="466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AB1F4FF-A00A-4F6A-BC3F-A988993D8785}" type="slidenum">
              <a:rPr lang="en-US"/>
              <a:pPr>
                <a:defRPr/>
              </a:pPr>
              <a:t>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Náklady příležitosti nejsou konstantní</a:t>
            </a:r>
            <a:r>
              <a:rPr lang="en-US" sz="2800" dirty="0" smtClean="0"/>
              <a:t>: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nízké, pro ten statek, kterého země vyrábí málo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vysoké, pro statek, kterého země vyrábí hodně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000" dirty="0" smtClean="0"/>
              <a:t>Proč</a:t>
            </a:r>
            <a:r>
              <a:rPr lang="en-US" sz="2000" dirty="0" smtClean="0"/>
              <a:t>? </a:t>
            </a:r>
            <a:r>
              <a:rPr lang="cs-CZ" sz="2000" dirty="0" smtClean="0"/>
              <a:t>Když ekonomika využije všechny své zdroje na výrobu jednoho statku, mezní produktivita těchto zdrojů je nízká a náklady příležitosti jsou tudíž vysoké</a:t>
            </a:r>
            <a:endParaRPr lang="en-US" sz="2000" dirty="0" smtClean="0"/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cs-CZ" sz="2200" dirty="0" smtClean="0"/>
              <a:t>V tom případě by zdroje mohly být využity efektivněji, pokud by byl vyráběn jiný statek (závisí na cenách)</a:t>
            </a:r>
            <a:endParaRPr lang="en-US" sz="22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6B9FE6-91A5-4683-ABA0-5D6E133C5C55}" type="slidenum">
              <a:rPr lang="en-US"/>
              <a:pPr>
                <a:defRPr/>
              </a:pPr>
              <a:t>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5638</TotalTime>
  <Words>3191</Words>
  <Application>Microsoft Office PowerPoint</Application>
  <PresentationFormat>Předvádění na obrazovce (4:3)</PresentationFormat>
  <Paragraphs>319</Paragraphs>
  <Slides>67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Cesta</vt:lpstr>
      <vt:lpstr>Přednáška 2</vt:lpstr>
      <vt:lpstr>Struktura</vt:lpstr>
      <vt:lpstr>Úvod</vt:lpstr>
      <vt:lpstr>Dvoufaktorový  Heckscher-Ohlinův model </vt:lpstr>
      <vt:lpstr>Produkční možnosti</vt:lpstr>
      <vt:lpstr>Produkční možnosti</vt:lpstr>
      <vt:lpstr>Produkční možnosti</vt:lpstr>
      <vt:lpstr>Fig. 4-1: Hranice výrobních možností bez substituce VF</vt:lpstr>
      <vt:lpstr>Produkční možnosti</vt:lpstr>
      <vt:lpstr>Produkční možnosti</vt:lpstr>
      <vt:lpstr>Fig. 4-2: PPF s možností substituce VF</vt:lpstr>
      <vt:lpstr>Fig. 4-4: možné kombinace vstupů (izokvanta) v produkci jídla</vt:lpstr>
      <vt:lpstr>Produkce a ceny</vt:lpstr>
      <vt:lpstr>Produkce a ceny</vt:lpstr>
      <vt:lpstr>Fig. 4-3: Produkce a ceny</vt:lpstr>
      <vt:lpstr>Produkce a ceny</vt:lpstr>
      <vt:lpstr>Ceny VF, ceny výstupu a množství VF</vt:lpstr>
      <vt:lpstr>Fig. 4-5: Ceny VF a volba vstupu</vt:lpstr>
      <vt:lpstr>Ceny VF, ceny výstupu a množství VF</vt:lpstr>
      <vt:lpstr>Fig. 4-6: Ceny VF a ceny zboží</vt:lpstr>
      <vt:lpstr>Ceny VF, ceny výstupu a množství VF</vt:lpstr>
      <vt:lpstr>Fig. 4-7: Od ceny výstupu k volbě vstupů</vt:lpstr>
      <vt:lpstr>Ceny VF, ceny výstupu a množství VF</vt:lpstr>
      <vt:lpstr>Ceny VF, ceny výstupu, množství vstupů a množství výstupů</vt:lpstr>
      <vt:lpstr>Fig. 4-8: Alokace zdrojů</vt:lpstr>
      <vt:lpstr>Ceny VF, ceny výstupu, množství vstupů a množství výstupů</vt:lpstr>
      <vt:lpstr>Fig. 4-9: Růst nabídky půdy</vt:lpstr>
      <vt:lpstr>Fig. 4-10: Zdroje a výrobní možnosti</vt:lpstr>
      <vt:lpstr>Ceny VF, ceny výstupu, množství vstupů a množství výstupů</vt:lpstr>
      <vt:lpstr>Obchod v Heckscher-Ohlinově Modelu </vt:lpstr>
      <vt:lpstr>Obchod v Heckscher-Ohlinově Modelu </vt:lpstr>
      <vt:lpstr>Fig. 4-11: Obchod vede ke konvergenci relativních cen</vt:lpstr>
      <vt:lpstr>Obchod v Heckscher-Ohlinově Modelu </vt:lpstr>
      <vt:lpstr>Obchod v Heckscher-Ohlinově Modelu </vt:lpstr>
      <vt:lpstr>Obchod v Heckscher-Ohlinově Modelu </vt:lpstr>
      <vt:lpstr>Obchod v Heckscher-Ohlinově Modelu </vt:lpstr>
      <vt:lpstr>Fig. 4-12: rozpočtové omezení obchodující ekonomiky</vt:lpstr>
      <vt:lpstr>Obchod v Heckscher-Ohlinově Modelu </vt:lpstr>
      <vt:lpstr>Fig. 4-13: obchodné rovnováha</vt:lpstr>
      <vt:lpstr>Fig. 4-14: obchod zvyšuje hranici spotřebních možností</vt:lpstr>
      <vt:lpstr>Obchod v Heckscher-Ohlinově Modelu </vt:lpstr>
      <vt:lpstr>Srovnání cen VF</vt:lpstr>
      <vt:lpstr>Srovnání cen VF</vt:lpstr>
      <vt:lpstr>Srovnání cen VF</vt:lpstr>
      <vt:lpstr>Zvyšuje obchod nerovnost příjmů?</vt:lpstr>
      <vt:lpstr>Zvyšuje obchod nerovnost příjmů?</vt:lpstr>
      <vt:lpstr>Zvyšuje obchod nerovnost příjmů?</vt:lpstr>
      <vt:lpstr>Obchod a rozdělení příjmů</vt:lpstr>
      <vt:lpstr>Obchod a rozdělení příjmů</vt:lpstr>
      <vt:lpstr>Empirické důkazy o fungování Heckscher-Ohlinova Modelu </vt:lpstr>
      <vt:lpstr>Table 4-2: Faktorová náročnost exportů a importů USA, 1962</vt:lpstr>
      <vt:lpstr>Table 4-3: Test Heckscher-Ohlin Modelu</vt:lpstr>
      <vt:lpstr>Table 4-4: Odhadovaná efektivita technologií, 1983 (USA = 1)</vt:lpstr>
      <vt:lpstr>Empirické důkazy o fungování Heckscher-Ohlinova Modelu </vt:lpstr>
      <vt:lpstr>Empirické důkazy o fungování Heckscher-Ohlinova Modelu </vt:lpstr>
      <vt:lpstr>Shrnutí</vt:lpstr>
      <vt:lpstr>Shrnutí</vt:lpstr>
      <vt:lpstr>Shrnutí</vt:lpstr>
      <vt:lpstr>Prezentace aplikace PowerPoint</vt:lpstr>
      <vt:lpstr>Table 4-1: komparativní úroveň mezd (USA = 100)</vt:lpstr>
      <vt:lpstr>Fig. 4-15: Intenzita dovednosti (skill intensity) USA a charakter importu ze dvou zemí</vt:lpstr>
      <vt:lpstr>Fig. 4-16 Měnící se struktura komparativních výhod</vt:lpstr>
      <vt:lpstr>Fig. 4-16 (2) Měnící se struktura komparativních výhod </vt:lpstr>
      <vt:lpstr>Fig. 4A-1: volba optimální kombinace VF</vt:lpstr>
      <vt:lpstr>Fig. 4A-2: Změna podílu mzdy/renty</vt:lpstr>
      <vt:lpstr>Fig. 4A-3: určení podílu mzdy/renty</vt:lpstr>
      <vt:lpstr>Fig. 4A-4: Růst ceny oblečení</vt:lpstr>
    </vt:vector>
  </TitlesOfParts>
  <Company>© 2009 Pearson Addison-Wesley. All rights reserved.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subject>Resources, Comparative Advantage, and Income Distriubtion</dc:subject>
  <dc:creator>Paul R. Krugman</dc:creator>
  <cp:lastModifiedBy>Paleta Tomas</cp:lastModifiedBy>
  <cp:revision>356</cp:revision>
  <cp:lastPrinted>2013-02-26T11:56:11Z</cp:lastPrinted>
  <dcterms:created xsi:type="dcterms:W3CDTF">2005-06-13T16:33:01Z</dcterms:created>
  <dcterms:modified xsi:type="dcterms:W3CDTF">2013-02-26T13:34:03Z</dcterms:modified>
</cp:coreProperties>
</file>