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68" r:id="rId1"/>
  </p:sldMasterIdLst>
  <p:notesMasterIdLst>
    <p:notesMasterId r:id="rId57"/>
  </p:notesMasterIdLst>
  <p:handoutMasterIdLst>
    <p:handoutMasterId r:id="rId58"/>
  </p:handoutMasterIdLst>
  <p:sldIdLst>
    <p:sldId id="258" r:id="rId2"/>
    <p:sldId id="304" r:id="rId3"/>
    <p:sldId id="305" r:id="rId4"/>
    <p:sldId id="306" r:id="rId5"/>
    <p:sldId id="307" r:id="rId6"/>
    <p:sldId id="308" r:id="rId7"/>
    <p:sldId id="311" r:id="rId8"/>
    <p:sldId id="312" r:id="rId9"/>
    <p:sldId id="313" r:id="rId10"/>
    <p:sldId id="314" r:id="rId11"/>
    <p:sldId id="315" r:id="rId12"/>
    <p:sldId id="316" r:id="rId13"/>
    <p:sldId id="317" r:id="rId14"/>
    <p:sldId id="318" r:id="rId15"/>
    <p:sldId id="319" r:id="rId16"/>
    <p:sldId id="320" r:id="rId17"/>
    <p:sldId id="273" r:id="rId18"/>
    <p:sldId id="310" r:id="rId19"/>
    <p:sldId id="309" r:id="rId20"/>
    <p:sldId id="303"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 id="338" r:id="rId39"/>
    <p:sldId id="339" r:id="rId40"/>
    <p:sldId id="340" r:id="rId41"/>
    <p:sldId id="341" r:id="rId42"/>
    <p:sldId id="342" r:id="rId43"/>
    <p:sldId id="343" r:id="rId44"/>
    <p:sldId id="344" r:id="rId45"/>
    <p:sldId id="345" r:id="rId46"/>
    <p:sldId id="346" r:id="rId47"/>
    <p:sldId id="278" r:id="rId48"/>
    <p:sldId id="270" r:id="rId49"/>
    <p:sldId id="271" r:id="rId50"/>
    <p:sldId id="297" r:id="rId51"/>
    <p:sldId id="283" r:id="rId52"/>
    <p:sldId id="298" r:id="rId53"/>
    <p:sldId id="299" r:id="rId54"/>
    <p:sldId id="300" r:id="rId55"/>
    <p:sldId id="261" r:id="rId56"/>
  </p:sldIdLst>
  <p:sldSz cx="9144000" cy="6858000" type="screen4x3"/>
  <p:notesSz cx="6794500" cy="9931400"/>
  <p:custDataLst>
    <p:tags r:id="rId5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94714" autoAdjust="0"/>
  </p:normalViewPr>
  <p:slideViewPr>
    <p:cSldViewPr>
      <p:cViewPr varScale="1">
        <p:scale>
          <a:sx n="104" d="100"/>
          <a:sy n="104" d="100"/>
        </p:scale>
        <p:origin x="-102" y="-90"/>
      </p:cViewPr>
      <p:guideLst>
        <p:guide orient="horz" pos="2205"/>
        <p:guide orient="horz" pos="2341"/>
        <p:guide orient="horz" pos="709"/>
        <p:guide orient="horz" pos="3838"/>
        <p:guide pos="2925"/>
        <p:guide pos="2789"/>
        <p:guide pos="1519"/>
        <p:guide pos="1383"/>
        <p:guide pos="113"/>
        <p:guide pos="4195"/>
        <p:guide pos="4332"/>
        <p:guide pos="5602"/>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232" y="-114"/>
      </p:cViewPr>
      <p:guideLst>
        <p:guide orient="horz" pos="3128"/>
        <p:guide pos="2139"/>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447755-9F71-4FC7-A542-1415177B2168}" type="doc">
      <dgm:prSet loTypeId="urn:microsoft.com/office/officeart/2005/8/layout/cycle4" loCatId="cycle" qsTypeId="urn:microsoft.com/office/officeart/2005/8/quickstyle/simple1" qsCatId="simple" csTypeId="urn:microsoft.com/office/officeart/2005/8/colors/colorful1" csCatId="colorful" phldr="1"/>
      <dgm:spPr/>
      <dgm:t>
        <a:bodyPr/>
        <a:lstStyle/>
        <a:p>
          <a:endParaRPr lang="en-US"/>
        </a:p>
      </dgm:t>
    </dgm:pt>
    <dgm:pt modelId="{891CFC32-709C-4472-BF21-A8F72FCDB5E4}">
      <dgm:prSet phldrT="[Text]"/>
      <dgm:spPr/>
      <dgm:t>
        <a:bodyPr/>
        <a:lstStyle/>
        <a:p>
          <a:r>
            <a:rPr lang="cs-CZ" dirty="0" smtClean="0"/>
            <a:t>Mapování situace</a:t>
          </a:r>
          <a:endParaRPr lang="en-US" dirty="0"/>
        </a:p>
      </dgm:t>
    </dgm:pt>
    <dgm:pt modelId="{0A47131C-FD65-4D17-8F9D-151ACFC8653E}" type="parTrans" cxnId="{2E15761F-3BAF-48B6-ABC4-4774004CF945}">
      <dgm:prSet/>
      <dgm:spPr/>
      <dgm:t>
        <a:bodyPr/>
        <a:lstStyle/>
        <a:p>
          <a:endParaRPr lang="en-US"/>
        </a:p>
      </dgm:t>
    </dgm:pt>
    <dgm:pt modelId="{E5884403-DB2E-45C0-B6B9-D83B3CFDF5A6}" type="sibTrans" cxnId="{2E15761F-3BAF-48B6-ABC4-4774004CF945}">
      <dgm:prSet/>
      <dgm:spPr/>
      <dgm:t>
        <a:bodyPr/>
        <a:lstStyle/>
        <a:p>
          <a:endParaRPr lang="en-US"/>
        </a:p>
      </dgm:t>
    </dgm:pt>
    <dgm:pt modelId="{DABD46E4-8BCE-4072-BB1E-9A5D4F58AC73}">
      <dgm:prSet phldrT="[Text]"/>
      <dgm:spPr/>
      <dgm:t>
        <a:bodyPr/>
        <a:lstStyle/>
        <a:p>
          <a:r>
            <a:rPr lang="cs-CZ" dirty="0" smtClean="0"/>
            <a:t>Návrh struktury dokumentace</a:t>
          </a:r>
          <a:endParaRPr lang="en-US" dirty="0"/>
        </a:p>
      </dgm:t>
    </dgm:pt>
    <dgm:pt modelId="{4A203138-DD47-4917-AEFD-55D78877E36A}" type="parTrans" cxnId="{8FAADF91-95D0-47D4-9A96-FB6CAE3EA0D0}">
      <dgm:prSet/>
      <dgm:spPr/>
      <dgm:t>
        <a:bodyPr/>
        <a:lstStyle/>
        <a:p>
          <a:endParaRPr lang="en-US"/>
        </a:p>
      </dgm:t>
    </dgm:pt>
    <dgm:pt modelId="{4524E6CF-E7D7-4F18-A4D3-5FCE1AC3EC9E}" type="sibTrans" cxnId="{8FAADF91-95D0-47D4-9A96-FB6CAE3EA0D0}">
      <dgm:prSet/>
      <dgm:spPr/>
      <dgm:t>
        <a:bodyPr/>
        <a:lstStyle/>
        <a:p>
          <a:endParaRPr lang="en-US"/>
        </a:p>
      </dgm:t>
    </dgm:pt>
    <dgm:pt modelId="{3AC763EA-8A3C-448D-875D-BE6F11C19714}">
      <dgm:prSet phldrT="[Text]"/>
      <dgm:spPr/>
      <dgm:t>
        <a:bodyPr/>
        <a:lstStyle/>
        <a:p>
          <a:r>
            <a:rPr lang="cs-CZ" dirty="0" smtClean="0"/>
            <a:t>Sběr </a:t>
          </a:r>
          <a:br>
            <a:rPr lang="cs-CZ" dirty="0" smtClean="0"/>
          </a:br>
          <a:r>
            <a:rPr lang="cs-CZ" dirty="0" smtClean="0"/>
            <a:t>a analýza informací</a:t>
          </a:r>
          <a:endParaRPr lang="en-US" dirty="0"/>
        </a:p>
      </dgm:t>
    </dgm:pt>
    <dgm:pt modelId="{9F0AFD87-3D2A-4208-BF65-D7B7219CCE0E}" type="parTrans" cxnId="{6CD89923-7E44-4796-8DC1-0C8D6483F273}">
      <dgm:prSet/>
      <dgm:spPr/>
      <dgm:t>
        <a:bodyPr/>
        <a:lstStyle/>
        <a:p>
          <a:endParaRPr lang="en-US"/>
        </a:p>
      </dgm:t>
    </dgm:pt>
    <dgm:pt modelId="{3FC15292-F481-4FBB-AD8C-3469CFD66874}" type="sibTrans" cxnId="{6CD89923-7E44-4796-8DC1-0C8D6483F273}">
      <dgm:prSet/>
      <dgm:spPr/>
      <dgm:t>
        <a:bodyPr/>
        <a:lstStyle/>
        <a:p>
          <a:endParaRPr lang="en-US"/>
        </a:p>
      </dgm:t>
    </dgm:pt>
    <dgm:pt modelId="{0812CFF1-A561-42EA-B2DE-3D36FF26C48D}">
      <dgm:prSet phldrT="[Text]"/>
      <dgm:spPr/>
      <dgm:t>
        <a:bodyPr/>
        <a:lstStyle/>
        <a:p>
          <a:r>
            <a:rPr lang="cs-CZ" dirty="0" smtClean="0"/>
            <a:t>Zpracování dokumentace</a:t>
          </a:r>
          <a:endParaRPr lang="en-US" dirty="0"/>
        </a:p>
      </dgm:t>
    </dgm:pt>
    <dgm:pt modelId="{73D31E49-63B4-4CEA-B2DC-E75123DA66D6}" type="parTrans" cxnId="{B61838B7-1016-404A-A85B-D5524268AFF4}">
      <dgm:prSet/>
      <dgm:spPr/>
      <dgm:t>
        <a:bodyPr/>
        <a:lstStyle/>
        <a:p>
          <a:endParaRPr lang="en-US"/>
        </a:p>
      </dgm:t>
    </dgm:pt>
    <dgm:pt modelId="{CFD45F92-9DD8-4382-8F29-8ECE0354F5CB}" type="sibTrans" cxnId="{B61838B7-1016-404A-A85B-D5524268AFF4}">
      <dgm:prSet/>
      <dgm:spPr/>
      <dgm:t>
        <a:bodyPr/>
        <a:lstStyle/>
        <a:p>
          <a:endParaRPr lang="en-US"/>
        </a:p>
      </dgm:t>
    </dgm:pt>
    <dgm:pt modelId="{011ACC34-8867-47C9-BBC9-94918BEF8584}">
      <dgm:prSet phldrT="[Text]"/>
      <dgm:spPr/>
      <dgm:t>
        <a:bodyPr/>
        <a:lstStyle/>
        <a:p>
          <a:endParaRPr lang="cs-CZ" dirty="0"/>
        </a:p>
      </dgm:t>
    </dgm:pt>
    <dgm:pt modelId="{1750AEF9-C015-4198-931A-DFB9B0FBBC0A}" type="parTrans" cxnId="{7FFE09B4-BCF4-4DE1-9051-56B2A4646161}">
      <dgm:prSet/>
      <dgm:spPr/>
      <dgm:t>
        <a:bodyPr/>
        <a:lstStyle/>
        <a:p>
          <a:endParaRPr lang="en-US"/>
        </a:p>
      </dgm:t>
    </dgm:pt>
    <dgm:pt modelId="{365CBB98-5C70-4207-9539-8F5528BE2126}" type="sibTrans" cxnId="{7FFE09B4-BCF4-4DE1-9051-56B2A4646161}">
      <dgm:prSet/>
      <dgm:spPr/>
      <dgm:t>
        <a:bodyPr/>
        <a:lstStyle/>
        <a:p>
          <a:endParaRPr lang="en-US"/>
        </a:p>
      </dgm:t>
    </dgm:pt>
    <dgm:pt modelId="{C999778C-0B4E-4ED8-A0EF-71C41C804BCF}" type="pres">
      <dgm:prSet presAssocID="{A7447755-9F71-4FC7-A542-1415177B2168}" presName="cycleMatrixDiagram" presStyleCnt="0">
        <dgm:presLayoutVars>
          <dgm:chMax val="1"/>
          <dgm:dir/>
          <dgm:animLvl val="lvl"/>
          <dgm:resizeHandles val="exact"/>
        </dgm:presLayoutVars>
      </dgm:prSet>
      <dgm:spPr/>
      <dgm:t>
        <a:bodyPr/>
        <a:lstStyle/>
        <a:p>
          <a:endParaRPr lang="cs-CZ"/>
        </a:p>
      </dgm:t>
    </dgm:pt>
    <dgm:pt modelId="{089849D5-D1B4-4B72-AD5A-7EA86DB806AC}" type="pres">
      <dgm:prSet presAssocID="{A7447755-9F71-4FC7-A542-1415177B2168}" presName="children" presStyleCnt="0"/>
      <dgm:spPr/>
    </dgm:pt>
    <dgm:pt modelId="{C1B43592-C147-4F27-B6E9-B79FD2C7616A}" type="pres">
      <dgm:prSet presAssocID="{A7447755-9F71-4FC7-A542-1415177B2168}" presName="childPlaceholder" presStyleCnt="0"/>
      <dgm:spPr/>
    </dgm:pt>
    <dgm:pt modelId="{A51817B8-0DD2-448F-8F0D-9FD45FB1A925}" type="pres">
      <dgm:prSet presAssocID="{A7447755-9F71-4FC7-A542-1415177B2168}" presName="circle" presStyleCnt="0"/>
      <dgm:spPr/>
    </dgm:pt>
    <dgm:pt modelId="{F3993E06-7591-4855-B426-021FE53498D7}" type="pres">
      <dgm:prSet presAssocID="{A7447755-9F71-4FC7-A542-1415177B2168}" presName="quadrant1" presStyleLbl="node1" presStyleIdx="0" presStyleCnt="4">
        <dgm:presLayoutVars>
          <dgm:chMax val="1"/>
          <dgm:bulletEnabled val="1"/>
        </dgm:presLayoutVars>
      </dgm:prSet>
      <dgm:spPr/>
      <dgm:t>
        <a:bodyPr/>
        <a:lstStyle/>
        <a:p>
          <a:endParaRPr lang="cs-CZ"/>
        </a:p>
      </dgm:t>
    </dgm:pt>
    <dgm:pt modelId="{0AFEB01E-063C-4145-96DA-35AA881EEE23}" type="pres">
      <dgm:prSet presAssocID="{A7447755-9F71-4FC7-A542-1415177B2168}" presName="quadrant2" presStyleLbl="node1" presStyleIdx="1" presStyleCnt="4">
        <dgm:presLayoutVars>
          <dgm:chMax val="1"/>
          <dgm:bulletEnabled val="1"/>
        </dgm:presLayoutVars>
      </dgm:prSet>
      <dgm:spPr/>
      <dgm:t>
        <a:bodyPr/>
        <a:lstStyle/>
        <a:p>
          <a:endParaRPr lang="cs-CZ"/>
        </a:p>
      </dgm:t>
    </dgm:pt>
    <dgm:pt modelId="{E3B5C2EF-15BF-4D55-A258-B154B70813E4}" type="pres">
      <dgm:prSet presAssocID="{A7447755-9F71-4FC7-A542-1415177B2168}" presName="quadrant3" presStyleLbl="node1" presStyleIdx="2" presStyleCnt="4">
        <dgm:presLayoutVars>
          <dgm:chMax val="1"/>
          <dgm:bulletEnabled val="1"/>
        </dgm:presLayoutVars>
      </dgm:prSet>
      <dgm:spPr/>
      <dgm:t>
        <a:bodyPr/>
        <a:lstStyle/>
        <a:p>
          <a:endParaRPr lang="cs-CZ"/>
        </a:p>
      </dgm:t>
    </dgm:pt>
    <dgm:pt modelId="{2FE88592-2AEB-4269-B6D7-5858AEDF1CAF}" type="pres">
      <dgm:prSet presAssocID="{A7447755-9F71-4FC7-A542-1415177B2168}" presName="quadrant4" presStyleLbl="node1" presStyleIdx="3" presStyleCnt="4">
        <dgm:presLayoutVars>
          <dgm:chMax val="1"/>
          <dgm:bulletEnabled val="1"/>
        </dgm:presLayoutVars>
      </dgm:prSet>
      <dgm:spPr/>
      <dgm:t>
        <a:bodyPr/>
        <a:lstStyle/>
        <a:p>
          <a:endParaRPr lang="en-US"/>
        </a:p>
      </dgm:t>
    </dgm:pt>
    <dgm:pt modelId="{D7D823B7-66E2-4CF7-98E2-8461B9D97A33}" type="pres">
      <dgm:prSet presAssocID="{A7447755-9F71-4FC7-A542-1415177B2168}" presName="quadrantPlaceholder" presStyleCnt="0"/>
      <dgm:spPr/>
    </dgm:pt>
    <dgm:pt modelId="{73B8357A-584D-4475-B385-3BB59AA10943}" type="pres">
      <dgm:prSet presAssocID="{A7447755-9F71-4FC7-A542-1415177B2168}" presName="center1" presStyleLbl="fgShp" presStyleIdx="0" presStyleCnt="2"/>
      <dgm:spPr/>
    </dgm:pt>
    <dgm:pt modelId="{2DFD720C-CA4C-486D-82B2-E0EC6BB83ABC}" type="pres">
      <dgm:prSet presAssocID="{A7447755-9F71-4FC7-A542-1415177B2168}" presName="center2" presStyleLbl="fgShp" presStyleIdx="1" presStyleCnt="2"/>
      <dgm:spPr/>
    </dgm:pt>
  </dgm:ptLst>
  <dgm:cxnLst>
    <dgm:cxn modelId="{E15271E8-45ED-477B-A1E4-FAF7DFEA7F3D}" type="presOf" srcId="{891CFC32-709C-4472-BF21-A8F72FCDB5E4}" destId="{F3993E06-7591-4855-B426-021FE53498D7}" srcOrd="0" destOrd="0" presId="urn:microsoft.com/office/officeart/2005/8/layout/cycle4"/>
    <dgm:cxn modelId="{F32FDC6C-84E2-4CB5-BAF8-75D08F8CACA6}" type="presOf" srcId="{0812CFF1-A561-42EA-B2DE-3D36FF26C48D}" destId="{2FE88592-2AEB-4269-B6D7-5858AEDF1CAF}" srcOrd="0" destOrd="0" presId="urn:microsoft.com/office/officeart/2005/8/layout/cycle4"/>
    <dgm:cxn modelId="{E35B3C36-E640-4C8D-9AF5-A067D951A8D7}" type="presOf" srcId="{A7447755-9F71-4FC7-A542-1415177B2168}" destId="{C999778C-0B4E-4ED8-A0EF-71C41C804BCF}" srcOrd="0" destOrd="0" presId="urn:microsoft.com/office/officeart/2005/8/layout/cycle4"/>
    <dgm:cxn modelId="{B61838B7-1016-404A-A85B-D5524268AFF4}" srcId="{A7447755-9F71-4FC7-A542-1415177B2168}" destId="{0812CFF1-A561-42EA-B2DE-3D36FF26C48D}" srcOrd="3" destOrd="0" parTransId="{73D31E49-63B4-4CEA-B2DC-E75123DA66D6}" sibTransId="{CFD45F92-9DD8-4382-8F29-8ECE0354F5CB}"/>
    <dgm:cxn modelId="{F34170FE-E37C-4F9B-8BDF-C78D6EDEDB77}" type="presOf" srcId="{DABD46E4-8BCE-4072-BB1E-9A5D4F58AC73}" destId="{0AFEB01E-063C-4145-96DA-35AA881EEE23}" srcOrd="0" destOrd="0" presId="urn:microsoft.com/office/officeart/2005/8/layout/cycle4"/>
    <dgm:cxn modelId="{7FFE09B4-BCF4-4DE1-9051-56B2A4646161}" srcId="{A7447755-9F71-4FC7-A542-1415177B2168}" destId="{011ACC34-8867-47C9-BBC9-94918BEF8584}" srcOrd="4" destOrd="0" parTransId="{1750AEF9-C015-4198-931A-DFB9B0FBBC0A}" sibTransId="{365CBB98-5C70-4207-9539-8F5528BE2126}"/>
    <dgm:cxn modelId="{8FAADF91-95D0-47D4-9A96-FB6CAE3EA0D0}" srcId="{A7447755-9F71-4FC7-A542-1415177B2168}" destId="{DABD46E4-8BCE-4072-BB1E-9A5D4F58AC73}" srcOrd="1" destOrd="0" parTransId="{4A203138-DD47-4917-AEFD-55D78877E36A}" sibTransId="{4524E6CF-E7D7-4F18-A4D3-5FCE1AC3EC9E}"/>
    <dgm:cxn modelId="{63E9EDF1-6F4C-48BE-87B7-DE61EEFC1183}" type="presOf" srcId="{3AC763EA-8A3C-448D-875D-BE6F11C19714}" destId="{E3B5C2EF-15BF-4D55-A258-B154B70813E4}" srcOrd="0" destOrd="0" presId="urn:microsoft.com/office/officeart/2005/8/layout/cycle4"/>
    <dgm:cxn modelId="{6CD89923-7E44-4796-8DC1-0C8D6483F273}" srcId="{A7447755-9F71-4FC7-A542-1415177B2168}" destId="{3AC763EA-8A3C-448D-875D-BE6F11C19714}" srcOrd="2" destOrd="0" parTransId="{9F0AFD87-3D2A-4208-BF65-D7B7219CCE0E}" sibTransId="{3FC15292-F481-4FBB-AD8C-3469CFD66874}"/>
    <dgm:cxn modelId="{2E15761F-3BAF-48B6-ABC4-4774004CF945}" srcId="{A7447755-9F71-4FC7-A542-1415177B2168}" destId="{891CFC32-709C-4472-BF21-A8F72FCDB5E4}" srcOrd="0" destOrd="0" parTransId="{0A47131C-FD65-4D17-8F9D-151ACFC8653E}" sibTransId="{E5884403-DB2E-45C0-B6B9-D83B3CFDF5A6}"/>
    <dgm:cxn modelId="{2DCDB840-E84A-4729-85C1-A4A1578AE374}" type="presParOf" srcId="{C999778C-0B4E-4ED8-A0EF-71C41C804BCF}" destId="{089849D5-D1B4-4B72-AD5A-7EA86DB806AC}" srcOrd="0" destOrd="0" presId="urn:microsoft.com/office/officeart/2005/8/layout/cycle4"/>
    <dgm:cxn modelId="{0CBA9C6C-5681-4621-9E79-5DED96A1E2BF}" type="presParOf" srcId="{089849D5-D1B4-4B72-AD5A-7EA86DB806AC}" destId="{C1B43592-C147-4F27-B6E9-B79FD2C7616A}" srcOrd="0" destOrd="0" presId="urn:microsoft.com/office/officeart/2005/8/layout/cycle4"/>
    <dgm:cxn modelId="{B8BCF3C4-D9E5-4566-A56F-4BF02C0BC938}" type="presParOf" srcId="{C999778C-0B4E-4ED8-A0EF-71C41C804BCF}" destId="{A51817B8-0DD2-448F-8F0D-9FD45FB1A925}" srcOrd="1" destOrd="0" presId="urn:microsoft.com/office/officeart/2005/8/layout/cycle4"/>
    <dgm:cxn modelId="{19EAEDD5-4A52-49A5-81D5-905F08D06C05}" type="presParOf" srcId="{A51817B8-0DD2-448F-8F0D-9FD45FB1A925}" destId="{F3993E06-7591-4855-B426-021FE53498D7}" srcOrd="0" destOrd="0" presId="urn:microsoft.com/office/officeart/2005/8/layout/cycle4"/>
    <dgm:cxn modelId="{36232A07-D220-46BE-B8CD-115C1C78BC93}" type="presParOf" srcId="{A51817B8-0DD2-448F-8F0D-9FD45FB1A925}" destId="{0AFEB01E-063C-4145-96DA-35AA881EEE23}" srcOrd="1" destOrd="0" presId="urn:microsoft.com/office/officeart/2005/8/layout/cycle4"/>
    <dgm:cxn modelId="{CC3A3AC3-2C20-4B95-9C2D-FCE12AAEA76D}" type="presParOf" srcId="{A51817B8-0DD2-448F-8F0D-9FD45FB1A925}" destId="{E3B5C2EF-15BF-4D55-A258-B154B70813E4}" srcOrd="2" destOrd="0" presId="urn:microsoft.com/office/officeart/2005/8/layout/cycle4"/>
    <dgm:cxn modelId="{38321429-0ADF-4141-9841-C5EEA39026CD}" type="presParOf" srcId="{A51817B8-0DD2-448F-8F0D-9FD45FB1A925}" destId="{2FE88592-2AEB-4269-B6D7-5858AEDF1CAF}" srcOrd="3" destOrd="0" presId="urn:microsoft.com/office/officeart/2005/8/layout/cycle4"/>
    <dgm:cxn modelId="{CF9A1782-247B-4286-AA7A-C8D34E5DB1F5}" type="presParOf" srcId="{A51817B8-0DD2-448F-8F0D-9FD45FB1A925}" destId="{D7D823B7-66E2-4CF7-98E2-8461B9D97A33}" srcOrd="4" destOrd="0" presId="urn:microsoft.com/office/officeart/2005/8/layout/cycle4"/>
    <dgm:cxn modelId="{36A0F3C0-ABF1-4CD3-BE3D-3E69E40F9A38}" type="presParOf" srcId="{C999778C-0B4E-4ED8-A0EF-71C41C804BCF}" destId="{73B8357A-584D-4475-B385-3BB59AA10943}" srcOrd="2" destOrd="0" presId="urn:microsoft.com/office/officeart/2005/8/layout/cycle4"/>
    <dgm:cxn modelId="{22CC7B83-9B0A-40D9-A558-2EA2B3F166BF}" type="presParOf" srcId="{C999778C-0B4E-4ED8-A0EF-71C41C804BCF}" destId="{2DFD720C-CA4C-486D-82B2-E0EC6BB83ABC}"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F42064-5F59-40E1-9B9D-AFB005D3071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2F363F53-6C01-4350-8D5C-E76FDABADEEB}">
      <dgm:prSet phldrT="[Text]"/>
      <dgm:spPr>
        <a:solidFill>
          <a:srgbClr val="0070C0"/>
        </a:solidFill>
      </dgm:spPr>
      <dgm:t>
        <a:bodyPr/>
        <a:lstStyle/>
        <a:p>
          <a:r>
            <a:rPr lang="cs-CZ" dirty="0" smtClean="0"/>
            <a:t>Zpracovatel</a:t>
          </a:r>
          <a:endParaRPr lang="en-US" dirty="0"/>
        </a:p>
      </dgm:t>
    </dgm:pt>
    <dgm:pt modelId="{6B279C7C-C350-4BB8-889F-04AA81E54549}" type="parTrans" cxnId="{2A4CBE29-1414-44B5-A2E2-8EBF53515821}">
      <dgm:prSet/>
      <dgm:spPr/>
      <dgm:t>
        <a:bodyPr/>
        <a:lstStyle/>
        <a:p>
          <a:endParaRPr lang="en-US"/>
        </a:p>
      </dgm:t>
    </dgm:pt>
    <dgm:pt modelId="{F59221FE-2588-4D71-8857-17BF743F2D21}" type="sibTrans" cxnId="{2A4CBE29-1414-44B5-A2E2-8EBF53515821}">
      <dgm:prSet/>
      <dgm:spPr/>
      <dgm:t>
        <a:bodyPr/>
        <a:lstStyle/>
        <a:p>
          <a:endParaRPr lang="en-US"/>
        </a:p>
      </dgm:t>
    </dgm:pt>
    <dgm:pt modelId="{0CE0C37F-AF73-4E68-A7E9-3BE3FA771A7F}">
      <dgm:prSet phldrT="[Text]"/>
      <dgm:spPr/>
      <dgm:t>
        <a:bodyPr/>
        <a:lstStyle/>
        <a:p>
          <a:r>
            <a:rPr lang="cs-CZ" dirty="0" smtClean="0"/>
            <a:t>Definice potřebných informací</a:t>
          </a:r>
          <a:endParaRPr lang="en-US" dirty="0"/>
        </a:p>
      </dgm:t>
    </dgm:pt>
    <dgm:pt modelId="{B6C2E5CD-085A-406F-8DF9-46493D7A9FC0}" type="parTrans" cxnId="{F95CD323-1B55-4E47-87DB-6EF7AB47445B}">
      <dgm:prSet/>
      <dgm:spPr/>
      <dgm:t>
        <a:bodyPr/>
        <a:lstStyle/>
        <a:p>
          <a:endParaRPr lang="en-US"/>
        </a:p>
      </dgm:t>
    </dgm:pt>
    <dgm:pt modelId="{F548A6FD-604B-4658-B686-3E0D7355EBD3}" type="sibTrans" cxnId="{F95CD323-1B55-4E47-87DB-6EF7AB47445B}">
      <dgm:prSet/>
      <dgm:spPr/>
      <dgm:t>
        <a:bodyPr/>
        <a:lstStyle/>
        <a:p>
          <a:endParaRPr lang="en-US"/>
        </a:p>
      </dgm:t>
    </dgm:pt>
    <dgm:pt modelId="{85E2E74A-B602-4C87-8081-3921DE82626E}">
      <dgm:prSet phldrT="[Text]"/>
      <dgm:spPr/>
      <dgm:t>
        <a:bodyPr/>
        <a:lstStyle/>
        <a:p>
          <a:r>
            <a:rPr lang="cs-CZ" dirty="0" smtClean="0"/>
            <a:t>Vlastník informací</a:t>
          </a:r>
          <a:endParaRPr lang="en-US" dirty="0"/>
        </a:p>
      </dgm:t>
    </dgm:pt>
    <dgm:pt modelId="{C6E1C0C0-BE0B-4EF0-AC6A-D88A87B1B7CF}" type="parTrans" cxnId="{A93855EE-5C4C-4651-A72F-F43FCE11E5DF}">
      <dgm:prSet/>
      <dgm:spPr/>
      <dgm:t>
        <a:bodyPr/>
        <a:lstStyle/>
        <a:p>
          <a:endParaRPr lang="en-US"/>
        </a:p>
      </dgm:t>
    </dgm:pt>
    <dgm:pt modelId="{B57634BE-DCBE-42E9-A044-2961D919A162}" type="sibTrans" cxnId="{A93855EE-5C4C-4651-A72F-F43FCE11E5DF}">
      <dgm:prSet/>
      <dgm:spPr/>
      <dgm:t>
        <a:bodyPr/>
        <a:lstStyle/>
        <a:p>
          <a:endParaRPr lang="en-US"/>
        </a:p>
      </dgm:t>
    </dgm:pt>
    <dgm:pt modelId="{192A9E71-327C-40E5-8FF6-8E68F42A4D5C}">
      <dgm:prSet phldrT="[Text]"/>
      <dgm:spPr/>
      <dgm:t>
        <a:bodyPr/>
        <a:lstStyle/>
        <a:p>
          <a:r>
            <a:rPr lang="cs-CZ" dirty="0" smtClean="0"/>
            <a:t>Identifikace zdrojů informací</a:t>
          </a:r>
          <a:endParaRPr lang="en-US" dirty="0"/>
        </a:p>
      </dgm:t>
    </dgm:pt>
    <dgm:pt modelId="{68685906-DB56-465C-AA31-55F0F36B64D7}" type="parTrans" cxnId="{61475D2F-44D1-4EBC-AEEE-A91A63BFC53D}">
      <dgm:prSet/>
      <dgm:spPr/>
      <dgm:t>
        <a:bodyPr/>
        <a:lstStyle/>
        <a:p>
          <a:endParaRPr lang="en-US"/>
        </a:p>
      </dgm:t>
    </dgm:pt>
    <dgm:pt modelId="{6F002059-D5A4-4264-877C-A39329608AC5}" type="sibTrans" cxnId="{61475D2F-44D1-4EBC-AEEE-A91A63BFC53D}">
      <dgm:prSet/>
      <dgm:spPr/>
      <dgm:t>
        <a:bodyPr/>
        <a:lstStyle/>
        <a:p>
          <a:endParaRPr lang="en-US"/>
        </a:p>
      </dgm:t>
    </dgm:pt>
    <dgm:pt modelId="{C87089D0-8BFB-4F4A-BEBA-23CFB6259C7F}">
      <dgm:prSet phldrT="[Text]"/>
      <dgm:spPr/>
      <dgm:t>
        <a:bodyPr/>
        <a:lstStyle/>
        <a:p>
          <a:r>
            <a:rPr lang="cs-CZ" dirty="0" smtClean="0"/>
            <a:t>Úvodní jednání a vyhodnocení rozumných alternativ</a:t>
          </a:r>
          <a:endParaRPr lang="en-US" dirty="0"/>
        </a:p>
      </dgm:t>
    </dgm:pt>
    <dgm:pt modelId="{FBF53571-4308-4572-9102-6A8EEF155E05}" type="parTrans" cxnId="{AD0C4CE3-E60B-4BD2-9966-8B3676335F3E}">
      <dgm:prSet/>
      <dgm:spPr/>
      <dgm:t>
        <a:bodyPr/>
        <a:lstStyle/>
        <a:p>
          <a:endParaRPr lang="en-US"/>
        </a:p>
      </dgm:t>
    </dgm:pt>
    <dgm:pt modelId="{36F32AAC-531B-4CC4-9BA9-C8B5B707020A}" type="sibTrans" cxnId="{AD0C4CE3-E60B-4BD2-9966-8B3676335F3E}">
      <dgm:prSet/>
      <dgm:spPr/>
      <dgm:t>
        <a:bodyPr/>
        <a:lstStyle/>
        <a:p>
          <a:endParaRPr lang="en-US"/>
        </a:p>
      </dgm:t>
    </dgm:pt>
    <dgm:pt modelId="{16E3B570-734F-4114-9915-7791F37531CD}">
      <dgm:prSet phldrT="[Text]"/>
      <dgm:spPr/>
      <dgm:t>
        <a:bodyPr/>
        <a:lstStyle/>
        <a:p>
          <a:r>
            <a:rPr lang="cs-CZ" dirty="0" smtClean="0"/>
            <a:t>Vlastník informací</a:t>
          </a:r>
          <a:endParaRPr lang="en-US" dirty="0"/>
        </a:p>
      </dgm:t>
    </dgm:pt>
    <dgm:pt modelId="{C048EE58-EF1C-4E26-9366-85C95FE64721}" type="parTrans" cxnId="{482EBBE4-BEA1-44B0-AC64-34796C216B26}">
      <dgm:prSet/>
      <dgm:spPr/>
      <dgm:t>
        <a:bodyPr/>
        <a:lstStyle/>
        <a:p>
          <a:endParaRPr lang="en-US"/>
        </a:p>
      </dgm:t>
    </dgm:pt>
    <dgm:pt modelId="{04162896-6FF7-4333-9492-4AFC6F68D8FF}" type="sibTrans" cxnId="{482EBBE4-BEA1-44B0-AC64-34796C216B26}">
      <dgm:prSet/>
      <dgm:spPr/>
      <dgm:t>
        <a:bodyPr/>
        <a:lstStyle/>
        <a:p>
          <a:endParaRPr lang="en-US"/>
        </a:p>
      </dgm:t>
    </dgm:pt>
    <dgm:pt modelId="{B77E3198-BC68-442C-B095-8C409AC8B4CB}">
      <dgm:prSet phldrT="[Text]"/>
      <dgm:spPr/>
      <dgm:t>
        <a:bodyPr/>
        <a:lstStyle/>
        <a:p>
          <a:r>
            <a:rPr lang="cs-CZ" dirty="0" smtClean="0"/>
            <a:t>Získání </a:t>
          </a:r>
          <a:br>
            <a:rPr lang="cs-CZ" dirty="0" smtClean="0"/>
          </a:br>
          <a:r>
            <a:rPr lang="cs-CZ" dirty="0" smtClean="0"/>
            <a:t>a poskytnutí informací</a:t>
          </a:r>
          <a:endParaRPr lang="en-US" dirty="0"/>
        </a:p>
      </dgm:t>
    </dgm:pt>
    <dgm:pt modelId="{FFAED0D7-E919-4FD2-A421-D9AF7CEC7C63}" type="parTrans" cxnId="{517E69F0-B726-48A0-85AB-370E5A12D46C}">
      <dgm:prSet/>
      <dgm:spPr/>
      <dgm:t>
        <a:bodyPr/>
        <a:lstStyle/>
        <a:p>
          <a:endParaRPr lang="en-US"/>
        </a:p>
      </dgm:t>
    </dgm:pt>
    <dgm:pt modelId="{A6421E70-9A4E-4A7B-872F-1DF47491D695}" type="sibTrans" cxnId="{517E69F0-B726-48A0-85AB-370E5A12D46C}">
      <dgm:prSet/>
      <dgm:spPr/>
      <dgm:t>
        <a:bodyPr/>
        <a:lstStyle/>
        <a:p>
          <a:endParaRPr lang="en-US"/>
        </a:p>
      </dgm:t>
    </dgm:pt>
    <dgm:pt modelId="{C40FD232-6A9F-498F-ACD6-7D472B7D4810}">
      <dgm:prSet phldrT="[Text]"/>
      <dgm:spPr/>
      <dgm:t>
        <a:bodyPr/>
        <a:lstStyle/>
        <a:p>
          <a:endParaRPr lang="en-US" dirty="0"/>
        </a:p>
      </dgm:t>
    </dgm:pt>
    <dgm:pt modelId="{6DE3A3C0-90C7-442A-973B-090FA8E38C2A}" type="parTrans" cxnId="{C3AA08AD-C90F-44E1-AFB0-7D9C09012902}">
      <dgm:prSet/>
      <dgm:spPr/>
      <dgm:t>
        <a:bodyPr/>
        <a:lstStyle/>
        <a:p>
          <a:endParaRPr lang="en-US"/>
        </a:p>
      </dgm:t>
    </dgm:pt>
    <dgm:pt modelId="{57FF3C93-CB10-4326-8115-5F85F67F4911}" type="sibTrans" cxnId="{C3AA08AD-C90F-44E1-AFB0-7D9C09012902}">
      <dgm:prSet/>
      <dgm:spPr/>
      <dgm:t>
        <a:bodyPr/>
        <a:lstStyle/>
        <a:p>
          <a:endParaRPr lang="en-US"/>
        </a:p>
      </dgm:t>
    </dgm:pt>
    <dgm:pt modelId="{674E2830-EC91-435D-A757-0010418991E1}">
      <dgm:prSet phldrT="[Text]"/>
      <dgm:spPr>
        <a:solidFill>
          <a:srgbClr val="0070C0"/>
        </a:solidFill>
      </dgm:spPr>
      <dgm:t>
        <a:bodyPr/>
        <a:lstStyle/>
        <a:p>
          <a:r>
            <a:rPr lang="cs-CZ" dirty="0" smtClean="0"/>
            <a:t>Zpracovatel</a:t>
          </a:r>
          <a:endParaRPr lang="en-US" dirty="0"/>
        </a:p>
      </dgm:t>
    </dgm:pt>
    <dgm:pt modelId="{889DCB5E-B114-4A03-92A3-C10644860460}" type="parTrans" cxnId="{1D43B707-7469-40F2-A08C-09FF8DF3085B}">
      <dgm:prSet/>
      <dgm:spPr/>
      <dgm:t>
        <a:bodyPr/>
        <a:lstStyle/>
        <a:p>
          <a:endParaRPr lang="en-US"/>
        </a:p>
      </dgm:t>
    </dgm:pt>
    <dgm:pt modelId="{FC8D3E82-0379-4A1F-B458-0C29E3F2A2E3}" type="sibTrans" cxnId="{1D43B707-7469-40F2-A08C-09FF8DF3085B}">
      <dgm:prSet/>
      <dgm:spPr/>
      <dgm:t>
        <a:bodyPr/>
        <a:lstStyle/>
        <a:p>
          <a:endParaRPr lang="en-US"/>
        </a:p>
      </dgm:t>
    </dgm:pt>
    <dgm:pt modelId="{265427C0-1BF1-46AC-9B7E-64D49D010CFD}">
      <dgm:prSet phldrT="[Text]"/>
      <dgm:spPr/>
      <dgm:t>
        <a:bodyPr/>
        <a:lstStyle/>
        <a:p>
          <a:r>
            <a:rPr lang="cs-CZ" dirty="0" smtClean="0"/>
            <a:t>Analýza </a:t>
          </a:r>
          <a:br>
            <a:rPr lang="cs-CZ" dirty="0" smtClean="0"/>
          </a:br>
          <a:r>
            <a:rPr lang="cs-CZ" dirty="0" smtClean="0"/>
            <a:t>a zpracování informací</a:t>
          </a:r>
          <a:endParaRPr lang="en-US" dirty="0"/>
        </a:p>
      </dgm:t>
    </dgm:pt>
    <dgm:pt modelId="{14D677E8-A2BE-48CF-9225-B74AA69A3566}" type="parTrans" cxnId="{26D81841-9670-47E4-B1CF-F517CBAD17BA}">
      <dgm:prSet/>
      <dgm:spPr/>
      <dgm:t>
        <a:bodyPr/>
        <a:lstStyle/>
        <a:p>
          <a:endParaRPr lang="en-US"/>
        </a:p>
      </dgm:t>
    </dgm:pt>
    <dgm:pt modelId="{867162DF-87B2-43EC-9A27-FF0CAF6F3651}" type="sibTrans" cxnId="{26D81841-9670-47E4-B1CF-F517CBAD17BA}">
      <dgm:prSet/>
      <dgm:spPr/>
      <dgm:t>
        <a:bodyPr/>
        <a:lstStyle/>
        <a:p>
          <a:endParaRPr lang="en-US"/>
        </a:p>
      </dgm:t>
    </dgm:pt>
    <dgm:pt modelId="{941AC9A7-C22D-4437-AEB4-E1331598062A}">
      <dgm:prSet phldrT="[Text]"/>
      <dgm:spPr>
        <a:solidFill>
          <a:srgbClr val="0070C0"/>
        </a:solidFill>
      </dgm:spPr>
      <dgm:t>
        <a:bodyPr/>
        <a:lstStyle/>
        <a:p>
          <a:r>
            <a:rPr lang="cs-CZ" dirty="0" smtClean="0"/>
            <a:t>Zpracovatel</a:t>
          </a:r>
          <a:endParaRPr lang="en-US" dirty="0"/>
        </a:p>
      </dgm:t>
    </dgm:pt>
    <dgm:pt modelId="{93F2339D-CECC-4FDE-BED0-D52B7AD1B4DB}" type="sibTrans" cxnId="{EF723858-AD2D-48EB-BFFF-AFC37FC26236}">
      <dgm:prSet/>
      <dgm:spPr/>
      <dgm:t>
        <a:bodyPr/>
        <a:lstStyle/>
        <a:p>
          <a:endParaRPr lang="en-US"/>
        </a:p>
      </dgm:t>
    </dgm:pt>
    <dgm:pt modelId="{9CB973E7-E99B-4040-92A2-36D0C671DC0F}" type="parTrans" cxnId="{EF723858-AD2D-48EB-BFFF-AFC37FC26236}">
      <dgm:prSet/>
      <dgm:spPr/>
      <dgm:t>
        <a:bodyPr/>
        <a:lstStyle/>
        <a:p>
          <a:endParaRPr lang="en-US"/>
        </a:p>
      </dgm:t>
    </dgm:pt>
    <dgm:pt modelId="{74D0B09F-16AD-4F06-A1A2-04046110E28D}" type="pres">
      <dgm:prSet presAssocID="{18F42064-5F59-40E1-9B9D-AFB005D3071F}" presName="Name0" presStyleCnt="0">
        <dgm:presLayoutVars>
          <dgm:dir/>
          <dgm:animLvl val="lvl"/>
          <dgm:resizeHandles val="exact"/>
        </dgm:presLayoutVars>
      </dgm:prSet>
      <dgm:spPr/>
      <dgm:t>
        <a:bodyPr/>
        <a:lstStyle/>
        <a:p>
          <a:endParaRPr lang="cs-CZ"/>
        </a:p>
      </dgm:t>
    </dgm:pt>
    <dgm:pt modelId="{A09941A0-478B-4CC6-8316-37C4D5508031}" type="pres">
      <dgm:prSet presAssocID="{18F42064-5F59-40E1-9B9D-AFB005D3071F}" presName="tSp" presStyleCnt="0"/>
      <dgm:spPr/>
    </dgm:pt>
    <dgm:pt modelId="{E48D05BC-3FDA-4A27-9036-C8D87DB73689}" type="pres">
      <dgm:prSet presAssocID="{18F42064-5F59-40E1-9B9D-AFB005D3071F}" presName="bSp" presStyleCnt="0"/>
      <dgm:spPr/>
    </dgm:pt>
    <dgm:pt modelId="{215B6685-A46B-43C5-8AEF-D83E29893429}" type="pres">
      <dgm:prSet presAssocID="{18F42064-5F59-40E1-9B9D-AFB005D3071F}" presName="process" presStyleCnt="0"/>
      <dgm:spPr/>
    </dgm:pt>
    <dgm:pt modelId="{837D0C44-5ABB-41F4-A0B5-751B3B8F01D1}" type="pres">
      <dgm:prSet presAssocID="{2F363F53-6C01-4350-8D5C-E76FDABADEEB}" presName="composite1" presStyleCnt="0"/>
      <dgm:spPr/>
    </dgm:pt>
    <dgm:pt modelId="{BE2C22A3-497E-42FA-99A3-C02789224595}" type="pres">
      <dgm:prSet presAssocID="{2F363F53-6C01-4350-8D5C-E76FDABADEEB}" presName="dummyNode1" presStyleLbl="node1" presStyleIdx="0" presStyleCnt="5"/>
      <dgm:spPr/>
    </dgm:pt>
    <dgm:pt modelId="{66FA6FF9-DDA7-42C9-98EC-A027D26E5605}" type="pres">
      <dgm:prSet presAssocID="{2F363F53-6C01-4350-8D5C-E76FDABADEEB}" presName="childNode1" presStyleLbl="bgAcc1" presStyleIdx="0" presStyleCnt="5">
        <dgm:presLayoutVars>
          <dgm:bulletEnabled val="1"/>
        </dgm:presLayoutVars>
      </dgm:prSet>
      <dgm:spPr/>
      <dgm:t>
        <a:bodyPr/>
        <a:lstStyle/>
        <a:p>
          <a:endParaRPr lang="en-US"/>
        </a:p>
      </dgm:t>
    </dgm:pt>
    <dgm:pt modelId="{83E554CC-3B48-41E2-8C8E-7DD6DD9DC8EA}" type="pres">
      <dgm:prSet presAssocID="{2F363F53-6C01-4350-8D5C-E76FDABADEEB}" presName="childNode1tx" presStyleLbl="bgAcc1" presStyleIdx="0" presStyleCnt="5">
        <dgm:presLayoutVars>
          <dgm:bulletEnabled val="1"/>
        </dgm:presLayoutVars>
      </dgm:prSet>
      <dgm:spPr/>
      <dgm:t>
        <a:bodyPr/>
        <a:lstStyle/>
        <a:p>
          <a:endParaRPr lang="en-US"/>
        </a:p>
      </dgm:t>
    </dgm:pt>
    <dgm:pt modelId="{C3D4289B-0F55-4645-8554-F209D6452010}" type="pres">
      <dgm:prSet presAssocID="{2F363F53-6C01-4350-8D5C-E76FDABADEEB}" presName="parentNode1" presStyleLbl="node1" presStyleIdx="0" presStyleCnt="5">
        <dgm:presLayoutVars>
          <dgm:chMax val="1"/>
          <dgm:bulletEnabled val="1"/>
        </dgm:presLayoutVars>
      </dgm:prSet>
      <dgm:spPr/>
      <dgm:t>
        <a:bodyPr/>
        <a:lstStyle/>
        <a:p>
          <a:endParaRPr lang="en-US"/>
        </a:p>
      </dgm:t>
    </dgm:pt>
    <dgm:pt modelId="{37DE557C-84FB-4F91-A620-CA3DB3F330D8}" type="pres">
      <dgm:prSet presAssocID="{2F363F53-6C01-4350-8D5C-E76FDABADEEB}" presName="connSite1" presStyleCnt="0"/>
      <dgm:spPr/>
    </dgm:pt>
    <dgm:pt modelId="{F5F850A2-7F76-47FE-A948-66F8FC779B99}" type="pres">
      <dgm:prSet presAssocID="{F59221FE-2588-4D71-8857-17BF743F2D21}" presName="Name9" presStyleLbl="sibTrans2D1" presStyleIdx="0" presStyleCnt="4"/>
      <dgm:spPr/>
      <dgm:t>
        <a:bodyPr/>
        <a:lstStyle/>
        <a:p>
          <a:endParaRPr lang="cs-CZ"/>
        </a:p>
      </dgm:t>
    </dgm:pt>
    <dgm:pt modelId="{DDE05A98-11F0-4C62-9E7A-306DC1C16DC3}" type="pres">
      <dgm:prSet presAssocID="{85E2E74A-B602-4C87-8081-3921DE82626E}" presName="composite2" presStyleCnt="0"/>
      <dgm:spPr/>
    </dgm:pt>
    <dgm:pt modelId="{EE54DCD1-2C4E-4627-8D1A-042D0EB34E7C}" type="pres">
      <dgm:prSet presAssocID="{85E2E74A-B602-4C87-8081-3921DE82626E}" presName="dummyNode2" presStyleLbl="node1" presStyleIdx="0" presStyleCnt="5"/>
      <dgm:spPr/>
    </dgm:pt>
    <dgm:pt modelId="{E9CE9654-93A5-4957-A71B-7F0E610F6A13}" type="pres">
      <dgm:prSet presAssocID="{85E2E74A-B602-4C87-8081-3921DE82626E}" presName="childNode2" presStyleLbl="bgAcc1" presStyleIdx="1" presStyleCnt="5" custScaleY="149269">
        <dgm:presLayoutVars>
          <dgm:bulletEnabled val="1"/>
        </dgm:presLayoutVars>
      </dgm:prSet>
      <dgm:spPr/>
      <dgm:t>
        <a:bodyPr/>
        <a:lstStyle/>
        <a:p>
          <a:endParaRPr lang="en-US"/>
        </a:p>
      </dgm:t>
    </dgm:pt>
    <dgm:pt modelId="{96906529-A73B-44EA-BFCA-363A9B00F84F}" type="pres">
      <dgm:prSet presAssocID="{85E2E74A-B602-4C87-8081-3921DE82626E}" presName="childNode2tx" presStyleLbl="bgAcc1" presStyleIdx="1" presStyleCnt="5">
        <dgm:presLayoutVars>
          <dgm:bulletEnabled val="1"/>
        </dgm:presLayoutVars>
      </dgm:prSet>
      <dgm:spPr/>
      <dgm:t>
        <a:bodyPr/>
        <a:lstStyle/>
        <a:p>
          <a:endParaRPr lang="en-US"/>
        </a:p>
      </dgm:t>
    </dgm:pt>
    <dgm:pt modelId="{827880A9-72F7-4C50-8F55-90BA743FD2CD}" type="pres">
      <dgm:prSet presAssocID="{85E2E74A-B602-4C87-8081-3921DE82626E}" presName="parentNode2" presStyleLbl="node1" presStyleIdx="1" presStyleCnt="5" custLinFactNeighborX="-1843" custLinFactNeighborY="-49194">
        <dgm:presLayoutVars>
          <dgm:chMax val="0"/>
          <dgm:bulletEnabled val="1"/>
        </dgm:presLayoutVars>
      </dgm:prSet>
      <dgm:spPr/>
      <dgm:t>
        <a:bodyPr/>
        <a:lstStyle/>
        <a:p>
          <a:endParaRPr lang="cs-CZ"/>
        </a:p>
      </dgm:t>
    </dgm:pt>
    <dgm:pt modelId="{462437CA-3EF5-424E-AF69-CBC98B01A1EF}" type="pres">
      <dgm:prSet presAssocID="{85E2E74A-B602-4C87-8081-3921DE82626E}" presName="connSite2" presStyleCnt="0"/>
      <dgm:spPr/>
    </dgm:pt>
    <dgm:pt modelId="{14882375-1D8A-4DF6-94AE-E3581CBE7662}" type="pres">
      <dgm:prSet presAssocID="{B57634BE-DCBE-42E9-A044-2961D919A162}" presName="Name18" presStyleLbl="sibTrans2D1" presStyleIdx="1" presStyleCnt="4"/>
      <dgm:spPr/>
      <dgm:t>
        <a:bodyPr/>
        <a:lstStyle/>
        <a:p>
          <a:endParaRPr lang="cs-CZ"/>
        </a:p>
      </dgm:t>
    </dgm:pt>
    <dgm:pt modelId="{E7395ACB-B31A-4096-B5AC-B6DF990F30FE}" type="pres">
      <dgm:prSet presAssocID="{941AC9A7-C22D-4437-AEB4-E1331598062A}" presName="composite1" presStyleCnt="0"/>
      <dgm:spPr/>
    </dgm:pt>
    <dgm:pt modelId="{1EC92D3A-4D25-4E1D-B822-A94E1475B1DC}" type="pres">
      <dgm:prSet presAssocID="{941AC9A7-C22D-4437-AEB4-E1331598062A}" presName="dummyNode1" presStyleLbl="node1" presStyleIdx="1" presStyleCnt="5"/>
      <dgm:spPr/>
    </dgm:pt>
    <dgm:pt modelId="{24DB4984-B4B6-4770-A092-5862DC1357B7}" type="pres">
      <dgm:prSet presAssocID="{941AC9A7-C22D-4437-AEB4-E1331598062A}" presName="childNode1" presStyleLbl="bgAcc1" presStyleIdx="2" presStyleCnt="5" custScaleX="108268" custScaleY="146451" custLinFactNeighborX="-703" custLinFactNeighborY="11428">
        <dgm:presLayoutVars>
          <dgm:bulletEnabled val="1"/>
        </dgm:presLayoutVars>
      </dgm:prSet>
      <dgm:spPr/>
      <dgm:t>
        <a:bodyPr/>
        <a:lstStyle/>
        <a:p>
          <a:endParaRPr lang="en-US"/>
        </a:p>
      </dgm:t>
    </dgm:pt>
    <dgm:pt modelId="{0E0C2BC7-8A17-4B7B-AEA9-FC56B2E36A2C}" type="pres">
      <dgm:prSet presAssocID="{941AC9A7-C22D-4437-AEB4-E1331598062A}" presName="childNode1tx" presStyleLbl="bgAcc1" presStyleIdx="2" presStyleCnt="5">
        <dgm:presLayoutVars>
          <dgm:bulletEnabled val="1"/>
        </dgm:presLayoutVars>
      </dgm:prSet>
      <dgm:spPr/>
      <dgm:t>
        <a:bodyPr/>
        <a:lstStyle/>
        <a:p>
          <a:endParaRPr lang="en-US"/>
        </a:p>
      </dgm:t>
    </dgm:pt>
    <dgm:pt modelId="{40C21409-9939-4723-BF53-1B2B4428BF70}" type="pres">
      <dgm:prSet presAssocID="{941AC9A7-C22D-4437-AEB4-E1331598062A}" presName="parentNode1" presStyleLbl="node1" presStyleIdx="2" presStyleCnt="5" custScaleY="95044">
        <dgm:presLayoutVars>
          <dgm:chMax val="1"/>
          <dgm:bulletEnabled val="1"/>
        </dgm:presLayoutVars>
      </dgm:prSet>
      <dgm:spPr/>
      <dgm:t>
        <a:bodyPr/>
        <a:lstStyle/>
        <a:p>
          <a:endParaRPr lang="en-US"/>
        </a:p>
      </dgm:t>
    </dgm:pt>
    <dgm:pt modelId="{CE51A292-8FC6-4B29-8B69-5EC5B86EE944}" type="pres">
      <dgm:prSet presAssocID="{941AC9A7-C22D-4437-AEB4-E1331598062A}" presName="connSite1" presStyleCnt="0"/>
      <dgm:spPr/>
    </dgm:pt>
    <dgm:pt modelId="{C51BCE13-A7A5-4D99-86CB-FF9587A332D4}" type="pres">
      <dgm:prSet presAssocID="{93F2339D-CECC-4FDE-BED0-D52B7AD1B4DB}" presName="Name9" presStyleLbl="sibTrans2D1" presStyleIdx="2" presStyleCnt="4"/>
      <dgm:spPr/>
      <dgm:t>
        <a:bodyPr/>
        <a:lstStyle/>
        <a:p>
          <a:endParaRPr lang="cs-CZ"/>
        </a:p>
      </dgm:t>
    </dgm:pt>
    <dgm:pt modelId="{DC65BF9D-30C5-4FC0-A0DA-B379D3F4A141}" type="pres">
      <dgm:prSet presAssocID="{16E3B570-734F-4114-9915-7791F37531CD}" presName="composite2" presStyleCnt="0"/>
      <dgm:spPr/>
    </dgm:pt>
    <dgm:pt modelId="{3A9E7831-77C1-4BDB-ADDE-864E29112A03}" type="pres">
      <dgm:prSet presAssocID="{16E3B570-734F-4114-9915-7791F37531CD}" presName="dummyNode2" presStyleLbl="node1" presStyleIdx="2" presStyleCnt="5"/>
      <dgm:spPr/>
    </dgm:pt>
    <dgm:pt modelId="{9F5F2FF5-65A8-4BAD-B689-A23A591C1890}" type="pres">
      <dgm:prSet presAssocID="{16E3B570-734F-4114-9915-7791F37531CD}" presName="childNode2" presStyleLbl="bgAcc1" presStyleIdx="3" presStyleCnt="5" custScaleY="123554" custLinFactNeighborX="5690" custLinFactNeighborY="14350">
        <dgm:presLayoutVars>
          <dgm:bulletEnabled val="1"/>
        </dgm:presLayoutVars>
      </dgm:prSet>
      <dgm:spPr/>
      <dgm:t>
        <a:bodyPr/>
        <a:lstStyle/>
        <a:p>
          <a:endParaRPr lang="en-US"/>
        </a:p>
      </dgm:t>
    </dgm:pt>
    <dgm:pt modelId="{C2E425C3-01DE-4E1D-BDD3-4B4ADA85D4CA}" type="pres">
      <dgm:prSet presAssocID="{16E3B570-734F-4114-9915-7791F37531CD}" presName="childNode2tx" presStyleLbl="bgAcc1" presStyleIdx="3" presStyleCnt="5">
        <dgm:presLayoutVars>
          <dgm:bulletEnabled val="1"/>
        </dgm:presLayoutVars>
      </dgm:prSet>
      <dgm:spPr/>
      <dgm:t>
        <a:bodyPr/>
        <a:lstStyle/>
        <a:p>
          <a:endParaRPr lang="en-US"/>
        </a:p>
      </dgm:t>
    </dgm:pt>
    <dgm:pt modelId="{675D3A52-56EF-4AF4-94D3-DA3FEFF52946}" type="pres">
      <dgm:prSet presAssocID="{16E3B570-734F-4114-9915-7791F37531CD}" presName="parentNode2" presStyleLbl="node1" presStyleIdx="3" presStyleCnt="5">
        <dgm:presLayoutVars>
          <dgm:chMax val="0"/>
          <dgm:bulletEnabled val="1"/>
        </dgm:presLayoutVars>
      </dgm:prSet>
      <dgm:spPr/>
      <dgm:t>
        <a:bodyPr/>
        <a:lstStyle/>
        <a:p>
          <a:endParaRPr lang="cs-CZ"/>
        </a:p>
      </dgm:t>
    </dgm:pt>
    <dgm:pt modelId="{7C004CCA-C8C7-47E1-9794-43F4453D0DB9}" type="pres">
      <dgm:prSet presAssocID="{16E3B570-734F-4114-9915-7791F37531CD}" presName="connSite2" presStyleCnt="0"/>
      <dgm:spPr/>
    </dgm:pt>
    <dgm:pt modelId="{E63C57E0-6C18-4B98-A454-231C1619B786}" type="pres">
      <dgm:prSet presAssocID="{04162896-6FF7-4333-9492-4AFC6F68D8FF}" presName="Name18" presStyleLbl="sibTrans2D1" presStyleIdx="3" presStyleCnt="4"/>
      <dgm:spPr/>
      <dgm:t>
        <a:bodyPr/>
        <a:lstStyle/>
        <a:p>
          <a:endParaRPr lang="cs-CZ"/>
        </a:p>
      </dgm:t>
    </dgm:pt>
    <dgm:pt modelId="{5C846EC4-52D2-4640-82D5-51BA5C82EF7D}" type="pres">
      <dgm:prSet presAssocID="{674E2830-EC91-435D-A757-0010418991E1}" presName="composite1" presStyleCnt="0"/>
      <dgm:spPr/>
    </dgm:pt>
    <dgm:pt modelId="{1A1F9F10-2128-4FBD-9874-4408F5555D13}" type="pres">
      <dgm:prSet presAssocID="{674E2830-EC91-435D-A757-0010418991E1}" presName="dummyNode1" presStyleLbl="node1" presStyleIdx="3" presStyleCnt="5"/>
      <dgm:spPr/>
    </dgm:pt>
    <dgm:pt modelId="{16B3CCC0-6638-4CD5-8FC3-776592B4581E}" type="pres">
      <dgm:prSet presAssocID="{674E2830-EC91-435D-A757-0010418991E1}" presName="childNode1" presStyleLbl="bgAcc1" presStyleIdx="4" presStyleCnt="5" custScaleY="133594">
        <dgm:presLayoutVars>
          <dgm:bulletEnabled val="1"/>
        </dgm:presLayoutVars>
      </dgm:prSet>
      <dgm:spPr/>
      <dgm:t>
        <a:bodyPr/>
        <a:lstStyle/>
        <a:p>
          <a:endParaRPr lang="en-US"/>
        </a:p>
      </dgm:t>
    </dgm:pt>
    <dgm:pt modelId="{6709A469-4D1B-45B6-80E5-676C2FDB8E7A}" type="pres">
      <dgm:prSet presAssocID="{674E2830-EC91-435D-A757-0010418991E1}" presName="childNode1tx" presStyleLbl="bgAcc1" presStyleIdx="4" presStyleCnt="5">
        <dgm:presLayoutVars>
          <dgm:bulletEnabled val="1"/>
        </dgm:presLayoutVars>
      </dgm:prSet>
      <dgm:spPr/>
      <dgm:t>
        <a:bodyPr/>
        <a:lstStyle/>
        <a:p>
          <a:endParaRPr lang="en-US"/>
        </a:p>
      </dgm:t>
    </dgm:pt>
    <dgm:pt modelId="{7C4B0434-EDF4-4CFC-9A2B-5461C30C95AF}" type="pres">
      <dgm:prSet presAssocID="{674E2830-EC91-435D-A757-0010418991E1}" presName="parentNode1" presStyleLbl="node1" presStyleIdx="4" presStyleCnt="5">
        <dgm:presLayoutVars>
          <dgm:chMax val="1"/>
          <dgm:bulletEnabled val="1"/>
        </dgm:presLayoutVars>
      </dgm:prSet>
      <dgm:spPr/>
      <dgm:t>
        <a:bodyPr/>
        <a:lstStyle/>
        <a:p>
          <a:endParaRPr lang="en-US"/>
        </a:p>
      </dgm:t>
    </dgm:pt>
    <dgm:pt modelId="{B439C03E-A461-4AF3-9CCD-6C172A9D1EE8}" type="pres">
      <dgm:prSet presAssocID="{674E2830-EC91-435D-A757-0010418991E1}" presName="connSite1" presStyleCnt="0"/>
      <dgm:spPr/>
    </dgm:pt>
  </dgm:ptLst>
  <dgm:cxnLst>
    <dgm:cxn modelId="{8B6D93AD-02D3-4180-B220-9DAFF6CCB00C}" type="presOf" srcId="{F59221FE-2588-4D71-8857-17BF743F2D21}" destId="{F5F850A2-7F76-47FE-A948-66F8FC779B99}" srcOrd="0" destOrd="0" presId="urn:microsoft.com/office/officeart/2005/8/layout/hProcess4"/>
    <dgm:cxn modelId="{2A4CBE29-1414-44B5-A2E2-8EBF53515821}" srcId="{18F42064-5F59-40E1-9B9D-AFB005D3071F}" destId="{2F363F53-6C01-4350-8D5C-E76FDABADEEB}" srcOrd="0" destOrd="0" parTransId="{6B279C7C-C350-4BB8-889F-04AA81E54549}" sibTransId="{F59221FE-2588-4D71-8857-17BF743F2D21}"/>
    <dgm:cxn modelId="{269E507D-89FC-46DF-AADB-D39FA6F986DC}" type="presOf" srcId="{2F363F53-6C01-4350-8D5C-E76FDABADEEB}" destId="{C3D4289B-0F55-4645-8554-F209D6452010}" srcOrd="0" destOrd="0" presId="urn:microsoft.com/office/officeart/2005/8/layout/hProcess4"/>
    <dgm:cxn modelId="{9FEE6398-629B-4943-A35A-3EB76474BF85}" type="presOf" srcId="{0CE0C37F-AF73-4E68-A7E9-3BE3FA771A7F}" destId="{83E554CC-3B48-41E2-8C8E-7DD6DD9DC8EA}" srcOrd="1" destOrd="0" presId="urn:microsoft.com/office/officeart/2005/8/layout/hProcess4"/>
    <dgm:cxn modelId="{1D43B707-7469-40F2-A08C-09FF8DF3085B}" srcId="{18F42064-5F59-40E1-9B9D-AFB005D3071F}" destId="{674E2830-EC91-435D-A757-0010418991E1}" srcOrd="4" destOrd="0" parTransId="{889DCB5E-B114-4A03-92A3-C10644860460}" sibTransId="{FC8D3E82-0379-4A1F-B458-0C29E3F2A2E3}"/>
    <dgm:cxn modelId="{EF723858-AD2D-48EB-BFFF-AFC37FC26236}" srcId="{18F42064-5F59-40E1-9B9D-AFB005D3071F}" destId="{941AC9A7-C22D-4437-AEB4-E1331598062A}" srcOrd="2" destOrd="0" parTransId="{9CB973E7-E99B-4040-92A2-36D0C671DC0F}" sibTransId="{93F2339D-CECC-4FDE-BED0-D52B7AD1B4DB}"/>
    <dgm:cxn modelId="{0EF7845F-B8B7-4D34-8E76-B610680380FD}" type="presOf" srcId="{18F42064-5F59-40E1-9B9D-AFB005D3071F}" destId="{74D0B09F-16AD-4F06-A1A2-04046110E28D}" srcOrd="0" destOrd="0" presId="urn:microsoft.com/office/officeart/2005/8/layout/hProcess4"/>
    <dgm:cxn modelId="{19740E0C-801B-4553-A58B-058ED1A7F422}" type="presOf" srcId="{C40FD232-6A9F-498F-ACD6-7D472B7D4810}" destId="{C2E425C3-01DE-4E1D-BDD3-4B4ADA85D4CA}" srcOrd="1" destOrd="1" presId="urn:microsoft.com/office/officeart/2005/8/layout/hProcess4"/>
    <dgm:cxn modelId="{4B530866-92A3-4F5C-B4F4-3F8778188A21}" type="presOf" srcId="{C87089D0-8BFB-4F4A-BEBA-23CFB6259C7F}" destId="{0E0C2BC7-8A17-4B7B-AEA9-FC56B2E36A2C}" srcOrd="1" destOrd="0" presId="urn:microsoft.com/office/officeart/2005/8/layout/hProcess4"/>
    <dgm:cxn modelId="{61475D2F-44D1-4EBC-AEEE-A91A63BFC53D}" srcId="{85E2E74A-B602-4C87-8081-3921DE82626E}" destId="{192A9E71-327C-40E5-8FF6-8E68F42A4D5C}" srcOrd="0" destOrd="0" parTransId="{68685906-DB56-465C-AA31-55F0F36B64D7}" sibTransId="{6F002059-D5A4-4264-877C-A39329608AC5}"/>
    <dgm:cxn modelId="{8DA72786-36D5-439A-B0FA-01CE13FEFDE2}" type="presOf" srcId="{265427C0-1BF1-46AC-9B7E-64D49D010CFD}" destId="{16B3CCC0-6638-4CD5-8FC3-776592B4581E}" srcOrd="0" destOrd="0" presId="urn:microsoft.com/office/officeart/2005/8/layout/hProcess4"/>
    <dgm:cxn modelId="{7D34C746-3027-48FC-9B70-023F9710B7E6}" type="presOf" srcId="{B77E3198-BC68-442C-B095-8C409AC8B4CB}" destId="{9F5F2FF5-65A8-4BAD-B689-A23A591C1890}" srcOrd="0" destOrd="0" presId="urn:microsoft.com/office/officeart/2005/8/layout/hProcess4"/>
    <dgm:cxn modelId="{A5E1580D-3EA6-4A41-B79E-F96E75757810}" type="presOf" srcId="{B57634BE-DCBE-42E9-A044-2961D919A162}" destId="{14882375-1D8A-4DF6-94AE-E3581CBE7662}" srcOrd="0" destOrd="0" presId="urn:microsoft.com/office/officeart/2005/8/layout/hProcess4"/>
    <dgm:cxn modelId="{482EBBE4-BEA1-44B0-AC64-34796C216B26}" srcId="{18F42064-5F59-40E1-9B9D-AFB005D3071F}" destId="{16E3B570-734F-4114-9915-7791F37531CD}" srcOrd="3" destOrd="0" parTransId="{C048EE58-EF1C-4E26-9366-85C95FE64721}" sibTransId="{04162896-6FF7-4333-9492-4AFC6F68D8FF}"/>
    <dgm:cxn modelId="{AD0C4CE3-E60B-4BD2-9966-8B3676335F3E}" srcId="{941AC9A7-C22D-4437-AEB4-E1331598062A}" destId="{C87089D0-8BFB-4F4A-BEBA-23CFB6259C7F}" srcOrd="0" destOrd="0" parTransId="{FBF53571-4308-4572-9102-6A8EEF155E05}" sibTransId="{36F32AAC-531B-4CC4-9BA9-C8B5B707020A}"/>
    <dgm:cxn modelId="{C3AA08AD-C90F-44E1-AFB0-7D9C09012902}" srcId="{B77E3198-BC68-442C-B095-8C409AC8B4CB}" destId="{C40FD232-6A9F-498F-ACD6-7D472B7D4810}" srcOrd="0" destOrd="0" parTransId="{6DE3A3C0-90C7-442A-973B-090FA8E38C2A}" sibTransId="{57FF3C93-CB10-4326-8115-5F85F67F4911}"/>
    <dgm:cxn modelId="{C8540ECF-DE7C-49EA-9CF7-86D1009104E9}" type="presOf" srcId="{93F2339D-CECC-4FDE-BED0-D52B7AD1B4DB}" destId="{C51BCE13-A7A5-4D99-86CB-FF9587A332D4}" srcOrd="0" destOrd="0" presId="urn:microsoft.com/office/officeart/2005/8/layout/hProcess4"/>
    <dgm:cxn modelId="{A93855EE-5C4C-4651-A72F-F43FCE11E5DF}" srcId="{18F42064-5F59-40E1-9B9D-AFB005D3071F}" destId="{85E2E74A-B602-4C87-8081-3921DE82626E}" srcOrd="1" destOrd="0" parTransId="{C6E1C0C0-BE0B-4EF0-AC6A-D88A87B1B7CF}" sibTransId="{B57634BE-DCBE-42E9-A044-2961D919A162}"/>
    <dgm:cxn modelId="{F95CD323-1B55-4E47-87DB-6EF7AB47445B}" srcId="{2F363F53-6C01-4350-8D5C-E76FDABADEEB}" destId="{0CE0C37F-AF73-4E68-A7E9-3BE3FA771A7F}" srcOrd="0" destOrd="0" parTransId="{B6C2E5CD-085A-406F-8DF9-46493D7A9FC0}" sibTransId="{F548A6FD-604B-4658-B686-3E0D7355EBD3}"/>
    <dgm:cxn modelId="{90690F7F-6927-463A-9CCF-2584584B7847}" type="presOf" srcId="{C40FD232-6A9F-498F-ACD6-7D472B7D4810}" destId="{9F5F2FF5-65A8-4BAD-B689-A23A591C1890}" srcOrd="0" destOrd="1" presId="urn:microsoft.com/office/officeart/2005/8/layout/hProcess4"/>
    <dgm:cxn modelId="{253EDEBB-A608-4AF8-9BF1-F1174C49DA0A}" type="presOf" srcId="{192A9E71-327C-40E5-8FF6-8E68F42A4D5C}" destId="{96906529-A73B-44EA-BFCA-363A9B00F84F}" srcOrd="1" destOrd="0" presId="urn:microsoft.com/office/officeart/2005/8/layout/hProcess4"/>
    <dgm:cxn modelId="{6743AF30-7062-4C7A-B730-73B013333544}" type="presOf" srcId="{B77E3198-BC68-442C-B095-8C409AC8B4CB}" destId="{C2E425C3-01DE-4E1D-BDD3-4B4ADA85D4CA}" srcOrd="1" destOrd="0" presId="urn:microsoft.com/office/officeart/2005/8/layout/hProcess4"/>
    <dgm:cxn modelId="{3FE66FA4-01CC-4434-A572-652127405BA5}" type="presOf" srcId="{265427C0-1BF1-46AC-9B7E-64D49D010CFD}" destId="{6709A469-4D1B-45B6-80E5-676C2FDB8E7A}" srcOrd="1" destOrd="0" presId="urn:microsoft.com/office/officeart/2005/8/layout/hProcess4"/>
    <dgm:cxn modelId="{D9CC09D6-DF03-4628-B72C-903221867571}" type="presOf" srcId="{85E2E74A-B602-4C87-8081-3921DE82626E}" destId="{827880A9-72F7-4C50-8F55-90BA743FD2CD}" srcOrd="0" destOrd="0" presId="urn:microsoft.com/office/officeart/2005/8/layout/hProcess4"/>
    <dgm:cxn modelId="{D64A0424-B65E-44D9-BB62-C9B607158E19}" type="presOf" srcId="{674E2830-EC91-435D-A757-0010418991E1}" destId="{7C4B0434-EDF4-4CFC-9A2B-5461C30C95AF}" srcOrd="0" destOrd="0" presId="urn:microsoft.com/office/officeart/2005/8/layout/hProcess4"/>
    <dgm:cxn modelId="{8E37CD13-B8CD-4A42-A3D3-B8DDAE888944}" type="presOf" srcId="{04162896-6FF7-4333-9492-4AFC6F68D8FF}" destId="{E63C57E0-6C18-4B98-A454-231C1619B786}" srcOrd="0" destOrd="0" presId="urn:microsoft.com/office/officeart/2005/8/layout/hProcess4"/>
    <dgm:cxn modelId="{517E69F0-B726-48A0-85AB-370E5A12D46C}" srcId="{16E3B570-734F-4114-9915-7791F37531CD}" destId="{B77E3198-BC68-442C-B095-8C409AC8B4CB}" srcOrd="0" destOrd="0" parTransId="{FFAED0D7-E919-4FD2-A421-D9AF7CEC7C63}" sibTransId="{A6421E70-9A4E-4A7B-872F-1DF47491D695}"/>
    <dgm:cxn modelId="{8C01D3AF-ED4D-487E-BAB9-9643C054D8F9}" type="presOf" srcId="{0CE0C37F-AF73-4E68-A7E9-3BE3FA771A7F}" destId="{66FA6FF9-DDA7-42C9-98EC-A027D26E5605}" srcOrd="0" destOrd="0" presId="urn:microsoft.com/office/officeart/2005/8/layout/hProcess4"/>
    <dgm:cxn modelId="{C1231ADA-C7C4-4FAE-9F85-0589CB3D5CE0}" type="presOf" srcId="{941AC9A7-C22D-4437-AEB4-E1331598062A}" destId="{40C21409-9939-4723-BF53-1B2B4428BF70}" srcOrd="0" destOrd="0" presId="urn:microsoft.com/office/officeart/2005/8/layout/hProcess4"/>
    <dgm:cxn modelId="{1726E7D4-D928-4FC4-9034-E9AE55D7E720}" type="presOf" srcId="{16E3B570-734F-4114-9915-7791F37531CD}" destId="{675D3A52-56EF-4AF4-94D3-DA3FEFF52946}" srcOrd="0" destOrd="0" presId="urn:microsoft.com/office/officeart/2005/8/layout/hProcess4"/>
    <dgm:cxn modelId="{26D81841-9670-47E4-B1CF-F517CBAD17BA}" srcId="{674E2830-EC91-435D-A757-0010418991E1}" destId="{265427C0-1BF1-46AC-9B7E-64D49D010CFD}" srcOrd="0" destOrd="0" parTransId="{14D677E8-A2BE-48CF-9225-B74AA69A3566}" sibTransId="{867162DF-87B2-43EC-9A27-FF0CAF6F3651}"/>
    <dgm:cxn modelId="{CE4E21F3-E9BA-4DC9-8FA6-BCC0BD0FC126}" type="presOf" srcId="{C87089D0-8BFB-4F4A-BEBA-23CFB6259C7F}" destId="{24DB4984-B4B6-4770-A092-5862DC1357B7}" srcOrd="0" destOrd="0" presId="urn:microsoft.com/office/officeart/2005/8/layout/hProcess4"/>
    <dgm:cxn modelId="{E9FF35B4-9DB7-4803-941B-BC07C51FCAC1}" type="presOf" srcId="{192A9E71-327C-40E5-8FF6-8E68F42A4D5C}" destId="{E9CE9654-93A5-4957-A71B-7F0E610F6A13}" srcOrd="0" destOrd="0" presId="urn:microsoft.com/office/officeart/2005/8/layout/hProcess4"/>
    <dgm:cxn modelId="{A07AE8C0-BF81-4C14-A920-91670FD9F781}" type="presParOf" srcId="{74D0B09F-16AD-4F06-A1A2-04046110E28D}" destId="{A09941A0-478B-4CC6-8316-37C4D5508031}" srcOrd="0" destOrd="0" presId="urn:microsoft.com/office/officeart/2005/8/layout/hProcess4"/>
    <dgm:cxn modelId="{9F6271C1-DF87-468F-9577-C6E14E9C031B}" type="presParOf" srcId="{74D0B09F-16AD-4F06-A1A2-04046110E28D}" destId="{E48D05BC-3FDA-4A27-9036-C8D87DB73689}" srcOrd="1" destOrd="0" presId="urn:microsoft.com/office/officeart/2005/8/layout/hProcess4"/>
    <dgm:cxn modelId="{EEEDE038-7A55-41E4-A012-41F105B659FD}" type="presParOf" srcId="{74D0B09F-16AD-4F06-A1A2-04046110E28D}" destId="{215B6685-A46B-43C5-8AEF-D83E29893429}" srcOrd="2" destOrd="0" presId="urn:microsoft.com/office/officeart/2005/8/layout/hProcess4"/>
    <dgm:cxn modelId="{2A21B5F5-0E22-402A-BE24-7F3AB8AD9A0C}" type="presParOf" srcId="{215B6685-A46B-43C5-8AEF-D83E29893429}" destId="{837D0C44-5ABB-41F4-A0B5-751B3B8F01D1}" srcOrd="0" destOrd="0" presId="urn:microsoft.com/office/officeart/2005/8/layout/hProcess4"/>
    <dgm:cxn modelId="{56982E02-A334-4B81-97D4-7C8D8B17F327}" type="presParOf" srcId="{837D0C44-5ABB-41F4-A0B5-751B3B8F01D1}" destId="{BE2C22A3-497E-42FA-99A3-C02789224595}" srcOrd="0" destOrd="0" presId="urn:microsoft.com/office/officeart/2005/8/layout/hProcess4"/>
    <dgm:cxn modelId="{B3074867-FBAF-4DD5-BA7F-390B549BAF29}" type="presParOf" srcId="{837D0C44-5ABB-41F4-A0B5-751B3B8F01D1}" destId="{66FA6FF9-DDA7-42C9-98EC-A027D26E5605}" srcOrd="1" destOrd="0" presId="urn:microsoft.com/office/officeart/2005/8/layout/hProcess4"/>
    <dgm:cxn modelId="{6BBF6044-6C8B-4F28-BB49-7EC7846CCE68}" type="presParOf" srcId="{837D0C44-5ABB-41F4-A0B5-751B3B8F01D1}" destId="{83E554CC-3B48-41E2-8C8E-7DD6DD9DC8EA}" srcOrd="2" destOrd="0" presId="urn:microsoft.com/office/officeart/2005/8/layout/hProcess4"/>
    <dgm:cxn modelId="{F2EFCD30-62DD-4204-A382-4B2992FC0CC7}" type="presParOf" srcId="{837D0C44-5ABB-41F4-A0B5-751B3B8F01D1}" destId="{C3D4289B-0F55-4645-8554-F209D6452010}" srcOrd="3" destOrd="0" presId="urn:microsoft.com/office/officeart/2005/8/layout/hProcess4"/>
    <dgm:cxn modelId="{109D7F8F-CD64-4E69-8481-85112E42E35A}" type="presParOf" srcId="{837D0C44-5ABB-41F4-A0B5-751B3B8F01D1}" destId="{37DE557C-84FB-4F91-A620-CA3DB3F330D8}" srcOrd="4" destOrd="0" presId="urn:microsoft.com/office/officeart/2005/8/layout/hProcess4"/>
    <dgm:cxn modelId="{032D68B9-53A3-488C-95F1-83F474AABC8F}" type="presParOf" srcId="{215B6685-A46B-43C5-8AEF-D83E29893429}" destId="{F5F850A2-7F76-47FE-A948-66F8FC779B99}" srcOrd="1" destOrd="0" presId="urn:microsoft.com/office/officeart/2005/8/layout/hProcess4"/>
    <dgm:cxn modelId="{1BF4616F-6AF9-48BA-A2E5-38B439E1D2A4}" type="presParOf" srcId="{215B6685-A46B-43C5-8AEF-D83E29893429}" destId="{DDE05A98-11F0-4C62-9E7A-306DC1C16DC3}" srcOrd="2" destOrd="0" presId="urn:microsoft.com/office/officeart/2005/8/layout/hProcess4"/>
    <dgm:cxn modelId="{2962DB94-37D7-4A52-B165-ACB51256F9C6}" type="presParOf" srcId="{DDE05A98-11F0-4C62-9E7A-306DC1C16DC3}" destId="{EE54DCD1-2C4E-4627-8D1A-042D0EB34E7C}" srcOrd="0" destOrd="0" presId="urn:microsoft.com/office/officeart/2005/8/layout/hProcess4"/>
    <dgm:cxn modelId="{6D66DAC3-C9F1-4705-B0C1-F75F4A4C181F}" type="presParOf" srcId="{DDE05A98-11F0-4C62-9E7A-306DC1C16DC3}" destId="{E9CE9654-93A5-4957-A71B-7F0E610F6A13}" srcOrd="1" destOrd="0" presId="urn:microsoft.com/office/officeart/2005/8/layout/hProcess4"/>
    <dgm:cxn modelId="{500D0371-ADFB-43BB-8AB0-9F972A180D60}" type="presParOf" srcId="{DDE05A98-11F0-4C62-9E7A-306DC1C16DC3}" destId="{96906529-A73B-44EA-BFCA-363A9B00F84F}" srcOrd="2" destOrd="0" presId="urn:microsoft.com/office/officeart/2005/8/layout/hProcess4"/>
    <dgm:cxn modelId="{B04F13A6-D43F-4B44-92D2-177FBECECE45}" type="presParOf" srcId="{DDE05A98-11F0-4C62-9E7A-306DC1C16DC3}" destId="{827880A9-72F7-4C50-8F55-90BA743FD2CD}" srcOrd="3" destOrd="0" presId="urn:microsoft.com/office/officeart/2005/8/layout/hProcess4"/>
    <dgm:cxn modelId="{5748C4E4-1F6B-4530-9872-CA252EC6EF5A}" type="presParOf" srcId="{DDE05A98-11F0-4C62-9E7A-306DC1C16DC3}" destId="{462437CA-3EF5-424E-AF69-CBC98B01A1EF}" srcOrd="4" destOrd="0" presId="urn:microsoft.com/office/officeart/2005/8/layout/hProcess4"/>
    <dgm:cxn modelId="{8AFCCE8C-3202-4E72-9539-2B30F69A047D}" type="presParOf" srcId="{215B6685-A46B-43C5-8AEF-D83E29893429}" destId="{14882375-1D8A-4DF6-94AE-E3581CBE7662}" srcOrd="3" destOrd="0" presId="urn:microsoft.com/office/officeart/2005/8/layout/hProcess4"/>
    <dgm:cxn modelId="{9EE6EB21-10C5-437F-82E6-F8F2523C0838}" type="presParOf" srcId="{215B6685-A46B-43C5-8AEF-D83E29893429}" destId="{E7395ACB-B31A-4096-B5AC-B6DF990F30FE}" srcOrd="4" destOrd="0" presId="urn:microsoft.com/office/officeart/2005/8/layout/hProcess4"/>
    <dgm:cxn modelId="{F771C6A6-3230-4A7B-A629-CC4B69226686}" type="presParOf" srcId="{E7395ACB-B31A-4096-B5AC-B6DF990F30FE}" destId="{1EC92D3A-4D25-4E1D-B822-A94E1475B1DC}" srcOrd="0" destOrd="0" presId="urn:microsoft.com/office/officeart/2005/8/layout/hProcess4"/>
    <dgm:cxn modelId="{996A50EC-04C5-48CB-9C99-C8CAADA1A8B8}" type="presParOf" srcId="{E7395ACB-B31A-4096-B5AC-B6DF990F30FE}" destId="{24DB4984-B4B6-4770-A092-5862DC1357B7}" srcOrd="1" destOrd="0" presId="urn:microsoft.com/office/officeart/2005/8/layout/hProcess4"/>
    <dgm:cxn modelId="{AE64F974-E723-4680-9D93-D49E7C503185}" type="presParOf" srcId="{E7395ACB-B31A-4096-B5AC-B6DF990F30FE}" destId="{0E0C2BC7-8A17-4B7B-AEA9-FC56B2E36A2C}" srcOrd="2" destOrd="0" presId="urn:microsoft.com/office/officeart/2005/8/layout/hProcess4"/>
    <dgm:cxn modelId="{00FC1EF9-3A83-460D-92B3-777E69399541}" type="presParOf" srcId="{E7395ACB-B31A-4096-B5AC-B6DF990F30FE}" destId="{40C21409-9939-4723-BF53-1B2B4428BF70}" srcOrd="3" destOrd="0" presId="urn:microsoft.com/office/officeart/2005/8/layout/hProcess4"/>
    <dgm:cxn modelId="{3B2DFEA8-F028-4BFB-84EF-215E98DAEFF9}" type="presParOf" srcId="{E7395ACB-B31A-4096-B5AC-B6DF990F30FE}" destId="{CE51A292-8FC6-4B29-8B69-5EC5B86EE944}" srcOrd="4" destOrd="0" presId="urn:microsoft.com/office/officeart/2005/8/layout/hProcess4"/>
    <dgm:cxn modelId="{EB0EBD6C-DE16-4DB9-8904-65F9B48E6B70}" type="presParOf" srcId="{215B6685-A46B-43C5-8AEF-D83E29893429}" destId="{C51BCE13-A7A5-4D99-86CB-FF9587A332D4}" srcOrd="5" destOrd="0" presId="urn:microsoft.com/office/officeart/2005/8/layout/hProcess4"/>
    <dgm:cxn modelId="{6C017678-7CBC-4C85-889A-7517B1841C07}" type="presParOf" srcId="{215B6685-A46B-43C5-8AEF-D83E29893429}" destId="{DC65BF9D-30C5-4FC0-A0DA-B379D3F4A141}" srcOrd="6" destOrd="0" presId="urn:microsoft.com/office/officeart/2005/8/layout/hProcess4"/>
    <dgm:cxn modelId="{5548F6B3-2116-4A57-B129-EFE90A45F85D}" type="presParOf" srcId="{DC65BF9D-30C5-4FC0-A0DA-B379D3F4A141}" destId="{3A9E7831-77C1-4BDB-ADDE-864E29112A03}" srcOrd="0" destOrd="0" presId="urn:microsoft.com/office/officeart/2005/8/layout/hProcess4"/>
    <dgm:cxn modelId="{39C28916-33A7-4E04-A795-CE59FC45E00D}" type="presParOf" srcId="{DC65BF9D-30C5-4FC0-A0DA-B379D3F4A141}" destId="{9F5F2FF5-65A8-4BAD-B689-A23A591C1890}" srcOrd="1" destOrd="0" presId="urn:microsoft.com/office/officeart/2005/8/layout/hProcess4"/>
    <dgm:cxn modelId="{A17ABD0C-128F-42A7-92EB-2F6AD850A2AB}" type="presParOf" srcId="{DC65BF9D-30C5-4FC0-A0DA-B379D3F4A141}" destId="{C2E425C3-01DE-4E1D-BDD3-4B4ADA85D4CA}" srcOrd="2" destOrd="0" presId="urn:microsoft.com/office/officeart/2005/8/layout/hProcess4"/>
    <dgm:cxn modelId="{AF5F26E9-8B61-420B-AA61-09213540345C}" type="presParOf" srcId="{DC65BF9D-30C5-4FC0-A0DA-B379D3F4A141}" destId="{675D3A52-56EF-4AF4-94D3-DA3FEFF52946}" srcOrd="3" destOrd="0" presId="urn:microsoft.com/office/officeart/2005/8/layout/hProcess4"/>
    <dgm:cxn modelId="{00EBCC0D-AE85-47BA-952E-8A02343D6177}" type="presParOf" srcId="{DC65BF9D-30C5-4FC0-A0DA-B379D3F4A141}" destId="{7C004CCA-C8C7-47E1-9794-43F4453D0DB9}" srcOrd="4" destOrd="0" presId="urn:microsoft.com/office/officeart/2005/8/layout/hProcess4"/>
    <dgm:cxn modelId="{AADA99C4-D495-46D9-B07C-2959AC1F5DC6}" type="presParOf" srcId="{215B6685-A46B-43C5-8AEF-D83E29893429}" destId="{E63C57E0-6C18-4B98-A454-231C1619B786}" srcOrd="7" destOrd="0" presId="urn:microsoft.com/office/officeart/2005/8/layout/hProcess4"/>
    <dgm:cxn modelId="{7190C350-726F-4354-B222-4FF8741453FA}" type="presParOf" srcId="{215B6685-A46B-43C5-8AEF-D83E29893429}" destId="{5C846EC4-52D2-4640-82D5-51BA5C82EF7D}" srcOrd="8" destOrd="0" presId="urn:microsoft.com/office/officeart/2005/8/layout/hProcess4"/>
    <dgm:cxn modelId="{A2606789-DBD8-4494-A296-7C2A152AA60F}" type="presParOf" srcId="{5C846EC4-52D2-4640-82D5-51BA5C82EF7D}" destId="{1A1F9F10-2128-4FBD-9874-4408F5555D13}" srcOrd="0" destOrd="0" presId="urn:microsoft.com/office/officeart/2005/8/layout/hProcess4"/>
    <dgm:cxn modelId="{2B50221E-BDFD-462F-8E0A-F8862BA5CCA6}" type="presParOf" srcId="{5C846EC4-52D2-4640-82D5-51BA5C82EF7D}" destId="{16B3CCC0-6638-4CD5-8FC3-776592B4581E}" srcOrd="1" destOrd="0" presId="urn:microsoft.com/office/officeart/2005/8/layout/hProcess4"/>
    <dgm:cxn modelId="{DAA26FFB-BDF8-4F10-86EB-195B705D3F95}" type="presParOf" srcId="{5C846EC4-52D2-4640-82D5-51BA5C82EF7D}" destId="{6709A469-4D1B-45B6-80E5-676C2FDB8E7A}" srcOrd="2" destOrd="0" presId="urn:microsoft.com/office/officeart/2005/8/layout/hProcess4"/>
    <dgm:cxn modelId="{EF289F63-76E5-44C6-8B8B-ADB56ADAEA19}" type="presParOf" srcId="{5C846EC4-52D2-4640-82D5-51BA5C82EF7D}" destId="{7C4B0434-EDF4-4CFC-9A2B-5461C30C95AF}" srcOrd="3" destOrd="0" presId="urn:microsoft.com/office/officeart/2005/8/layout/hProcess4"/>
    <dgm:cxn modelId="{BF697CFF-9753-4EE0-A238-58EA7A668F14}" type="presParOf" srcId="{5C846EC4-52D2-4640-82D5-51BA5C82EF7D}" destId="{B439C03E-A461-4AF3-9CCD-6C172A9D1EE8}"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993E06-7591-4855-B426-021FE53498D7}">
      <dsp:nvSpPr>
        <dsp:cNvPr id="0" name=""/>
        <dsp:cNvSpPr/>
      </dsp:nvSpPr>
      <dsp:spPr>
        <a:xfrm>
          <a:off x="1407513" y="303729"/>
          <a:ext cx="2307280" cy="2307280"/>
        </a:xfrm>
        <a:prstGeom prst="pieWedge">
          <a:avLst/>
        </a:prstGeom>
        <a:solidFill>
          <a:schemeClr val="accent2">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cs-CZ" sz="1800" kern="1200" dirty="0" smtClean="0"/>
            <a:t>Mapování situace</a:t>
          </a:r>
          <a:endParaRPr lang="en-US" sz="1800" kern="1200" dirty="0"/>
        </a:p>
      </dsp:txBody>
      <dsp:txXfrm>
        <a:off x="1407513" y="303729"/>
        <a:ext cx="2307280" cy="2307280"/>
      </dsp:txXfrm>
    </dsp:sp>
    <dsp:sp modelId="{0AFEB01E-063C-4145-96DA-35AA881EEE23}">
      <dsp:nvSpPr>
        <dsp:cNvPr id="0" name=""/>
        <dsp:cNvSpPr/>
      </dsp:nvSpPr>
      <dsp:spPr>
        <a:xfrm rot="5400000">
          <a:off x="3821365" y="303729"/>
          <a:ext cx="2307280" cy="2307280"/>
        </a:xfrm>
        <a:prstGeom prst="pieWedge">
          <a:avLst/>
        </a:prstGeom>
        <a:solidFill>
          <a:schemeClr val="accent3">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cs-CZ" sz="1800" kern="1200" dirty="0" smtClean="0"/>
            <a:t>Návrh struktury dokumentace</a:t>
          </a:r>
          <a:endParaRPr lang="en-US" sz="1800" kern="1200" dirty="0"/>
        </a:p>
      </dsp:txBody>
      <dsp:txXfrm rot="5400000">
        <a:off x="3821365" y="303729"/>
        <a:ext cx="2307280" cy="2307280"/>
      </dsp:txXfrm>
    </dsp:sp>
    <dsp:sp modelId="{E3B5C2EF-15BF-4D55-A258-B154B70813E4}">
      <dsp:nvSpPr>
        <dsp:cNvPr id="0" name=""/>
        <dsp:cNvSpPr/>
      </dsp:nvSpPr>
      <dsp:spPr>
        <a:xfrm rot="10800000">
          <a:off x="3821365" y="2717581"/>
          <a:ext cx="2307280" cy="2307280"/>
        </a:xfrm>
        <a:prstGeom prst="pieWedge">
          <a:avLst/>
        </a:prstGeom>
        <a:solidFill>
          <a:schemeClr val="accent4">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cs-CZ" sz="1800" kern="1200" dirty="0" smtClean="0"/>
            <a:t>Sběr </a:t>
          </a:r>
          <a:br>
            <a:rPr lang="cs-CZ" sz="1800" kern="1200" dirty="0" smtClean="0"/>
          </a:br>
          <a:r>
            <a:rPr lang="cs-CZ" sz="1800" kern="1200" dirty="0" smtClean="0"/>
            <a:t>a analýza informací</a:t>
          </a:r>
          <a:endParaRPr lang="en-US" sz="1800" kern="1200" dirty="0"/>
        </a:p>
      </dsp:txBody>
      <dsp:txXfrm rot="10800000">
        <a:off x="3821365" y="2717581"/>
        <a:ext cx="2307280" cy="2307280"/>
      </dsp:txXfrm>
    </dsp:sp>
    <dsp:sp modelId="{2FE88592-2AEB-4269-B6D7-5858AEDF1CAF}">
      <dsp:nvSpPr>
        <dsp:cNvPr id="0" name=""/>
        <dsp:cNvSpPr/>
      </dsp:nvSpPr>
      <dsp:spPr>
        <a:xfrm rot="16200000">
          <a:off x="1407513" y="2717581"/>
          <a:ext cx="2307280" cy="2307280"/>
        </a:xfrm>
        <a:prstGeom prst="pieWedge">
          <a:avLst/>
        </a:prstGeom>
        <a:solidFill>
          <a:schemeClr val="accent5">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cs-CZ" sz="1800" kern="1200" dirty="0" smtClean="0"/>
            <a:t>Zpracování dokumentace</a:t>
          </a:r>
          <a:endParaRPr lang="en-US" sz="1800" kern="1200" dirty="0"/>
        </a:p>
      </dsp:txBody>
      <dsp:txXfrm rot="16200000">
        <a:off x="1407513" y="2717581"/>
        <a:ext cx="2307280" cy="2307280"/>
      </dsp:txXfrm>
    </dsp:sp>
    <dsp:sp modelId="{73B8357A-584D-4475-B385-3BB59AA10943}">
      <dsp:nvSpPr>
        <dsp:cNvPr id="0" name=""/>
        <dsp:cNvSpPr/>
      </dsp:nvSpPr>
      <dsp:spPr>
        <a:xfrm>
          <a:off x="3369767" y="2184722"/>
          <a:ext cx="796624" cy="692716"/>
        </a:xfrm>
        <a:prstGeom prst="circularArrow">
          <a:avLst/>
        </a:prstGeom>
        <a:solidFill>
          <a:schemeClr val="accent2">
            <a:tint val="40000"/>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FD720C-CA4C-486D-82B2-E0EC6BB83ABC}">
      <dsp:nvSpPr>
        <dsp:cNvPr id="0" name=""/>
        <dsp:cNvSpPr/>
      </dsp:nvSpPr>
      <dsp:spPr>
        <a:xfrm rot="10800000">
          <a:off x="3369767" y="2451152"/>
          <a:ext cx="796624" cy="692716"/>
        </a:xfrm>
        <a:prstGeom prst="circularArrow">
          <a:avLst/>
        </a:prstGeom>
        <a:solidFill>
          <a:schemeClr val="accent2">
            <a:tint val="40000"/>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FA6FF9-DDA7-42C9-98EC-A027D26E5605}">
      <dsp:nvSpPr>
        <dsp:cNvPr id="0" name=""/>
        <dsp:cNvSpPr/>
      </dsp:nvSpPr>
      <dsp:spPr>
        <a:xfrm>
          <a:off x="4712" y="1399109"/>
          <a:ext cx="1340932" cy="1105988"/>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cs-CZ" sz="1500" kern="1200" dirty="0" smtClean="0"/>
            <a:t>Definice potřebných informací</a:t>
          </a:r>
          <a:endParaRPr lang="en-US" sz="1500" kern="1200" dirty="0"/>
        </a:p>
      </dsp:txBody>
      <dsp:txXfrm>
        <a:off x="4712" y="1399109"/>
        <a:ext cx="1340932" cy="868991"/>
      </dsp:txXfrm>
    </dsp:sp>
    <dsp:sp modelId="{F5F850A2-7F76-47FE-A948-66F8FC779B99}">
      <dsp:nvSpPr>
        <dsp:cNvPr id="0" name=""/>
        <dsp:cNvSpPr/>
      </dsp:nvSpPr>
      <dsp:spPr>
        <a:xfrm>
          <a:off x="752278" y="1638945"/>
          <a:ext cx="1516504" cy="1516504"/>
        </a:xfrm>
        <a:prstGeom prst="leftCircularArrow">
          <a:avLst>
            <a:gd name="adj1" fmla="val 3401"/>
            <a:gd name="adj2" fmla="val 421016"/>
            <a:gd name="adj3" fmla="val 2207481"/>
            <a:gd name="adj4" fmla="val 9035443"/>
            <a:gd name="adj5" fmla="val 396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D4289B-0F55-4645-8554-F209D6452010}">
      <dsp:nvSpPr>
        <dsp:cNvPr id="0" name=""/>
        <dsp:cNvSpPr/>
      </dsp:nvSpPr>
      <dsp:spPr>
        <a:xfrm>
          <a:off x="302697" y="2268100"/>
          <a:ext cx="1191940" cy="473995"/>
        </a:xfrm>
        <a:prstGeom prst="roundRect">
          <a:avLst>
            <a:gd name="adj" fmla="val 10000"/>
          </a:avLst>
        </a:prstGeom>
        <a:solidFill>
          <a:srgbClr val="0070C0"/>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cs-CZ" sz="1500" kern="1200" dirty="0" smtClean="0"/>
            <a:t>Zpracovatel</a:t>
          </a:r>
          <a:endParaRPr lang="en-US" sz="1500" kern="1200" dirty="0"/>
        </a:p>
      </dsp:txBody>
      <dsp:txXfrm>
        <a:off x="302697" y="2268100"/>
        <a:ext cx="1191940" cy="473995"/>
      </dsp:txXfrm>
    </dsp:sp>
    <dsp:sp modelId="{E9CE9654-93A5-4957-A71B-7F0E610F6A13}">
      <dsp:nvSpPr>
        <dsp:cNvPr id="0" name=""/>
        <dsp:cNvSpPr/>
      </dsp:nvSpPr>
      <dsp:spPr>
        <a:xfrm>
          <a:off x="1740252" y="1126654"/>
          <a:ext cx="1340932" cy="1650898"/>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cs-CZ" sz="1500" kern="1200" dirty="0" smtClean="0"/>
            <a:t>Identifikace zdrojů informací</a:t>
          </a:r>
          <a:endParaRPr lang="en-US" sz="1500" kern="1200" dirty="0"/>
        </a:p>
      </dsp:txBody>
      <dsp:txXfrm>
        <a:off x="1740252" y="1480418"/>
        <a:ext cx="1340932" cy="1297134"/>
      </dsp:txXfrm>
    </dsp:sp>
    <dsp:sp modelId="{14882375-1D8A-4DF6-94AE-E3581CBE7662}">
      <dsp:nvSpPr>
        <dsp:cNvPr id="0" name=""/>
        <dsp:cNvSpPr/>
      </dsp:nvSpPr>
      <dsp:spPr>
        <a:xfrm>
          <a:off x="2322480" y="607390"/>
          <a:ext cx="1815889" cy="1815889"/>
        </a:xfrm>
        <a:prstGeom prst="circularArrow">
          <a:avLst>
            <a:gd name="adj1" fmla="val 2840"/>
            <a:gd name="adj2" fmla="val 346982"/>
            <a:gd name="adj3" fmla="val 20311308"/>
            <a:gd name="adj4" fmla="val 13409311"/>
            <a:gd name="adj5" fmla="val 331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7880A9-72F7-4C50-8F55-90BA743FD2CD}">
      <dsp:nvSpPr>
        <dsp:cNvPr id="0" name=""/>
        <dsp:cNvSpPr/>
      </dsp:nvSpPr>
      <dsp:spPr>
        <a:xfrm>
          <a:off x="2016270" y="928934"/>
          <a:ext cx="1191940" cy="473995"/>
        </a:xfrm>
        <a:prstGeom prst="roundRect">
          <a:avLst>
            <a:gd name="adj" fmla="val 10000"/>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cs-CZ" sz="1500" kern="1200" dirty="0" smtClean="0"/>
            <a:t>Vlastník informací</a:t>
          </a:r>
          <a:endParaRPr lang="en-US" sz="1500" kern="1200" dirty="0"/>
        </a:p>
      </dsp:txBody>
      <dsp:txXfrm>
        <a:off x="2016270" y="928934"/>
        <a:ext cx="1191940" cy="473995"/>
      </dsp:txXfrm>
    </dsp:sp>
    <dsp:sp modelId="{24DB4984-B4B6-4770-A092-5862DC1357B7}">
      <dsp:nvSpPr>
        <dsp:cNvPr id="0" name=""/>
        <dsp:cNvSpPr/>
      </dsp:nvSpPr>
      <dsp:spPr>
        <a:xfrm>
          <a:off x="3466365" y="1268630"/>
          <a:ext cx="1451800" cy="1619731"/>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cs-CZ" sz="1400" kern="1200" dirty="0" smtClean="0"/>
            <a:t>Úvodní jednání a vyhodnocení rozumných alternativ</a:t>
          </a:r>
          <a:endParaRPr lang="en-US" sz="1400" kern="1200" dirty="0"/>
        </a:p>
      </dsp:txBody>
      <dsp:txXfrm>
        <a:off x="3466365" y="1268630"/>
        <a:ext cx="1451800" cy="1272646"/>
      </dsp:txXfrm>
    </dsp:sp>
    <dsp:sp modelId="{C51BCE13-A7A5-4D99-86CB-FF9587A332D4}">
      <dsp:nvSpPr>
        <dsp:cNvPr id="0" name=""/>
        <dsp:cNvSpPr/>
      </dsp:nvSpPr>
      <dsp:spPr>
        <a:xfrm>
          <a:off x="4314153" y="1638935"/>
          <a:ext cx="1617199" cy="1617199"/>
        </a:xfrm>
        <a:prstGeom prst="leftCircularArrow">
          <a:avLst>
            <a:gd name="adj1" fmla="val 3189"/>
            <a:gd name="adj2" fmla="val 392824"/>
            <a:gd name="adj3" fmla="val 2619701"/>
            <a:gd name="adj4" fmla="val 9475856"/>
            <a:gd name="adj5" fmla="val 372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0C21409-9939-4723-BF53-1B2B4428BF70}">
      <dsp:nvSpPr>
        <dsp:cNvPr id="0" name=""/>
        <dsp:cNvSpPr/>
      </dsp:nvSpPr>
      <dsp:spPr>
        <a:xfrm>
          <a:off x="3829211" y="2279846"/>
          <a:ext cx="1191940" cy="450504"/>
        </a:xfrm>
        <a:prstGeom prst="roundRect">
          <a:avLst>
            <a:gd name="adj" fmla="val 10000"/>
          </a:avLst>
        </a:prstGeom>
        <a:solidFill>
          <a:srgbClr val="0070C0"/>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cs-CZ" sz="1500" kern="1200" dirty="0" smtClean="0"/>
            <a:t>Zpracovatel</a:t>
          </a:r>
          <a:endParaRPr lang="en-US" sz="1500" kern="1200" dirty="0"/>
        </a:p>
      </dsp:txBody>
      <dsp:txXfrm>
        <a:off x="3829211" y="2279846"/>
        <a:ext cx="1191940" cy="450504"/>
      </dsp:txXfrm>
    </dsp:sp>
    <dsp:sp modelId="{9F5F2FF5-65A8-4BAD-B689-A23A591C1890}">
      <dsp:nvSpPr>
        <dsp:cNvPr id="0" name=""/>
        <dsp:cNvSpPr/>
      </dsp:nvSpPr>
      <dsp:spPr>
        <a:xfrm>
          <a:off x="5343065" y="1426636"/>
          <a:ext cx="1340932" cy="1366493"/>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cs-CZ" sz="1300" kern="1200" dirty="0" smtClean="0"/>
            <a:t>Získání </a:t>
          </a:r>
          <a:br>
            <a:rPr lang="cs-CZ" sz="1300" kern="1200" dirty="0" smtClean="0"/>
          </a:br>
          <a:r>
            <a:rPr lang="cs-CZ" sz="1300" kern="1200" dirty="0" smtClean="0"/>
            <a:t>a poskytnutí informací</a:t>
          </a:r>
          <a:endParaRPr lang="en-US" sz="1300" kern="1200" dirty="0"/>
        </a:p>
        <a:p>
          <a:pPr marL="228600" lvl="2" indent="-114300" algn="l" defTabSz="577850">
            <a:lnSpc>
              <a:spcPct val="90000"/>
            </a:lnSpc>
            <a:spcBef>
              <a:spcPct val="0"/>
            </a:spcBef>
            <a:spcAft>
              <a:spcPct val="15000"/>
            </a:spcAft>
            <a:buChar char="••"/>
          </a:pPr>
          <a:endParaRPr lang="en-US" sz="1300" kern="1200" dirty="0"/>
        </a:p>
      </dsp:txBody>
      <dsp:txXfrm>
        <a:off x="5343065" y="1719456"/>
        <a:ext cx="1340932" cy="1073673"/>
      </dsp:txXfrm>
    </dsp:sp>
    <dsp:sp modelId="{E63C57E0-6C18-4B98-A454-231C1619B786}">
      <dsp:nvSpPr>
        <dsp:cNvPr id="0" name=""/>
        <dsp:cNvSpPr/>
      </dsp:nvSpPr>
      <dsp:spPr>
        <a:xfrm>
          <a:off x="6002168" y="706213"/>
          <a:ext cx="1687839" cy="1687839"/>
        </a:xfrm>
        <a:prstGeom prst="circularArrow">
          <a:avLst>
            <a:gd name="adj1" fmla="val 3056"/>
            <a:gd name="adj2" fmla="val 375200"/>
            <a:gd name="adj3" fmla="val 19448295"/>
            <a:gd name="adj4" fmla="val 12574516"/>
            <a:gd name="adj5" fmla="val 356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5D3A52-56EF-4AF4-94D3-DA3FEFF52946}">
      <dsp:nvSpPr>
        <dsp:cNvPr id="0" name=""/>
        <dsp:cNvSpPr/>
      </dsp:nvSpPr>
      <dsp:spPr>
        <a:xfrm>
          <a:off x="5564751" y="1161181"/>
          <a:ext cx="1191940" cy="473995"/>
        </a:xfrm>
        <a:prstGeom prst="roundRect">
          <a:avLst>
            <a:gd name="adj" fmla="val 10000"/>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cs-CZ" sz="1500" kern="1200" dirty="0" smtClean="0"/>
            <a:t>Vlastník informací</a:t>
          </a:r>
          <a:endParaRPr lang="en-US" sz="1500" kern="1200" dirty="0"/>
        </a:p>
      </dsp:txBody>
      <dsp:txXfrm>
        <a:off x="5564751" y="1161181"/>
        <a:ext cx="1191940" cy="473995"/>
      </dsp:txXfrm>
    </dsp:sp>
    <dsp:sp modelId="{16B3CCC0-6638-4CD5-8FC3-776592B4581E}">
      <dsp:nvSpPr>
        <dsp:cNvPr id="0" name=""/>
        <dsp:cNvSpPr/>
      </dsp:nvSpPr>
      <dsp:spPr>
        <a:xfrm>
          <a:off x="7002306" y="1214663"/>
          <a:ext cx="1340932" cy="1477534"/>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cs-CZ" sz="1300" kern="1200" dirty="0" smtClean="0"/>
            <a:t>Analýza </a:t>
          </a:r>
          <a:br>
            <a:rPr lang="cs-CZ" sz="1300" kern="1200" dirty="0" smtClean="0"/>
          </a:br>
          <a:r>
            <a:rPr lang="cs-CZ" sz="1300" kern="1200" dirty="0" smtClean="0"/>
            <a:t>a zpracování informací</a:t>
          </a:r>
          <a:endParaRPr lang="en-US" sz="1300" kern="1200" dirty="0"/>
        </a:p>
      </dsp:txBody>
      <dsp:txXfrm>
        <a:off x="7002306" y="1214663"/>
        <a:ext cx="1340932" cy="1160920"/>
      </dsp:txXfrm>
    </dsp:sp>
    <dsp:sp modelId="{7C4B0434-EDF4-4CFC-9A2B-5461C30C95AF}">
      <dsp:nvSpPr>
        <dsp:cNvPr id="0" name=""/>
        <dsp:cNvSpPr/>
      </dsp:nvSpPr>
      <dsp:spPr>
        <a:xfrm>
          <a:off x="7300291" y="2269427"/>
          <a:ext cx="1191940" cy="473995"/>
        </a:xfrm>
        <a:prstGeom prst="roundRect">
          <a:avLst>
            <a:gd name="adj" fmla="val 10000"/>
          </a:avLst>
        </a:prstGeom>
        <a:solidFill>
          <a:srgbClr val="0070C0"/>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cs-CZ" sz="1500" kern="1200" dirty="0" smtClean="0"/>
            <a:t>Zpracovatel</a:t>
          </a:r>
          <a:endParaRPr lang="en-US" sz="1500" kern="1200" dirty="0"/>
        </a:p>
      </dsp:txBody>
      <dsp:txXfrm>
        <a:off x="7300291" y="2269427"/>
        <a:ext cx="1191940" cy="473995"/>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3582" cy="497047"/>
          </a:xfrm>
          <a:prstGeom prst="rect">
            <a:avLst/>
          </a:prstGeom>
        </p:spPr>
        <p:txBody>
          <a:bodyPr vert="horz" lIns="92144" tIns="46072" rIns="92144" bIns="46072" rtlCol="0"/>
          <a:lstStyle>
            <a:lvl1pPr algn="l">
              <a:defRPr sz="1200">
                <a:latin typeface="Arial" pitchFamily="34" charset="0"/>
              </a:defRPr>
            </a:lvl1pPr>
          </a:lstStyle>
          <a:p>
            <a:endParaRPr lang="en-GB" dirty="0"/>
          </a:p>
        </p:txBody>
      </p:sp>
      <p:sp>
        <p:nvSpPr>
          <p:cNvPr id="3" name="Date Placeholder 2"/>
          <p:cNvSpPr>
            <a:spLocks noGrp="1"/>
          </p:cNvSpPr>
          <p:nvPr>
            <p:ph type="dt" idx="1"/>
          </p:nvPr>
        </p:nvSpPr>
        <p:spPr>
          <a:xfrm>
            <a:off x="3849300" y="0"/>
            <a:ext cx="2943582" cy="497047"/>
          </a:xfrm>
          <a:prstGeom prst="rect">
            <a:avLst/>
          </a:prstGeom>
        </p:spPr>
        <p:txBody>
          <a:bodyPr vert="horz" lIns="92144" tIns="46072" rIns="92144" bIns="46072" rtlCol="0"/>
          <a:lstStyle>
            <a:lvl1pPr algn="r">
              <a:defRPr sz="1200">
                <a:latin typeface="Arial" pitchFamily="34" charset="0"/>
              </a:defRPr>
            </a:lvl1pPr>
          </a:lstStyle>
          <a:p>
            <a:fld id="{401ED0C7-3E32-4A75-9B3F-8FC951D18CE2}" type="datetimeFigureOut">
              <a:rPr lang="en-GB" smtClean="0"/>
              <a:pPr/>
              <a:t>22/04/2013</a:t>
            </a:fld>
            <a:endParaRPr lang="en-GB"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2144" tIns="46072" rIns="92144" bIns="46072" rtlCol="0" anchor="ctr"/>
          <a:lstStyle/>
          <a:p>
            <a:endParaRPr lang="en-GB" dirty="0"/>
          </a:p>
        </p:txBody>
      </p:sp>
      <p:sp>
        <p:nvSpPr>
          <p:cNvPr id="5" name="Notes Placeholder 4"/>
          <p:cNvSpPr>
            <a:spLocks noGrp="1"/>
          </p:cNvSpPr>
          <p:nvPr>
            <p:ph type="body" sz="quarter" idx="3"/>
          </p:nvPr>
        </p:nvSpPr>
        <p:spPr>
          <a:xfrm>
            <a:off x="679288" y="4717972"/>
            <a:ext cx="5435924" cy="4468654"/>
          </a:xfrm>
          <a:prstGeom prst="rect">
            <a:avLst/>
          </a:prstGeom>
        </p:spPr>
        <p:txBody>
          <a:bodyPr vert="horz" lIns="92144" tIns="46072" rIns="92144" bIns="46072"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32766"/>
            <a:ext cx="2943582" cy="497047"/>
          </a:xfrm>
          <a:prstGeom prst="rect">
            <a:avLst/>
          </a:prstGeom>
        </p:spPr>
        <p:txBody>
          <a:bodyPr vert="horz" lIns="92144" tIns="46072" rIns="92144" bIns="46072" rtlCol="0" anchor="b"/>
          <a:lstStyle>
            <a:lvl1pPr algn="l">
              <a:defRPr sz="1200">
                <a:latin typeface="Arial" pitchFamily="34" charset="0"/>
              </a:defRPr>
            </a:lvl1pPr>
          </a:lstStyle>
          <a:p>
            <a:endParaRPr lang="en-GB" dirty="0"/>
          </a:p>
        </p:txBody>
      </p:sp>
      <p:sp>
        <p:nvSpPr>
          <p:cNvPr id="7" name="Slide Number Placeholder 6"/>
          <p:cNvSpPr>
            <a:spLocks noGrp="1"/>
          </p:cNvSpPr>
          <p:nvPr>
            <p:ph type="sldNum" sz="quarter" idx="5"/>
          </p:nvPr>
        </p:nvSpPr>
        <p:spPr>
          <a:xfrm>
            <a:off x="3849300" y="9432766"/>
            <a:ext cx="2943582" cy="497047"/>
          </a:xfrm>
          <a:prstGeom prst="rect">
            <a:avLst/>
          </a:prstGeom>
        </p:spPr>
        <p:txBody>
          <a:bodyPr vert="horz" lIns="92144" tIns="46072" rIns="92144" bIns="46072" rtlCol="0" anchor="b"/>
          <a:lstStyle>
            <a:lvl1pPr algn="r">
              <a:defRPr sz="1200">
                <a:latin typeface="Arial" pitchFamily="34" charset="0"/>
              </a:defRPr>
            </a:lvl1pPr>
          </a:lstStyle>
          <a:p>
            <a:fld id="{2BD81518-8AD5-49CC-B774-4D66F72228B3}"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pic>
        <p:nvPicPr>
          <p:cNvPr id="12" name="Picture 2" descr="\\Czprgfsr02\Depart11\Marketing\Private\Seminars-Events-Workshops\Templates\Vymena-obrazku-prezentace\Picture4.jpg"/>
          <p:cNvPicPr>
            <a:picLocks noChangeAspect="1" noChangeArrowheads="1"/>
          </p:cNvPicPr>
          <p:nvPr userDrawn="1"/>
        </p:nvPicPr>
        <p:blipFill>
          <a:blip r:embed="rId2" cstate="print"/>
          <a:srcRect l="5614" t="398" r="375"/>
          <a:stretch>
            <a:fillRect/>
          </a:stretch>
        </p:blipFill>
        <p:spPr bwMode="auto">
          <a:xfrm>
            <a:off x="0" y="0"/>
            <a:ext cx="9144000" cy="6858000"/>
          </a:xfrm>
          <a:prstGeom prst="rect">
            <a:avLst/>
          </a:prstGeom>
          <a:noFill/>
        </p:spPr>
      </p:pic>
      <p:sp>
        <p:nvSpPr>
          <p:cNvPr id="7"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2" name="Title 1"/>
          <p:cNvSpPr>
            <a:spLocks noGrp="1"/>
          </p:cNvSpPr>
          <p:nvPr>
            <p:ph type="ctrTitle"/>
          </p:nvPr>
        </p:nvSpPr>
        <p:spPr bwMode="gray">
          <a:xfrm>
            <a:off x="323528" y="1556792"/>
            <a:ext cx="3456384" cy="2016224"/>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a:solidFill>
                  <a:schemeClr val="bg1"/>
                </a:solidFill>
                <a:latin typeface="Arial"/>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noProof="0" dirty="0" smtClean="0"/>
              <a:t>Click to edit Master title style</a:t>
            </a:r>
            <a:endParaRPr lang="en-GB" noProof="0" dirty="0"/>
          </a:p>
        </p:txBody>
      </p:sp>
      <p:sp>
        <p:nvSpPr>
          <p:cNvPr id="3" name="Subtitle 2"/>
          <p:cNvSpPr>
            <a:spLocks noGrp="1"/>
          </p:cNvSpPr>
          <p:nvPr>
            <p:ph type="subTitle" idx="1"/>
          </p:nvPr>
        </p:nvSpPr>
        <p:spPr bwMode="gray">
          <a:xfrm>
            <a:off x="323528" y="3789040"/>
            <a:ext cx="3024336" cy="1080120"/>
          </a:xfrm>
          <a:prstGeom prst="rect">
            <a:avLst/>
          </a:prstGeom>
          <a:noFill/>
          <a:ln w="9525">
            <a:noFill/>
            <a:miter lim="800000"/>
            <a:headEnd/>
            <a:tailEnd/>
          </a:ln>
        </p:spPr>
        <p:txBody>
          <a:bodyPr vert="horz" wrap="square" lIns="0" tIns="0" rIns="0" bIns="0" numCol="1" rtlCol="0" anchor="t" anchorCtr="0" compatLnSpc="1">
            <a:prstTxWarp prst="textNoShape">
              <a:avLst/>
            </a:prstTxWarp>
            <a:normAutofit/>
          </a:bodyPr>
          <a:lstStyle>
            <a:lvl1pPr marL="0" indent="0" algn="l">
              <a:buNone/>
              <a:defRPr lang="en-GB" sz="1200" b="0" kern="1200" noProof="0" dirty="0">
                <a:solidFill>
                  <a:schemeClr val="bg1"/>
                </a:solidFill>
                <a:latin typeface="Arial"/>
                <a:ea typeface="+mn-ea"/>
                <a:cs typeface="Arial" pitchFamily="34" charset="0"/>
              </a:defRPr>
            </a:lvl1pPr>
            <a:lvl2pPr marL="0" indent="0" algn="ctr">
              <a:buNone/>
              <a:defRPr lang="en-GB" sz="1200" b="0" kern="1200" noProof="0" dirty="0">
                <a:solidFill>
                  <a:schemeClr val="bg1"/>
                </a:solidFill>
                <a:latin typeface="Arial" pitchFamily="34" charset="0"/>
                <a:ea typeface="+mn-ea"/>
                <a:cs typeface="Arial" pitchFamily="34" charset="0"/>
              </a:defRPr>
            </a:lvl2pPr>
            <a:lvl3pPr marL="1371600" indent="-1371600" algn="ctr">
              <a:buNone/>
              <a:defRPr lang="en-GB" sz="1200" b="0" kern="1200" noProof="0" dirty="0">
                <a:solidFill>
                  <a:schemeClr val="bg1"/>
                </a:solidFill>
                <a:latin typeface="Arial" pitchFamily="34" charset="0"/>
                <a:ea typeface="+mn-ea"/>
                <a:cs typeface="Arial" pitchFamily="34" charset="0"/>
              </a:defRPr>
            </a:lvl3pPr>
            <a:lvl4pPr marL="1371600" indent="0" algn="ctr">
              <a:buNone/>
              <a:defRPr lang="en-GB" sz="1200" b="0" kern="1200" noProof="0" dirty="0">
                <a:solidFill>
                  <a:schemeClr val="bg1"/>
                </a:solidFill>
                <a:latin typeface="Arial" pitchFamily="34" charset="0"/>
                <a:ea typeface="+mn-ea"/>
                <a:cs typeface="Arial" pitchFamily="34" charset="0"/>
              </a:defRPr>
            </a:lvl4pPr>
            <a:lvl5pPr marL="1828800" indent="0" algn="ctr">
              <a:buNone/>
              <a:defRPr lang="en-GB" sz="1200" b="0" kern="1200" noProof="0" dirty="0">
                <a:solidFill>
                  <a:schemeClr val="bg1"/>
                </a:solidFill>
                <a:latin typeface="Arial" pitchFamily="34" charset="0"/>
                <a:ea typeface="+mn-ea"/>
                <a:cs typeface="Arial" pitchFamily="34" charset="0"/>
              </a:defRPr>
            </a:lvl5pPr>
            <a:lvl6pPr marL="2286000" indent="0" algn="ctr">
              <a:buNone/>
              <a:defRPr lang="en-GB" sz="1200" b="0" kern="1200" noProof="0" dirty="0">
                <a:solidFill>
                  <a:schemeClr val="bg1"/>
                </a:solidFill>
                <a:latin typeface="Arial" pitchFamily="34" charset="0"/>
                <a:ea typeface="+mn-ea"/>
                <a:cs typeface="Arial" pitchFamily="34" charset="0"/>
              </a:defRPr>
            </a:lvl6pPr>
            <a:lvl7pPr marL="2743200" indent="0" algn="ctr">
              <a:buNone/>
              <a:defRPr lang="en-GB" sz="1200" b="0" kern="1200" noProof="0" dirty="0">
                <a:solidFill>
                  <a:schemeClr val="bg1"/>
                </a:solidFill>
                <a:latin typeface="Arial" pitchFamily="34" charset="0"/>
                <a:ea typeface="+mn-ea"/>
                <a:cs typeface="Arial" pitchFamily="34" charset="0"/>
              </a:defRPr>
            </a:lvl7pPr>
            <a:lvl8pPr marL="3200400" indent="0" algn="ctr">
              <a:buNone/>
              <a:defRPr lang="en-GB" sz="1200" b="0" kern="1200" noProof="0" dirty="0">
                <a:solidFill>
                  <a:schemeClr val="bg1"/>
                </a:solidFill>
                <a:latin typeface="Arial" pitchFamily="34" charset="0"/>
                <a:ea typeface="+mn-ea"/>
                <a:cs typeface="Arial" pitchFamily="34" charset="0"/>
              </a:defRPr>
            </a:lvl8pPr>
            <a:lvl9pPr marL="3657600" indent="0" algn="ctr">
              <a:buNone/>
              <a:defRPr lang="en-GB" sz="1200" b="0" kern="1200" noProof="0" dirty="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noProof="0" dirty="0" smtClean="0"/>
              <a:t>Click to edit Master subtitle style</a:t>
            </a:r>
            <a:endParaRPr lang="en-GB" noProof="0" dirty="0"/>
          </a:p>
        </p:txBody>
      </p:sp>
      <p:grpSp>
        <p:nvGrpSpPr>
          <p:cNvPr id="9" name="Group 19"/>
          <p:cNvGrpSpPr>
            <a:grpSpLocks/>
          </p:cNvGrpSpPr>
          <p:nvPr userDrawn="1"/>
        </p:nvGrpSpPr>
        <p:grpSpPr bwMode="gray">
          <a:xfrm>
            <a:off x="128464" y="0"/>
            <a:ext cx="2735263" cy="1530350"/>
            <a:chOff x="68" y="0"/>
            <a:chExt cx="1723" cy="964"/>
          </a:xfrm>
        </p:grpSpPr>
        <p:sp>
          <p:nvSpPr>
            <p:cNvPr id="10"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11"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e Chart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6" name="Chart Placeholder 5"/>
          <p:cNvSpPr>
            <a:spLocks noGrp="1"/>
          </p:cNvSpPr>
          <p:nvPr>
            <p:ph type="chart" sz="quarter" idx="12"/>
          </p:nvPr>
        </p:nvSpPr>
        <p:spPr bwMode="gray">
          <a:xfrm>
            <a:off x="179388" y="1125538"/>
            <a:ext cx="4248150" cy="4967287"/>
          </a:xfrm>
        </p:spPr>
        <p:txBody>
          <a:bodyPr anchor="ctr"/>
          <a:lstStyle>
            <a:lvl1pPr algn="ctr">
              <a:defRPr/>
            </a:lvl1pPr>
          </a:lstStyle>
          <a:p>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e Table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7" name="Table Placeholder 6"/>
          <p:cNvSpPr>
            <a:spLocks noGrp="1"/>
          </p:cNvSpPr>
          <p:nvPr>
            <p:ph type="tbl" sz="quarter" idx="12"/>
          </p:nvPr>
        </p:nvSpPr>
        <p:spPr bwMode="gray">
          <a:xfrm>
            <a:off x="179388" y="1125538"/>
            <a:ext cx="4248150" cy="4967287"/>
          </a:xfrm>
        </p:spPr>
        <p:txBody>
          <a:bodyPr anchor="ctr"/>
          <a:lstStyle>
            <a:lvl1pPr algn="ctr">
              <a:defRPr/>
            </a:lvl1pPr>
          </a:lstStyle>
          <a:p>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wo Rows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6" name="Text Placeholder 4"/>
          <p:cNvSpPr>
            <a:spLocks noGrp="1"/>
          </p:cNvSpPr>
          <p:nvPr>
            <p:ph type="body" sz="quarter" idx="10"/>
          </p:nvPr>
        </p:nvSpPr>
        <p:spPr bwMode="gray">
          <a:xfrm>
            <a:off x="179512" y="1124745"/>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One Chart One Row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8" name="Chart Placeholder 7"/>
          <p:cNvSpPr>
            <a:spLocks noGrp="1"/>
          </p:cNvSpPr>
          <p:nvPr>
            <p:ph type="chart" sz="quarter" idx="12"/>
          </p:nvPr>
        </p:nvSpPr>
        <p:spPr bwMode="gray">
          <a:xfrm>
            <a:off x="179388" y="1125538"/>
            <a:ext cx="8713787" cy="2374900"/>
          </a:xfrm>
        </p:spPr>
        <p:txBody>
          <a:bodyPr anchor="ctr"/>
          <a:lstStyle>
            <a:lvl1pPr algn="ctr">
              <a:defRPr/>
            </a:lvl1pPr>
          </a:lstStyle>
          <a:p>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bg bwMode="gray">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Four Chevrons">
    <p:spTree>
      <p:nvGrpSpPr>
        <p:cNvPr id="1" name=""/>
        <p:cNvGrpSpPr/>
        <p:nvPr/>
      </p:nvGrpSpPr>
      <p:grpSpPr>
        <a:xfrm>
          <a:off x="0" y="0"/>
          <a:ext cx="0" cy="0"/>
          <a:chOff x="0" y="0"/>
          <a:chExt cx="0" cy="0"/>
        </a:xfrm>
      </p:grpSpPr>
      <p:sp>
        <p:nvSpPr>
          <p:cNvPr id="11" name="Text Placeholder 20"/>
          <p:cNvSpPr>
            <a:spLocks noGrp="1"/>
          </p:cNvSpPr>
          <p:nvPr>
            <p:ph type="body" sz="quarter" idx="27"/>
          </p:nvPr>
        </p:nvSpPr>
        <p:spPr bwMode="gray">
          <a:xfrm>
            <a:off x="2411413"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2" name="Text Placeholder 20"/>
          <p:cNvSpPr>
            <a:spLocks noGrp="1"/>
          </p:cNvSpPr>
          <p:nvPr>
            <p:ph type="body" sz="quarter" idx="26"/>
          </p:nvPr>
        </p:nvSpPr>
        <p:spPr bwMode="gray">
          <a:xfrm>
            <a:off x="179388" y="1125538"/>
            <a:ext cx="2016125"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3" name="Text Placeholder 20"/>
          <p:cNvSpPr>
            <a:spLocks noGrp="1"/>
          </p:cNvSpPr>
          <p:nvPr>
            <p:ph type="body" sz="quarter" idx="28"/>
          </p:nvPr>
        </p:nvSpPr>
        <p:spPr bwMode="gray">
          <a:xfrm>
            <a:off x="4643438"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4" name="Text Placeholder 20"/>
          <p:cNvSpPr>
            <a:spLocks noGrp="1"/>
          </p:cNvSpPr>
          <p:nvPr>
            <p:ph type="body" sz="quarter" idx="29"/>
          </p:nvPr>
        </p:nvSpPr>
        <p:spPr bwMode="gray">
          <a:xfrm>
            <a:off x="6877049"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6" name="Title 5"/>
          <p:cNvSpPr>
            <a:spLocks noGrp="1"/>
          </p:cNvSpPr>
          <p:nvPr>
            <p:ph type="title"/>
          </p:nvPr>
        </p:nvSpPr>
        <p:spPr bwMode="gray"/>
        <p:txBody>
          <a:bodyPr/>
          <a:lstStyle/>
          <a:p>
            <a:pPr lvl="0"/>
            <a:r>
              <a:rPr lang="en-US" dirty="0" smtClean="0"/>
              <a:t>Click to edit Master title style</a:t>
            </a:r>
            <a:endParaRPr lang="en-GB" dirty="0"/>
          </a:p>
        </p:txBody>
      </p:sp>
      <p:sp>
        <p:nvSpPr>
          <p:cNvPr id="30" name="Text Placeholder 29"/>
          <p:cNvSpPr>
            <a:spLocks noGrp="1"/>
          </p:cNvSpPr>
          <p:nvPr>
            <p:ph type="body" sz="quarter" idx="13"/>
          </p:nvPr>
        </p:nvSpPr>
        <p:spPr bwMode="gray">
          <a:xfrm>
            <a:off x="179388"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1" name="Text Placeholder 29"/>
          <p:cNvSpPr>
            <a:spLocks noGrp="1"/>
          </p:cNvSpPr>
          <p:nvPr>
            <p:ph type="body" sz="quarter" idx="14"/>
          </p:nvPr>
        </p:nvSpPr>
        <p:spPr bwMode="gray">
          <a:xfrm>
            <a:off x="2417276"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2" name="Text Placeholder 29"/>
          <p:cNvSpPr>
            <a:spLocks noGrp="1"/>
          </p:cNvSpPr>
          <p:nvPr>
            <p:ph type="body" sz="quarter" idx="15"/>
          </p:nvPr>
        </p:nvSpPr>
        <p:spPr bwMode="gray">
          <a:xfrm>
            <a:off x="4609491"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3" name="Text Placeholder 29"/>
          <p:cNvSpPr>
            <a:spLocks noGrp="1"/>
          </p:cNvSpPr>
          <p:nvPr>
            <p:ph type="body" sz="quarter" idx="16"/>
          </p:nvPr>
        </p:nvSpPr>
        <p:spPr bwMode="gray">
          <a:xfrm>
            <a:off x="6877050"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Five Chevrons">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dirty="0" smtClean="0"/>
              <a:t>Click to edit Master title style</a:t>
            </a:r>
            <a:endParaRPr lang="en-GB" dirty="0"/>
          </a:p>
        </p:txBody>
      </p:sp>
      <p:sp>
        <p:nvSpPr>
          <p:cNvPr id="26" name="Text Placeholder 29"/>
          <p:cNvSpPr>
            <a:spLocks noGrp="1"/>
          </p:cNvSpPr>
          <p:nvPr>
            <p:ph type="body" sz="quarter" idx="13"/>
          </p:nvPr>
        </p:nvSpPr>
        <p:spPr bwMode="gray">
          <a:xfrm>
            <a:off x="179388"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7" name="Text Placeholder 29"/>
          <p:cNvSpPr>
            <a:spLocks noGrp="1"/>
          </p:cNvSpPr>
          <p:nvPr>
            <p:ph type="body" sz="quarter" idx="14"/>
          </p:nvPr>
        </p:nvSpPr>
        <p:spPr bwMode="gray">
          <a:xfrm>
            <a:off x="1958941"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8" name="Text Placeholder 29"/>
          <p:cNvSpPr>
            <a:spLocks noGrp="1"/>
          </p:cNvSpPr>
          <p:nvPr>
            <p:ph type="body" sz="quarter" idx="15"/>
          </p:nvPr>
        </p:nvSpPr>
        <p:spPr bwMode="gray">
          <a:xfrm>
            <a:off x="3738494"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0" name="Text Placeholder 29"/>
          <p:cNvSpPr>
            <a:spLocks noGrp="1"/>
          </p:cNvSpPr>
          <p:nvPr>
            <p:ph type="body" sz="quarter" idx="16"/>
          </p:nvPr>
        </p:nvSpPr>
        <p:spPr bwMode="gray">
          <a:xfrm>
            <a:off x="5518047"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7" name="Text Placeholder 29"/>
          <p:cNvSpPr>
            <a:spLocks noGrp="1"/>
          </p:cNvSpPr>
          <p:nvPr>
            <p:ph type="body" sz="quarter" idx="17"/>
          </p:nvPr>
        </p:nvSpPr>
        <p:spPr bwMode="gray">
          <a:xfrm>
            <a:off x="7297600"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14" name="Text Placeholder 20"/>
          <p:cNvSpPr>
            <a:spLocks noGrp="1"/>
          </p:cNvSpPr>
          <p:nvPr>
            <p:ph type="body" sz="quarter" idx="27"/>
          </p:nvPr>
        </p:nvSpPr>
        <p:spPr bwMode="gray">
          <a:xfrm>
            <a:off x="1958941"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5" name="Text Placeholder 20"/>
          <p:cNvSpPr>
            <a:spLocks noGrp="1"/>
          </p:cNvSpPr>
          <p:nvPr>
            <p:ph type="body" sz="quarter" idx="26"/>
          </p:nvPr>
        </p:nvSpPr>
        <p:spPr bwMode="gray">
          <a:xfrm>
            <a:off x="179389" y="1125538"/>
            <a:ext cx="1584300"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6" name="Text Placeholder 20"/>
          <p:cNvSpPr>
            <a:spLocks noGrp="1"/>
          </p:cNvSpPr>
          <p:nvPr>
            <p:ph type="body" sz="quarter" idx="28"/>
          </p:nvPr>
        </p:nvSpPr>
        <p:spPr bwMode="gray">
          <a:xfrm>
            <a:off x="3738494"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7" name="Text Placeholder 20"/>
          <p:cNvSpPr>
            <a:spLocks noGrp="1"/>
          </p:cNvSpPr>
          <p:nvPr>
            <p:ph type="body" sz="quarter" idx="29"/>
          </p:nvPr>
        </p:nvSpPr>
        <p:spPr bwMode="gray">
          <a:xfrm>
            <a:off x="5518047"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9" name="Text Placeholder 20"/>
          <p:cNvSpPr>
            <a:spLocks noGrp="1"/>
          </p:cNvSpPr>
          <p:nvPr>
            <p:ph type="body" sz="quarter" idx="30"/>
          </p:nvPr>
        </p:nvSpPr>
        <p:spPr bwMode="gray">
          <a:xfrm>
            <a:off x="7297600"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mands and drivers">
    <p:spTree>
      <p:nvGrpSpPr>
        <p:cNvPr id="1" name=""/>
        <p:cNvGrpSpPr/>
        <p:nvPr/>
      </p:nvGrpSpPr>
      <p:grpSpPr>
        <a:xfrm>
          <a:off x="0" y="0"/>
          <a:ext cx="0" cy="0"/>
          <a:chOff x="0" y="0"/>
          <a:chExt cx="0" cy="0"/>
        </a:xfrm>
      </p:grpSpPr>
      <p:sp>
        <p:nvSpPr>
          <p:cNvPr id="24" name="AutoShape 20"/>
          <p:cNvSpPr>
            <a:spLocks noChangeArrowheads="1"/>
          </p:cNvSpPr>
          <p:nvPr userDrawn="1"/>
        </p:nvSpPr>
        <p:spPr bwMode="gray">
          <a:xfrm rot="19080000" flipH="1">
            <a:off x="4691391"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6" name="AutoShape 17"/>
          <p:cNvSpPr>
            <a:spLocks noChangeArrowheads="1"/>
          </p:cNvSpPr>
          <p:nvPr userDrawn="1"/>
        </p:nvSpPr>
        <p:spPr bwMode="gray">
          <a:xfrm rot="2520000" flipH="1">
            <a:off x="4691391"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22" name="AutoShape 20"/>
          <p:cNvSpPr>
            <a:spLocks noChangeArrowheads="1"/>
          </p:cNvSpPr>
          <p:nvPr userDrawn="1"/>
        </p:nvSpPr>
        <p:spPr bwMode="gray">
          <a:xfrm rot="2520000">
            <a:off x="2879158"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3" name="AutoShape 17"/>
          <p:cNvSpPr>
            <a:spLocks noChangeArrowheads="1"/>
          </p:cNvSpPr>
          <p:nvPr userDrawn="1"/>
        </p:nvSpPr>
        <p:spPr bwMode="gray">
          <a:xfrm rot="19080000">
            <a:off x="2879158"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25" name="Text Placeholder 10"/>
          <p:cNvSpPr>
            <a:spLocks noGrp="1"/>
          </p:cNvSpPr>
          <p:nvPr userDrawn="1">
            <p:ph type="body" sz="quarter" idx="21"/>
          </p:nvPr>
        </p:nvSpPr>
        <p:spPr bwMode="gray">
          <a:xfrm>
            <a:off x="3822700" y="3187175"/>
            <a:ext cx="1441714" cy="821280"/>
          </a:xfrm>
          <a:prstGeom prst="ellipse">
            <a:avLst/>
          </a:prstGeom>
          <a:solidFill>
            <a:srgbClr val="AA5CAA"/>
          </a:solidFill>
          <a:ln>
            <a:noFill/>
          </a:ln>
        </p:spPr>
        <p:txBody>
          <a:bodyPr lIns="54000" tIns="54000" rIns="54000" bIns="54000" anchor="ctr" anchorCtr="1"/>
          <a:lstStyle>
            <a:lvl1pPr algn="ctr">
              <a:defRPr>
                <a:solidFill>
                  <a:schemeClr val="bg1"/>
                </a:solidFill>
              </a:defRPr>
            </a:lvl1pPr>
          </a:lstStyle>
          <a:p>
            <a:r>
              <a:rPr lang="en-GB" dirty="0" smtClean="0"/>
              <a:t>Text</a:t>
            </a:r>
            <a:endParaRPr lang="en-GB" dirty="0"/>
          </a:p>
        </p:txBody>
      </p:sp>
      <p:sp>
        <p:nvSpPr>
          <p:cNvPr id="29" name="Text Placeholder 20"/>
          <p:cNvSpPr>
            <a:spLocks noGrp="1"/>
          </p:cNvSpPr>
          <p:nvPr>
            <p:ph type="body" sz="quarter" idx="22"/>
          </p:nvPr>
        </p:nvSpPr>
        <p:spPr bwMode="gray">
          <a:xfrm>
            <a:off x="179388"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0" name="Text Placeholder 20"/>
          <p:cNvSpPr>
            <a:spLocks noGrp="1"/>
          </p:cNvSpPr>
          <p:nvPr>
            <p:ph type="body" sz="quarter" idx="23"/>
          </p:nvPr>
        </p:nvSpPr>
        <p:spPr bwMode="gray">
          <a:xfrm>
            <a:off x="179388"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1" name="Text Placeholder 20"/>
          <p:cNvSpPr>
            <a:spLocks noGrp="1"/>
          </p:cNvSpPr>
          <p:nvPr>
            <p:ph type="body" sz="quarter" idx="24"/>
          </p:nvPr>
        </p:nvSpPr>
        <p:spPr bwMode="gray">
          <a:xfrm>
            <a:off x="5570153"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2" name="Text Placeholder 20"/>
          <p:cNvSpPr>
            <a:spLocks noGrp="1"/>
          </p:cNvSpPr>
          <p:nvPr>
            <p:ph type="body" sz="quarter" idx="25"/>
          </p:nvPr>
        </p:nvSpPr>
        <p:spPr bwMode="gray">
          <a:xfrm>
            <a:off x="5570153"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5" name="Text Placeholder 20"/>
          <p:cNvSpPr>
            <a:spLocks noGrp="1"/>
          </p:cNvSpPr>
          <p:nvPr>
            <p:ph type="body" sz="quarter" idx="26"/>
          </p:nvPr>
        </p:nvSpPr>
        <p:spPr bwMode="gray">
          <a:xfrm>
            <a:off x="179388"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6" name="Text Placeholder 20"/>
          <p:cNvSpPr>
            <a:spLocks noGrp="1"/>
          </p:cNvSpPr>
          <p:nvPr>
            <p:ph type="body" sz="quarter" idx="27"/>
          </p:nvPr>
        </p:nvSpPr>
        <p:spPr bwMode="gray">
          <a:xfrm>
            <a:off x="5570153"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7" name="Text Placeholder 20"/>
          <p:cNvSpPr>
            <a:spLocks noGrp="1"/>
          </p:cNvSpPr>
          <p:nvPr>
            <p:ph type="body" sz="quarter" idx="28"/>
          </p:nvPr>
        </p:nvSpPr>
        <p:spPr bwMode="gray">
          <a:xfrm>
            <a:off x="179388"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8" name="Text Placeholder 20"/>
          <p:cNvSpPr>
            <a:spLocks noGrp="1"/>
          </p:cNvSpPr>
          <p:nvPr>
            <p:ph type="body" sz="quarter" idx="29"/>
          </p:nvPr>
        </p:nvSpPr>
        <p:spPr bwMode="gray">
          <a:xfrm>
            <a:off x="5570153"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3" name="Text Placeholder 20"/>
          <p:cNvSpPr>
            <a:spLocks noGrp="1"/>
          </p:cNvSpPr>
          <p:nvPr>
            <p:ph type="body" sz="quarter" idx="22"/>
          </p:nvPr>
        </p:nvSpPr>
        <p:spPr bwMode="gray">
          <a:xfrm>
            <a:off x="4639162"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line 2">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3" name="Text Placeholder 20"/>
          <p:cNvSpPr>
            <a:spLocks noGrp="1"/>
          </p:cNvSpPr>
          <p:nvPr>
            <p:ph type="body" sz="quarter" idx="22"/>
          </p:nvPr>
        </p:nvSpPr>
        <p:spPr bwMode="gray">
          <a:xfrm>
            <a:off x="4639162"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5" name="Text Placeholder 20"/>
          <p:cNvSpPr>
            <a:spLocks noGrp="1"/>
          </p:cNvSpPr>
          <p:nvPr>
            <p:ph type="body" sz="quarter" idx="23"/>
          </p:nvPr>
        </p:nvSpPr>
        <p:spPr bwMode="gray">
          <a:xfrm>
            <a:off x="173526"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6" name="Text Placeholder 20"/>
          <p:cNvSpPr>
            <a:spLocks noGrp="1"/>
          </p:cNvSpPr>
          <p:nvPr>
            <p:ph type="body" sz="quarter" idx="24"/>
          </p:nvPr>
        </p:nvSpPr>
        <p:spPr bwMode="gray">
          <a:xfrm>
            <a:off x="4639162"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1" name="Text Placeholder 20"/>
          <p:cNvSpPr>
            <a:spLocks noGrp="1"/>
          </p:cNvSpPr>
          <p:nvPr>
            <p:ph type="body" sz="quarter" idx="28"/>
          </p:nvPr>
        </p:nvSpPr>
        <p:spPr bwMode="gray">
          <a:xfrm>
            <a:off x="173526"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2" name="Text Placeholder 20"/>
          <p:cNvSpPr>
            <a:spLocks noGrp="1"/>
          </p:cNvSpPr>
          <p:nvPr>
            <p:ph type="body" sz="quarter" idx="29"/>
          </p:nvPr>
        </p:nvSpPr>
        <p:spPr bwMode="gray">
          <a:xfrm>
            <a:off x="4639163"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9"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6" name="Title 9"/>
          <p:cNvSpPr>
            <a:spLocks noGrp="1"/>
          </p:cNvSpPr>
          <p:nvPr>
            <p:ph type="title"/>
          </p:nvPr>
        </p:nvSpPr>
        <p:spPr bwMode="gray">
          <a:xfrm>
            <a:off x="324000" y="1556792"/>
            <a:ext cx="3461923" cy="2016224"/>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dirty="0" smtClean="0"/>
              <a:t>Click to edit Master title style</a:t>
            </a:r>
            <a:endParaRPr lang="en-GB" dirty="0"/>
          </a:p>
        </p:txBody>
      </p:sp>
      <p:sp>
        <p:nvSpPr>
          <p:cNvPr id="7" name="Text Placeholder 16"/>
          <p:cNvSpPr>
            <a:spLocks noGrp="1"/>
          </p:cNvSpPr>
          <p:nvPr>
            <p:ph type="body" sz="quarter" idx="10"/>
          </p:nvPr>
        </p:nvSpPr>
        <p:spPr bwMode="gray">
          <a:xfrm>
            <a:off x="324000" y="3789040"/>
            <a:ext cx="3029875" cy="1079823"/>
          </a:xfrm>
          <a:noFill/>
          <a:ln w="9525">
            <a:noFill/>
            <a:miter lim="800000"/>
            <a:headEnd/>
            <a:tailEnd/>
          </a:ln>
        </p:spPr>
        <p:txBody>
          <a:bodyPr vert="horz" wrap="square" lIns="0" tIns="0" rIns="0" bIns="0" numCol="1" anchor="t" anchorCtr="0" compatLnSpc="1">
            <a:prstTxWarp prst="textNoShape">
              <a:avLst/>
            </a:prstTxWarp>
            <a:normAutofit/>
          </a:bodyPr>
          <a:lstStyle>
            <a:lvl1pPr marL="342900" indent="-34290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dirty="0" smtClean="0"/>
              <a:t>Click to edit Master text styles</a:t>
            </a:r>
          </a:p>
        </p:txBody>
      </p:sp>
      <p:grpSp>
        <p:nvGrpSpPr>
          <p:cNvPr id="8" name="Group 19"/>
          <p:cNvGrpSpPr>
            <a:grpSpLocks/>
          </p:cNvGrpSpPr>
          <p:nvPr userDrawn="1"/>
        </p:nvGrpSpPr>
        <p:grpSpPr bwMode="gray">
          <a:xfrm>
            <a:off x="128464" y="0"/>
            <a:ext cx="2735263" cy="1530350"/>
            <a:chOff x="68" y="0"/>
            <a:chExt cx="1723" cy="964"/>
          </a:xfrm>
        </p:grpSpPr>
        <p:sp>
          <p:nvSpPr>
            <p:cNvPr id="11"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12"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ny profile">
    <p:spTree>
      <p:nvGrpSpPr>
        <p:cNvPr id="1" name=""/>
        <p:cNvGrpSpPr/>
        <p:nvPr/>
      </p:nvGrpSpPr>
      <p:grpSpPr>
        <a:xfrm>
          <a:off x="0" y="0"/>
          <a:ext cx="0" cy="0"/>
          <a:chOff x="0" y="0"/>
          <a:chExt cx="0" cy="0"/>
        </a:xfrm>
      </p:grpSpPr>
      <p:sp>
        <p:nvSpPr>
          <p:cNvPr id="33" name="Chart Placeholder 31"/>
          <p:cNvSpPr>
            <a:spLocks noGrp="1"/>
          </p:cNvSpPr>
          <p:nvPr>
            <p:ph type="chart" sz="quarter" idx="22"/>
          </p:nvPr>
        </p:nvSpPr>
        <p:spPr bwMode="gray">
          <a:xfrm>
            <a:off x="3172573" y="1125538"/>
            <a:ext cx="2724700" cy="2376488"/>
          </a:xfrm>
        </p:spPr>
        <p:txBody>
          <a:bodyPr/>
          <a:lstStyle/>
          <a:p>
            <a:endParaRPr lang="en-GB" dirty="0"/>
          </a:p>
        </p:txBody>
      </p:sp>
      <p:sp>
        <p:nvSpPr>
          <p:cNvPr id="28" name="Text Placeholder 17"/>
          <p:cNvSpPr>
            <a:spLocks noGrp="1"/>
          </p:cNvSpPr>
          <p:nvPr>
            <p:ph type="body" sz="quarter" idx="20"/>
          </p:nvPr>
        </p:nvSpPr>
        <p:spPr bwMode="gray">
          <a:xfrm>
            <a:off x="6168751" y="3716338"/>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2" name="Chart Placeholder 31"/>
          <p:cNvSpPr>
            <a:spLocks noGrp="1"/>
          </p:cNvSpPr>
          <p:nvPr>
            <p:ph type="chart" sz="quarter" idx="21"/>
          </p:nvPr>
        </p:nvSpPr>
        <p:spPr bwMode="gray">
          <a:xfrm>
            <a:off x="6167254" y="1125538"/>
            <a:ext cx="2724700" cy="2376488"/>
          </a:xfrm>
        </p:spPr>
        <p:txBody>
          <a:bodyPr/>
          <a:lstStyle/>
          <a:p>
            <a:endParaRPr lang="en-GB" dirty="0"/>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13" name="Table Placeholder 12"/>
          <p:cNvSpPr>
            <a:spLocks noGrp="1"/>
          </p:cNvSpPr>
          <p:nvPr>
            <p:ph type="tbl" sz="quarter" idx="14"/>
          </p:nvPr>
        </p:nvSpPr>
        <p:spPr bwMode="gray">
          <a:xfrm>
            <a:off x="179388" y="1125538"/>
            <a:ext cx="2723204" cy="2376488"/>
          </a:xfrm>
        </p:spPr>
        <p:txBody>
          <a:bodyPr/>
          <a:lstStyle/>
          <a:p>
            <a:endParaRPr lang="en-GB" dirty="0"/>
          </a:p>
        </p:txBody>
      </p:sp>
      <p:sp>
        <p:nvSpPr>
          <p:cNvPr id="18" name="Text Placeholder 17"/>
          <p:cNvSpPr>
            <a:spLocks noGrp="1"/>
          </p:cNvSpPr>
          <p:nvPr>
            <p:ph type="body" sz="quarter" idx="16"/>
          </p:nvPr>
        </p:nvSpPr>
        <p:spPr bwMode="gray">
          <a:xfrm>
            <a:off x="179388" y="3716338"/>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6" name="Text Placeholder 17"/>
          <p:cNvSpPr>
            <a:spLocks noGrp="1"/>
          </p:cNvSpPr>
          <p:nvPr>
            <p:ph type="body" sz="quarter" idx="18"/>
          </p:nvPr>
        </p:nvSpPr>
        <p:spPr bwMode="gray">
          <a:xfrm>
            <a:off x="3172573" y="3716338"/>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grpSp>
        <p:nvGrpSpPr>
          <p:cNvPr id="23" name="Group 22"/>
          <p:cNvGrpSpPr/>
          <p:nvPr userDrawn="1"/>
        </p:nvGrpSpPr>
        <p:grpSpPr bwMode="gray">
          <a:xfrm>
            <a:off x="0" y="0"/>
            <a:ext cx="9144000" cy="6858001"/>
            <a:chOff x="0" y="0"/>
            <a:chExt cx="9144000" cy="6858001"/>
          </a:xfrm>
        </p:grpSpPr>
        <p:sp>
          <p:nvSpPr>
            <p:cNvPr id="6" name="Freeform 6"/>
            <p:cNvSpPr>
              <a:spLocks/>
            </p:cNvSpPr>
            <p:nvPr userDrawn="1"/>
          </p:nvSpPr>
          <p:spPr bwMode="gray">
            <a:xfrm>
              <a:off x="3397250" y="1116013"/>
              <a:ext cx="5746750" cy="5741988"/>
            </a:xfrm>
            <a:custGeom>
              <a:avLst/>
              <a:gdLst/>
              <a:ahLst/>
              <a:cxnLst>
                <a:cxn ang="0">
                  <a:pos x="0" y="3617"/>
                </a:cxn>
                <a:cxn ang="0">
                  <a:pos x="2549" y="3617"/>
                </a:cxn>
                <a:cxn ang="0">
                  <a:pos x="3620" y="0"/>
                </a:cxn>
                <a:cxn ang="0">
                  <a:pos x="1072" y="0"/>
                </a:cxn>
                <a:cxn ang="0">
                  <a:pos x="0" y="3617"/>
                </a:cxn>
              </a:cxnLst>
              <a:rect l="0" t="0" r="r" b="b"/>
              <a:pathLst>
                <a:path w="3620" h="3617">
                  <a:moveTo>
                    <a:pt x="0" y="3617"/>
                  </a:moveTo>
                  <a:lnTo>
                    <a:pt x="2549" y="3617"/>
                  </a:lnTo>
                  <a:lnTo>
                    <a:pt x="3620" y="0"/>
                  </a:lnTo>
                  <a:lnTo>
                    <a:pt x="1072" y="0"/>
                  </a:lnTo>
                  <a:lnTo>
                    <a:pt x="0" y="3617"/>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1" name="Freeform 7"/>
            <p:cNvSpPr>
              <a:spLocks/>
            </p:cNvSpPr>
            <p:nvPr userDrawn="1"/>
          </p:nvSpPr>
          <p:spPr bwMode="gray">
            <a:xfrm>
              <a:off x="7007225" y="6116638"/>
              <a:ext cx="2136775" cy="741363"/>
            </a:xfrm>
            <a:custGeom>
              <a:avLst/>
              <a:gdLst/>
              <a:ahLst/>
              <a:cxnLst>
                <a:cxn ang="0">
                  <a:pos x="0" y="467"/>
                </a:cxn>
                <a:cxn ang="0">
                  <a:pos x="1208" y="467"/>
                </a:cxn>
                <a:cxn ang="0">
                  <a:pos x="1346" y="0"/>
                </a:cxn>
                <a:cxn ang="0">
                  <a:pos x="138" y="0"/>
                </a:cxn>
                <a:cxn ang="0">
                  <a:pos x="0" y="467"/>
                </a:cxn>
              </a:cxnLst>
              <a:rect l="0" t="0" r="r" b="b"/>
              <a:pathLst>
                <a:path w="1346" h="467">
                  <a:moveTo>
                    <a:pt x="0" y="467"/>
                  </a:moveTo>
                  <a:lnTo>
                    <a:pt x="1208" y="467"/>
                  </a:lnTo>
                  <a:lnTo>
                    <a:pt x="1346" y="0"/>
                  </a:lnTo>
                  <a:lnTo>
                    <a:pt x="138" y="0"/>
                  </a:lnTo>
                  <a:lnTo>
                    <a:pt x="0" y="467"/>
                  </a:lnTo>
                  <a:close/>
                </a:path>
              </a:pathLst>
            </a:custGeom>
            <a:solidFill>
              <a:srgbClr val="00B0F0"/>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3" name="Freeform 8"/>
            <p:cNvSpPr>
              <a:spLocks/>
            </p:cNvSpPr>
            <p:nvPr userDrawn="1"/>
          </p:nvSpPr>
          <p:spPr bwMode="gray">
            <a:xfrm>
              <a:off x="1241425" y="4743450"/>
              <a:ext cx="2530475" cy="2114550"/>
            </a:xfrm>
            <a:custGeom>
              <a:avLst/>
              <a:gdLst/>
              <a:ahLst/>
              <a:cxnLst>
                <a:cxn ang="0">
                  <a:pos x="395" y="0"/>
                </a:cxn>
                <a:cxn ang="0">
                  <a:pos x="0" y="1332"/>
                </a:cxn>
                <a:cxn ang="0">
                  <a:pos x="1199" y="1332"/>
                </a:cxn>
                <a:cxn ang="0">
                  <a:pos x="1594" y="0"/>
                </a:cxn>
                <a:cxn ang="0">
                  <a:pos x="395" y="0"/>
                </a:cxn>
              </a:cxnLst>
              <a:rect l="0" t="0" r="r" b="b"/>
              <a:pathLst>
                <a:path w="1594" h="1332">
                  <a:moveTo>
                    <a:pt x="395" y="0"/>
                  </a:moveTo>
                  <a:lnTo>
                    <a:pt x="0" y="1332"/>
                  </a:lnTo>
                  <a:lnTo>
                    <a:pt x="1199" y="1332"/>
                  </a:lnTo>
                  <a:lnTo>
                    <a:pt x="1594" y="0"/>
                  </a:lnTo>
                  <a:lnTo>
                    <a:pt x="395"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gray">
            <a:xfrm>
              <a:off x="1554163" y="0"/>
              <a:ext cx="4738688" cy="2343150"/>
            </a:xfrm>
            <a:custGeom>
              <a:avLst/>
              <a:gdLst/>
              <a:ahLst/>
              <a:cxnLst>
                <a:cxn ang="0">
                  <a:pos x="2548" y="1476"/>
                </a:cxn>
                <a:cxn ang="0">
                  <a:pos x="2985" y="0"/>
                </a:cxn>
                <a:cxn ang="0">
                  <a:pos x="437" y="0"/>
                </a:cxn>
                <a:cxn ang="0">
                  <a:pos x="0" y="1476"/>
                </a:cxn>
                <a:cxn ang="0">
                  <a:pos x="2548" y="1476"/>
                </a:cxn>
              </a:cxnLst>
              <a:rect l="0" t="0" r="r" b="b"/>
              <a:pathLst>
                <a:path w="2985" h="1476">
                  <a:moveTo>
                    <a:pt x="2548" y="1476"/>
                  </a:moveTo>
                  <a:lnTo>
                    <a:pt x="2985" y="0"/>
                  </a:lnTo>
                  <a:lnTo>
                    <a:pt x="437" y="0"/>
                  </a:lnTo>
                  <a:lnTo>
                    <a:pt x="0" y="1476"/>
                  </a:lnTo>
                  <a:lnTo>
                    <a:pt x="2548" y="1476"/>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5" name="Freeform 14"/>
            <p:cNvSpPr>
              <a:spLocks/>
            </p:cNvSpPr>
            <p:nvPr userDrawn="1"/>
          </p:nvSpPr>
          <p:spPr bwMode="gray">
            <a:xfrm>
              <a:off x="0" y="0"/>
              <a:ext cx="3898900" cy="5630863"/>
            </a:xfrm>
            <a:custGeom>
              <a:avLst/>
              <a:gdLst/>
              <a:ahLst/>
              <a:cxnLst>
                <a:cxn ang="0">
                  <a:pos x="2456" y="0"/>
                </a:cxn>
                <a:cxn ang="0">
                  <a:pos x="0" y="0"/>
                </a:cxn>
                <a:cxn ang="0">
                  <a:pos x="0" y="3547"/>
                </a:cxn>
                <a:cxn ang="0">
                  <a:pos x="1405" y="3547"/>
                </a:cxn>
                <a:cxn ang="0">
                  <a:pos x="2456" y="0"/>
                </a:cxn>
              </a:cxnLst>
              <a:rect l="0" t="0" r="r" b="b"/>
              <a:pathLst>
                <a:path w="2456" h="3547">
                  <a:moveTo>
                    <a:pt x="2456" y="0"/>
                  </a:moveTo>
                  <a:lnTo>
                    <a:pt x="0" y="0"/>
                  </a:lnTo>
                  <a:lnTo>
                    <a:pt x="0" y="3547"/>
                  </a:lnTo>
                  <a:lnTo>
                    <a:pt x="1405" y="3547"/>
                  </a:lnTo>
                  <a:lnTo>
                    <a:pt x="2456" y="0"/>
                  </a:lnTo>
                  <a:close/>
                </a:path>
              </a:pathLst>
            </a:custGeom>
            <a:solidFill>
              <a:srgbClr val="BFCCE3"/>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 name="Freeform 11"/>
            <p:cNvSpPr>
              <a:spLocks/>
            </p:cNvSpPr>
            <p:nvPr userDrawn="1"/>
          </p:nvSpPr>
          <p:spPr bwMode="gray">
            <a:xfrm>
              <a:off x="0" y="2343150"/>
              <a:ext cx="1554163" cy="4514850"/>
            </a:xfrm>
            <a:custGeom>
              <a:avLst/>
              <a:gdLst/>
              <a:ahLst/>
              <a:cxnLst>
                <a:cxn ang="0">
                  <a:pos x="0" y="0"/>
                </a:cxn>
                <a:cxn ang="0">
                  <a:pos x="0" y="2844"/>
                </a:cxn>
                <a:cxn ang="0">
                  <a:pos x="137" y="2844"/>
                </a:cxn>
                <a:cxn ang="0">
                  <a:pos x="979" y="0"/>
                </a:cxn>
                <a:cxn ang="0">
                  <a:pos x="0" y="0"/>
                </a:cxn>
              </a:cxnLst>
              <a:rect l="0" t="0" r="r" b="b"/>
              <a:pathLst>
                <a:path w="979" h="2844">
                  <a:moveTo>
                    <a:pt x="0" y="0"/>
                  </a:moveTo>
                  <a:lnTo>
                    <a:pt x="0" y="2844"/>
                  </a:lnTo>
                  <a:lnTo>
                    <a:pt x="137" y="2844"/>
                  </a:lnTo>
                  <a:lnTo>
                    <a:pt x="979" y="0"/>
                  </a:lnTo>
                  <a:lnTo>
                    <a:pt x="0" y="0"/>
                  </a:lnTo>
                  <a:close/>
                </a:path>
              </a:pathLst>
            </a:custGeom>
            <a:solidFill>
              <a:srgbClr val="E5EAF3"/>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sp>
          <p:nvSpPr>
            <p:cNvPr id="17" name="Freeform 12"/>
            <p:cNvSpPr>
              <a:spLocks/>
            </p:cNvSpPr>
            <p:nvPr userDrawn="1"/>
          </p:nvSpPr>
          <p:spPr bwMode="gray">
            <a:xfrm>
              <a:off x="7007225" y="6116638"/>
              <a:ext cx="655638" cy="741363"/>
            </a:xfrm>
            <a:custGeom>
              <a:avLst/>
              <a:gdLst/>
              <a:ahLst/>
              <a:cxnLst>
                <a:cxn ang="0">
                  <a:pos x="413" y="0"/>
                </a:cxn>
                <a:cxn ang="0">
                  <a:pos x="138" y="0"/>
                </a:cxn>
                <a:cxn ang="0">
                  <a:pos x="0" y="467"/>
                </a:cxn>
                <a:cxn ang="0">
                  <a:pos x="275" y="467"/>
                </a:cxn>
                <a:cxn ang="0">
                  <a:pos x="413" y="0"/>
                </a:cxn>
              </a:cxnLst>
              <a:rect l="0" t="0" r="r" b="b"/>
              <a:pathLst>
                <a:path w="413" h="467">
                  <a:moveTo>
                    <a:pt x="413" y="0"/>
                  </a:moveTo>
                  <a:lnTo>
                    <a:pt x="138" y="0"/>
                  </a:lnTo>
                  <a:lnTo>
                    <a:pt x="0" y="467"/>
                  </a:lnTo>
                  <a:lnTo>
                    <a:pt x="275" y="467"/>
                  </a:lnTo>
                  <a:lnTo>
                    <a:pt x="413" y="0"/>
                  </a:lnTo>
                  <a:close/>
                </a:path>
              </a:pathLst>
            </a:custGeom>
            <a:solidFill>
              <a:srgbClr val="00338D">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8" name="Freeform 13"/>
            <p:cNvSpPr>
              <a:spLocks/>
            </p:cNvSpPr>
            <p:nvPr userDrawn="1"/>
          </p:nvSpPr>
          <p:spPr bwMode="gray">
            <a:xfrm>
              <a:off x="4735513" y="1116013"/>
              <a:ext cx="1227138" cy="1227138"/>
            </a:xfrm>
            <a:custGeom>
              <a:avLst/>
              <a:gdLst/>
              <a:ahLst/>
              <a:cxnLst>
                <a:cxn ang="0">
                  <a:pos x="773" y="0"/>
                </a:cxn>
                <a:cxn ang="0">
                  <a:pos x="229" y="0"/>
                </a:cxn>
                <a:cxn ang="0">
                  <a:pos x="0" y="773"/>
                </a:cxn>
                <a:cxn ang="0">
                  <a:pos x="544" y="773"/>
                </a:cxn>
                <a:cxn ang="0">
                  <a:pos x="773" y="0"/>
                </a:cxn>
              </a:cxnLst>
              <a:rect l="0" t="0" r="r" b="b"/>
              <a:pathLst>
                <a:path w="773" h="773">
                  <a:moveTo>
                    <a:pt x="773" y="0"/>
                  </a:moveTo>
                  <a:lnTo>
                    <a:pt x="229" y="0"/>
                  </a:lnTo>
                  <a:lnTo>
                    <a:pt x="0" y="773"/>
                  </a:lnTo>
                  <a:lnTo>
                    <a:pt x="544" y="773"/>
                  </a:lnTo>
                  <a:lnTo>
                    <a:pt x="773" y="0"/>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9" name="Freeform 14"/>
            <p:cNvSpPr>
              <a:spLocks/>
            </p:cNvSpPr>
            <p:nvPr userDrawn="1"/>
          </p:nvSpPr>
          <p:spPr bwMode="gray">
            <a:xfrm>
              <a:off x="1604963" y="4743450"/>
              <a:ext cx="889000" cy="887413"/>
            </a:xfrm>
            <a:custGeom>
              <a:avLst/>
              <a:gdLst/>
              <a:ahLst/>
              <a:cxnLst>
                <a:cxn ang="0">
                  <a:pos x="0" y="559"/>
                </a:cxn>
                <a:cxn ang="0">
                  <a:pos x="394" y="559"/>
                </a:cxn>
                <a:cxn ang="0">
                  <a:pos x="560" y="0"/>
                </a:cxn>
                <a:cxn ang="0">
                  <a:pos x="166" y="0"/>
                </a:cxn>
                <a:cxn ang="0">
                  <a:pos x="0" y="559"/>
                </a:cxn>
              </a:cxnLst>
              <a:rect l="0" t="0" r="r" b="b"/>
              <a:pathLst>
                <a:path w="560" h="559">
                  <a:moveTo>
                    <a:pt x="0" y="559"/>
                  </a:moveTo>
                  <a:lnTo>
                    <a:pt x="394" y="559"/>
                  </a:lnTo>
                  <a:lnTo>
                    <a:pt x="560" y="0"/>
                  </a:lnTo>
                  <a:lnTo>
                    <a:pt x="166" y="0"/>
                  </a:lnTo>
                  <a:lnTo>
                    <a:pt x="0" y="559"/>
                  </a:lnTo>
                  <a:close/>
                </a:path>
              </a:pathLst>
            </a:custGeom>
            <a:solidFill>
              <a:srgbClr val="4066AA">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20" name="Freeform 15"/>
            <p:cNvSpPr>
              <a:spLocks/>
            </p:cNvSpPr>
            <p:nvPr userDrawn="1"/>
          </p:nvSpPr>
          <p:spPr bwMode="gray">
            <a:xfrm>
              <a:off x="1554163" y="0"/>
              <a:ext cx="2344738" cy="2343150"/>
            </a:xfrm>
            <a:custGeom>
              <a:avLst/>
              <a:gdLst/>
              <a:ahLst/>
              <a:cxnLst>
                <a:cxn ang="0">
                  <a:pos x="437" y="0"/>
                </a:cxn>
                <a:cxn ang="0">
                  <a:pos x="0" y="1476"/>
                </a:cxn>
                <a:cxn ang="0">
                  <a:pos x="1040" y="1476"/>
                </a:cxn>
                <a:cxn ang="0">
                  <a:pos x="1477" y="0"/>
                </a:cxn>
                <a:cxn ang="0">
                  <a:pos x="437" y="0"/>
                </a:cxn>
              </a:cxnLst>
              <a:rect l="0" t="0" r="r" b="b"/>
              <a:pathLst>
                <a:path w="1477" h="1476">
                  <a:moveTo>
                    <a:pt x="437" y="0"/>
                  </a:moveTo>
                  <a:lnTo>
                    <a:pt x="0" y="1476"/>
                  </a:lnTo>
                  <a:lnTo>
                    <a:pt x="1040" y="1476"/>
                  </a:lnTo>
                  <a:lnTo>
                    <a:pt x="1477" y="0"/>
                  </a:lnTo>
                  <a:lnTo>
                    <a:pt x="437" y="0"/>
                  </a:lnTo>
                  <a:close/>
                </a:path>
              </a:pathLst>
            </a:custGeom>
            <a:solidFill>
              <a:srgbClr val="4066A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 name="Freeform 16"/>
            <p:cNvSpPr>
              <a:spLocks/>
            </p:cNvSpPr>
            <p:nvPr userDrawn="1"/>
          </p:nvSpPr>
          <p:spPr bwMode="gray">
            <a:xfrm>
              <a:off x="0" y="2343150"/>
              <a:ext cx="1554163" cy="3287713"/>
            </a:xfrm>
            <a:custGeom>
              <a:avLst/>
              <a:gdLst/>
              <a:ahLst/>
              <a:cxnLst>
                <a:cxn ang="0">
                  <a:pos x="0" y="0"/>
                </a:cxn>
                <a:cxn ang="0">
                  <a:pos x="0" y="2071"/>
                </a:cxn>
                <a:cxn ang="0">
                  <a:pos x="366" y="2071"/>
                </a:cxn>
                <a:cxn ang="0">
                  <a:pos x="979" y="0"/>
                </a:cxn>
                <a:cxn ang="0">
                  <a:pos x="0" y="0"/>
                </a:cxn>
              </a:cxnLst>
              <a:rect l="0" t="0" r="r" b="b"/>
              <a:pathLst>
                <a:path w="979" h="2071">
                  <a:moveTo>
                    <a:pt x="0" y="0"/>
                  </a:moveTo>
                  <a:lnTo>
                    <a:pt x="0" y="2071"/>
                  </a:lnTo>
                  <a:lnTo>
                    <a:pt x="366" y="2071"/>
                  </a:lnTo>
                  <a:lnTo>
                    <a:pt x="979" y="0"/>
                  </a:lnTo>
                  <a:lnTo>
                    <a:pt x="0"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grpSp>
      <p:sp>
        <p:nvSpPr>
          <p:cNvPr id="8" name="Title 7"/>
          <p:cNvSpPr>
            <a:spLocks noGrp="1"/>
          </p:cNvSpPr>
          <p:nvPr userDrawn="1">
            <p:ph type="title"/>
          </p:nvPr>
        </p:nvSpPr>
        <p:spPr bwMode="gray">
          <a:xfrm>
            <a:off x="4932040" y="2708920"/>
            <a:ext cx="3168352" cy="1656184"/>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2" name="Text Placeholder 11"/>
          <p:cNvSpPr>
            <a:spLocks noGrp="1"/>
          </p:cNvSpPr>
          <p:nvPr userDrawn="1">
            <p:ph type="body" sz="quarter" idx="10"/>
          </p:nvPr>
        </p:nvSpPr>
        <p:spPr bwMode="gray">
          <a:xfrm>
            <a:off x="4932362" y="4509120"/>
            <a:ext cx="2807989" cy="1080119"/>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Divider 2">
    <p:spTree>
      <p:nvGrpSpPr>
        <p:cNvPr id="1" name=""/>
        <p:cNvGrpSpPr/>
        <p:nvPr/>
      </p:nvGrpSpPr>
      <p:grpSpPr>
        <a:xfrm>
          <a:off x="0" y="0"/>
          <a:ext cx="0" cy="0"/>
          <a:chOff x="0" y="0"/>
          <a:chExt cx="0" cy="0"/>
        </a:xfrm>
      </p:grpSpPr>
      <p:sp>
        <p:nvSpPr>
          <p:cNvPr id="9" name="Freeform 11"/>
          <p:cNvSpPr>
            <a:spLocks noChangeAspect="1"/>
          </p:cNvSpPr>
          <p:nvPr userDrawn="1"/>
        </p:nvSpPr>
        <p:spPr bwMode="gray">
          <a:xfrm>
            <a:off x="0" y="0"/>
            <a:ext cx="6475236" cy="6858000"/>
          </a:xfrm>
          <a:custGeom>
            <a:avLst/>
            <a:gdLst/>
            <a:ahLst/>
            <a:cxnLst>
              <a:cxn ang="0">
                <a:pos x="0" y="0"/>
              </a:cxn>
              <a:cxn ang="0">
                <a:pos x="0" y="29877"/>
              </a:cxn>
              <a:cxn ang="0">
                <a:pos x="19370" y="29877"/>
              </a:cxn>
              <a:cxn ang="0">
                <a:pos x="28205" y="0"/>
              </a:cxn>
              <a:cxn ang="0">
                <a:pos x="0" y="0"/>
              </a:cxn>
            </a:cxnLst>
            <a:rect l="0" t="0" r="r" b="b"/>
            <a:pathLst>
              <a:path w="28205" h="29877">
                <a:moveTo>
                  <a:pt x="0" y="0"/>
                </a:moveTo>
                <a:lnTo>
                  <a:pt x="0" y="29877"/>
                </a:lnTo>
                <a:lnTo>
                  <a:pt x="19370" y="29877"/>
                </a:lnTo>
                <a:lnTo>
                  <a:pt x="2820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340768"/>
            <a:ext cx="5112568" cy="2088232"/>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2" name="Text Placeholder 11"/>
          <p:cNvSpPr>
            <a:spLocks noGrp="1"/>
          </p:cNvSpPr>
          <p:nvPr>
            <p:ph type="body" sz="quarter" idx="10"/>
          </p:nvPr>
        </p:nvSpPr>
        <p:spPr bwMode="gray">
          <a:xfrm>
            <a:off x="323528" y="3645025"/>
            <a:ext cx="4752528" cy="1008112"/>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hoto divider">
    <p:bg>
      <p:bgPr>
        <a:solidFill>
          <a:srgbClr val="BABBBC"/>
        </a:solidFill>
        <a:effectLst/>
      </p:bgPr>
    </p:bg>
    <p:spTree>
      <p:nvGrpSpPr>
        <p:cNvPr id="1" name=""/>
        <p:cNvGrpSpPr/>
        <p:nvPr/>
      </p:nvGrpSpPr>
      <p:grpSpPr>
        <a:xfrm>
          <a:off x="0" y="0"/>
          <a:ext cx="0" cy="0"/>
          <a:chOff x="0" y="0"/>
          <a:chExt cx="0" cy="0"/>
        </a:xfrm>
      </p:grpSpPr>
      <p:pic>
        <p:nvPicPr>
          <p:cNvPr id="7" name="Picture 6" descr="BOARDROOM PPL compressed.jpg"/>
          <p:cNvPicPr>
            <a:picLocks noChangeAspect="1"/>
          </p:cNvPicPr>
          <p:nvPr userDrawn="1"/>
        </p:nvPicPr>
        <p:blipFill>
          <a:blip r:embed="rId2" cstate="screen"/>
          <a:srcRect/>
          <a:stretch>
            <a:fillRect/>
          </a:stretch>
        </p:blipFill>
        <p:spPr bwMode="gray">
          <a:xfrm>
            <a:off x="0" y="0"/>
            <a:ext cx="9144000" cy="6858000"/>
          </a:xfrm>
          <a:prstGeom prst="rect">
            <a:avLst/>
          </a:prstGeom>
        </p:spPr>
      </p:pic>
      <p:sp>
        <p:nvSpPr>
          <p:cNvPr id="6" name="Freeform 5"/>
          <p:cNvSpPr>
            <a:spLocks noChangeAspect="1"/>
          </p:cNvSpPr>
          <p:nvPr userDrawn="1"/>
        </p:nvSpPr>
        <p:spPr bwMode="gray">
          <a:xfrm>
            <a:off x="0" y="4521200"/>
            <a:ext cx="4537075" cy="2336800"/>
          </a:xfrm>
          <a:custGeom>
            <a:avLst/>
            <a:gdLst/>
            <a:ahLst/>
            <a:cxnLst>
              <a:cxn ang="0">
                <a:pos x="0" y="0"/>
              </a:cxn>
              <a:cxn ang="0">
                <a:pos x="0" y="12503"/>
              </a:cxn>
              <a:cxn ang="0">
                <a:pos x="20575" y="12503"/>
              </a:cxn>
              <a:cxn ang="0">
                <a:pos x="24277" y="0"/>
              </a:cxn>
              <a:cxn ang="0">
                <a:pos x="0" y="0"/>
              </a:cxn>
            </a:cxnLst>
            <a:rect l="0" t="0" r="r" b="b"/>
            <a:pathLst>
              <a:path w="24277" h="12503">
                <a:moveTo>
                  <a:pt x="0" y="0"/>
                </a:moveTo>
                <a:lnTo>
                  <a:pt x="0" y="12503"/>
                </a:lnTo>
                <a:lnTo>
                  <a:pt x="20575" y="12503"/>
                </a:lnTo>
                <a:lnTo>
                  <a:pt x="24277" y="0"/>
                </a:lnTo>
                <a:lnTo>
                  <a:pt x="0" y="0"/>
                </a:lnTo>
                <a:close/>
              </a:path>
            </a:pathLst>
          </a:custGeom>
          <a:solidFill>
            <a:schemeClr val="bg1"/>
          </a:solidFill>
          <a:ln w="9525" cap="flat" cmpd="sng">
            <a:noFill/>
            <a:prstDash val="solid"/>
            <a:round/>
            <a:headEnd type="none" w="med" len="med"/>
            <a:tailEnd type="none" w="med" len="med"/>
          </a:ln>
          <a:effectLst/>
        </p:spPr>
        <p:txBody>
          <a:bodyPr/>
          <a:lstStyle/>
          <a:p>
            <a:pPr algn="ctr" rtl="0" fontAlgn="base">
              <a:spcBef>
                <a:spcPct val="50000"/>
              </a:spcBef>
              <a:spcAft>
                <a:spcPct val="0"/>
              </a:spcAft>
            </a:pPr>
            <a:endParaRPr lang="en-GB" sz="1200" kern="1200" dirty="0">
              <a:solidFill>
                <a:schemeClr val="tx1"/>
              </a:solidFill>
              <a:latin typeface="Arial" charset="0"/>
              <a:ea typeface="+mn-ea"/>
              <a:cs typeface="Arial" charset="0"/>
            </a:endParaRPr>
          </a:p>
        </p:txBody>
      </p:sp>
      <p:sp>
        <p:nvSpPr>
          <p:cNvPr id="8" name="Title 7"/>
          <p:cNvSpPr>
            <a:spLocks noGrp="1"/>
          </p:cNvSpPr>
          <p:nvPr>
            <p:ph type="title"/>
          </p:nvPr>
        </p:nvSpPr>
        <p:spPr bwMode="gray">
          <a:xfrm>
            <a:off x="323528" y="4941168"/>
            <a:ext cx="3600400" cy="1584176"/>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rgbClr val="00338D"/>
                </a:solidFill>
                <a:latin typeface="Arial" pitchFamily="34" charset="0"/>
                <a:ea typeface="+mj-ea"/>
                <a:cs typeface="Arial" pitchFamily="34" charset="0"/>
              </a:defRPr>
            </a:lvl1pPr>
            <a:lvl2pPr>
              <a:defRPr lang="en-GB" sz="3000" b="1" kern="1200" noProof="0" dirty="0">
                <a:solidFill>
                  <a:srgbClr val="00338D"/>
                </a:solidFill>
                <a:latin typeface="Arial" pitchFamily="34" charset="0"/>
                <a:ea typeface="+mj-ea"/>
                <a:cs typeface="Arial" pitchFamily="34" charset="0"/>
              </a:defRPr>
            </a:lvl2pPr>
            <a:lvl3pPr>
              <a:defRPr lang="en-GB" sz="3000" b="1" kern="1200" noProof="0" dirty="0">
                <a:solidFill>
                  <a:srgbClr val="00338D"/>
                </a:solidFill>
                <a:latin typeface="Arial" pitchFamily="34" charset="0"/>
                <a:ea typeface="+mj-ea"/>
                <a:cs typeface="Arial" pitchFamily="34" charset="0"/>
              </a:defRPr>
            </a:lvl3pPr>
            <a:lvl4pPr>
              <a:defRPr lang="en-GB" sz="3000" b="1" kern="1200" noProof="0" dirty="0">
                <a:solidFill>
                  <a:srgbClr val="00338D"/>
                </a:solidFill>
                <a:latin typeface="Arial" pitchFamily="34" charset="0"/>
                <a:ea typeface="+mj-ea"/>
                <a:cs typeface="Arial" pitchFamily="34" charset="0"/>
              </a:defRPr>
            </a:lvl4pPr>
            <a:lvl5pPr>
              <a:defRPr lang="en-GB" sz="3000" b="1" kern="1200" noProof="0" dirty="0">
                <a:solidFill>
                  <a:srgbClr val="00338D"/>
                </a:solidFill>
                <a:latin typeface="Arial" pitchFamily="34" charset="0"/>
                <a:ea typeface="+mj-ea"/>
                <a:cs typeface="Arial" pitchFamily="34" charset="0"/>
              </a:defRPr>
            </a:lvl5pPr>
            <a:lvl6pPr>
              <a:defRPr lang="en-GB" sz="3000" b="1" kern="1200" noProof="0" dirty="0">
                <a:solidFill>
                  <a:srgbClr val="00338D"/>
                </a:solidFill>
                <a:latin typeface="Arial" pitchFamily="34" charset="0"/>
                <a:ea typeface="+mj-ea"/>
                <a:cs typeface="Arial" pitchFamily="34" charset="0"/>
              </a:defRPr>
            </a:lvl6pPr>
            <a:lvl7pPr>
              <a:defRPr lang="en-GB" sz="3000" b="1" kern="1200" noProof="0" dirty="0">
                <a:solidFill>
                  <a:srgbClr val="00338D"/>
                </a:solidFill>
                <a:latin typeface="Arial" pitchFamily="34" charset="0"/>
                <a:ea typeface="+mj-ea"/>
                <a:cs typeface="Arial" pitchFamily="34" charset="0"/>
              </a:defRPr>
            </a:lvl7pPr>
            <a:lvl8pPr>
              <a:defRPr lang="en-GB" sz="3000" b="1" kern="1200" noProof="0" dirty="0">
                <a:solidFill>
                  <a:srgbClr val="00338D"/>
                </a:solidFill>
                <a:latin typeface="Arial" pitchFamily="34" charset="0"/>
                <a:ea typeface="+mj-ea"/>
                <a:cs typeface="Arial" pitchFamily="34" charset="0"/>
              </a:defRPr>
            </a:lvl8pPr>
            <a:lvl9pPr>
              <a:defRPr lang="en-GB" sz="3000" b="1" kern="1200" noProof="0" dirty="0">
                <a:solidFill>
                  <a:srgbClr val="00338D"/>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hank You (image)">
    <p:spTree>
      <p:nvGrpSpPr>
        <p:cNvPr id="1" name=""/>
        <p:cNvGrpSpPr/>
        <p:nvPr/>
      </p:nvGrpSpPr>
      <p:grpSpPr>
        <a:xfrm>
          <a:off x="0" y="0"/>
          <a:ext cx="0" cy="0"/>
          <a:chOff x="0" y="0"/>
          <a:chExt cx="0" cy="0"/>
        </a:xfrm>
      </p:grpSpPr>
      <p:pic>
        <p:nvPicPr>
          <p:cNvPr id="6" name="Picture 2" descr="\\Czprgfsr02\Depart11\Marketing\Private\Seminars-Events-Workshops\Templates\Vymena-obrazku-prezentace\Picture11.jpg"/>
          <p:cNvPicPr>
            <a:picLocks noChangeAspect="1" noChangeArrowheads="1"/>
          </p:cNvPicPr>
          <p:nvPr userDrawn="1"/>
        </p:nvPicPr>
        <p:blipFill>
          <a:blip r:embed="rId2" cstate="print"/>
          <a:srcRect t="394" b="1056"/>
          <a:stretch>
            <a:fillRect/>
          </a:stretch>
        </p:blipFill>
        <p:spPr bwMode="auto">
          <a:xfrm>
            <a:off x="0" y="0"/>
            <a:ext cx="9180512" cy="6858000"/>
          </a:xfrm>
          <a:prstGeom prst="rect">
            <a:avLst/>
          </a:prstGeom>
          <a:noFill/>
        </p:spPr>
      </p:pic>
      <p:sp>
        <p:nvSpPr>
          <p:cNvPr id="9" name="Freeform 9"/>
          <p:cNvSpPr>
            <a:spLocks noChangeAspect="1"/>
          </p:cNvSpPr>
          <p:nvPr userDrawn="1"/>
        </p:nvSpPr>
        <p:spPr bwMode="lt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3" name="Text Placeholder 12"/>
          <p:cNvSpPr>
            <a:spLocks noGrp="1"/>
          </p:cNvSpPr>
          <p:nvPr>
            <p:ph type="body" sz="quarter" idx="10"/>
          </p:nvPr>
        </p:nvSpPr>
        <p:spPr>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9" name="Freeform 9"/>
          <p:cNvSpPr>
            <a:spLocks noChangeAspect="1"/>
          </p:cNvSpPr>
          <p:nvPr userDrawn="1"/>
        </p:nvSpPr>
        <p:spPr bwMode="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3" name="Text Placeholder 12"/>
          <p:cNvSpPr>
            <a:spLocks noGrp="1"/>
          </p:cNvSpPr>
          <p:nvPr>
            <p:ph type="body" sz="quarter" idx="10"/>
          </p:nvPr>
        </p:nvSpPr>
        <p:spPr bwMode="gray">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sp>
        <p:nvSpPr>
          <p:cNvPr id="5" name="Freeform 8"/>
          <p:cNvSpPr>
            <a:spLocks noChangeAspect="1"/>
          </p:cNvSpPr>
          <p:nvPr userDrawn="1"/>
        </p:nvSpPr>
        <p:spPr bwMode="gray">
          <a:xfrm>
            <a:off x="0" y="0"/>
            <a:ext cx="4833938" cy="3217863"/>
          </a:xfrm>
          <a:custGeom>
            <a:avLst/>
            <a:gdLst/>
            <a:ahLst/>
            <a:cxnLst>
              <a:cxn ang="0">
                <a:pos x="13230" y="10963"/>
              </a:cxn>
              <a:cxn ang="0">
                <a:pos x="16471" y="0"/>
              </a:cxn>
              <a:cxn ang="0">
                <a:pos x="0" y="0"/>
              </a:cxn>
              <a:cxn ang="0">
                <a:pos x="0" y="10963"/>
              </a:cxn>
              <a:cxn ang="0">
                <a:pos x="13230" y="10963"/>
              </a:cxn>
            </a:cxnLst>
            <a:rect l="0" t="0" r="r" b="b"/>
            <a:pathLst>
              <a:path w="16471" h="10963">
                <a:moveTo>
                  <a:pt x="13230" y="10963"/>
                </a:moveTo>
                <a:lnTo>
                  <a:pt x="16471" y="0"/>
                </a:lnTo>
                <a:lnTo>
                  <a:pt x="0" y="0"/>
                </a:lnTo>
                <a:lnTo>
                  <a:pt x="0" y="10963"/>
                </a:lnTo>
                <a:lnTo>
                  <a:pt x="13230" y="10963"/>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Text Placeholder 12"/>
          <p:cNvSpPr>
            <a:spLocks noGrp="1"/>
          </p:cNvSpPr>
          <p:nvPr>
            <p:ph type="body" sz="quarter" idx="10"/>
          </p:nvPr>
        </p:nvSpPr>
        <p:spPr>
          <a:xfrm>
            <a:off x="323528" y="3716338"/>
            <a:ext cx="3528392" cy="2376487"/>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tx1"/>
                </a:solidFill>
                <a:latin typeface="Arial" pitchFamily="34" charset="0"/>
                <a:ea typeface="+mn-ea"/>
                <a:cs typeface="Arial" pitchFamily="34" charset="0"/>
              </a:defRPr>
            </a:lvl1pPr>
            <a:lvl2pPr>
              <a:defRPr sz="1200"/>
            </a:lvl2pPr>
            <a:lvl3pPr>
              <a:defRPr lang="en-US" sz="1200" b="0" kern="1200" noProof="0" dirty="0" smtClean="0">
                <a:solidFill>
                  <a:schemeClr val="tx1"/>
                </a:solidFill>
                <a:latin typeface="Arial" pitchFamily="34" charset="0"/>
                <a:ea typeface="+mn-ea"/>
                <a:cs typeface="Arial" pitchFamily="34" charset="0"/>
              </a:defRPr>
            </a:lvl3pPr>
            <a:lvl4pPr>
              <a:defRPr lang="en-US" sz="1200" b="0" kern="1200" noProof="0" dirty="0" smtClean="0">
                <a:solidFill>
                  <a:schemeClr val="tx1"/>
                </a:solidFill>
                <a:latin typeface="Arial" pitchFamily="34" charset="0"/>
                <a:ea typeface="+mn-ea"/>
                <a:cs typeface="Arial" pitchFamily="34" charset="0"/>
              </a:defRPr>
            </a:lvl4pPr>
            <a:lvl5pPr>
              <a:defRPr lang="en-US" sz="1200" b="0" kern="1200" noProof="0" dirty="0" smtClean="0">
                <a:solidFill>
                  <a:schemeClr val="tx1"/>
                </a:solidFill>
                <a:latin typeface="Arial" pitchFamily="34" charset="0"/>
                <a:ea typeface="+mn-ea"/>
                <a:cs typeface="Arial" pitchFamily="34" charset="0"/>
              </a:defRPr>
            </a:lvl5pPr>
            <a:lvl6pPr>
              <a:defRPr lang="en-US" sz="1200" b="0" kern="1200" noProof="0" dirty="0" smtClean="0">
                <a:solidFill>
                  <a:schemeClr val="tx1"/>
                </a:solidFill>
                <a:latin typeface="Arial" pitchFamily="34" charset="0"/>
                <a:ea typeface="+mn-ea"/>
                <a:cs typeface="Arial" pitchFamily="34" charset="0"/>
              </a:defRPr>
            </a:lvl6pPr>
            <a:lvl7pPr>
              <a:defRPr lang="en-US" sz="1200" b="0" kern="1200" noProof="0" dirty="0" smtClean="0">
                <a:solidFill>
                  <a:schemeClr val="tx1"/>
                </a:solidFill>
                <a:latin typeface="Arial" pitchFamily="34" charset="0"/>
                <a:ea typeface="+mn-ea"/>
                <a:cs typeface="Arial" pitchFamily="34" charset="0"/>
              </a:defRPr>
            </a:lvl7pPr>
            <a:lvl8pPr>
              <a:defRPr lang="en-US" sz="1200" b="0" kern="1200" noProof="0" dirty="0" smtClean="0">
                <a:solidFill>
                  <a:schemeClr val="tx1"/>
                </a:solidFill>
                <a:latin typeface="Arial" pitchFamily="34" charset="0"/>
                <a:ea typeface="+mn-ea"/>
                <a:cs typeface="Arial" pitchFamily="34" charset="0"/>
              </a:defRPr>
            </a:lvl8pPr>
            <a:lvl9pPr>
              <a:defRPr lang="en-US" sz="1200" b="0" kern="1200" noProof="0" dirty="0" smtClean="0">
                <a:solidFill>
                  <a:schemeClr val="tx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grpSp>
        <p:nvGrpSpPr>
          <p:cNvPr id="7" name="Group 19"/>
          <p:cNvGrpSpPr>
            <a:grpSpLocks/>
          </p:cNvGrpSpPr>
          <p:nvPr userDrawn="1"/>
        </p:nvGrpSpPr>
        <p:grpSpPr bwMode="gray">
          <a:xfrm>
            <a:off x="128464" y="0"/>
            <a:ext cx="2735263" cy="1530350"/>
            <a:chOff x="68" y="0"/>
            <a:chExt cx="1723" cy="964"/>
          </a:xfrm>
        </p:grpSpPr>
        <p:sp>
          <p:nvSpPr>
            <p:cNvPr id="8"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9"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1030" name="Freeform 6"/>
          <p:cNvSpPr>
            <a:spLocks noEditPoints="1"/>
          </p:cNvSpPr>
          <p:nvPr userDrawn="1"/>
        </p:nvSpPr>
        <p:spPr bwMode="gray">
          <a:xfrm>
            <a:off x="0" y="547687"/>
            <a:ext cx="4683125" cy="4848226"/>
          </a:xfrm>
          <a:custGeom>
            <a:avLst/>
            <a:gdLst/>
            <a:ahLst/>
            <a:cxnLst>
              <a:cxn ang="0">
                <a:pos x="2950" y="0"/>
              </a:cxn>
              <a:cxn ang="0">
                <a:pos x="433" y="0"/>
              </a:cxn>
              <a:cxn ang="0">
                <a:pos x="0" y="1461"/>
              </a:cxn>
              <a:cxn ang="0">
                <a:pos x="0" y="3054"/>
              </a:cxn>
              <a:cxn ang="0">
                <a:pos x="2046" y="3054"/>
              </a:cxn>
              <a:cxn ang="0">
                <a:pos x="2950" y="0"/>
              </a:cxn>
              <a:cxn ang="0">
                <a:pos x="2950" y="0"/>
              </a:cxn>
              <a:cxn ang="0">
                <a:pos x="2950" y="0"/>
              </a:cxn>
            </a:cxnLst>
            <a:rect l="0" t="0" r="r" b="b"/>
            <a:pathLst>
              <a:path w="2950" h="3054">
                <a:moveTo>
                  <a:pt x="2950" y="0"/>
                </a:moveTo>
                <a:lnTo>
                  <a:pt x="433" y="0"/>
                </a:lnTo>
                <a:lnTo>
                  <a:pt x="0" y="1461"/>
                </a:lnTo>
                <a:lnTo>
                  <a:pt x="0" y="3054"/>
                </a:lnTo>
                <a:lnTo>
                  <a:pt x="2046" y="3054"/>
                </a:lnTo>
                <a:lnTo>
                  <a:pt x="2950" y="0"/>
                </a:lnTo>
                <a:close/>
                <a:moveTo>
                  <a:pt x="2950" y="0"/>
                </a:moveTo>
                <a:lnTo>
                  <a:pt x="295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Title 9"/>
          <p:cNvSpPr>
            <a:spLocks noGrp="1"/>
          </p:cNvSpPr>
          <p:nvPr>
            <p:ph type="title"/>
          </p:nvPr>
        </p:nvSpPr>
        <p:spPr bwMode="gray">
          <a:xfrm>
            <a:off x="827088" y="1844824"/>
            <a:ext cx="2880816" cy="1943892"/>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dirty="0" smtClean="0"/>
              <a:t>Click to edit Master title style</a:t>
            </a:r>
            <a:endParaRPr lang="en-GB" dirty="0"/>
          </a:p>
        </p:txBody>
      </p:sp>
      <p:sp>
        <p:nvSpPr>
          <p:cNvPr id="16" name="Text Placeholder 16"/>
          <p:cNvSpPr>
            <a:spLocks noGrp="1"/>
          </p:cNvSpPr>
          <p:nvPr>
            <p:ph type="body" sz="quarter" idx="10"/>
          </p:nvPr>
        </p:nvSpPr>
        <p:spPr bwMode="gray">
          <a:xfrm>
            <a:off x="827088" y="4005064"/>
            <a:ext cx="2520776" cy="1079500"/>
          </a:xfrm>
          <a:noFill/>
          <a:ln w="9525">
            <a:noFill/>
            <a:miter lim="800000"/>
            <a:headEnd/>
            <a:tailEnd/>
          </a:ln>
        </p:spPr>
        <p:txBody>
          <a:bodyPr vert="horz" wrap="square" lIns="0" tIns="0" rIns="0" bIns="0" numCol="1" anchor="t" anchorCtr="0" compatLnSpc="1">
            <a:prstTxWarp prst="textNoShape">
              <a:avLst/>
            </a:prstTxWarp>
            <a:normAutofit/>
          </a:bodyPr>
          <a:lstStyle>
            <a:lvl1pPr marL="342900" indent="-34290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dirty="0" smtClean="0"/>
              <a:t>Click to edit Master text styles</a:t>
            </a:r>
          </a:p>
        </p:txBody>
      </p:sp>
      <p:grpSp>
        <p:nvGrpSpPr>
          <p:cNvPr id="20" name="Group 19"/>
          <p:cNvGrpSpPr>
            <a:grpSpLocks/>
          </p:cNvGrpSpPr>
          <p:nvPr userDrawn="1"/>
        </p:nvGrpSpPr>
        <p:grpSpPr bwMode="gray">
          <a:xfrm>
            <a:off x="683568" y="548680"/>
            <a:ext cx="1930547" cy="1080120"/>
            <a:chOff x="68" y="0"/>
            <a:chExt cx="1723" cy="964"/>
          </a:xfrm>
          <a:solidFill>
            <a:schemeClr val="accent6"/>
          </a:solidFill>
        </p:grpSpPr>
        <p:sp>
          <p:nvSpPr>
            <p:cNvPr id="21"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22"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4">
    <p:spTree>
      <p:nvGrpSpPr>
        <p:cNvPr id="1" name=""/>
        <p:cNvGrpSpPr/>
        <p:nvPr/>
      </p:nvGrpSpPr>
      <p:grpSpPr>
        <a:xfrm>
          <a:off x="0" y="0"/>
          <a:ext cx="0" cy="0"/>
          <a:chOff x="0" y="0"/>
          <a:chExt cx="0" cy="0"/>
        </a:xfrm>
      </p:grpSpPr>
      <p:grpSp>
        <p:nvGrpSpPr>
          <p:cNvPr id="10" name="Group 9"/>
          <p:cNvGrpSpPr/>
          <p:nvPr userDrawn="1"/>
        </p:nvGrpSpPr>
        <p:grpSpPr bwMode="gray">
          <a:xfrm>
            <a:off x="0" y="0"/>
            <a:ext cx="9144000" cy="6859588"/>
            <a:chOff x="3175" y="-1588"/>
            <a:chExt cx="9140826" cy="6859588"/>
          </a:xfrm>
        </p:grpSpPr>
        <p:sp>
          <p:nvSpPr>
            <p:cNvPr id="14" name="Freeform 23"/>
            <p:cNvSpPr>
              <a:spLocks noChangeAspect="1"/>
            </p:cNvSpPr>
            <p:nvPr userDrawn="1"/>
          </p:nvSpPr>
          <p:spPr bwMode="gray">
            <a:xfrm>
              <a:off x="3175" y="-1588"/>
              <a:ext cx="5008563" cy="3239162"/>
            </a:xfrm>
            <a:custGeom>
              <a:avLst/>
              <a:gdLst/>
              <a:ahLst/>
              <a:cxnLst>
                <a:cxn ang="0">
                  <a:pos x="20946" y="0"/>
                </a:cxn>
                <a:cxn ang="0">
                  <a:pos x="0" y="0"/>
                </a:cxn>
                <a:cxn ang="0">
                  <a:pos x="0" y="13538"/>
                </a:cxn>
                <a:cxn ang="0">
                  <a:pos x="16939" y="13538"/>
                </a:cxn>
                <a:cxn ang="0">
                  <a:pos x="20946" y="0"/>
                </a:cxn>
              </a:cxnLst>
              <a:rect l="0" t="0" r="r" b="b"/>
              <a:pathLst>
                <a:path w="20946" h="13538">
                  <a:moveTo>
                    <a:pt x="20946" y="0"/>
                  </a:moveTo>
                  <a:lnTo>
                    <a:pt x="0" y="0"/>
                  </a:lnTo>
                  <a:lnTo>
                    <a:pt x="0" y="13538"/>
                  </a:lnTo>
                  <a:lnTo>
                    <a:pt x="16939" y="13538"/>
                  </a:lnTo>
                  <a:lnTo>
                    <a:pt x="20946"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Freeform 22"/>
            <p:cNvSpPr>
              <a:spLocks noChangeAspect="1"/>
            </p:cNvSpPr>
            <p:nvPr userDrawn="1"/>
          </p:nvSpPr>
          <p:spPr bwMode="gray">
            <a:xfrm>
              <a:off x="1979613" y="1820540"/>
              <a:ext cx="7164388" cy="5037460"/>
            </a:xfrm>
            <a:custGeom>
              <a:avLst/>
              <a:gdLst/>
              <a:ahLst/>
              <a:cxnLst>
                <a:cxn ang="0">
                  <a:pos x="6229" y="0"/>
                </a:cxn>
                <a:cxn ang="0">
                  <a:pos x="0" y="21055"/>
                </a:cxn>
                <a:cxn ang="0">
                  <a:pos x="29957" y="21055"/>
                </a:cxn>
                <a:cxn ang="0">
                  <a:pos x="29957" y="0"/>
                </a:cxn>
                <a:cxn ang="0">
                  <a:pos x="6229" y="0"/>
                </a:cxn>
              </a:cxnLst>
              <a:rect l="0" t="0" r="r" b="b"/>
              <a:pathLst>
                <a:path w="29957" h="21055">
                  <a:moveTo>
                    <a:pt x="6229" y="0"/>
                  </a:moveTo>
                  <a:lnTo>
                    <a:pt x="0" y="21055"/>
                  </a:lnTo>
                  <a:lnTo>
                    <a:pt x="29957" y="21055"/>
                  </a:lnTo>
                  <a:lnTo>
                    <a:pt x="29957" y="0"/>
                  </a:lnTo>
                  <a:lnTo>
                    <a:pt x="6229"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Freeform 24"/>
            <p:cNvSpPr>
              <a:spLocks noChangeAspect="1"/>
            </p:cNvSpPr>
            <p:nvPr userDrawn="1"/>
          </p:nvSpPr>
          <p:spPr bwMode="gray">
            <a:xfrm>
              <a:off x="3049588" y="1820540"/>
              <a:ext cx="1423988" cy="1418623"/>
            </a:xfrm>
            <a:custGeom>
              <a:avLst/>
              <a:gdLst/>
              <a:ahLst/>
              <a:cxnLst>
                <a:cxn ang="0">
                  <a:pos x="0" y="5926"/>
                </a:cxn>
                <a:cxn ang="0">
                  <a:pos x="4197" y="5926"/>
                </a:cxn>
                <a:cxn ang="0">
                  <a:pos x="5950" y="0"/>
                </a:cxn>
                <a:cxn ang="0">
                  <a:pos x="1752" y="0"/>
                </a:cxn>
                <a:cxn ang="0">
                  <a:pos x="0" y="5926"/>
                </a:cxn>
              </a:cxnLst>
              <a:rect l="0" t="0" r="r" b="b"/>
              <a:pathLst>
                <a:path w="5950" h="5926">
                  <a:moveTo>
                    <a:pt x="0" y="5926"/>
                  </a:moveTo>
                  <a:lnTo>
                    <a:pt x="4197" y="5926"/>
                  </a:lnTo>
                  <a:lnTo>
                    <a:pt x="5950" y="0"/>
                  </a:lnTo>
                  <a:lnTo>
                    <a:pt x="1752" y="0"/>
                  </a:lnTo>
                  <a:lnTo>
                    <a:pt x="0" y="5926"/>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grpSp>
      <p:grpSp>
        <p:nvGrpSpPr>
          <p:cNvPr id="11" name="Group 19"/>
          <p:cNvGrpSpPr>
            <a:grpSpLocks/>
          </p:cNvGrpSpPr>
          <p:nvPr userDrawn="1"/>
        </p:nvGrpSpPr>
        <p:grpSpPr bwMode="gray">
          <a:xfrm>
            <a:off x="128464" y="0"/>
            <a:ext cx="2735263" cy="1530350"/>
            <a:chOff x="68" y="0"/>
            <a:chExt cx="1723" cy="964"/>
          </a:xfrm>
        </p:grpSpPr>
        <p:sp>
          <p:nvSpPr>
            <p:cNvPr id="16"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endParaRPr lang="en-GB"/>
            </a:p>
          </p:txBody>
        </p:sp>
        <p:sp>
          <p:nvSpPr>
            <p:cNvPr id="17"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endParaRPr lang="en-GB"/>
            </a:p>
          </p:txBody>
        </p:sp>
      </p:grpSp>
      <p:sp>
        <p:nvSpPr>
          <p:cNvPr id="20" name="Title 19"/>
          <p:cNvSpPr>
            <a:spLocks noGrp="1"/>
          </p:cNvSpPr>
          <p:nvPr>
            <p:ph type="title"/>
          </p:nvPr>
        </p:nvSpPr>
        <p:spPr bwMode="gray">
          <a:xfrm>
            <a:off x="4644008" y="2492896"/>
            <a:ext cx="4104456" cy="2160240"/>
          </a:xfrm>
        </p:spPr>
        <p:txBody>
          <a:bodyPr anchor="t"/>
          <a:lstStyle>
            <a:lvl1pPr algn="r">
              <a:defRPr sz="3000"/>
            </a:lvl1pPr>
          </a:lstStyle>
          <a:p>
            <a:r>
              <a:rPr lang="en-US" dirty="0" smtClean="0"/>
              <a:t>Click to edit Master title style</a:t>
            </a:r>
            <a:endParaRPr lang="en-GB" dirty="0"/>
          </a:p>
        </p:txBody>
      </p:sp>
      <p:sp>
        <p:nvSpPr>
          <p:cNvPr id="22" name="Text Placeholder 21"/>
          <p:cNvSpPr>
            <a:spLocks noGrp="1"/>
          </p:cNvSpPr>
          <p:nvPr>
            <p:ph type="body" sz="quarter" idx="10" hasCustomPrompt="1"/>
          </p:nvPr>
        </p:nvSpPr>
        <p:spPr bwMode="gray">
          <a:xfrm>
            <a:off x="4643438" y="5013325"/>
            <a:ext cx="4105275" cy="1439863"/>
          </a:xfrm>
        </p:spPr>
        <p:txBody>
          <a:bodyPr>
            <a:normAutofit/>
          </a:bodyPr>
          <a:lstStyle>
            <a:lvl1pPr algn="r">
              <a:defRPr sz="1200" b="0">
                <a:solidFill>
                  <a:schemeClr val="bg1"/>
                </a:solidFill>
              </a:defRPr>
            </a:lvl1pPr>
          </a:lstStyle>
          <a:p>
            <a:pPr lvl="0"/>
            <a:r>
              <a:rPr lang="en-US" dirty="0" smtClean="0"/>
              <a:t>Click to edit Master subtitle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dirty="0" smtClean="0"/>
              <a:t>Click to edit Master title style</a:t>
            </a:r>
            <a:endParaRPr lang="en-GB" dirty="0"/>
          </a:p>
        </p:txBody>
      </p:sp>
      <p:sp>
        <p:nvSpPr>
          <p:cNvPr id="6" name="Text Placeholder 5"/>
          <p:cNvSpPr>
            <a:spLocks noGrp="1"/>
          </p:cNvSpPr>
          <p:nvPr>
            <p:ph type="body" sz="quarter" idx="10"/>
          </p:nvPr>
        </p:nvSpPr>
        <p:spPr bwMode="gray">
          <a:xfrm>
            <a:off x="2411413" y="1124745"/>
            <a:ext cx="4249166" cy="4968552"/>
          </a:xfrm>
        </p:spPr>
        <p:txBody>
          <a:bodyPr anchor="t" anchorCtr="1"/>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dirty="0" smtClean="0"/>
              <a:t>Click to edit Master title style</a:t>
            </a:r>
            <a:endParaRPr lang="en-GB" dirty="0"/>
          </a:p>
        </p:txBody>
      </p:sp>
      <p:sp>
        <p:nvSpPr>
          <p:cNvPr id="6" name="Text Placeholder 5"/>
          <p:cNvSpPr>
            <a:spLocks noGrp="1"/>
          </p:cNvSpPr>
          <p:nvPr>
            <p:ph type="body" sz="quarter" idx="10"/>
          </p:nvPr>
        </p:nvSpPr>
        <p:spPr bwMode="gray"/>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Click to edit Master title style</a:t>
            </a:r>
            <a:endParaRPr lang="en-GB" dirty="0"/>
          </a:p>
        </p:txBody>
      </p:sp>
      <p:sp>
        <p:nvSpPr>
          <p:cNvPr id="8" name="Text Placeholder 4"/>
          <p:cNvSpPr>
            <a:spLocks noGrp="1"/>
          </p:cNvSpPr>
          <p:nvPr>
            <p:ph type="body" sz="quarter" idx="10"/>
          </p:nvPr>
        </p:nvSpPr>
        <p:spPr bwMode="gray">
          <a:xfrm>
            <a:off x="179512" y="1124745"/>
            <a:ext cx="4248026" cy="4968552"/>
          </a:xfrm>
        </p:spPr>
        <p:txBody>
          <a:bodyPr/>
          <a:lstStyle>
            <a:lvl3pPr marL="273050" indent="-273050">
              <a:defRPr/>
            </a:lvl3pPr>
            <a:lvl4pPr marL="536575" indent="-263525">
              <a:defRPr/>
            </a:lvl4pPr>
            <a:lvl5pPr marL="809625" indent="-271463">
              <a:defRPr/>
            </a:lvl5pPr>
            <a:lvl6pPr marL="1071563" indent="-265113">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9" name="Text Placeholder 4"/>
          <p:cNvSpPr>
            <a:spLocks noGrp="1"/>
          </p:cNvSpPr>
          <p:nvPr>
            <p:ph type="body" sz="quarter" idx="11"/>
          </p:nvPr>
        </p:nvSpPr>
        <p:spPr bwMode="gray">
          <a:xfrm>
            <a:off x="4645149" y="1124745"/>
            <a:ext cx="4248026" cy="4968552"/>
          </a:xfrm>
        </p:spPr>
        <p:txBody>
          <a:bodyPr/>
          <a:lstStyle>
            <a:lvl3pPr marL="273050" indent="-273050">
              <a:defRPr/>
            </a:lvl3pPr>
            <a:lvl4pPr marL="536575" indent="-263525">
              <a:defRPr/>
            </a:lvl4pPr>
            <a:lvl5pPr marL="809625" indent="-271463">
              <a:defRPr/>
            </a:lvl5pPr>
            <a:lvl6pPr marL="1071563" indent="-265113" defTabSz="1071563">
              <a:tabLst/>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Four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10" name="Text Placeholder 9"/>
          <p:cNvSpPr>
            <a:spLocks noGrp="1"/>
          </p:cNvSpPr>
          <p:nvPr>
            <p:ph type="body" sz="quarter" idx="10"/>
          </p:nvPr>
        </p:nvSpPr>
        <p:spPr bwMode="gray">
          <a:xfrm>
            <a:off x="179388" y="1125538"/>
            <a:ext cx="4248150" cy="2374900"/>
          </a:xfrm>
        </p:spPr>
        <p:txBody>
          <a:bodyPr/>
          <a:lstStyle>
            <a:lvl5pPr>
              <a:defRPr/>
            </a:lvl5pPr>
            <a:lvl6pPr>
              <a:defRPr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GB" dirty="0"/>
          </a:p>
        </p:txBody>
      </p:sp>
      <p:sp>
        <p:nvSpPr>
          <p:cNvPr id="12" name="Text Placeholder 11"/>
          <p:cNvSpPr>
            <a:spLocks noGrp="1"/>
          </p:cNvSpPr>
          <p:nvPr>
            <p:ph type="body" sz="quarter" idx="11"/>
          </p:nvPr>
        </p:nvSpPr>
        <p:spPr bwMode="gray">
          <a:xfrm>
            <a:off x="4643438" y="1125538"/>
            <a:ext cx="4249737" cy="2374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2"/>
          </p:nvPr>
        </p:nvSpPr>
        <p:spPr bwMode="gray">
          <a:xfrm>
            <a:off x="179388" y="3716338"/>
            <a:ext cx="4248150"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6" name="Text Placeholder 15"/>
          <p:cNvSpPr>
            <a:spLocks noGrp="1"/>
          </p:cNvSpPr>
          <p:nvPr>
            <p:ph type="body" sz="quarter" idx="13"/>
          </p:nvPr>
        </p:nvSpPr>
        <p:spPr bwMode="gray">
          <a:xfrm>
            <a:off x="4643438" y="3716338"/>
            <a:ext cx="4249737"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 name="Text Placeholder 50"/>
          <p:cNvSpPr>
            <a:spLocks noGrp="1"/>
          </p:cNvSpPr>
          <p:nvPr>
            <p:ph type="body" idx="1"/>
          </p:nvPr>
        </p:nvSpPr>
        <p:spPr bwMode="gray">
          <a:xfrm>
            <a:off x="179512" y="1124745"/>
            <a:ext cx="8712968" cy="4968552"/>
          </a:xfrm>
          <a:prstGeom prst="rect">
            <a:avLst/>
          </a:prstGeom>
        </p:spPr>
        <p:txBody>
          <a:bodyPr vert="horz" lIns="0" tIns="0" rIns="0" bIns="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a:p>
            <a:pPr lvl="5"/>
            <a:r>
              <a:rPr lang="en-GB" smtClean="0"/>
              <a:t>Sixth level</a:t>
            </a:r>
          </a:p>
          <a:p>
            <a:pPr lvl="6"/>
            <a:r>
              <a:rPr lang="en-GB" smtClean="0"/>
              <a:t>Seventh level</a:t>
            </a:r>
          </a:p>
          <a:p>
            <a:pPr lvl="7"/>
            <a:r>
              <a:rPr lang="en-GB" smtClean="0"/>
              <a:t>Eighth level</a:t>
            </a:r>
          </a:p>
          <a:p>
            <a:pPr lvl="8"/>
            <a:r>
              <a:rPr lang="en-GB" smtClean="0"/>
              <a:t>Ninth level</a:t>
            </a:r>
            <a:endParaRPr lang="en-GB" dirty="0" smtClean="0"/>
          </a:p>
        </p:txBody>
      </p:sp>
      <p:grpSp>
        <p:nvGrpSpPr>
          <p:cNvPr id="18" name="Group 17"/>
          <p:cNvGrpSpPr/>
          <p:nvPr userDrawn="1"/>
        </p:nvGrpSpPr>
        <p:grpSpPr bwMode="gray">
          <a:xfrm>
            <a:off x="179512" y="1124744"/>
            <a:ext cx="8712968" cy="4968552"/>
            <a:chOff x="179512" y="1124744"/>
            <a:chExt cx="8712968" cy="4968552"/>
          </a:xfrm>
          <a:noFill/>
        </p:grpSpPr>
        <p:sp>
          <p:nvSpPr>
            <p:cNvPr id="29" name="Rectangle 28"/>
            <p:cNvSpPr>
              <a:spLocks noChangeArrowheads="1"/>
            </p:cNvSpPr>
            <p:nvPr userDrawn="1"/>
          </p:nvSpPr>
          <p:spPr bwMode="gray">
            <a:xfrm>
              <a:off x="179512" y="1125120"/>
              <a:ext cx="8712968" cy="496800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0" name="Rectangle 29"/>
            <p:cNvSpPr>
              <a:spLocks noChangeArrowheads="1"/>
            </p:cNvSpPr>
            <p:nvPr userDrawn="1"/>
          </p:nvSpPr>
          <p:spPr bwMode="gray">
            <a:xfrm>
              <a:off x="442824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1" name="Rectangle 30"/>
            <p:cNvSpPr>
              <a:spLocks noChangeArrowheads="1"/>
            </p:cNvSpPr>
            <p:nvPr userDrawn="1"/>
          </p:nvSpPr>
          <p:spPr bwMode="gray">
            <a:xfrm rot="5400000">
              <a:off x="4428240" y="-747120"/>
              <a:ext cx="216000" cy="871248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2" name="Rectangle 31"/>
            <p:cNvSpPr>
              <a:spLocks noChangeArrowheads="1"/>
            </p:cNvSpPr>
            <p:nvPr userDrawn="1"/>
          </p:nvSpPr>
          <p:spPr bwMode="gray">
            <a:xfrm>
              <a:off x="219612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3" name="Rectangle 32"/>
            <p:cNvSpPr>
              <a:spLocks noChangeArrowheads="1"/>
            </p:cNvSpPr>
            <p:nvPr userDrawn="1"/>
          </p:nvSpPr>
          <p:spPr bwMode="gray">
            <a:xfrm>
              <a:off x="666036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grpSp>
      <p:grpSp>
        <p:nvGrpSpPr>
          <p:cNvPr id="48" name="Group 47"/>
          <p:cNvGrpSpPr/>
          <p:nvPr userDrawn="1"/>
        </p:nvGrpSpPr>
        <p:grpSpPr bwMode="gray">
          <a:xfrm>
            <a:off x="0" y="836712"/>
            <a:ext cx="9144000" cy="5544616"/>
            <a:chOff x="0" y="836712"/>
            <a:chExt cx="9144000" cy="5544616"/>
          </a:xfrm>
          <a:noFill/>
        </p:grpSpPr>
        <p:sp>
          <p:nvSpPr>
            <p:cNvPr id="24" name="Rectangle 23"/>
            <p:cNvSpPr>
              <a:spLocks noChangeArrowheads="1"/>
            </p:cNvSpPr>
            <p:nvPr userDrawn="1"/>
          </p:nvSpPr>
          <p:spPr bwMode="gray">
            <a:xfrm rot="16200000">
              <a:off x="4426396" y="944728"/>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5" name="Rectangle 5"/>
            <p:cNvSpPr>
              <a:spLocks noChangeArrowheads="1"/>
            </p:cNvSpPr>
            <p:nvPr userDrawn="1"/>
          </p:nvSpPr>
          <p:spPr bwMode="gray">
            <a:xfrm rot="16200000">
              <a:off x="4426397" y="6201312"/>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6" name="Rectangle 4"/>
            <p:cNvSpPr/>
            <p:nvPr userDrawn="1"/>
          </p:nvSpPr>
          <p:spPr bwMode="gray">
            <a:xfrm flipV="1">
              <a:off x="0" y="3573120"/>
              <a:ext cx="18000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7" name="Rectangle 26"/>
            <p:cNvSpPr/>
            <p:nvPr userDrawn="1"/>
          </p:nvSpPr>
          <p:spPr bwMode="gray">
            <a:xfrm>
              <a:off x="8892480" y="3573120"/>
              <a:ext cx="25152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grpSp>
      <p:sp>
        <p:nvSpPr>
          <p:cNvPr id="22" name="Freeform 20"/>
          <p:cNvSpPr>
            <a:spLocks noChangeAspect="1"/>
          </p:cNvSpPr>
          <p:nvPr userDrawn="1"/>
        </p:nvSpPr>
        <p:spPr bwMode="gray">
          <a:xfrm>
            <a:off x="0" y="0"/>
            <a:ext cx="9140825" cy="835025"/>
          </a:xfrm>
          <a:custGeom>
            <a:avLst/>
            <a:gdLst/>
            <a:ahLst/>
            <a:cxnLst>
              <a:cxn ang="0">
                <a:pos x="0" y="0"/>
              </a:cxn>
              <a:cxn ang="0">
                <a:pos x="0" y="1729"/>
              </a:cxn>
              <a:cxn ang="0">
                <a:pos x="18422" y="1729"/>
              </a:cxn>
              <a:cxn ang="0">
                <a:pos x="18935" y="0"/>
              </a:cxn>
              <a:cxn ang="0">
                <a:pos x="0" y="0"/>
              </a:cxn>
            </a:cxnLst>
            <a:rect l="0" t="0" r="r" b="b"/>
            <a:pathLst>
              <a:path w="18935" h="1729">
                <a:moveTo>
                  <a:pt x="0" y="0"/>
                </a:moveTo>
                <a:lnTo>
                  <a:pt x="0" y="1729"/>
                </a:lnTo>
                <a:lnTo>
                  <a:pt x="18422" y="1729"/>
                </a:lnTo>
                <a:lnTo>
                  <a:pt x="1893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34" name="Line 10"/>
          <p:cNvSpPr>
            <a:spLocks noChangeShapeType="1"/>
          </p:cNvSpPr>
          <p:nvPr userDrawn="1"/>
        </p:nvSpPr>
        <p:spPr bwMode="gray">
          <a:xfrm>
            <a:off x="179512" y="6381332"/>
            <a:ext cx="8712968" cy="0"/>
          </a:xfrm>
          <a:prstGeom prst="line">
            <a:avLst/>
          </a:prstGeom>
          <a:noFill/>
          <a:ln w="3175">
            <a:solidFill>
              <a:schemeClr val="tx1"/>
            </a:solidFill>
            <a:round/>
            <a:headEnd/>
            <a:tailEnd/>
          </a:ln>
        </p:spPr>
        <p:txBody>
          <a:bodyPr/>
          <a:lstStyle/>
          <a:p>
            <a:endParaRPr lang="en-GB" dirty="0"/>
          </a:p>
        </p:txBody>
      </p:sp>
      <p:sp>
        <p:nvSpPr>
          <p:cNvPr id="36" name="Rectangle 35"/>
          <p:cNvSpPr/>
          <p:nvPr userDrawn="1"/>
        </p:nvSpPr>
        <p:spPr bwMode="gray">
          <a:xfrm>
            <a:off x="8389560" y="6381332"/>
            <a:ext cx="502920" cy="280800"/>
          </a:xfrm>
          <a:prstGeom prst="rect">
            <a:avLst/>
          </a:prstGeom>
          <a:ln>
            <a:miter lim="800000"/>
            <a:headEnd/>
            <a:tailEnd/>
          </a:ln>
        </p:spPr>
        <p:txBody>
          <a:bodyPr vert="horz" wrap="square" lIns="72000" tIns="72000" rIns="0" bIns="0" numCol="1" anchor="t" anchorCtr="0" compatLnSpc="1">
            <a:prstTxWarp prst="textNoShape">
              <a:avLst/>
            </a:prstTxWarp>
          </a:bodyPr>
          <a:lstStyle/>
          <a:p>
            <a:pPr algn="r" rtl="0" fontAlgn="base">
              <a:spcBef>
                <a:spcPct val="40000"/>
              </a:spcBef>
              <a:spcAft>
                <a:spcPct val="0"/>
              </a:spcAft>
            </a:pPr>
            <a:fld id="{358FC8E3-FE67-4452-9F4E-9A47A20D0542}" type="slidenum">
              <a:rPr lang="en-GB" sz="900" kern="1200" noProof="0" smtClean="0">
                <a:solidFill>
                  <a:srgbClr val="00338D"/>
                </a:solidFill>
                <a:latin typeface="Arial"/>
                <a:ea typeface="+mn-ea"/>
                <a:cs typeface="Arial" charset="0"/>
              </a:rPr>
              <a:pPr algn="r" rtl="0" fontAlgn="base">
                <a:spcBef>
                  <a:spcPct val="40000"/>
                </a:spcBef>
                <a:spcAft>
                  <a:spcPct val="0"/>
                </a:spcAft>
              </a:pPr>
              <a:t>‹#›</a:t>
            </a:fld>
            <a:endParaRPr lang="en-GB" sz="900" kern="1200" dirty="0">
              <a:solidFill>
                <a:srgbClr val="00338D"/>
              </a:solidFill>
              <a:latin typeface="Arial"/>
              <a:ea typeface="+mn-ea"/>
              <a:cs typeface="Arial" charset="0"/>
            </a:endParaRPr>
          </a:p>
        </p:txBody>
      </p:sp>
      <p:sp>
        <p:nvSpPr>
          <p:cNvPr id="46" name="Title Placeholder 45"/>
          <p:cNvSpPr>
            <a:spLocks noGrp="1"/>
          </p:cNvSpPr>
          <p:nvPr>
            <p:ph type="title"/>
          </p:nvPr>
        </p:nvSpPr>
        <p:spPr bwMode="gray">
          <a:xfrm>
            <a:off x="179512" y="116632"/>
            <a:ext cx="8712968" cy="576064"/>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r>
              <a:rPr lang="en-GB" dirty="0" smtClean="0"/>
              <a:t>Click to edit Master title style</a:t>
            </a:r>
            <a:endParaRPr lang="en-GB" dirty="0"/>
          </a:p>
        </p:txBody>
      </p:sp>
      <p:sp>
        <p:nvSpPr>
          <p:cNvPr id="35" name="Text Box 8"/>
          <p:cNvSpPr txBox="1">
            <a:spLocks noChangeArrowheads="1"/>
          </p:cNvSpPr>
          <p:nvPr userDrawn="1">
            <p:custDataLst>
              <p:tags r:id="rId28"/>
            </p:custDataLst>
          </p:nvPr>
        </p:nvSpPr>
        <p:spPr bwMode="gray">
          <a:xfrm>
            <a:off x="179512" y="6381328"/>
            <a:ext cx="5832648" cy="288147"/>
          </a:xfrm>
          <a:prstGeom prst="rect">
            <a:avLst/>
          </a:prstGeom>
          <a:noFill/>
          <a:ln w="9525">
            <a:noFill/>
            <a:miter lim="800000"/>
            <a:headEnd/>
            <a:tailEnd/>
          </a:ln>
          <a:effectLst/>
        </p:spPr>
        <p:txBody>
          <a:bodyPr wrap="square" lIns="0" tIns="72000" rIns="0" bIns="0">
            <a:spAutoFit/>
          </a:bodyPr>
          <a:lstStyle/>
          <a:p>
            <a:pPr algn="l">
              <a:spcBef>
                <a:spcPct val="40000"/>
              </a:spcBef>
            </a:pPr>
            <a:r>
              <a:rPr lang="en-US" sz="700" smtClean="0">
                <a:solidFill>
                  <a:srgbClr val="00338D"/>
                </a:solidFill>
                <a:latin typeface="Arial"/>
              </a:rPr>
              <a:t>© 2012 KPMG Česká republika, s.r.o., a Czech limited liability company and a member firm of the KPMG network of independent member firms affiliated with KPMG International Cooperative (“KPMG International“), a Swiss entity. All rights reserved. Printed in the Czech Republic.</a:t>
            </a:r>
            <a:endParaRPr lang="en-GB" sz="700" dirty="0">
              <a:solidFill>
                <a:srgbClr val="00338D"/>
              </a:solidFill>
              <a:latin typeface="Arial"/>
            </a:endParaRPr>
          </a:p>
        </p:txBody>
      </p:sp>
    </p:spTree>
  </p:cSld>
  <p:clrMap bg1="lt1" tx1="dk1" bg2="lt2" tx2="dk2" accent1="accent1" accent2="accent2" accent3="accent3" accent4="accent4" accent5="accent5" accent6="accent6" hlink="hlink" folHlink="folHlink"/>
  <p:sldLayoutIdLst>
    <p:sldLayoutId id="2147483769" r:id="rId1"/>
    <p:sldLayoutId id="2147483787" r:id="rId2"/>
    <p:sldLayoutId id="2147483788" r:id="rId3"/>
    <p:sldLayoutId id="2147483786" r:id="rId4"/>
    <p:sldLayoutId id="2147483799" r:id="rId5"/>
    <p:sldLayoutId id="2147483777" r:id="rId6"/>
    <p:sldLayoutId id="2147483775" r:id="rId7"/>
    <p:sldLayoutId id="2147483776" r:id="rId8"/>
    <p:sldLayoutId id="2147483789" r:id="rId9"/>
    <p:sldLayoutId id="2147483790" r:id="rId10"/>
    <p:sldLayoutId id="2147483791" r:id="rId11"/>
    <p:sldLayoutId id="2147483785" r:id="rId12"/>
    <p:sldLayoutId id="2147483792" r:id="rId13"/>
    <p:sldLayoutId id="2147483778" r:id="rId14"/>
    <p:sldLayoutId id="2147483793" r:id="rId15"/>
    <p:sldLayoutId id="2147483794" r:id="rId16"/>
    <p:sldLayoutId id="2147483795" r:id="rId17"/>
    <p:sldLayoutId id="2147483798" r:id="rId18"/>
    <p:sldLayoutId id="2147483796" r:id="rId19"/>
    <p:sldLayoutId id="2147483797" r:id="rId20"/>
    <p:sldLayoutId id="2147483800" r:id="rId21"/>
    <p:sldLayoutId id="2147483780" r:id="rId22"/>
    <p:sldLayoutId id="2147483781" r:id="rId23"/>
    <p:sldLayoutId id="2147483782" r:id="rId24"/>
    <p:sldLayoutId id="2147483783" r:id="rId25"/>
    <p:sldLayoutId id="2147483784" r:id="rId26"/>
  </p:sldLayoutIdLst>
  <p:txStyles>
    <p:titleStyle>
      <a:lvl1pPr algn="l" defTabSz="914400" rtl="0" eaLnBrk="1" latinLnBrk="0" hangingPunct="1">
        <a:spcBef>
          <a:spcPct val="0"/>
        </a:spcBef>
        <a:buNone/>
        <a:defRPr lang="en-GB" sz="2000" b="1" kern="1200" noProof="0" dirty="0" smtClean="0">
          <a:solidFill>
            <a:schemeClr val="bg1"/>
          </a:solidFill>
          <a:latin typeface="Arial"/>
          <a:ea typeface="+mj-ea"/>
          <a:cs typeface="Arial" pitchFamily="34" charset="0"/>
        </a:defRPr>
      </a:lvl1pPr>
      <a:lvl2pPr eaLnBrk="1" hangingPunct="1">
        <a:defRPr lang="en-GB" sz="1800" b="1" kern="1200" noProof="0" dirty="0">
          <a:solidFill>
            <a:schemeClr val="bg1"/>
          </a:solidFill>
          <a:latin typeface="Arial" pitchFamily="34" charset="0"/>
          <a:ea typeface="+mj-ea"/>
          <a:cs typeface="Arial" pitchFamily="34" charset="0"/>
        </a:defRPr>
      </a:lvl2pPr>
      <a:lvl3pPr eaLnBrk="1" hangingPunct="1">
        <a:defRPr lang="en-GB" sz="1800" b="1" kern="1200" noProof="0" dirty="0">
          <a:solidFill>
            <a:schemeClr val="bg1"/>
          </a:solidFill>
          <a:latin typeface="Arial" pitchFamily="34" charset="0"/>
          <a:ea typeface="+mj-ea"/>
          <a:cs typeface="Arial" pitchFamily="34" charset="0"/>
        </a:defRPr>
      </a:lvl3pPr>
      <a:lvl4pPr eaLnBrk="1" hangingPunct="1">
        <a:defRPr lang="en-GB" sz="1800" b="1" kern="1200" noProof="0" dirty="0">
          <a:solidFill>
            <a:schemeClr val="bg1"/>
          </a:solidFill>
          <a:latin typeface="Arial" pitchFamily="34" charset="0"/>
          <a:ea typeface="+mj-ea"/>
          <a:cs typeface="Arial" pitchFamily="34" charset="0"/>
        </a:defRPr>
      </a:lvl4pPr>
      <a:lvl5pPr eaLnBrk="1" hangingPunct="1">
        <a:defRPr lang="en-GB" sz="1800" b="1" kern="1200" noProof="0" dirty="0">
          <a:solidFill>
            <a:schemeClr val="bg1"/>
          </a:solidFill>
          <a:latin typeface="Arial" pitchFamily="34" charset="0"/>
          <a:ea typeface="+mj-ea"/>
          <a:cs typeface="Arial" pitchFamily="34" charset="0"/>
        </a:defRPr>
      </a:lvl5pPr>
      <a:lvl6pPr eaLnBrk="1" hangingPunct="1">
        <a:defRPr lang="en-GB" sz="1800" b="1" kern="1200" noProof="0" dirty="0">
          <a:solidFill>
            <a:schemeClr val="bg1"/>
          </a:solidFill>
          <a:latin typeface="Arial" pitchFamily="34" charset="0"/>
          <a:ea typeface="+mj-ea"/>
          <a:cs typeface="Arial" pitchFamily="34" charset="0"/>
        </a:defRPr>
      </a:lvl6pPr>
      <a:lvl7pPr eaLnBrk="1" hangingPunct="1">
        <a:defRPr lang="en-GB" sz="1800" b="1" kern="1200" noProof="0" dirty="0">
          <a:solidFill>
            <a:schemeClr val="bg1"/>
          </a:solidFill>
          <a:latin typeface="Arial" pitchFamily="34" charset="0"/>
          <a:ea typeface="+mj-ea"/>
          <a:cs typeface="Arial" pitchFamily="34" charset="0"/>
        </a:defRPr>
      </a:lvl7pPr>
      <a:lvl8pPr eaLnBrk="1" hangingPunct="1">
        <a:defRPr lang="en-GB" sz="1800" b="1" kern="1200" noProof="0" dirty="0">
          <a:solidFill>
            <a:schemeClr val="bg1"/>
          </a:solidFill>
          <a:latin typeface="Arial" pitchFamily="34" charset="0"/>
          <a:ea typeface="+mj-ea"/>
          <a:cs typeface="Arial" pitchFamily="34" charset="0"/>
        </a:defRPr>
      </a:lvl8pPr>
      <a:lvl9pPr eaLnBrk="1" hangingPunct="1">
        <a:defRPr lang="en-GB" sz="1800" b="1" kern="1200" noProof="0" dirty="0">
          <a:solidFill>
            <a:schemeClr val="bg1"/>
          </a:solidFill>
          <a:latin typeface="Arial" pitchFamily="34" charset="0"/>
          <a:ea typeface="+mj-ea"/>
          <a:cs typeface="Arial" pitchFamily="34" charset="0"/>
        </a:defRPr>
      </a:lvl9pPr>
    </p:titleStyle>
    <p:bodyStyle>
      <a:lvl1pPr marL="0" indent="0" algn="l" defTabSz="914400" rtl="0" eaLnBrk="1" latinLnBrk="0" hangingPunct="1">
        <a:lnSpc>
          <a:spcPct val="100000"/>
        </a:lnSpc>
        <a:spcBef>
          <a:spcPts val="1200"/>
        </a:spcBef>
        <a:buFont typeface="Arial" pitchFamily="34" charset="0"/>
        <a:buNone/>
        <a:defRPr lang="en-US" sz="1600" b="1" kern="1200" noProof="0" dirty="0" smtClean="0">
          <a:solidFill>
            <a:srgbClr val="00338D"/>
          </a:solidFill>
          <a:latin typeface="Arial"/>
          <a:ea typeface="+mn-ea"/>
          <a:cs typeface="Arial" pitchFamily="34" charset="0"/>
        </a:defRPr>
      </a:lvl1pPr>
      <a:lvl2pPr marL="0" indent="0" algn="l" defTabSz="914400" rtl="0" eaLnBrk="1" latinLnBrk="0" hangingPunct="1">
        <a:lnSpc>
          <a:spcPct val="100000"/>
        </a:lnSpc>
        <a:spcBef>
          <a:spcPts val="1200"/>
        </a:spcBef>
        <a:buFont typeface="Arial" pitchFamily="34" charset="0"/>
        <a:buNone/>
        <a:defRPr lang="en-US" sz="1600" b="0" kern="1200" noProof="0" dirty="0" smtClean="0">
          <a:solidFill>
            <a:schemeClr val="tx1"/>
          </a:solidFill>
          <a:latin typeface="Arial"/>
          <a:ea typeface="+mn-ea"/>
          <a:cs typeface="Arial" pitchFamily="34" charset="0"/>
        </a:defRPr>
      </a:lvl2pPr>
      <a:lvl3pPr marL="273050" indent="-273050" algn="l" defTabSz="914400" rtl="0" eaLnBrk="1" latinLnBrk="0" hangingPunct="1">
        <a:lnSpc>
          <a:spcPct val="100000"/>
        </a:lnSpc>
        <a:spcBef>
          <a:spcPts val="1200"/>
        </a:spcBef>
        <a:buClr>
          <a:srgbClr val="97989A"/>
        </a:buClr>
        <a:buFont typeface="Arial" pitchFamily="34" charset="0"/>
        <a:buChar char="■"/>
        <a:defRPr lang="en-US" sz="1600" b="0" kern="1200" noProof="0" dirty="0" smtClean="0">
          <a:solidFill>
            <a:schemeClr val="tx1"/>
          </a:solidFill>
          <a:latin typeface="Arial"/>
          <a:ea typeface="+mn-ea"/>
          <a:cs typeface="Arial" pitchFamily="34" charset="0"/>
        </a:defRPr>
      </a:lvl3pPr>
      <a:lvl4pPr marL="536575" indent="-263525" algn="l" defTabSz="914400" rtl="0" eaLnBrk="1" latinLnBrk="0" hangingPunct="1">
        <a:lnSpc>
          <a:spcPct val="100000"/>
        </a:lnSpc>
        <a:spcBef>
          <a:spcPts val="1200"/>
        </a:spcBef>
        <a:buClr>
          <a:srgbClr val="97989A"/>
        </a:buClr>
        <a:buFont typeface="Arial" pitchFamily="34" charset="0"/>
        <a:buChar char="–"/>
        <a:tabLst/>
        <a:defRPr lang="en-US" sz="1600" b="0" kern="1200" noProof="0" dirty="0" smtClean="0">
          <a:solidFill>
            <a:schemeClr val="tx1"/>
          </a:solidFill>
          <a:latin typeface="Arial"/>
          <a:ea typeface="+mn-ea"/>
          <a:cs typeface="Arial" pitchFamily="34" charset="0"/>
        </a:defRPr>
      </a:lvl4pPr>
      <a:lvl5pPr marL="809625" indent="-271463" algn="l" defTabSz="914400" rtl="0" eaLnBrk="1" latinLnBrk="0" hangingPunct="1">
        <a:lnSpc>
          <a:spcPct val="100000"/>
        </a:lnSpc>
        <a:spcBef>
          <a:spcPts val="1200"/>
        </a:spcBef>
        <a:buClr>
          <a:srgbClr val="97989A"/>
        </a:buClr>
        <a:buFont typeface="Arial" pitchFamily="34" charset="0"/>
        <a:buChar char="■"/>
        <a:tabLst/>
        <a:defRPr lang="en-GB" sz="1600" b="0" kern="1200" baseline="0" noProof="0" dirty="0" smtClean="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wmf"/></Relationships>
</file>

<file path=ppt/slides/_rels/slide3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wmf"/></Relationships>
</file>

<file path=ppt/slides/_rels/slide3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wmf"/><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qbref://Chapter/DAN~%A717+586%7bsl%7d92+V%7bdot%7dZ%7bdot%7d+192%7bsl%7d12" TargetMode="External"/><Relationship Id="rId2" Type="http://schemas.openxmlformats.org/officeDocument/2006/relationships/hyperlink" Target="qbref://Chapter/DAN~%A72+586%7bsl%7d92+V%7bdot%7dZ%7bdot%7d+192%7bsl%7d12"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hyperlink" Target="mailto:mfojt@kpmg.cz" TargetMode="Externa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556792"/>
            <a:ext cx="3960440" cy="2016224"/>
          </a:xfrm>
        </p:spPr>
        <p:txBody>
          <a:bodyPr/>
          <a:lstStyle/>
          <a:p>
            <a:r>
              <a:rPr lang="en-US" sz="2800" dirty="0" smtClean="0"/>
              <a:t/>
            </a:r>
            <a:br>
              <a:rPr lang="en-US" sz="2800" dirty="0" smtClean="0"/>
            </a:br>
            <a:r>
              <a:rPr lang="en-US" sz="2800" dirty="0" smtClean="0"/>
              <a:t>Transfer </a:t>
            </a:r>
            <a:r>
              <a:rPr lang="en-US" sz="2800" dirty="0" smtClean="0"/>
              <a:t>pricing</a:t>
            </a:r>
            <a:r>
              <a:rPr lang="cs-CZ" sz="2800" dirty="0" smtClean="0"/>
              <a:t> – obecný úvod</a:t>
            </a:r>
            <a:endParaRPr lang="en-GB" sz="2800" dirty="0"/>
          </a:p>
        </p:txBody>
      </p:sp>
      <p:sp>
        <p:nvSpPr>
          <p:cNvPr id="6" name="Subtitle 4"/>
          <p:cNvSpPr>
            <a:spLocks noGrp="1"/>
          </p:cNvSpPr>
          <p:nvPr>
            <p:ph type="subTitle" idx="1"/>
          </p:nvPr>
        </p:nvSpPr>
        <p:spPr>
          <a:xfrm>
            <a:off x="323528" y="3933056"/>
            <a:ext cx="3024336" cy="1080120"/>
          </a:xfrm>
        </p:spPr>
        <p:txBody>
          <a:bodyPr>
            <a:normAutofit/>
          </a:bodyPr>
          <a:lstStyle/>
          <a:p>
            <a:r>
              <a:rPr lang="en-US" dirty="0" smtClean="0"/>
              <a:t>Michal Fojt</a:t>
            </a:r>
            <a:r>
              <a:rPr lang="cs-CZ" dirty="0" smtClean="0"/>
              <a:t>, </a:t>
            </a:r>
            <a:r>
              <a:rPr lang="en-US" dirty="0" smtClean="0"/>
              <a:t>Tax Specialist</a:t>
            </a:r>
            <a:endParaRPr lang="cs-CZ" dirty="0" smtClean="0"/>
          </a:p>
          <a:p>
            <a:r>
              <a:rPr lang="cs-CZ" dirty="0" smtClean="0"/>
              <a:t>25. dubna 201</a:t>
            </a:r>
            <a:r>
              <a:rPr lang="en-US" dirty="0" smtClean="0"/>
              <a:t>3</a:t>
            </a:r>
            <a:endParaRPr lang="en-GB" dirty="0" smtClean="0"/>
          </a:p>
          <a:p>
            <a:r>
              <a:rPr lang="cs-CZ" dirty="0" smtClean="0"/>
              <a:t/>
            </a:r>
            <a:br>
              <a:rPr lang="cs-CZ" dirty="0" smtClean="0"/>
            </a:b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Metoda nezávislé srovnatelné ceny (CUP)</a:t>
            </a:r>
            <a:endParaRPr lang="en-US" sz="2200" dirty="0"/>
          </a:p>
        </p:txBody>
      </p:sp>
      <p:sp>
        <p:nvSpPr>
          <p:cNvPr id="3" name="Text Placeholder 2"/>
          <p:cNvSpPr>
            <a:spLocks noGrp="1"/>
          </p:cNvSpPr>
          <p:nvPr>
            <p:ph type="body" sz="quarter" idx="10"/>
          </p:nvPr>
        </p:nvSpPr>
        <p:spPr/>
        <p:txBody>
          <a:bodyPr>
            <a:normAutofit/>
          </a:bodyPr>
          <a:lstStyle/>
          <a:p>
            <a:pPr lvl="2">
              <a:defRPr/>
            </a:pPr>
            <a:r>
              <a:rPr lang="cs-CZ" sz="1800" dirty="0"/>
              <a:t>Tato metoda srovnává cenu účtovanou za majetek nebo služby poskytované v řízené transakci s cenou účtovanou za majetek nebo služby poskytované ve srovnatelné nezávislé transakci za srovnatelných okolností. </a:t>
            </a:r>
          </a:p>
          <a:p>
            <a:pPr lvl="2">
              <a:defRPr/>
            </a:pPr>
            <a:r>
              <a:rPr lang="cs-CZ" sz="1800" dirty="0"/>
              <a:t>Může být složité nalézt transakci mezi nezávislými podniky, která je natolik podobná řízené transakci, že neexistují žádné rozdíly s podstatnými dopady na cenu. </a:t>
            </a:r>
          </a:p>
          <a:p>
            <a:pPr lvl="2">
              <a:defRPr/>
            </a:pPr>
            <a:r>
              <a:rPr lang="cs-CZ" sz="1800" dirty="0"/>
              <a:t>Metoda srovnatelné nezávislé ceny je zvláště spolehlivou metodou tehdy, kdy nezávislý podnik prodává za stejných podmínek tentýž produkt, jaký je prodáván mezi dvěma sdruženými podniky. </a:t>
            </a:r>
            <a:r>
              <a:rPr lang="cs-CZ" sz="1800" dirty="0"/>
              <a:t>Dalším příkladem je situace, kdy subjekt prodává určitý produkt jinému sdruženému podniku ve své skupině, a zároveň prodává tentýž produkt nezávislému podniku</a:t>
            </a:r>
            <a:r>
              <a:rPr lang="cs-CZ" sz="1800" dirty="0" smtClean="0"/>
              <a:t>.</a:t>
            </a:r>
          </a:p>
          <a:p>
            <a:pPr lvl="2">
              <a:defRPr/>
            </a:pPr>
            <a:r>
              <a:rPr lang="cs-CZ" sz="1800" dirty="0" smtClean="0"/>
              <a:t>Preferovaná metoda z pohledu Směrnice OECD.</a:t>
            </a:r>
          </a:p>
          <a:p>
            <a:pPr lvl="2">
              <a:defRPr/>
            </a:pPr>
            <a:r>
              <a:rPr lang="cs-CZ" sz="1800" dirty="0" smtClean="0"/>
              <a:t>Tedy: </a:t>
            </a:r>
            <a:r>
              <a:rPr lang="cs-CZ" sz="1800" b="1" dirty="0" smtClean="0"/>
              <a:t>převodní cena = nezávislá cena</a:t>
            </a:r>
            <a:endParaRPr lang="cs-CZ" sz="1800" b="1" dirty="0"/>
          </a:p>
          <a:p>
            <a:pPr lvl="2">
              <a:buNone/>
              <a:defRPr/>
            </a:pPr>
            <a:endParaRPr lang="cs-CZ"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Metoda ceny při opětovném prodeji (RPM)</a:t>
            </a:r>
            <a:endParaRPr lang="en-US" sz="2200" dirty="0"/>
          </a:p>
        </p:txBody>
      </p:sp>
      <p:sp>
        <p:nvSpPr>
          <p:cNvPr id="3" name="Text Placeholder 2"/>
          <p:cNvSpPr>
            <a:spLocks noGrp="1"/>
          </p:cNvSpPr>
          <p:nvPr>
            <p:ph type="body" sz="quarter" idx="10"/>
          </p:nvPr>
        </p:nvSpPr>
        <p:spPr/>
        <p:txBody>
          <a:bodyPr>
            <a:normAutofit/>
          </a:bodyPr>
          <a:lstStyle/>
          <a:p>
            <a:pPr lvl="2">
              <a:defRPr/>
            </a:pPr>
            <a:r>
              <a:rPr lang="cs-CZ" sz="1800" dirty="0"/>
              <a:t>Metoda ceny při opětovném prodeji vychází z ceny, za kterou je produkt nakoupený od sdruženého podniku prodán nezávislému podniku. Tato cena je pak snížena o přiměřenou hrubou marži, která představuje částku, z které by se nezávislý opětovný prodejce snažil pokrýt své prodejní a ostatní provozní náklady a dosáhnout přiměřeného zisku s ohledem na provozované funkce. To, co zbývá po odečtení hrubé marže, lze považovat po zohlednění nákladů spojených s koupí produktu (např. cla) za tržní cenu původního převodu majetku mezi sdruženými podniky.</a:t>
            </a:r>
          </a:p>
          <a:p>
            <a:pPr lvl="2">
              <a:defRPr/>
            </a:pPr>
            <a:r>
              <a:rPr lang="cs-CZ" sz="1800" dirty="0"/>
              <a:t>Tato metoda je pravděpodobně nejužitečnější u obchodně marketingové činnosti a v případech prodeje zboží přes spřízněnou distribuční firmu nezávislým subjektům, kdy distribuční společnost je omezena ve svých rizicích a funkcích. </a:t>
            </a:r>
            <a:endParaRPr lang="cs-CZ" sz="1800" dirty="0" smtClean="0"/>
          </a:p>
          <a:p>
            <a:pPr lvl="2">
              <a:defRPr/>
            </a:pPr>
            <a:r>
              <a:rPr lang="cs-CZ" sz="1800" dirty="0"/>
              <a:t>Tedy: </a:t>
            </a:r>
            <a:r>
              <a:rPr lang="cs-CZ" sz="1800" b="1" dirty="0" smtClean="0"/>
              <a:t>převodní </a:t>
            </a:r>
            <a:r>
              <a:rPr lang="cs-CZ" sz="1800" b="1" dirty="0"/>
              <a:t>cena = nezávislá </a:t>
            </a:r>
            <a:r>
              <a:rPr lang="cs-CZ" sz="1800" b="1" dirty="0" smtClean="0"/>
              <a:t>cena – přirážka závislého prodejce</a:t>
            </a:r>
            <a:endParaRPr lang="cs-CZ" sz="1800" b="1" dirty="0"/>
          </a:p>
          <a:p>
            <a:pPr lvl="2">
              <a:defRPr/>
            </a:pPr>
            <a:endParaRPr lang="cs-CZ"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Metoda nákladů a přirážky (CPM)</a:t>
            </a:r>
            <a:endParaRPr lang="en-US" sz="2200" dirty="0"/>
          </a:p>
        </p:txBody>
      </p:sp>
      <p:sp>
        <p:nvSpPr>
          <p:cNvPr id="3" name="Text Placeholder 2"/>
          <p:cNvSpPr>
            <a:spLocks noGrp="1"/>
          </p:cNvSpPr>
          <p:nvPr>
            <p:ph type="body" sz="quarter" idx="10"/>
          </p:nvPr>
        </p:nvSpPr>
        <p:spPr/>
        <p:txBody>
          <a:bodyPr>
            <a:normAutofit/>
          </a:bodyPr>
          <a:lstStyle/>
          <a:p>
            <a:pPr lvl="2">
              <a:defRPr/>
            </a:pPr>
            <a:r>
              <a:rPr lang="cs-CZ" sz="1800" dirty="0"/>
              <a:t>Metoda nákladů a přirážky vychází z nákladů, které má dodavatel v řízené transakci na majetek převedený nebo služby poskytované spřízněné společnosti. K těmto nákladům se pak přičte zisková přirážka, aby se dosáhlo přiměřeného zisku s ohledem na vykonávané funkce a podmínky trhu.</a:t>
            </a:r>
          </a:p>
          <a:p>
            <a:pPr lvl="2">
              <a:defRPr/>
            </a:pPr>
            <a:r>
              <a:rPr lang="cs-CZ" sz="1800" dirty="0"/>
              <a:t>Tato metoda je pravděpodobně nejužitečnější tam, kde jsou mezi spřízněnými stranami prodávány výrobky, nebo tam, kde spřízněné strany uzavřely dohodu o společném využívání vybavení, nebo jedná-li se v řízené transakci o poskytování služeb.</a:t>
            </a:r>
          </a:p>
          <a:p>
            <a:pPr lvl="2">
              <a:defRPr/>
            </a:pPr>
            <a:r>
              <a:rPr lang="cs-CZ" sz="1800" dirty="0"/>
              <a:t>Přímá aplikace metody nákladů a přirážky požaduje dostupnost detailních informací o nákladech a přirážce aplikované ve srovnatelné nezávislé transakci. </a:t>
            </a:r>
            <a:endParaRPr lang="cs-CZ" sz="1800" dirty="0"/>
          </a:p>
          <a:p>
            <a:pPr lvl="2">
              <a:defRPr/>
            </a:pPr>
            <a:r>
              <a:rPr lang="cs-CZ" sz="1800" dirty="0" smtClean="0"/>
              <a:t>Tedy</a:t>
            </a:r>
            <a:r>
              <a:rPr lang="cs-CZ" sz="1800" dirty="0"/>
              <a:t>: </a:t>
            </a:r>
            <a:r>
              <a:rPr lang="cs-CZ" sz="1800" b="1" dirty="0" smtClean="0"/>
              <a:t>převodní </a:t>
            </a:r>
            <a:r>
              <a:rPr lang="cs-CZ" sz="1800" b="1" dirty="0"/>
              <a:t>cena = nezávislá </a:t>
            </a:r>
            <a:r>
              <a:rPr lang="cs-CZ" sz="1800" b="1" dirty="0" smtClean="0"/>
              <a:t>cena + přirážka závislého dodavatele</a:t>
            </a:r>
            <a:endParaRPr lang="cs-CZ" sz="1800" b="1" dirty="0"/>
          </a:p>
          <a:p>
            <a:pPr lvl="2">
              <a:defRPr/>
            </a:pPr>
            <a:endParaRPr lang="cs-CZ"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Metoda rozdělení zisku (PSM)</a:t>
            </a:r>
            <a:endParaRPr lang="en-US" sz="2200" dirty="0"/>
          </a:p>
        </p:txBody>
      </p:sp>
      <p:sp>
        <p:nvSpPr>
          <p:cNvPr id="3" name="Text Placeholder 2"/>
          <p:cNvSpPr>
            <a:spLocks noGrp="1"/>
          </p:cNvSpPr>
          <p:nvPr>
            <p:ph type="body" sz="quarter" idx="10"/>
          </p:nvPr>
        </p:nvSpPr>
        <p:spPr/>
        <p:txBody>
          <a:bodyPr>
            <a:normAutofit/>
          </a:bodyPr>
          <a:lstStyle/>
          <a:p>
            <a:pPr lvl="2">
              <a:defRPr/>
            </a:pPr>
            <a:r>
              <a:rPr lang="cs-CZ" sz="1800" dirty="0"/>
              <a:t>Metoda rozdělení zisku se snaží vyloučit dopad zvláštních podmínek sjednaných nebo uložených v řízené transakci na zisky tím, že stanoví rozdělení zisků, které by se dalo předpokládat u nezávislých podniků, pokud by se do transakce zapojily.</a:t>
            </a:r>
          </a:p>
          <a:p>
            <a:pPr lvl="2">
              <a:defRPr/>
            </a:pPr>
            <a:r>
              <a:rPr lang="cs-CZ" sz="1800" dirty="0"/>
              <a:t>Metoda rozdělení zisku nejprve identifikuje zisk sdružených podniků, který má být rozdělen, z řízených transakcí, v nichž jsou sdružené podniky zaangažovány. </a:t>
            </a:r>
            <a:r>
              <a:rPr lang="cs-CZ" sz="1800" dirty="0"/>
              <a:t>Potom rozdělí tyto zisky mezi sdružené podniky na ekonomicky platném základě přibližně stanovujícím zisky, které by byly očekávány a reflektovány v dohodě na </a:t>
            </a:r>
            <a:r>
              <a:rPr lang="cs-CZ" sz="1800" dirty="0" smtClean="0"/>
              <a:t>tržním principu.</a:t>
            </a:r>
          </a:p>
          <a:p>
            <a:pPr lvl="2">
              <a:defRPr/>
            </a:pPr>
            <a:r>
              <a:rPr lang="cs-CZ" sz="1800" dirty="0"/>
              <a:t>Tato metoda je pravděpodobně nejužitečnější tam, </a:t>
            </a:r>
            <a:r>
              <a:rPr lang="cs-CZ" sz="1800" dirty="0" smtClean="0"/>
              <a:t>kde jsou jednotlivé transakce natolik provázané, že nemohou být posouzeny samostatně.</a:t>
            </a:r>
            <a:endParaRPr lang="cs-CZ" sz="1800" dirty="0"/>
          </a:p>
          <a:p>
            <a:pPr lvl="2">
              <a:defRPr/>
            </a:pPr>
            <a:endParaRPr lang="cs-CZ"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Transakční m</a:t>
            </a:r>
            <a:r>
              <a:rPr lang="cs-CZ" sz="2200" dirty="0" smtClean="0"/>
              <a:t>etoda čistého rozpětí (TNMM)</a:t>
            </a:r>
            <a:endParaRPr lang="en-US" sz="2200" dirty="0"/>
          </a:p>
        </p:txBody>
      </p:sp>
      <p:sp>
        <p:nvSpPr>
          <p:cNvPr id="3" name="Text Placeholder 2"/>
          <p:cNvSpPr>
            <a:spLocks noGrp="1"/>
          </p:cNvSpPr>
          <p:nvPr>
            <p:ph type="body" sz="quarter" idx="10"/>
          </p:nvPr>
        </p:nvSpPr>
        <p:spPr/>
        <p:txBody>
          <a:bodyPr>
            <a:normAutofit/>
          </a:bodyPr>
          <a:lstStyle/>
          <a:p>
            <a:pPr lvl="2">
              <a:defRPr/>
            </a:pPr>
            <a:r>
              <a:rPr lang="cs-CZ" sz="1800" dirty="0"/>
              <a:t>Transakční metoda čistého rozpětí zkoumá čisté ziskové rozpětí, které uskutečňuje subjekt z řízené transakce, ve vztahu k přiměřenému základu, tj. porovnává finanční ukazatele související s řízenou transakcí s finančními ukazateli souvisejícími se srovnatelnou nezávislou transakcí (např. ziskovost, rentabilitu k nákladům, k prodeji, apod.).</a:t>
            </a:r>
          </a:p>
          <a:p>
            <a:pPr lvl="2">
              <a:defRPr/>
            </a:pPr>
            <a:r>
              <a:rPr lang="cs-CZ" sz="1800" dirty="0"/>
              <a:t>Tato metoda představuje určitou modifikaci metody nákladů a přirážky resp. </a:t>
            </a:r>
            <a:r>
              <a:rPr lang="cs-CZ" sz="1800" dirty="0"/>
              <a:t>metody ceny při opětovném prodeji a zpravidla využívá údajů z databází pro určení tržně obvyklé ziskovosti. </a:t>
            </a:r>
            <a:endParaRPr lang="cs-CZ" sz="1800" dirty="0"/>
          </a:p>
          <a:p>
            <a:pPr lvl="2">
              <a:defRPr/>
            </a:pPr>
            <a:endParaRPr lang="cs-CZ"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Pokyn D-333</a:t>
            </a:r>
            <a:endParaRPr lang="en-US" sz="2200" dirty="0"/>
          </a:p>
        </p:txBody>
      </p:sp>
      <p:sp>
        <p:nvSpPr>
          <p:cNvPr id="3" name="Text Placeholder 2"/>
          <p:cNvSpPr>
            <a:spLocks noGrp="1"/>
          </p:cNvSpPr>
          <p:nvPr>
            <p:ph type="body" sz="quarter" idx="10"/>
          </p:nvPr>
        </p:nvSpPr>
        <p:spPr/>
        <p:txBody>
          <a:bodyPr>
            <a:normAutofit/>
          </a:bodyPr>
          <a:lstStyle/>
          <a:p>
            <a:pPr lvl="2">
              <a:buNone/>
              <a:defRPr/>
            </a:pPr>
            <a:r>
              <a:rPr lang="cs-CZ" sz="2000" b="1" dirty="0" smtClean="0">
                <a:solidFill>
                  <a:srgbClr val="00338D"/>
                </a:solidFill>
              </a:rPr>
              <a:t>Sdělení </a:t>
            </a:r>
            <a:r>
              <a:rPr lang="cs-CZ" sz="2000" b="1" dirty="0">
                <a:solidFill>
                  <a:srgbClr val="00338D"/>
                </a:solidFill>
              </a:rPr>
              <a:t>Ministerstva financí k závaznému posouzení způsobu, jakým byla vytvořena cena sjednávaná mezi spojenými osobami</a:t>
            </a:r>
          </a:p>
          <a:p>
            <a:pPr lvl="2">
              <a:defRPr/>
            </a:pPr>
            <a:r>
              <a:rPr lang="cs-CZ" sz="1800" dirty="0" smtClean="0"/>
              <a:t>APA (</a:t>
            </a:r>
            <a:r>
              <a:rPr lang="cs-CZ" sz="1800" dirty="0" err="1" smtClean="0"/>
              <a:t>Advance</a:t>
            </a:r>
            <a:r>
              <a:rPr lang="cs-CZ" sz="1800" dirty="0" smtClean="0"/>
              <a:t> </a:t>
            </a:r>
            <a:r>
              <a:rPr lang="cs-CZ" sz="1800" dirty="0" err="1" smtClean="0"/>
              <a:t>Pricing</a:t>
            </a:r>
            <a:r>
              <a:rPr lang="cs-CZ" sz="1800" dirty="0" smtClean="0"/>
              <a:t> </a:t>
            </a:r>
            <a:r>
              <a:rPr lang="cs-CZ" sz="1800" dirty="0" err="1" smtClean="0"/>
              <a:t>Agreement</a:t>
            </a:r>
            <a:r>
              <a:rPr lang="cs-CZ" sz="1800" dirty="0" smtClean="0"/>
              <a:t>)</a:t>
            </a:r>
          </a:p>
          <a:p>
            <a:pPr lvl="2">
              <a:defRPr/>
            </a:pPr>
            <a:r>
              <a:rPr lang="cs-CZ" sz="1800" dirty="0" smtClean="0"/>
              <a:t>Poplatník</a:t>
            </a:r>
            <a:r>
              <a:rPr lang="cs-CZ" sz="1800" dirty="0"/>
              <a:t>, který sjednává ceny v obchodních vztazích se spojenými osobami a vzniká mu pochybnost, zda tato cena odpovídá ceně obvyklé, může požádat místně příslušného správce daně o závazné posouzení způsobu stanovení… </a:t>
            </a:r>
          </a:p>
          <a:p>
            <a:pPr lvl="2">
              <a:buNone/>
              <a:defRPr/>
            </a:pPr>
            <a:r>
              <a:rPr lang="cs-CZ" sz="1800" dirty="0" smtClean="0"/>
              <a:t>- účinnost </a:t>
            </a:r>
            <a:r>
              <a:rPr lang="cs-CZ" sz="1800" dirty="0"/>
              <a:t>rozhodnutí 3 roky </a:t>
            </a:r>
          </a:p>
          <a:p>
            <a:pPr lvl="2">
              <a:buNone/>
              <a:defRPr/>
            </a:pPr>
            <a:r>
              <a:rPr lang="cs-CZ" sz="1800" dirty="0" smtClean="0"/>
              <a:t>- správní </a:t>
            </a:r>
            <a:r>
              <a:rPr lang="cs-CZ" sz="1800" dirty="0"/>
              <a:t>poplatek 10 tis. </a:t>
            </a:r>
            <a:r>
              <a:rPr lang="cs-CZ" sz="1800" dirty="0"/>
              <a:t>Kč</a:t>
            </a:r>
          </a:p>
          <a:p>
            <a:pPr lvl="2">
              <a:buNone/>
              <a:defRPr/>
            </a:pPr>
            <a:r>
              <a:rPr lang="cs-CZ" sz="1800" dirty="0" smtClean="0"/>
              <a:t>- doba </a:t>
            </a:r>
            <a:r>
              <a:rPr lang="cs-CZ" sz="1800" dirty="0"/>
              <a:t>vyřízení </a:t>
            </a:r>
            <a:r>
              <a:rPr lang="cs-CZ" sz="1800" dirty="0" smtClean="0"/>
              <a:t>7 - 8 </a:t>
            </a:r>
            <a:r>
              <a:rPr lang="cs-CZ" sz="1800" dirty="0"/>
              <a:t>měsíců</a:t>
            </a:r>
          </a:p>
          <a:p>
            <a:pPr lvl="2">
              <a:buNone/>
              <a:defRPr/>
            </a:pPr>
            <a:r>
              <a:rPr lang="cs-CZ" sz="1800" dirty="0" smtClean="0"/>
              <a:t>- § </a:t>
            </a:r>
            <a:r>
              <a:rPr lang="cs-CZ" sz="1800" dirty="0"/>
              <a:t>38nc ZDP</a:t>
            </a:r>
          </a:p>
          <a:p>
            <a:pPr lvl="2">
              <a:buNone/>
              <a:defRPr/>
            </a:pPr>
            <a:r>
              <a:rPr lang="cs-CZ" sz="1800" dirty="0" smtClean="0"/>
              <a:t>- § </a:t>
            </a:r>
            <a:r>
              <a:rPr lang="cs-CZ" sz="1800" dirty="0"/>
              <a:t>132 </a:t>
            </a:r>
            <a:r>
              <a:rPr lang="cs-CZ" sz="1800" dirty="0" smtClean="0"/>
              <a:t>a 133 DŘ</a:t>
            </a:r>
            <a:endParaRPr lang="cs-CZ" sz="1800" dirty="0"/>
          </a:p>
          <a:p>
            <a:pPr lvl="2">
              <a:buNone/>
              <a:defRPr/>
            </a:pPr>
            <a:r>
              <a:rPr lang="cs-CZ" sz="1800" dirty="0" smtClean="0"/>
              <a:t>- § </a:t>
            </a:r>
            <a:r>
              <a:rPr lang="cs-CZ" sz="1800" dirty="0"/>
              <a:t>23 odst. 7 </a:t>
            </a:r>
            <a:r>
              <a:rPr lang="cs-CZ" sz="1800" dirty="0" smtClean="0"/>
              <a:t>ZDP</a:t>
            </a:r>
            <a:endParaRPr lang="cs-CZ"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Pokyn D-334</a:t>
            </a:r>
            <a:endParaRPr lang="en-US" sz="2200" dirty="0"/>
          </a:p>
        </p:txBody>
      </p:sp>
      <p:sp>
        <p:nvSpPr>
          <p:cNvPr id="3" name="Text Placeholder 2"/>
          <p:cNvSpPr>
            <a:spLocks noGrp="1"/>
          </p:cNvSpPr>
          <p:nvPr>
            <p:ph type="body" sz="quarter" idx="10"/>
          </p:nvPr>
        </p:nvSpPr>
        <p:spPr/>
        <p:txBody>
          <a:bodyPr>
            <a:normAutofit/>
          </a:bodyPr>
          <a:lstStyle/>
          <a:p>
            <a:pPr lvl="2">
              <a:buNone/>
              <a:defRPr/>
            </a:pPr>
            <a:r>
              <a:rPr lang="cs-CZ" sz="2000" b="1" dirty="0" smtClean="0">
                <a:solidFill>
                  <a:srgbClr val="00338D"/>
                </a:solidFill>
              </a:rPr>
              <a:t>Sdělení Ministerstva </a:t>
            </a:r>
            <a:r>
              <a:rPr lang="cs-CZ" sz="2000" b="1" dirty="0">
                <a:solidFill>
                  <a:srgbClr val="00338D"/>
                </a:solidFill>
              </a:rPr>
              <a:t>financí k rozsahu dokumentace způsobu tvorby cen mezi spojenými osobami </a:t>
            </a:r>
            <a:endParaRPr lang="cs-CZ" sz="2000" b="1" dirty="0">
              <a:solidFill>
                <a:srgbClr val="00338D"/>
              </a:solidFill>
            </a:endParaRPr>
          </a:p>
          <a:p>
            <a:pPr lvl="2">
              <a:defRPr/>
            </a:pPr>
            <a:r>
              <a:rPr lang="cs-CZ" sz="1800" dirty="0" smtClean="0"/>
              <a:t>Obsah dokumentace převodních cen dle konceptu evropské dokumentace (tzv. „</a:t>
            </a:r>
            <a:r>
              <a:rPr lang="cs-CZ" sz="1800" dirty="0" err="1" smtClean="0"/>
              <a:t>Masterfile</a:t>
            </a:r>
            <a:r>
              <a:rPr lang="cs-CZ" sz="1800" dirty="0" smtClean="0"/>
              <a:t>“)</a:t>
            </a:r>
          </a:p>
          <a:p>
            <a:pPr lvl="2">
              <a:buNone/>
              <a:defRPr/>
            </a:pPr>
            <a:r>
              <a:rPr lang="cs-CZ" sz="1800" dirty="0" smtClean="0"/>
              <a:t>- obecný popis podnikatelské činnosti a podnikatelské strategie skupiny podniků</a:t>
            </a:r>
            <a:endParaRPr lang="cs-CZ" sz="1800" dirty="0"/>
          </a:p>
          <a:p>
            <a:pPr lvl="2">
              <a:buNone/>
              <a:defRPr/>
            </a:pPr>
            <a:r>
              <a:rPr lang="cs-CZ" sz="1800" dirty="0" smtClean="0"/>
              <a:t>- </a:t>
            </a:r>
            <a:r>
              <a:rPr lang="cs-CZ" sz="1800" dirty="0"/>
              <a:t>obecný popis </a:t>
            </a:r>
            <a:r>
              <a:rPr lang="cs-CZ" sz="1800" dirty="0" smtClean="0"/>
              <a:t>organizační struktury skupiny </a:t>
            </a:r>
            <a:r>
              <a:rPr lang="cs-CZ" sz="1800" dirty="0"/>
              <a:t>podniků</a:t>
            </a:r>
          </a:p>
          <a:p>
            <a:pPr lvl="2">
              <a:buNone/>
              <a:defRPr/>
            </a:pPr>
            <a:r>
              <a:rPr lang="cs-CZ" sz="1800" dirty="0" smtClean="0"/>
              <a:t>- </a:t>
            </a:r>
            <a:r>
              <a:rPr lang="cs-CZ" sz="1800" dirty="0"/>
              <a:t>obecný popis </a:t>
            </a:r>
            <a:r>
              <a:rPr lang="cs-CZ" sz="1800" dirty="0" smtClean="0"/>
              <a:t>spojených osob zúčastněných v obchodních vztazích</a:t>
            </a:r>
            <a:endParaRPr lang="cs-CZ" sz="1800" dirty="0"/>
          </a:p>
          <a:p>
            <a:pPr lvl="2">
              <a:buNone/>
              <a:defRPr/>
            </a:pPr>
            <a:r>
              <a:rPr lang="cs-CZ" sz="1800" dirty="0" smtClean="0"/>
              <a:t>- obecný popis obchodních vztahů (tok transakcí, průběh fakturace, rozsah transakcí)</a:t>
            </a:r>
            <a:endParaRPr lang="cs-CZ" sz="1800" dirty="0"/>
          </a:p>
          <a:p>
            <a:pPr lvl="2">
              <a:buNone/>
              <a:defRPr/>
            </a:pPr>
            <a:r>
              <a:rPr lang="cs-CZ" sz="1800" dirty="0" smtClean="0"/>
              <a:t>- obecný popis vykonávaných funkcí a nesených rizik</a:t>
            </a:r>
          </a:p>
          <a:p>
            <a:pPr lvl="2">
              <a:buNone/>
              <a:defRPr/>
            </a:pPr>
            <a:r>
              <a:rPr lang="cs-CZ" sz="1800" dirty="0" smtClean="0"/>
              <a:t>- vlastnictví nehmotného majetku – licenční poplatky</a:t>
            </a:r>
          </a:p>
          <a:p>
            <a:pPr lvl="2">
              <a:buNone/>
              <a:defRPr/>
            </a:pPr>
            <a:r>
              <a:rPr lang="cs-CZ" sz="1800" dirty="0" smtClean="0"/>
              <a:t>- popis tvorby převodních cen</a:t>
            </a:r>
          </a:p>
          <a:p>
            <a:pPr lvl="2">
              <a:buNone/>
              <a:defRPr/>
            </a:pPr>
            <a:r>
              <a:rPr lang="cs-CZ" sz="1800" dirty="0" smtClean="0"/>
              <a:t>- </a:t>
            </a:r>
            <a:r>
              <a:rPr lang="cs-CZ" sz="1800" i="1" dirty="0"/>
              <a:t>s</a:t>
            </a:r>
            <a:r>
              <a:rPr lang="cs-CZ" sz="1800" i="1" dirty="0" smtClean="0"/>
              <a:t>rovnávací analýza (dle specifik jednotlivých zemí)</a:t>
            </a:r>
            <a:endParaRPr lang="cs-CZ" sz="18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Dokumentace převodních cen vs. proces dokazování</a:t>
            </a:r>
            <a:endParaRPr lang="en-US" sz="2200" dirty="0"/>
          </a:p>
        </p:txBody>
      </p:sp>
      <p:sp>
        <p:nvSpPr>
          <p:cNvPr id="3" name="Text Placeholder 2"/>
          <p:cNvSpPr>
            <a:spLocks noGrp="1"/>
          </p:cNvSpPr>
          <p:nvPr>
            <p:ph type="body" sz="quarter" idx="10"/>
          </p:nvPr>
        </p:nvSpPr>
        <p:spPr/>
        <p:txBody>
          <a:bodyPr>
            <a:normAutofit fontScale="92500" lnSpcReduction="20000"/>
          </a:bodyPr>
          <a:lstStyle/>
          <a:p>
            <a:pPr lvl="2">
              <a:buNone/>
            </a:pPr>
            <a:r>
              <a:rPr lang="cs-CZ" sz="2000" b="1" dirty="0">
                <a:solidFill>
                  <a:srgbClr val="00338D"/>
                </a:solidFill>
              </a:rPr>
              <a:t>Dokumentace převodních cen</a:t>
            </a:r>
          </a:p>
          <a:p>
            <a:pPr lvl="2"/>
            <a:r>
              <a:rPr lang="cs-CZ" sz="2000" dirty="0" smtClean="0"/>
              <a:t>Dokumentační </a:t>
            </a:r>
            <a:r>
              <a:rPr lang="cs-CZ" sz="2000" dirty="0"/>
              <a:t>povinnost není zákonnou povinností, </a:t>
            </a:r>
            <a:r>
              <a:rPr lang="cs-CZ" sz="2000" dirty="0" smtClean="0"/>
              <a:t>ale je nutné postupovat dle: </a:t>
            </a:r>
            <a:endParaRPr lang="cs-CZ" sz="2000" dirty="0"/>
          </a:p>
          <a:p>
            <a:pPr lvl="2">
              <a:buNone/>
            </a:pPr>
            <a:r>
              <a:rPr lang="cs-CZ" sz="2000" dirty="0"/>
              <a:t>§ 23/7 ZDP </a:t>
            </a:r>
          </a:p>
          <a:p>
            <a:pPr lvl="2">
              <a:buNone/>
            </a:pPr>
            <a:r>
              <a:rPr lang="cs-CZ" sz="2000" dirty="0"/>
              <a:t>§ 92/3 DŘ </a:t>
            </a:r>
            <a:r>
              <a:rPr lang="cs-CZ" sz="2000" dirty="0" smtClean="0"/>
              <a:t>- daňový </a:t>
            </a:r>
            <a:r>
              <a:rPr lang="cs-CZ" sz="2000" dirty="0"/>
              <a:t>subjekt prokazuje všechny skutečnosti, které je povinen uvádět v řádném daňovém tvrzení, dodatečném daňovém tvrzení a dalších podáních </a:t>
            </a:r>
            <a:r>
              <a:rPr lang="cs-CZ" sz="2000" dirty="0" smtClean="0"/>
              <a:t>(</a:t>
            </a:r>
            <a:r>
              <a:rPr lang="cs-CZ" sz="2000" dirty="0"/>
              <a:t>dříve § 31/9 ZSDP</a:t>
            </a:r>
            <a:r>
              <a:rPr lang="cs-CZ" sz="2000" dirty="0" smtClean="0"/>
              <a:t>)</a:t>
            </a:r>
            <a:endParaRPr lang="cs-CZ" sz="2000" dirty="0"/>
          </a:p>
          <a:p>
            <a:pPr lvl="2"/>
            <a:r>
              <a:rPr lang="cs-CZ" sz="2000" dirty="0"/>
              <a:t>Správce daně může explicitně dokumentaci požadovat </a:t>
            </a:r>
            <a:r>
              <a:rPr lang="cs-CZ" sz="2000" dirty="0" smtClean="0"/>
              <a:t>v </a:t>
            </a:r>
            <a:r>
              <a:rPr lang="cs-CZ" sz="2000" dirty="0"/>
              <a:t>kterémkoliv okamžiku daňového </a:t>
            </a:r>
            <a:r>
              <a:rPr lang="cs-CZ" sz="2000" dirty="0" smtClean="0"/>
              <a:t>řízení</a:t>
            </a:r>
            <a:endParaRPr lang="cs-CZ" sz="2000" dirty="0"/>
          </a:p>
          <a:p>
            <a:pPr lvl="2"/>
            <a:r>
              <a:rPr lang="cs-CZ" sz="2000" dirty="0"/>
              <a:t>Obsah dokumentace – viz pokyn </a:t>
            </a:r>
            <a:r>
              <a:rPr lang="cs-CZ" sz="2000" dirty="0" smtClean="0"/>
              <a:t>MF D-334</a:t>
            </a:r>
            <a:r>
              <a:rPr lang="cs-CZ" sz="2000" dirty="0"/>
              <a:t>, vychází z doporučení EU </a:t>
            </a:r>
            <a:endParaRPr lang="cs-CZ" sz="2000" dirty="0" smtClean="0"/>
          </a:p>
          <a:p>
            <a:pPr lvl="2">
              <a:buNone/>
            </a:pPr>
            <a:endParaRPr lang="cs-CZ" sz="1200" dirty="0" smtClean="0"/>
          </a:p>
          <a:p>
            <a:pPr lvl="2">
              <a:buNone/>
            </a:pPr>
            <a:r>
              <a:rPr lang="cs-CZ" sz="2000" b="1" dirty="0" smtClean="0">
                <a:solidFill>
                  <a:srgbClr val="00338D"/>
                </a:solidFill>
              </a:rPr>
              <a:t>Dokazování – správce daně hodnotí splnění 3 podmínek:</a:t>
            </a:r>
          </a:p>
          <a:p>
            <a:pPr lvl="2"/>
            <a:r>
              <a:rPr lang="cs-CZ" sz="2100" dirty="0"/>
              <a:t>Existence smluvního vztahu mezi spojenými osobami</a:t>
            </a:r>
          </a:p>
          <a:p>
            <a:pPr lvl="2"/>
            <a:r>
              <a:rPr lang="cs-CZ" sz="2100" dirty="0"/>
              <a:t>Ceny sjednané jsou rozdílné od cen obvyklých </a:t>
            </a:r>
          </a:p>
          <a:p>
            <a:pPr lvl="2"/>
            <a:r>
              <a:rPr lang="cs-CZ" sz="2100" dirty="0"/>
              <a:t>Rozdíl není uspokojivě </a:t>
            </a:r>
            <a:r>
              <a:rPr lang="cs-CZ" sz="2100" dirty="0" smtClean="0"/>
              <a:t>doložen</a:t>
            </a:r>
            <a:endParaRPr lang="cs-CZ"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Doměrky z titulu převodních cen v ČR</a:t>
            </a:r>
            <a:endParaRPr lang="en-US" sz="2200" dirty="0"/>
          </a:p>
        </p:txBody>
      </p:sp>
      <p:sp>
        <p:nvSpPr>
          <p:cNvPr id="3" name="Text Placeholder 2"/>
          <p:cNvSpPr>
            <a:spLocks noGrp="1"/>
          </p:cNvSpPr>
          <p:nvPr>
            <p:ph type="body" sz="quarter" idx="10"/>
          </p:nvPr>
        </p:nvSpPr>
        <p:spPr/>
        <p:txBody>
          <a:bodyPr>
            <a:normAutofit/>
          </a:bodyPr>
          <a:lstStyle/>
          <a:p>
            <a:pPr lvl="2">
              <a:buNone/>
            </a:pPr>
            <a:endParaRPr lang="cs-CZ" sz="2000" dirty="0"/>
          </a:p>
        </p:txBody>
      </p:sp>
      <p:graphicFrame>
        <p:nvGraphicFramePr>
          <p:cNvPr id="4" name="Group 6"/>
          <p:cNvGraphicFramePr>
            <a:graphicFrameLocks/>
          </p:cNvGraphicFramePr>
          <p:nvPr/>
        </p:nvGraphicFramePr>
        <p:xfrm>
          <a:off x="179513" y="1124744"/>
          <a:ext cx="8712968" cy="4968551"/>
        </p:xfrm>
        <a:graphic>
          <a:graphicData uri="http://schemas.openxmlformats.org/drawingml/2006/table">
            <a:tbl>
              <a:tblPr/>
              <a:tblGrid>
                <a:gridCol w="1256996"/>
                <a:gridCol w="1263612"/>
                <a:gridCol w="2267555"/>
                <a:gridCol w="1945036"/>
                <a:gridCol w="1979769"/>
              </a:tblGrid>
              <a:tr h="969557">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400" b="1" i="0" u="none" strike="noStrike" cap="none" normalizeH="0" baseline="0" dirty="0" smtClean="0">
                          <a:ln>
                            <a:noFill/>
                          </a:ln>
                          <a:solidFill>
                            <a:schemeClr val="tx1"/>
                          </a:solidFill>
                          <a:effectLst/>
                          <a:latin typeface="Arial" charset="0"/>
                        </a:rPr>
                        <a:t>Daňové kontroly (v Kč)</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0733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Rok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Počet kontrol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Zvýšení základu daně</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Doměrek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Snížení daňové ztráty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388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2009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139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148 969 000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50 439 000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801 471 000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04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2010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221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365 307 000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90 998 000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64 856 000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72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2011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312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310 417 000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169 700 000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Arial" charset="0"/>
                        </a:rPr>
                        <a:t>816 033 000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t>Transfer pricing – </a:t>
            </a:r>
            <a:r>
              <a:rPr lang="cs-CZ" sz="2200" dirty="0" smtClean="0"/>
              <a:t>globální přístup</a:t>
            </a:r>
            <a:endParaRPr lang="en-US" sz="2200" dirty="0"/>
          </a:p>
        </p:txBody>
      </p:sp>
      <p:sp>
        <p:nvSpPr>
          <p:cNvPr id="3" name="Text Placeholder 2"/>
          <p:cNvSpPr>
            <a:spLocks noGrp="1"/>
          </p:cNvSpPr>
          <p:nvPr>
            <p:ph type="body" sz="quarter" idx="10"/>
          </p:nvPr>
        </p:nvSpPr>
        <p:spPr/>
        <p:txBody>
          <a:bodyPr>
            <a:normAutofit/>
          </a:bodyPr>
          <a:lstStyle/>
          <a:p>
            <a:r>
              <a:rPr lang="cs-CZ" sz="2000" dirty="0" smtClean="0"/>
              <a:t>Proč toto téma?</a:t>
            </a:r>
          </a:p>
          <a:p>
            <a:pPr lvl="2"/>
            <a:r>
              <a:rPr lang="cs-CZ" sz="2000" dirty="0"/>
              <a:t>Klíčový daňový element  pro nadnárodní korporaci</a:t>
            </a:r>
          </a:p>
          <a:p>
            <a:pPr lvl="2"/>
            <a:r>
              <a:rPr lang="cs-CZ" sz="2000" dirty="0"/>
              <a:t>Jedna z nejdůležitějších výzev při formování optimální daňové strategie</a:t>
            </a:r>
          </a:p>
          <a:p>
            <a:pPr lvl="2"/>
            <a:r>
              <a:rPr lang="cs-CZ" sz="2000" dirty="0" smtClean="0"/>
              <a:t>Transfer </a:t>
            </a:r>
            <a:r>
              <a:rPr lang="cs-CZ" sz="2000" dirty="0" err="1" smtClean="0"/>
              <a:t>pricing</a:t>
            </a:r>
            <a:r>
              <a:rPr lang="cs-CZ" sz="2000" dirty="0" smtClean="0"/>
              <a:t> </a:t>
            </a:r>
            <a:r>
              <a:rPr lang="cs-CZ" sz="2000" dirty="0"/>
              <a:t>dokumentace vzrůstá na významu</a:t>
            </a:r>
          </a:p>
          <a:p>
            <a:pPr lvl="2"/>
            <a:r>
              <a:rPr lang="cs-CZ" sz="2000" dirty="0"/>
              <a:t>Nezbytnost koordinace </a:t>
            </a:r>
            <a:r>
              <a:rPr lang="cs-CZ" sz="2000" dirty="0" smtClean="0"/>
              <a:t>a </a:t>
            </a:r>
            <a:r>
              <a:rPr lang="cs-CZ" sz="2000" dirty="0"/>
              <a:t>globálního přístupu na úrovni korporace     </a:t>
            </a:r>
          </a:p>
          <a:p>
            <a:pPr lvl="2"/>
            <a:r>
              <a:rPr lang="cs-CZ" sz="2000" dirty="0"/>
              <a:t>Vzrůstající zájem </a:t>
            </a:r>
            <a:r>
              <a:rPr lang="cs-CZ" sz="2000" dirty="0" smtClean="0"/>
              <a:t>daňových </a:t>
            </a:r>
            <a:r>
              <a:rPr lang="cs-CZ" sz="2000" dirty="0"/>
              <a:t>správ</a:t>
            </a:r>
          </a:p>
          <a:p>
            <a:pPr lvl="2"/>
            <a:r>
              <a:rPr lang="cs-CZ" sz="2000" dirty="0"/>
              <a:t>Koordinovaná administrativní spolupráce jednotlivých zemí</a:t>
            </a:r>
          </a:p>
          <a:p>
            <a:pPr lvl="2"/>
            <a:r>
              <a:rPr lang="cs-CZ" sz="2000" dirty="0"/>
              <a:t>Sofistikovanější </a:t>
            </a:r>
            <a:r>
              <a:rPr lang="cs-CZ" sz="2000" dirty="0" smtClean="0"/>
              <a:t>a </a:t>
            </a:r>
            <a:r>
              <a:rPr lang="cs-CZ" sz="2000" dirty="0"/>
              <a:t>důraznější daňová kontrola</a:t>
            </a:r>
          </a:p>
          <a:p>
            <a:pPr lvl="2"/>
            <a:r>
              <a:rPr lang="cs-CZ" sz="2000" dirty="0"/>
              <a:t>1 z 5 kontrolovaných korporací celosvětově pociťuje citelnou administrativní sankci      </a:t>
            </a:r>
          </a:p>
          <a:p>
            <a:pPr lvl="2"/>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t>Transfer pricing – </a:t>
            </a:r>
            <a:r>
              <a:rPr lang="cs-CZ" sz="2200" dirty="0" smtClean="0"/>
              <a:t>obecná definice</a:t>
            </a:r>
            <a:endParaRPr lang="en-US" sz="2200" dirty="0"/>
          </a:p>
        </p:txBody>
      </p:sp>
      <p:sp>
        <p:nvSpPr>
          <p:cNvPr id="3" name="Text Placeholder 2"/>
          <p:cNvSpPr>
            <a:spLocks noGrp="1"/>
          </p:cNvSpPr>
          <p:nvPr>
            <p:ph type="body" sz="quarter" idx="10"/>
          </p:nvPr>
        </p:nvSpPr>
        <p:spPr/>
        <p:txBody>
          <a:bodyPr>
            <a:normAutofit/>
          </a:bodyPr>
          <a:lstStyle/>
          <a:p>
            <a:r>
              <a:rPr lang="cs-CZ" sz="2000" dirty="0" smtClean="0"/>
              <a:t>Zjednodušeně </a:t>
            </a:r>
            <a:r>
              <a:rPr lang="cs-CZ" sz="2000" dirty="0"/>
              <a:t>lze konstatovat, že za převodní neboli transferové (obvyklé) ceny </a:t>
            </a:r>
            <a:r>
              <a:rPr lang="cs-CZ" sz="2000" dirty="0" smtClean="0"/>
              <a:t>lze považovat </a:t>
            </a:r>
            <a:r>
              <a:rPr lang="cs-CZ" sz="2000" dirty="0"/>
              <a:t>„ceny“ uplatňované u transakcí uskutečňovaných mezi dvěma daňovými </a:t>
            </a:r>
            <a:r>
              <a:rPr lang="cs-CZ" sz="2000" dirty="0" smtClean="0"/>
              <a:t>subjekty ekonomicky </a:t>
            </a:r>
            <a:r>
              <a:rPr lang="cs-CZ" sz="2000" dirty="0"/>
              <a:t>nebo personálně </a:t>
            </a:r>
            <a:r>
              <a:rPr lang="cs-CZ" sz="2000" dirty="0" smtClean="0"/>
              <a:t>spojenými. </a:t>
            </a:r>
          </a:p>
          <a:p>
            <a:r>
              <a:rPr lang="cs-CZ" sz="2000" dirty="0" smtClean="0"/>
              <a:t>Tyto </a:t>
            </a:r>
            <a:r>
              <a:rPr lang="cs-CZ" sz="2000" dirty="0"/>
              <a:t>ceny musí být stanoveny stejným způsobem, jak </a:t>
            </a:r>
            <a:r>
              <a:rPr lang="cs-CZ" sz="2000" dirty="0" smtClean="0"/>
              <a:t>by postupovaly </a:t>
            </a:r>
            <a:r>
              <a:rPr lang="cs-CZ" sz="2000" dirty="0"/>
              <a:t>subjekty, které nejsou ekonomicky či personálně spojené (nezávislé podniky).</a:t>
            </a:r>
          </a:p>
          <a:p>
            <a:r>
              <a:rPr lang="cs-CZ" sz="2000" dirty="0"/>
              <a:t>Takto stanovené ceny jsou cenami stanovenými na základě principu tržního odstupu.</a:t>
            </a:r>
          </a:p>
          <a:p>
            <a:r>
              <a:rPr lang="cs-CZ" sz="2000" dirty="0"/>
              <a:t>V českých podmínkách lze zjednodušeně říci, že se jedná o použití cen obvyklých pro </a:t>
            </a:r>
            <a:r>
              <a:rPr lang="cs-CZ" sz="2000" dirty="0" smtClean="0"/>
              <a:t>účely stanovení </a:t>
            </a:r>
            <a:r>
              <a:rPr lang="cs-CZ" sz="2000" dirty="0"/>
              <a:t>základu daně z příjmu, jak jsou uváděny v našich daňových zákonech.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t>Transfer pricing – </a:t>
            </a:r>
            <a:r>
              <a:rPr lang="cs-CZ" sz="2200" dirty="0" smtClean="0"/>
              <a:t>současná situace v ČR</a:t>
            </a:r>
            <a:endParaRPr lang="en-US" sz="2200" dirty="0"/>
          </a:p>
        </p:txBody>
      </p:sp>
      <p:sp>
        <p:nvSpPr>
          <p:cNvPr id="3" name="Text Placeholder 2"/>
          <p:cNvSpPr>
            <a:spLocks noGrp="1"/>
          </p:cNvSpPr>
          <p:nvPr>
            <p:ph type="body" sz="quarter" idx="10"/>
          </p:nvPr>
        </p:nvSpPr>
        <p:spPr/>
        <p:txBody>
          <a:bodyPr>
            <a:normAutofit/>
          </a:bodyPr>
          <a:lstStyle/>
          <a:p>
            <a:r>
              <a:rPr lang="cs-CZ" sz="2000" dirty="0" smtClean="0"/>
              <a:t>Proč toto téma?</a:t>
            </a:r>
          </a:p>
          <a:p>
            <a:pPr lvl="2"/>
            <a:r>
              <a:rPr lang="cs-CZ" sz="1800" dirty="0" smtClean="0"/>
              <a:t>Intenzita </a:t>
            </a:r>
            <a:r>
              <a:rPr lang="cs-CZ" sz="1800" dirty="0"/>
              <a:t>kontrol oblasti převodních cen se v posledních letech zvyšuje</a:t>
            </a:r>
          </a:p>
          <a:p>
            <a:pPr lvl="2"/>
            <a:r>
              <a:rPr lang="cs-CZ" sz="1800" dirty="0"/>
              <a:t>Požadavky na doložení oblasti převodních cen se zvyšují</a:t>
            </a:r>
          </a:p>
          <a:p>
            <a:pPr lvl="2"/>
            <a:r>
              <a:rPr lang="cs-CZ" sz="1800" dirty="0" smtClean="0"/>
              <a:t>Specializace finančních úřadů</a:t>
            </a:r>
          </a:p>
          <a:p>
            <a:pPr lvl="2"/>
            <a:r>
              <a:rPr lang="cs-CZ" sz="1800" dirty="0" smtClean="0"/>
              <a:t>Vznik Specializovaného finančního úřadu od roku 2012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cs-CZ" dirty="0" smtClean="0"/>
              <a:t>Dokumentace převodních </a:t>
            </a:r>
            <a:r>
              <a:rPr lang="cs-CZ" dirty="0" smtClean="0"/>
              <a:t>cen</a:t>
            </a:r>
            <a:br>
              <a:rPr lang="cs-CZ" dirty="0" smtClean="0"/>
            </a:br>
            <a:r>
              <a:rPr lang="en-GB" dirty="0" smtClean="0"/>
              <a:t/>
            </a:r>
            <a:br>
              <a:rPr lang="en-GB" dirty="0" smtClean="0"/>
            </a:br>
            <a:r>
              <a:rPr lang="cs-CZ" sz="2400" dirty="0" smtClean="0"/>
              <a:t>Případová studie</a:t>
            </a:r>
            <a:r>
              <a:rPr lang="cs-CZ" dirty="0" smtClean="0"/>
              <a:t/>
            </a:r>
            <a:br>
              <a:rPr lang="cs-CZ" dirty="0" smtClean="0"/>
            </a:br>
            <a:r>
              <a:rPr lang="cs-CZ" dirty="0" smtClean="0"/>
              <a:t/>
            </a:r>
            <a:br>
              <a:rPr lang="cs-CZ" dirty="0" smtClean="0"/>
            </a:br>
            <a:endParaRPr lang="en-GB" dirty="0"/>
          </a:p>
        </p:txBody>
      </p:sp>
      <p:sp>
        <p:nvSpPr>
          <p:cNvPr id="5" name="Subtitle 4"/>
          <p:cNvSpPr>
            <a:spLocks noGrp="1"/>
          </p:cNvSpPr>
          <p:nvPr>
            <p:ph type="subTitle" idx="1"/>
          </p:nvPr>
        </p:nvSpPr>
        <p:spPr>
          <a:xfrm>
            <a:off x="323528" y="3861048"/>
            <a:ext cx="3024336" cy="1080120"/>
          </a:xfrm>
        </p:spPr>
        <p:txBody>
          <a:bodyPr/>
          <a:lstStyle/>
          <a:p>
            <a:r>
              <a:rPr lang="cs-CZ" dirty="0" smtClean="0"/>
              <a:t>Michal Fojt, </a:t>
            </a:r>
            <a:r>
              <a:rPr lang="cs-CZ" dirty="0" smtClean="0"/>
              <a:t>Tax </a:t>
            </a:r>
            <a:r>
              <a:rPr lang="cs-CZ" dirty="0" err="1" smtClean="0"/>
              <a:t>Specialist</a:t>
            </a:r>
            <a:endParaRPr lang="en-GB" dirty="0" smtClean="0"/>
          </a:p>
          <a:p>
            <a:r>
              <a:rPr lang="cs-CZ" dirty="0" smtClean="0"/>
              <a:t>25. dubna 2013</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Průběh </a:t>
            </a:r>
            <a:r>
              <a:rPr lang="cs-CZ" dirty="0" smtClean="0"/>
              <a:t>zpracování </a:t>
            </a:r>
            <a:r>
              <a:rPr lang="cs-CZ" dirty="0" smtClean="0"/>
              <a:t>dokumentace</a:t>
            </a:r>
            <a:endParaRPr lang="cs-CZ" dirty="0"/>
          </a:p>
        </p:txBody>
      </p:sp>
      <p:sp>
        <p:nvSpPr>
          <p:cNvPr id="6" name="Text Placeholder 5"/>
          <p:cNvSpPr>
            <a:spLocks noGrp="1"/>
          </p:cNvSpPr>
          <p:nvPr>
            <p:ph type="body" sz="quarter" idx="10"/>
          </p:nvPr>
        </p:nvSpPr>
        <p:spPr>
          <a:xfrm>
            <a:off x="179512" y="2204864"/>
            <a:ext cx="4249166" cy="2736304"/>
          </a:xfrm>
        </p:spPr>
        <p:txBody>
          <a:bodyPr/>
          <a:lstStyle/>
          <a:p>
            <a:r>
              <a:rPr lang="cs-CZ" dirty="0" smtClean="0"/>
              <a:t>Definice rozsahu</a:t>
            </a:r>
            <a:endParaRPr lang="en-GB" dirty="0"/>
          </a:p>
          <a:p>
            <a:pPr lvl="2"/>
            <a:r>
              <a:rPr lang="cs-CZ" dirty="0" smtClean="0"/>
              <a:t>Mapování situace </a:t>
            </a:r>
            <a:endParaRPr lang="en-GB" dirty="0" smtClean="0"/>
          </a:p>
          <a:p>
            <a:pPr lvl="2"/>
            <a:r>
              <a:rPr lang="cs-CZ" dirty="0" smtClean="0"/>
              <a:t>Návrh struktury dokumentace</a:t>
            </a:r>
            <a:endParaRPr lang="en-GB" dirty="0"/>
          </a:p>
          <a:p>
            <a:r>
              <a:rPr lang="cs-CZ" dirty="0" smtClean="0"/>
              <a:t>Realizace dokumentace</a:t>
            </a:r>
            <a:endParaRPr lang="en-GB" dirty="0" smtClean="0"/>
          </a:p>
          <a:p>
            <a:pPr lvl="2"/>
            <a:r>
              <a:rPr lang="cs-CZ" dirty="0" smtClean="0"/>
              <a:t>Sběr a analýza informací</a:t>
            </a:r>
          </a:p>
          <a:p>
            <a:pPr lvl="2"/>
            <a:r>
              <a:rPr lang="cs-CZ" dirty="0" smtClean="0"/>
              <a:t>Zpracování dokumentace</a:t>
            </a:r>
            <a:endParaRPr lang="en-GB" dirty="0"/>
          </a:p>
          <a:p>
            <a:endParaRPr lang="en-GB" dirty="0"/>
          </a:p>
        </p:txBody>
      </p:sp>
      <p:graphicFrame>
        <p:nvGraphicFramePr>
          <p:cNvPr id="5" name="Diagram 4"/>
          <p:cNvGraphicFramePr/>
          <p:nvPr/>
        </p:nvGraphicFramePr>
        <p:xfrm>
          <a:off x="2555776" y="836712"/>
          <a:ext cx="753616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2708920"/>
            <a:ext cx="4104456" cy="2160240"/>
          </a:xfrm>
        </p:spPr>
        <p:txBody>
          <a:bodyPr/>
          <a:lstStyle/>
          <a:p>
            <a:r>
              <a:rPr lang="cs-CZ" dirty="0" smtClean="0"/>
              <a:t>Mapování situace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Mapování situace </a:t>
            </a:r>
            <a:endParaRPr lang="en-US" dirty="0"/>
          </a:p>
        </p:txBody>
      </p:sp>
      <p:sp>
        <p:nvSpPr>
          <p:cNvPr id="3" name="Text Placeholder 2"/>
          <p:cNvSpPr>
            <a:spLocks noGrp="1"/>
          </p:cNvSpPr>
          <p:nvPr>
            <p:ph type="body" sz="quarter" idx="10"/>
          </p:nvPr>
        </p:nvSpPr>
        <p:spPr/>
        <p:txBody>
          <a:bodyPr/>
          <a:lstStyle/>
          <a:p>
            <a:r>
              <a:rPr lang="cs-CZ" dirty="0" smtClean="0"/>
              <a:t>Nový finanční ředitel společnosti Vzducholodě CZ zvažuje vytvoření dokumentace převodních cen</a:t>
            </a:r>
          </a:p>
          <a:p>
            <a:r>
              <a:rPr lang="cs-CZ" dirty="0" smtClean="0"/>
              <a:t>Společnost Vzducholodě CZ je jednou ze společností skupiny, která podniká v novém odvětví výroby nákladních vzducholodí.</a:t>
            </a:r>
          </a:p>
          <a:p>
            <a:r>
              <a:rPr lang="cs-CZ" dirty="0" smtClean="0"/>
              <a:t>Skupinu Vzducholodě tvoří</a:t>
            </a:r>
          </a:p>
          <a:p>
            <a:pPr lvl="2"/>
            <a:r>
              <a:rPr lang="cs-CZ" dirty="0" smtClean="0"/>
              <a:t>Holdingová společnost Vzducholodě Ger</a:t>
            </a:r>
          </a:p>
          <a:p>
            <a:pPr lvl="2"/>
            <a:r>
              <a:rPr lang="cs-CZ" dirty="0" smtClean="0"/>
              <a:t>Česká společnost Vzducholodě CZ</a:t>
            </a:r>
          </a:p>
          <a:p>
            <a:pPr lvl="2"/>
            <a:r>
              <a:rPr lang="cs-CZ" dirty="0" smtClean="0"/>
              <a:t>Česká společnost Aluminium CZ</a:t>
            </a:r>
          </a:p>
          <a:p>
            <a:pPr lvl="2"/>
            <a:r>
              <a:rPr lang="cs-CZ" dirty="0" smtClean="0"/>
              <a:t>Zahraniční distribuční společnosti Distribuce </a:t>
            </a:r>
            <a:r>
              <a:rPr lang="cs-CZ" dirty="0" err="1" smtClean="0"/>
              <a:t>Pol</a:t>
            </a:r>
            <a:r>
              <a:rPr lang="cs-CZ" dirty="0" smtClean="0"/>
              <a:t>, Distribuce SK, Distribuce Ger</a:t>
            </a:r>
          </a:p>
          <a:p>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Mapování </a:t>
            </a:r>
            <a:r>
              <a:rPr lang="cs-CZ" dirty="0" smtClean="0"/>
              <a:t>situace </a:t>
            </a:r>
            <a:r>
              <a:rPr lang="cs-CZ" dirty="0"/>
              <a:t>– </a:t>
            </a:r>
            <a:r>
              <a:rPr lang="cs-CZ" dirty="0" smtClean="0"/>
              <a:t>identifikace </a:t>
            </a:r>
            <a:r>
              <a:rPr lang="cs-CZ" dirty="0"/>
              <a:t>transakcí</a:t>
            </a:r>
            <a:endParaRPr lang="en-US" dirty="0"/>
          </a:p>
        </p:txBody>
      </p:sp>
      <p:sp>
        <p:nvSpPr>
          <p:cNvPr id="3" name="Text Placeholder 2"/>
          <p:cNvSpPr>
            <a:spLocks noGrp="1"/>
          </p:cNvSpPr>
          <p:nvPr>
            <p:ph type="body" sz="quarter" idx="10"/>
          </p:nvPr>
        </p:nvSpPr>
        <p:spPr/>
        <p:txBody>
          <a:bodyPr/>
          <a:lstStyle/>
          <a:p>
            <a:r>
              <a:rPr lang="cs-CZ" dirty="0" smtClean="0"/>
              <a:t>Prodej výrobků</a:t>
            </a:r>
          </a:p>
          <a:p>
            <a:pPr lvl="2"/>
            <a:r>
              <a:rPr lang="cs-CZ" dirty="0" smtClean="0"/>
              <a:t>Společnost Vzducholodě CZ je výrobcem vzducholodí. Nejvíce vzducholodí prodává </a:t>
            </a:r>
            <a:br>
              <a:rPr lang="cs-CZ" dirty="0" smtClean="0"/>
            </a:br>
            <a:r>
              <a:rPr lang="cs-CZ" dirty="0" smtClean="0"/>
              <a:t>v tuzemsku, využívá však i zahraniční distributory.</a:t>
            </a:r>
          </a:p>
          <a:p>
            <a:pPr lvl="2"/>
            <a:r>
              <a:rPr lang="cs-CZ" dirty="0" smtClean="0"/>
              <a:t>Společnost Aluminium CZ vyrábí polotovary pro letecký průmysl. Většinu dodávek umisťuje </a:t>
            </a:r>
            <a:br>
              <a:rPr lang="cs-CZ" dirty="0" smtClean="0"/>
            </a:br>
            <a:r>
              <a:rPr lang="cs-CZ" dirty="0" smtClean="0"/>
              <a:t>v rámci ČR, rovněž vystupuje jako subdodavatel společnosti Vzducholodě CZ a dále dodává prostřednictvím zahraničního skupinového Distributora Hun (vztah nákup – prodej).</a:t>
            </a:r>
          </a:p>
          <a:p>
            <a:r>
              <a:rPr lang="cs-CZ" dirty="0" err="1" smtClean="0"/>
              <a:t>Službové</a:t>
            </a:r>
            <a:r>
              <a:rPr lang="cs-CZ" dirty="0" smtClean="0"/>
              <a:t> transakce</a:t>
            </a:r>
          </a:p>
          <a:p>
            <a:pPr lvl="2"/>
            <a:r>
              <a:rPr lang="cs-CZ" dirty="0" smtClean="0"/>
              <a:t>Holdingová společnost Vzducholodě Ger poskytuje služby společnosti Vzducholodě CZ </a:t>
            </a:r>
            <a:br>
              <a:rPr lang="cs-CZ" dirty="0" smtClean="0"/>
            </a:br>
            <a:r>
              <a:rPr lang="cs-CZ" dirty="0" smtClean="0"/>
              <a:t>a Aluminium CZ (účetnictví, controlling, právní služby, poradenství).</a:t>
            </a:r>
          </a:p>
          <a:p>
            <a:pPr lvl="2"/>
            <a:r>
              <a:rPr lang="cs-CZ" dirty="0" smtClean="0"/>
              <a:t>Společnost Vzducholodě CZ poskytuje služby v rámci ČR dalším společnostem ze skupiny, například Aluminium CZ (účetnictví, controlling, právní služby, poradenství).</a:t>
            </a:r>
          </a:p>
          <a:p>
            <a:endParaRPr lang="cs-CZ" dirty="0" smtClean="0"/>
          </a:p>
          <a:p>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Mapování situace – grafický rozbor</a:t>
            </a:r>
            <a:endParaRPr lang="en-US" dirty="0"/>
          </a:p>
        </p:txBody>
      </p:sp>
      <p:pic>
        <p:nvPicPr>
          <p:cNvPr id="1026" name="Picture 2" descr="C:\Users\zrehak\AppData\Local\Microsoft\Windows\Temporary Internet Files\Content.IE5\7P5B5FEW\MC900280802[1].wmf"/>
          <p:cNvPicPr>
            <a:picLocks noChangeAspect="1" noChangeArrowheads="1"/>
          </p:cNvPicPr>
          <p:nvPr/>
        </p:nvPicPr>
        <p:blipFill>
          <a:blip r:embed="rId2" cstate="print"/>
          <a:srcRect/>
          <a:stretch>
            <a:fillRect/>
          </a:stretch>
        </p:blipFill>
        <p:spPr bwMode="auto">
          <a:xfrm>
            <a:off x="5796136" y="3789040"/>
            <a:ext cx="1107865" cy="955056"/>
          </a:xfrm>
          <a:prstGeom prst="rect">
            <a:avLst/>
          </a:prstGeom>
          <a:noFill/>
        </p:spPr>
      </p:pic>
      <p:pic>
        <p:nvPicPr>
          <p:cNvPr id="1028" name="Picture 4" descr="C:\Users\zrehak\AppData\Local\Microsoft\Windows\Temporary Internet Files\Content.IE5\UD0IAROJ\MC900311976[1].wmf"/>
          <p:cNvPicPr>
            <a:picLocks noChangeAspect="1" noChangeArrowheads="1"/>
          </p:cNvPicPr>
          <p:nvPr/>
        </p:nvPicPr>
        <p:blipFill>
          <a:blip r:embed="rId3" cstate="print"/>
          <a:srcRect/>
          <a:stretch>
            <a:fillRect/>
          </a:stretch>
        </p:blipFill>
        <p:spPr bwMode="auto">
          <a:xfrm>
            <a:off x="2339752" y="3645024"/>
            <a:ext cx="1826971" cy="1235354"/>
          </a:xfrm>
          <a:prstGeom prst="rect">
            <a:avLst/>
          </a:prstGeom>
          <a:noFill/>
        </p:spPr>
      </p:pic>
      <p:pic>
        <p:nvPicPr>
          <p:cNvPr id="1029" name="Picture 5" descr="C:\Users\zrehak\AppData\Local\Microsoft\Windows\Temporary Internet Files\Content.IE5\I83YGTBS\MC900090662[1].wmf"/>
          <p:cNvPicPr>
            <a:picLocks noChangeAspect="1" noChangeArrowheads="1"/>
          </p:cNvPicPr>
          <p:nvPr/>
        </p:nvPicPr>
        <p:blipFill>
          <a:blip r:embed="rId4" cstate="print"/>
          <a:srcRect/>
          <a:stretch>
            <a:fillRect/>
          </a:stretch>
        </p:blipFill>
        <p:spPr bwMode="auto">
          <a:xfrm>
            <a:off x="3851921" y="1167612"/>
            <a:ext cx="1512168" cy="1527431"/>
          </a:xfrm>
          <a:prstGeom prst="rect">
            <a:avLst/>
          </a:prstGeom>
          <a:noFill/>
        </p:spPr>
      </p:pic>
      <p:pic>
        <p:nvPicPr>
          <p:cNvPr id="1031"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467544" y="1124744"/>
            <a:ext cx="1269504" cy="1904256"/>
          </a:xfrm>
          <a:prstGeom prst="rect">
            <a:avLst/>
          </a:prstGeom>
          <a:ln>
            <a:noFill/>
          </a:ln>
          <a:effectLst>
            <a:softEdge rad="112500"/>
          </a:effectLst>
        </p:spPr>
      </p:pic>
      <p:pic>
        <p:nvPicPr>
          <p:cNvPr id="9"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251520" y="4221088"/>
            <a:ext cx="1269504" cy="1904256"/>
          </a:xfrm>
          <a:prstGeom prst="rect">
            <a:avLst/>
          </a:prstGeom>
          <a:ln>
            <a:noFill/>
          </a:ln>
          <a:effectLst>
            <a:softEdge rad="112500"/>
          </a:effectLst>
        </p:spPr>
      </p:pic>
      <p:pic>
        <p:nvPicPr>
          <p:cNvPr id="10"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6948264" y="1124744"/>
            <a:ext cx="1269504" cy="1904256"/>
          </a:xfrm>
          <a:prstGeom prst="rect">
            <a:avLst/>
          </a:prstGeom>
          <a:ln>
            <a:noFill/>
          </a:ln>
          <a:effectLst>
            <a:softEdge rad="112500"/>
          </a:effectLst>
        </p:spPr>
      </p:pic>
      <p:cxnSp>
        <p:nvCxnSpPr>
          <p:cNvPr id="12" name="Straight Arrow Connector 11"/>
          <p:cNvCxnSpPr>
            <a:stCxn id="1029" idx="2"/>
            <a:endCxn id="1028" idx="0"/>
          </p:cNvCxnSpPr>
          <p:nvPr/>
        </p:nvCxnSpPr>
        <p:spPr>
          <a:xfrm flipH="1">
            <a:off x="3253238" y="2695043"/>
            <a:ext cx="1354767" cy="949981"/>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29" idx="2"/>
            <a:endCxn id="1026" idx="0"/>
          </p:cNvCxnSpPr>
          <p:nvPr/>
        </p:nvCxnSpPr>
        <p:spPr>
          <a:xfrm>
            <a:off x="4608005" y="2695043"/>
            <a:ext cx="1742064" cy="1093997"/>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411760" y="4869160"/>
            <a:ext cx="1728192" cy="246221"/>
          </a:xfrm>
          <a:prstGeom prst="rect">
            <a:avLst/>
          </a:prstGeom>
          <a:noFill/>
        </p:spPr>
        <p:txBody>
          <a:bodyPr wrap="square" lIns="0" tIns="0" rIns="0" bIns="0" rtlCol="0">
            <a:spAutoFit/>
          </a:bodyPr>
          <a:lstStyle/>
          <a:p>
            <a:r>
              <a:rPr lang="cs-CZ" sz="1600" dirty="0" smtClean="0"/>
              <a:t>Vzducholodě </a:t>
            </a:r>
            <a:r>
              <a:rPr lang="cs-CZ" sz="1600" dirty="0" err="1" smtClean="0"/>
              <a:t>CZ</a:t>
            </a:r>
            <a:endParaRPr lang="en-US" sz="1600" dirty="0" smtClean="0"/>
          </a:p>
        </p:txBody>
      </p:sp>
      <p:sp>
        <p:nvSpPr>
          <p:cNvPr id="16" name="TextBox 15"/>
          <p:cNvSpPr txBox="1"/>
          <p:nvPr/>
        </p:nvSpPr>
        <p:spPr>
          <a:xfrm>
            <a:off x="5652120" y="4869160"/>
            <a:ext cx="1296144" cy="246221"/>
          </a:xfrm>
          <a:prstGeom prst="rect">
            <a:avLst/>
          </a:prstGeom>
          <a:noFill/>
        </p:spPr>
        <p:txBody>
          <a:bodyPr wrap="square" lIns="0" tIns="0" rIns="0" bIns="0" rtlCol="0">
            <a:spAutoFit/>
          </a:bodyPr>
          <a:lstStyle/>
          <a:p>
            <a:r>
              <a:rPr lang="cs-CZ" sz="1600" dirty="0" smtClean="0"/>
              <a:t>Aluminium </a:t>
            </a:r>
            <a:r>
              <a:rPr lang="cs-CZ" sz="1600" dirty="0" err="1" smtClean="0"/>
              <a:t>CZ</a:t>
            </a:r>
            <a:endParaRPr lang="en-US" sz="1600" dirty="0" smtClean="0"/>
          </a:p>
        </p:txBody>
      </p:sp>
      <p:sp>
        <p:nvSpPr>
          <p:cNvPr id="17" name="TextBox 16"/>
          <p:cNvSpPr txBox="1"/>
          <p:nvPr/>
        </p:nvSpPr>
        <p:spPr>
          <a:xfrm>
            <a:off x="6948264" y="1052736"/>
            <a:ext cx="1728192" cy="246221"/>
          </a:xfrm>
          <a:prstGeom prst="rect">
            <a:avLst/>
          </a:prstGeom>
          <a:noFill/>
        </p:spPr>
        <p:txBody>
          <a:bodyPr wrap="square" lIns="0" tIns="0" rIns="0" bIns="0" rtlCol="0">
            <a:spAutoFit/>
          </a:bodyPr>
          <a:lstStyle/>
          <a:p>
            <a:r>
              <a:rPr lang="cs-CZ" sz="1600" dirty="0" smtClean="0"/>
              <a:t>Distributor Hun</a:t>
            </a:r>
            <a:endParaRPr lang="en-US" sz="1600" dirty="0" smtClean="0"/>
          </a:p>
        </p:txBody>
      </p:sp>
      <p:sp>
        <p:nvSpPr>
          <p:cNvPr id="18" name="TextBox 17"/>
          <p:cNvSpPr txBox="1"/>
          <p:nvPr/>
        </p:nvSpPr>
        <p:spPr>
          <a:xfrm>
            <a:off x="251520" y="4077072"/>
            <a:ext cx="1728192" cy="246221"/>
          </a:xfrm>
          <a:prstGeom prst="rect">
            <a:avLst/>
          </a:prstGeom>
          <a:noFill/>
        </p:spPr>
        <p:txBody>
          <a:bodyPr wrap="square" lIns="0" tIns="0" rIns="0" bIns="0" rtlCol="0">
            <a:spAutoFit/>
          </a:bodyPr>
          <a:lstStyle/>
          <a:p>
            <a:r>
              <a:rPr lang="cs-CZ" sz="1600" dirty="0" smtClean="0"/>
              <a:t>Distributor </a:t>
            </a:r>
            <a:r>
              <a:rPr lang="cs-CZ" sz="1600" dirty="0" err="1" smtClean="0"/>
              <a:t>PL</a:t>
            </a:r>
            <a:endParaRPr lang="en-US" sz="1600" dirty="0" smtClean="0"/>
          </a:p>
        </p:txBody>
      </p:sp>
      <p:sp>
        <p:nvSpPr>
          <p:cNvPr id="19" name="TextBox 18"/>
          <p:cNvSpPr txBox="1"/>
          <p:nvPr/>
        </p:nvSpPr>
        <p:spPr>
          <a:xfrm>
            <a:off x="395536" y="1052736"/>
            <a:ext cx="1728192" cy="246221"/>
          </a:xfrm>
          <a:prstGeom prst="rect">
            <a:avLst/>
          </a:prstGeom>
          <a:noFill/>
        </p:spPr>
        <p:txBody>
          <a:bodyPr wrap="square" lIns="0" tIns="0" rIns="0" bIns="0" rtlCol="0">
            <a:spAutoFit/>
          </a:bodyPr>
          <a:lstStyle/>
          <a:p>
            <a:r>
              <a:rPr lang="cs-CZ" sz="1600" dirty="0" smtClean="0"/>
              <a:t>Distributor Ger</a:t>
            </a:r>
            <a:endParaRPr lang="en-US" sz="1600" dirty="0" smtClean="0"/>
          </a:p>
        </p:txBody>
      </p:sp>
      <p:sp>
        <p:nvSpPr>
          <p:cNvPr id="20" name="TextBox 19"/>
          <p:cNvSpPr txBox="1"/>
          <p:nvPr/>
        </p:nvSpPr>
        <p:spPr>
          <a:xfrm>
            <a:off x="3779912" y="908720"/>
            <a:ext cx="1728192" cy="246221"/>
          </a:xfrm>
          <a:prstGeom prst="rect">
            <a:avLst/>
          </a:prstGeom>
          <a:noFill/>
        </p:spPr>
        <p:txBody>
          <a:bodyPr wrap="square" lIns="0" tIns="0" rIns="0" bIns="0" rtlCol="0">
            <a:spAutoFit/>
          </a:bodyPr>
          <a:lstStyle/>
          <a:p>
            <a:r>
              <a:rPr lang="cs-CZ" sz="1600" dirty="0" smtClean="0"/>
              <a:t>Vzducholodě Ger</a:t>
            </a:r>
            <a:endParaRPr lang="en-US" sz="1600" dirty="0" smtClean="0"/>
          </a:p>
        </p:txBody>
      </p:sp>
      <p:cxnSp>
        <p:nvCxnSpPr>
          <p:cNvPr id="24" name="Straight Arrow Connector 23"/>
          <p:cNvCxnSpPr/>
          <p:nvPr/>
        </p:nvCxnSpPr>
        <p:spPr>
          <a:xfrm flipH="1">
            <a:off x="4211960" y="4005064"/>
            <a:ext cx="1512168" cy="0"/>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139952" y="4797152"/>
            <a:ext cx="1512168" cy="0"/>
          </a:xfrm>
          <a:prstGeom prst="straightConnector1">
            <a:avLst/>
          </a:prstGeom>
          <a:ln w="25400">
            <a:solidFill>
              <a:schemeClr val="accent4">
                <a:lumMod val="60000"/>
                <a:lumOff val="40000"/>
              </a:schemeClr>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028" idx="1"/>
          </p:cNvCxnSpPr>
          <p:nvPr/>
        </p:nvCxnSpPr>
        <p:spPr>
          <a:xfrm flipH="1" flipV="1">
            <a:off x="1763688" y="2132856"/>
            <a:ext cx="576064" cy="2129845"/>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28" idx="1"/>
            <a:endCxn id="9" idx="3"/>
          </p:cNvCxnSpPr>
          <p:nvPr/>
        </p:nvCxnSpPr>
        <p:spPr>
          <a:xfrm flipH="1">
            <a:off x="1521024" y="4262701"/>
            <a:ext cx="818728" cy="910515"/>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028" idx="3"/>
            <a:endCxn id="10" idx="1"/>
          </p:cNvCxnSpPr>
          <p:nvPr/>
        </p:nvCxnSpPr>
        <p:spPr>
          <a:xfrm flipV="1">
            <a:off x="4166723" y="2076872"/>
            <a:ext cx="2781541" cy="2185829"/>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026" idx="3"/>
          </p:cNvCxnSpPr>
          <p:nvPr/>
        </p:nvCxnSpPr>
        <p:spPr>
          <a:xfrm flipV="1">
            <a:off x="6904001" y="2420888"/>
            <a:ext cx="548319" cy="1845680"/>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323528" y="6021288"/>
            <a:ext cx="648072" cy="0"/>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115616" y="5949280"/>
            <a:ext cx="2016224" cy="246221"/>
          </a:xfrm>
          <a:prstGeom prst="rect">
            <a:avLst/>
          </a:prstGeom>
          <a:noFill/>
        </p:spPr>
        <p:txBody>
          <a:bodyPr wrap="square" lIns="0" tIns="0" rIns="0" bIns="0" rtlCol="0">
            <a:spAutoFit/>
          </a:bodyPr>
          <a:lstStyle/>
          <a:p>
            <a:r>
              <a:rPr lang="cs-CZ" sz="1600" dirty="0" smtClean="0"/>
              <a:t>Dodávky vzducholodí</a:t>
            </a:r>
            <a:endParaRPr lang="en-US" sz="1600" dirty="0" smtClean="0"/>
          </a:p>
        </p:txBody>
      </p:sp>
      <p:sp>
        <p:nvSpPr>
          <p:cNvPr id="55" name="TextBox 54"/>
          <p:cNvSpPr txBox="1"/>
          <p:nvPr/>
        </p:nvSpPr>
        <p:spPr>
          <a:xfrm>
            <a:off x="3995936" y="5949280"/>
            <a:ext cx="2016224" cy="246221"/>
          </a:xfrm>
          <a:prstGeom prst="rect">
            <a:avLst/>
          </a:prstGeom>
          <a:noFill/>
        </p:spPr>
        <p:txBody>
          <a:bodyPr wrap="square" lIns="0" tIns="0" rIns="0" bIns="0" rtlCol="0">
            <a:spAutoFit/>
          </a:bodyPr>
          <a:lstStyle/>
          <a:p>
            <a:r>
              <a:rPr lang="cs-CZ" sz="1600" dirty="0" smtClean="0"/>
              <a:t>Dodávky polotovarů</a:t>
            </a:r>
            <a:endParaRPr lang="en-US" sz="1600" dirty="0" smtClean="0"/>
          </a:p>
        </p:txBody>
      </p:sp>
      <p:cxnSp>
        <p:nvCxnSpPr>
          <p:cNvPr id="56" name="Straight Arrow Connector 55"/>
          <p:cNvCxnSpPr/>
          <p:nvPr/>
        </p:nvCxnSpPr>
        <p:spPr>
          <a:xfrm>
            <a:off x="3203848" y="6093296"/>
            <a:ext cx="648072" cy="0"/>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6012160" y="6021288"/>
            <a:ext cx="661944" cy="13877"/>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6012160" y="6165304"/>
            <a:ext cx="648072" cy="0"/>
          </a:xfrm>
          <a:prstGeom prst="straightConnector1">
            <a:avLst/>
          </a:prstGeom>
          <a:ln w="12700">
            <a:solidFill>
              <a:schemeClr val="accent4">
                <a:lumMod val="60000"/>
                <a:lumOff val="4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732240" y="5949280"/>
            <a:ext cx="2016224" cy="246221"/>
          </a:xfrm>
          <a:prstGeom prst="rect">
            <a:avLst/>
          </a:prstGeom>
          <a:noFill/>
        </p:spPr>
        <p:txBody>
          <a:bodyPr wrap="square" lIns="0" tIns="0" rIns="0" bIns="0" rtlCol="0">
            <a:spAutoFit/>
          </a:bodyPr>
          <a:lstStyle/>
          <a:p>
            <a:r>
              <a:rPr lang="cs-CZ" sz="1600" dirty="0" smtClean="0"/>
              <a:t>Služby</a:t>
            </a:r>
            <a:endParaRPr lang="en-US" sz="1600" dirty="0" smtClean="0"/>
          </a:p>
        </p:txBody>
      </p:sp>
      <p:cxnSp>
        <p:nvCxnSpPr>
          <p:cNvPr id="31" name="Straight Arrow Connector 30"/>
          <p:cNvCxnSpPr/>
          <p:nvPr/>
        </p:nvCxnSpPr>
        <p:spPr>
          <a:xfrm>
            <a:off x="3707904" y="5229200"/>
            <a:ext cx="864096" cy="576064"/>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4860032" y="5157192"/>
            <a:ext cx="1080120" cy="648072"/>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down)">
                                      <p:cBhvr>
                                        <p:cTn id="7" dur="500"/>
                                        <p:tgtEl>
                                          <p:spTgt spid="34"/>
                                        </p:tgtEl>
                                      </p:cBhvr>
                                    </p:animEffect>
                                  </p:childTnLst>
                                </p:cTn>
                              </p:par>
                              <p:par>
                                <p:cTn id="8" presetID="22" presetClass="entr" presetSubtype="4"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down)">
                                      <p:cBhvr>
                                        <p:cTn id="10" dur="500"/>
                                        <p:tgtEl>
                                          <p:spTgt spid="28"/>
                                        </p:tgtEl>
                                      </p:cBhvr>
                                    </p:animEffect>
                                  </p:childTnLst>
                                </p:cTn>
                              </p:par>
                              <p:par>
                                <p:cTn id="11" presetID="22" presetClass="entr" presetSubtype="4"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wipe(down)">
                                      <p:cBhvr>
                                        <p:cTn id="13" dur="500"/>
                                        <p:tgtEl>
                                          <p:spTgt spid="30"/>
                                        </p:tgtEl>
                                      </p:cBhvr>
                                    </p:animEffect>
                                  </p:childTnLst>
                                </p:cTn>
                              </p:par>
                              <p:par>
                                <p:cTn id="14" presetID="22" presetClass="entr" presetSubtype="4"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down)">
                                      <p:cBhvr>
                                        <p:cTn id="16" dur="5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ppt_x"/>
                                          </p:val>
                                        </p:tav>
                                        <p:tav tm="100000">
                                          <p:val>
                                            <p:strVal val="#ppt_x"/>
                                          </p:val>
                                        </p:tav>
                                      </p:tavLst>
                                    </p:anim>
                                    <p:anim calcmode="lin" valueType="num">
                                      <p:cBhvr additive="base">
                                        <p:cTn id="22" dur="500" fill="hold"/>
                                        <p:tgtEl>
                                          <p:spTgt spid="24"/>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ppt_x"/>
                                          </p:val>
                                        </p:tav>
                                        <p:tav tm="100000">
                                          <p:val>
                                            <p:strVal val="#ppt_x"/>
                                          </p:val>
                                        </p:tav>
                                      </p:tavLst>
                                    </p:anim>
                                    <p:anim calcmode="lin" valueType="num">
                                      <p:cBhvr additive="base">
                                        <p:cTn id="26" dur="500" fill="hold"/>
                                        <p:tgtEl>
                                          <p:spTgt spid="3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additive="base">
                                        <p:cTn id="29" dur="500" fill="hold"/>
                                        <p:tgtEl>
                                          <p:spTgt spid="33"/>
                                        </p:tgtEl>
                                        <p:attrNameLst>
                                          <p:attrName>ppt_x</p:attrName>
                                        </p:attrNameLst>
                                      </p:cBhvr>
                                      <p:tavLst>
                                        <p:tav tm="0">
                                          <p:val>
                                            <p:strVal val="#ppt_x"/>
                                          </p:val>
                                        </p:tav>
                                        <p:tav tm="100000">
                                          <p:val>
                                            <p:strVal val="#ppt_x"/>
                                          </p:val>
                                        </p:tav>
                                      </p:tavLst>
                                    </p:anim>
                                    <p:anim calcmode="lin" valueType="num">
                                      <p:cBhvr additive="base">
                                        <p:cTn id="3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Mapování situace – identifikace rizik</a:t>
            </a:r>
            <a:endParaRPr lang="en-US" dirty="0"/>
          </a:p>
        </p:txBody>
      </p:sp>
      <p:sp>
        <p:nvSpPr>
          <p:cNvPr id="3" name="Text Placeholder 2"/>
          <p:cNvSpPr>
            <a:spLocks noGrp="1"/>
          </p:cNvSpPr>
          <p:nvPr>
            <p:ph type="body" sz="quarter" idx="10"/>
          </p:nvPr>
        </p:nvSpPr>
        <p:spPr/>
        <p:txBody>
          <a:bodyPr/>
          <a:lstStyle/>
          <a:p>
            <a:r>
              <a:rPr lang="cs-CZ" dirty="0" smtClean="0"/>
              <a:t>Společnost Vzducholodě CZ vykazuje kontinuální ztrátu v období tří let od svého založení</a:t>
            </a:r>
          </a:p>
          <a:p>
            <a:r>
              <a:rPr lang="cs-CZ" dirty="0" smtClean="0"/>
              <a:t>Různé ceny výrobků vůči interním zákazníkům a externím zákazníkům</a:t>
            </a:r>
          </a:p>
          <a:p>
            <a:r>
              <a:rPr lang="cs-CZ" dirty="0" smtClean="0"/>
              <a:t>Omezená znalost metody stanovení převodní ceny u služeb, omezený přístup </a:t>
            </a:r>
            <a:br>
              <a:rPr lang="cs-CZ" dirty="0" smtClean="0"/>
            </a:br>
            <a:r>
              <a:rPr lang="cs-CZ" dirty="0" smtClean="0"/>
              <a:t>ke kalkulacím</a:t>
            </a:r>
          </a:p>
          <a:p>
            <a:r>
              <a:rPr lang="cs-CZ" dirty="0" smtClean="0"/>
              <a:t>Omezená znalost přijímaných služeb</a:t>
            </a:r>
          </a:p>
          <a:p>
            <a:r>
              <a:rPr lang="cs-CZ" dirty="0" smtClean="0"/>
              <a:t>Existuje skupinová dokumentace služeb, která není upravená pro lokální podmínky</a:t>
            </a:r>
          </a:p>
          <a:p>
            <a:endParaRPr lang="cs-CZ" dirty="0" smtClean="0"/>
          </a:p>
          <a:p>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Mapování </a:t>
            </a:r>
            <a:r>
              <a:rPr lang="cs-CZ" dirty="0" smtClean="0"/>
              <a:t>situace – dílčí </a:t>
            </a:r>
            <a:r>
              <a:rPr lang="cs-CZ" dirty="0"/>
              <a:t>závěr – zhodnocení rizik</a:t>
            </a:r>
            <a:endParaRPr lang="en-US" dirty="0"/>
          </a:p>
        </p:txBody>
      </p:sp>
      <p:sp>
        <p:nvSpPr>
          <p:cNvPr id="3" name="Text Placeholder 2"/>
          <p:cNvSpPr>
            <a:spLocks noGrp="1"/>
          </p:cNvSpPr>
          <p:nvPr>
            <p:ph type="body" sz="quarter" idx="10"/>
          </p:nvPr>
        </p:nvSpPr>
        <p:spPr/>
        <p:txBody>
          <a:bodyPr/>
          <a:lstStyle/>
          <a:p>
            <a:r>
              <a:rPr lang="cs-CZ" dirty="0" smtClean="0"/>
              <a:t>Převodní ceny představují pro společnost riziko</a:t>
            </a:r>
          </a:p>
          <a:p>
            <a:r>
              <a:rPr lang="cs-CZ" dirty="0" smtClean="0"/>
              <a:t>Riziko lze identifikovat na třech úrovních</a:t>
            </a:r>
          </a:p>
          <a:p>
            <a:pPr lvl="2"/>
            <a:r>
              <a:rPr lang="cs-CZ" dirty="0" smtClean="0"/>
              <a:t>Na úrovni celé společnosti – odůvodnění dlouhodobých ztrát</a:t>
            </a:r>
          </a:p>
          <a:p>
            <a:pPr lvl="2"/>
            <a:r>
              <a:rPr lang="cs-CZ" dirty="0" smtClean="0"/>
              <a:t>Na úrovni výrobkové transakce – různé ceny do skupiny a mimo skupinu</a:t>
            </a:r>
          </a:p>
          <a:p>
            <a:pPr lvl="2"/>
            <a:r>
              <a:rPr lang="cs-CZ" dirty="0" smtClean="0"/>
              <a:t>Na úrovni služeb – dokumentace přínosu služeb ke zdanitelným příjmům a jejich ceny </a:t>
            </a:r>
          </a:p>
          <a:p>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2708920"/>
            <a:ext cx="4104456" cy="2160240"/>
          </a:xfrm>
        </p:spPr>
        <p:txBody>
          <a:bodyPr/>
          <a:lstStyle/>
          <a:p>
            <a:r>
              <a:rPr lang="cs-CZ" dirty="0" smtClean="0"/>
              <a:t>Návrh struktury dokumentace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Legislativní úprava – cena obvyklá</a:t>
            </a:r>
            <a:endParaRPr lang="en-US" sz="2200" dirty="0"/>
          </a:p>
        </p:txBody>
      </p:sp>
      <p:sp>
        <p:nvSpPr>
          <p:cNvPr id="3" name="Text Placeholder 2"/>
          <p:cNvSpPr>
            <a:spLocks noGrp="1"/>
          </p:cNvSpPr>
          <p:nvPr>
            <p:ph type="body" sz="quarter" idx="10"/>
          </p:nvPr>
        </p:nvSpPr>
        <p:spPr/>
        <p:txBody>
          <a:bodyPr>
            <a:normAutofit fontScale="47500" lnSpcReduction="20000"/>
          </a:bodyPr>
          <a:lstStyle/>
          <a:p>
            <a:pPr lvl="2">
              <a:buNone/>
              <a:defRPr/>
            </a:pPr>
            <a:r>
              <a:rPr lang="cs-CZ" sz="4200" b="1" dirty="0">
                <a:solidFill>
                  <a:srgbClr val="00338D"/>
                </a:solidFill>
              </a:rPr>
              <a:t>Zákon č. 586/1992 Sb., o daních z příjmů </a:t>
            </a:r>
            <a:r>
              <a:rPr lang="cs-CZ" sz="4200" b="1" dirty="0" smtClean="0">
                <a:solidFill>
                  <a:srgbClr val="00338D"/>
                </a:solidFill>
              </a:rPr>
              <a:t>(</a:t>
            </a:r>
            <a:r>
              <a:rPr lang="cs-CZ" sz="4200" b="1" dirty="0">
                <a:solidFill>
                  <a:srgbClr val="00338D"/>
                </a:solidFill>
              </a:rPr>
              <a:t>ZDP)</a:t>
            </a:r>
          </a:p>
          <a:p>
            <a:pPr lvl="2">
              <a:defRPr/>
            </a:pPr>
            <a:r>
              <a:rPr lang="cs-CZ" sz="3800" dirty="0"/>
              <a:t>§ 23 odst. 7</a:t>
            </a:r>
          </a:p>
          <a:p>
            <a:pPr lvl="2">
              <a:defRPr/>
            </a:pPr>
            <a:r>
              <a:rPr lang="cs-CZ" sz="3800" dirty="0"/>
              <a:t>§ 22 odst. 1 písm. g) bod 3 </a:t>
            </a:r>
          </a:p>
          <a:p>
            <a:pPr lvl="2">
              <a:defRPr/>
            </a:pPr>
            <a:r>
              <a:rPr lang="cs-CZ" sz="3800" dirty="0"/>
              <a:t>§ 25 odst. 1 písm. w) a další</a:t>
            </a:r>
          </a:p>
          <a:p>
            <a:pPr lvl="2">
              <a:buNone/>
              <a:defRPr/>
            </a:pPr>
            <a:endParaRPr lang="cs-CZ" sz="2000" b="1" dirty="0" smtClean="0">
              <a:solidFill>
                <a:srgbClr val="00338D"/>
              </a:solidFill>
            </a:endParaRPr>
          </a:p>
          <a:p>
            <a:pPr lvl="2">
              <a:buNone/>
              <a:defRPr/>
            </a:pPr>
            <a:r>
              <a:rPr lang="cs-CZ" sz="4100" b="1" dirty="0" smtClean="0">
                <a:solidFill>
                  <a:srgbClr val="00338D"/>
                </a:solidFill>
              </a:rPr>
              <a:t>Zákon </a:t>
            </a:r>
            <a:r>
              <a:rPr lang="cs-CZ" sz="4100" b="1" dirty="0">
                <a:solidFill>
                  <a:srgbClr val="00338D"/>
                </a:solidFill>
              </a:rPr>
              <a:t>č. 151/1997 Sb., o oceňování majetku</a:t>
            </a:r>
          </a:p>
          <a:p>
            <a:pPr lvl="2">
              <a:buNone/>
              <a:defRPr/>
            </a:pPr>
            <a:endParaRPr lang="cs-CZ" sz="2000" b="1" dirty="0" smtClean="0">
              <a:solidFill>
                <a:srgbClr val="00338D"/>
              </a:solidFill>
            </a:endParaRPr>
          </a:p>
          <a:p>
            <a:pPr lvl="2">
              <a:buNone/>
              <a:defRPr/>
            </a:pPr>
            <a:r>
              <a:rPr lang="cs-CZ" sz="4100" b="1" dirty="0" smtClean="0">
                <a:solidFill>
                  <a:srgbClr val="00338D"/>
                </a:solidFill>
              </a:rPr>
              <a:t>Mezinárodní </a:t>
            </a:r>
            <a:r>
              <a:rPr lang="cs-CZ" sz="4100" b="1" dirty="0">
                <a:solidFill>
                  <a:srgbClr val="00338D"/>
                </a:solidFill>
              </a:rPr>
              <a:t>smlouvy </a:t>
            </a:r>
          </a:p>
          <a:p>
            <a:pPr lvl="2">
              <a:defRPr/>
            </a:pPr>
            <a:r>
              <a:rPr lang="cs-CZ" sz="3800" dirty="0"/>
              <a:t>Smlouvy o zamezení dvojího zdanění příjmů a majetku, čl. 9 (SZDZ) uzavřené dle Modelové smlouvy OECD</a:t>
            </a:r>
          </a:p>
          <a:p>
            <a:pPr lvl="2">
              <a:defRPr/>
            </a:pPr>
            <a:r>
              <a:rPr lang="cs-CZ" sz="3800" dirty="0"/>
              <a:t>Úmluva o zamezení dvojího zdanění v souvislosti s úpravou zisků sdružených podniků (Arbitrážní konvence, č. 93/2006 Sb. m. s. – AC)</a:t>
            </a:r>
          </a:p>
          <a:p>
            <a:pPr lvl="2">
              <a:buNone/>
              <a:defRPr/>
            </a:pPr>
            <a:endParaRPr lang="cs-CZ" sz="1700" b="1" dirty="0" smtClean="0">
              <a:solidFill>
                <a:srgbClr val="00338D"/>
              </a:solidFill>
            </a:endParaRPr>
          </a:p>
          <a:p>
            <a:pPr lvl="2">
              <a:buNone/>
              <a:defRPr/>
            </a:pPr>
            <a:r>
              <a:rPr lang="cs-CZ" sz="4200" b="1" dirty="0" smtClean="0">
                <a:solidFill>
                  <a:srgbClr val="00338D"/>
                </a:solidFill>
              </a:rPr>
              <a:t>Směrnice </a:t>
            </a:r>
            <a:r>
              <a:rPr lang="cs-CZ" sz="4200" b="1" dirty="0">
                <a:solidFill>
                  <a:srgbClr val="00338D"/>
                </a:solidFill>
              </a:rPr>
              <a:t>OECD o převodních cenách pro nadnárodní podniky a daňové správy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Návrh struktury </a:t>
            </a:r>
            <a:r>
              <a:rPr lang="cs-CZ" dirty="0" smtClean="0"/>
              <a:t>dokumentace – vybrané </a:t>
            </a:r>
            <a:r>
              <a:rPr lang="cs-CZ" dirty="0"/>
              <a:t>zvažované </a:t>
            </a:r>
            <a:r>
              <a:rPr lang="cs-CZ" dirty="0" smtClean="0"/>
              <a:t>faktory</a:t>
            </a:r>
            <a:endParaRPr lang="en-US" dirty="0"/>
          </a:p>
        </p:txBody>
      </p:sp>
      <p:sp>
        <p:nvSpPr>
          <p:cNvPr id="3" name="Text Placeholder 2"/>
          <p:cNvSpPr>
            <a:spLocks noGrp="1"/>
          </p:cNvSpPr>
          <p:nvPr>
            <p:ph type="body" sz="quarter" idx="10"/>
          </p:nvPr>
        </p:nvSpPr>
        <p:spPr/>
        <p:txBody>
          <a:bodyPr/>
          <a:lstStyle/>
          <a:p>
            <a:r>
              <a:rPr lang="cs-CZ" dirty="0" smtClean="0"/>
              <a:t>Počet transakcí</a:t>
            </a:r>
          </a:p>
          <a:p>
            <a:pPr lvl="2"/>
            <a:r>
              <a:rPr lang="cs-CZ" dirty="0" smtClean="0"/>
              <a:t>Jaké transakce se uskutečňují mezi společnostmi ve skupině? </a:t>
            </a:r>
          </a:p>
          <a:p>
            <a:r>
              <a:rPr lang="cs-CZ" dirty="0" smtClean="0"/>
              <a:t>Počet společností </a:t>
            </a:r>
          </a:p>
          <a:p>
            <a:pPr lvl="2"/>
            <a:r>
              <a:rPr lang="cs-CZ" dirty="0" smtClean="0"/>
              <a:t>Je více společností podílejících se na transakci? Lze transakce agregovat?</a:t>
            </a:r>
          </a:p>
          <a:p>
            <a:r>
              <a:rPr lang="cs-CZ" dirty="0" smtClean="0"/>
              <a:t>Rizikovost transakcí</a:t>
            </a:r>
          </a:p>
          <a:p>
            <a:pPr lvl="2"/>
            <a:r>
              <a:rPr lang="cs-CZ" dirty="0" smtClean="0"/>
              <a:t>Je s některou z transakcí spojeno významné riziko (mimořádné okolnosti)? </a:t>
            </a:r>
            <a:br>
              <a:rPr lang="cs-CZ" dirty="0" smtClean="0"/>
            </a:br>
            <a:r>
              <a:rPr lang="cs-CZ" dirty="0" smtClean="0"/>
              <a:t>Je dokumentace některé z transakcí prioritou?</a:t>
            </a:r>
          </a:p>
          <a:p>
            <a:r>
              <a:rPr lang="cs-CZ" dirty="0" smtClean="0"/>
              <a:t>Mezinárodní přesah</a:t>
            </a:r>
          </a:p>
          <a:p>
            <a:pPr lvl="2"/>
            <a:r>
              <a:rPr lang="cs-CZ" dirty="0" smtClean="0"/>
              <a:t>Bude třeba odsouhlasení dokumentace z centrály? Bude potřeba jazykový překlad?</a:t>
            </a:r>
          </a:p>
          <a:p>
            <a:r>
              <a:rPr lang="cs-CZ" dirty="0" smtClean="0"/>
              <a:t>Časové hledisko</a:t>
            </a:r>
          </a:p>
          <a:p>
            <a:pPr lvl="2"/>
            <a:r>
              <a:rPr lang="cs-CZ" dirty="0" smtClean="0"/>
              <a:t>Je některá z transakcí prioritou?</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Návrh struktury dokumentace – grafický rozbor výrobkových transakcí</a:t>
            </a:r>
            <a:endParaRPr lang="en-US" dirty="0"/>
          </a:p>
        </p:txBody>
      </p:sp>
      <p:pic>
        <p:nvPicPr>
          <p:cNvPr id="1026" name="Picture 2" descr="C:\Users\zrehak\AppData\Local\Microsoft\Windows\Temporary Internet Files\Content.IE5\7P5B5FEW\MC900280802[1].wmf"/>
          <p:cNvPicPr>
            <a:picLocks noChangeAspect="1" noChangeArrowheads="1"/>
          </p:cNvPicPr>
          <p:nvPr/>
        </p:nvPicPr>
        <p:blipFill>
          <a:blip r:embed="rId2" cstate="print"/>
          <a:srcRect/>
          <a:stretch>
            <a:fillRect/>
          </a:stretch>
        </p:blipFill>
        <p:spPr bwMode="auto">
          <a:xfrm>
            <a:off x="5796136" y="3789040"/>
            <a:ext cx="1107865" cy="955056"/>
          </a:xfrm>
          <a:prstGeom prst="rect">
            <a:avLst/>
          </a:prstGeom>
          <a:noFill/>
        </p:spPr>
      </p:pic>
      <p:pic>
        <p:nvPicPr>
          <p:cNvPr id="1028" name="Picture 4" descr="C:\Users\zrehak\AppData\Local\Microsoft\Windows\Temporary Internet Files\Content.IE5\UD0IAROJ\MC900311976[1].wmf"/>
          <p:cNvPicPr>
            <a:picLocks noChangeAspect="1" noChangeArrowheads="1"/>
          </p:cNvPicPr>
          <p:nvPr/>
        </p:nvPicPr>
        <p:blipFill>
          <a:blip r:embed="rId3" cstate="print"/>
          <a:srcRect/>
          <a:stretch>
            <a:fillRect/>
          </a:stretch>
        </p:blipFill>
        <p:spPr bwMode="auto">
          <a:xfrm>
            <a:off x="2339752" y="3645024"/>
            <a:ext cx="1826971" cy="1235354"/>
          </a:xfrm>
          <a:prstGeom prst="rect">
            <a:avLst/>
          </a:prstGeom>
          <a:noFill/>
        </p:spPr>
      </p:pic>
      <p:pic>
        <p:nvPicPr>
          <p:cNvPr id="1029" name="Picture 5" descr="C:\Users\zrehak\AppData\Local\Microsoft\Windows\Temporary Internet Files\Content.IE5\I83YGTBS\MC900090662[1].wmf"/>
          <p:cNvPicPr>
            <a:picLocks noChangeAspect="1" noChangeArrowheads="1"/>
          </p:cNvPicPr>
          <p:nvPr/>
        </p:nvPicPr>
        <p:blipFill>
          <a:blip r:embed="rId4" cstate="print"/>
          <a:srcRect/>
          <a:stretch>
            <a:fillRect/>
          </a:stretch>
        </p:blipFill>
        <p:spPr bwMode="auto">
          <a:xfrm>
            <a:off x="3851921" y="1167612"/>
            <a:ext cx="1512168" cy="1527431"/>
          </a:xfrm>
          <a:prstGeom prst="rect">
            <a:avLst/>
          </a:prstGeom>
          <a:noFill/>
        </p:spPr>
      </p:pic>
      <p:pic>
        <p:nvPicPr>
          <p:cNvPr id="1031"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467544" y="1124744"/>
            <a:ext cx="1269504" cy="1904256"/>
          </a:xfrm>
          <a:prstGeom prst="rect">
            <a:avLst/>
          </a:prstGeom>
          <a:ln>
            <a:noFill/>
          </a:ln>
          <a:effectLst>
            <a:softEdge rad="112500"/>
          </a:effectLst>
        </p:spPr>
      </p:pic>
      <p:pic>
        <p:nvPicPr>
          <p:cNvPr id="9"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251520" y="4221088"/>
            <a:ext cx="1269504" cy="1904256"/>
          </a:xfrm>
          <a:prstGeom prst="rect">
            <a:avLst/>
          </a:prstGeom>
          <a:ln>
            <a:noFill/>
          </a:ln>
          <a:effectLst>
            <a:softEdge rad="112500"/>
          </a:effectLst>
        </p:spPr>
      </p:pic>
      <p:pic>
        <p:nvPicPr>
          <p:cNvPr id="10"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6948264" y="1124744"/>
            <a:ext cx="1269504" cy="1904256"/>
          </a:xfrm>
          <a:prstGeom prst="rect">
            <a:avLst/>
          </a:prstGeom>
          <a:ln>
            <a:noFill/>
          </a:ln>
          <a:effectLst>
            <a:softEdge rad="112500"/>
          </a:effectLst>
        </p:spPr>
      </p:pic>
      <p:sp>
        <p:nvSpPr>
          <p:cNvPr id="15" name="TextBox 14"/>
          <p:cNvSpPr txBox="1"/>
          <p:nvPr/>
        </p:nvSpPr>
        <p:spPr>
          <a:xfrm>
            <a:off x="2411760" y="4869160"/>
            <a:ext cx="1728192" cy="246221"/>
          </a:xfrm>
          <a:prstGeom prst="rect">
            <a:avLst/>
          </a:prstGeom>
          <a:noFill/>
        </p:spPr>
        <p:txBody>
          <a:bodyPr wrap="square" lIns="0" tIns="0" rIns="0" bIns="0" rtlCol="0">
            <a:spAutoFit/>
          </a:bodyPr>
          <a:lstStyle/>
          <a:p>
            <a:r>
              <a:rPr lang="cs-CZ" sz="1600" dirty="0" smtClean="0"/>
              <a:t>Vzducholodě </a:t>
            </a:r>
            <a:r>
              <a:rPr lang="cs-CZ" sz="1600" dirty="0" err="1" smtClean="0"/>
              <a:t>CZ</a:t>
            </a:r>
            <a:endParaRPr lang="en-US" sz="1600" dirty="0" smtClean="0"/>
          </a:p>
        </p:txBody>
      </p:sp>
      <p:sp>
        <p:nvSpPr>
          <p:cNvPr id="16" name="TextBox 15"/>
          <p:cNvSpPr txBox="1"/>
          <p:nvPr/>
        </p:nvSpPr>
        <p:spPr>
          <a:xfrm>
            <a:off x="5652120" y="4869160"/>
            <a:ext cx="1296144" cy="246221"/>
          </a:xfrm>
          <a:prstGeom prst="rect">
            <a:avLst/>
          </a:prstGeom>
          <a:noFill/>
        </p:spPr>
        <p:txBody>
          <a:bodyPr wrap="square" lIns="0" tIns="0" rIns="0" bIns="0" rtlCol="0">
            <a:spAutoFit/>
          </a:bodyPr>
          <a:lstStyle/>
          <a:p>
            <a:r>
              <a:rPr lang="cs-CZ" sz="1600" dirty="0" smtClean="0"/>
              <a:t>Aluminium </a:t>
            </a:r>
            <a:r>
              <a:rPr lang="cs-CZ" sz="1600" dirty="0" err="1" smtClean="0"/>
              <a:t>CZ</a:t>
            </a:r>
            <a:endParaRPr lang="en-US" sz="1600" dirty="0" smtClean="0"/>
          </a:p>
        </p:txBody>
      </p:sp>
      <p:sp>
        <p:nvSpPr>
          <p:cNvPr id="17" name="TextBox 16"/>
          <p:cNvSpPr txBox="1"/>
          <p:nvPr/>
        </p:nvSpPr>
        <p:spPr>
          <a:xfrm>
            <a:off x="6948264" y="1052736"/>
            <a:ext cx="1728192" cy="246221"/>
          </a:xfrm>
          <a:prstGeom prst="rect">
            <a:avLst/>
          </a:prstGeom>
          <a:noFill/>
        </p:spPr>
        <p:txBody>
          <a:bodyPr wrap="square" lIns="0" tIns="0" rIns="0" bIns="0" rtlCol="0">
            <a:spAutoFit/>
          </a:bodyPr>
          <a:lstStyle/>
          <a:p>
            <a:r>
              <a:rPr lang="cs-CZ" sz="1600" dirty="0" smtClean="0"/>
              <a:t>Distributor Hun</a:t>
            </a:r>
            <a:endParaRPr lang="en-US" sz="1600" dirty="0" smtClean="0"/>
          </a:p>
        </p:txBody>
      </p:sp>
      <p:sp>
        <p:nvSpPr>
          <p:cNvPr id="18" name="TextBox 17"/>
          <p:cNvSpPr txBox="1"/>
          <p:nvPr/>
        </p:nvSpPr>
        <p:spPr>
          <a:xfrm>
            <a:off x="251520" y="4077072"/>
            <a:ext cx="1728192" cy="246221"/>
          </a:xfrm>
          <a:prstGeom prst="rect">
            <a:avLst/>
          </a:prstGeom>
          <a:noFill/>
        </p:spPr>
        <p:txBody>
          <a:bodyPr wrap="square" lIns="0" tIns="0" rIns="0" bIns="0" rtlCol="0">
            <a:spAutoFit/>
          </a:bodyPr>
          <a:lstStyle/>
          <a:p>
            <a:r>
              <a:rPr lang="cs-CZ" sz="1600" dirty="0" smtClean="0"/>
              <a:t>Distributor </a:t>
            </a:r>
            <a:r>
              <a:rPr lang="cs-CZ" sz="1600" dirty="0" err="1" smtClean="0"/>
              <a:t>PL</a:t>
            </a:r>
            <a:endParaRPr lang="en-US" sz="1600" dirty="0" smtClean="0"/>
          </a:p>
        </p:txBody>
      </p:sp>
      <p:sp>
        <p:nvSpPr>
          <p:cNvPr id="19" name="TextBox 18"/>
          <p:cNvSpPr txBox="1"/>
          <p:nvPr/>
        </p:nvSpPr>
        <p:spPr>
          <a:xfrm>
            <a:off x="395536" y="1052736"/>
            <a:ext cx="1728192" cy="246221"/>
          </a:xfrm>
          <a:prstGeom prst="rect">
            <a:avLst/>
          </a:prstGeom>
          <a:noFill/>
        </p:spPr>
        <p:txBody>
          <a:bodyPr wrap="square" lIns="0" tIns="0" rIns="0" bIns="0" rtlCol="0">
            <a:spAutoFit/>
          </a:bodyPr>
          <a:lstStyle/>
          <a:p>
            <a:r>
              <a:rPr lang="cs-CZ" sz="1600" dirty="0" smtClean="0"/>
              <a:t>Distributor Ger</a:t>
            </a:r>
            <a:endParaRPr lang="en-US" sz="1600" dirty="0" smtClean="0"/>
          </a:p>
        </p:txBody>
      </p:sp>
      <p:sp>
        <p:nvSpPr>
          <p:cNvPr id="20" name="TextBox 19"/>
          <p:cNvSpPr txBox="1"/>
          <p:nvPr/>
        </p:nvSpPr>
        <p:spPr>
          <a:xfrm>
            <a:off x="3779912" y="908720"/>
            <a:ext cx="1728192" cy="246221"/>
          </a:xfrm>
          <a:prstGeom prst="rect">
            <a:avLst/>
          </a:prstGeom>
          <a:noFill/>
        </p:spPr>
        <p:txBody>
          <a:bodyPr wrap="square" lIns="0" tIns="0" rIns="0" bIns="0" rtlCol="0">
            <a:spAutoFit/>
          </a:bodyPr>
          <a:lstStyle/>
          <a:p>
            <a:r>
              <a:rPr lang="cs-CZ" sz="1600" dirty="0" smtClean="0"/>
              <a:t>Vzducholodě Ger</a:t>
            </a:r>
            <a:endParaRPr lang="en-US" sz="1600" dirty="0" smtClean="0"/>
          </a:p>
        </p:txBody>
      </p:sp>
      <p:cxnSp>
        <p:nvCxnSpPr>
          <p:cNvPr id="24" name="Straight Arrow Connector 23"/>
          <p:cNvCxnSpPr/>
          <p:nvPr/>
        </p:nvCxnSpPr>
        <p:spPr>
          <a:xfrm flipH="1">
            <a:off x="4211960" y="4005064"/>
            <a:ext cx="1512168" cy="0"/>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028" idx="1"/>
          </p:cNvCxnSpPr>
          <p:nvPr/>
        </p:nvCxnSpPr>
        <p:spPr>
          <a:xfrm flipH="1" flipV="1">
            <a:off x="1763688" y="2132856"/>
            <a:ext cx="576064" cy="2129845"/>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28" idx="1"/>
            <a:endCxn id="9" idx="3"/>
          </p:cNvCxnSpPr>
          <p:nvPr/>
        </p:nvCxnSpPr>
        <p:spPr>
          <a:xfrm flipH="1">
            <a:off x="1521024" y="4262701"/>
            <a:ext cx="818728" cy="910515"/>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028" idx="3"/>
            <a:endCxn id="10" idx="1"/>
          </p:cNvCxnSpPr>
          <p:nvPr/>
        </p:nvCxnSpPr>
        <p:spPr>
          <a:xfrm flipV="1">
            <a:off x="4166723" y="2076872"/>
            <a:ext cx="2781541" cy="2185829"/>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026" idx="3"/>
          </p:cNvCxnSpPr>
          <p:nvPr/>
        </p:nvCxnSpPr>
        <p:spPr>
          <a:xfrm flipV="1">
            <a:off x="6904001" y="2420888"/>
            <a:ext cx="548319" cy="1845680"/>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323528" y="6021288"/>
            <a:ext cx="648072" cy="0"/>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115616" y="5949280"/>
            <a:ext cx="2016224" cy="246221"/>
          </a:xfrm>
          <a:prstGeom prst="rect">
            <a:avLst/>
          </a:prstGeom>
          <a:noFill/>
        </p:spPr>
        <p:txBody>
          <a:bodyPr wrap="square" lIns="0" tIns="0" rIns="0" bIns="0" rtlCol="0">
            <a:spAutoFit/>
          </a:bodyPr>
          <a:lstStyle/>
          <a:p>
            <a:r>
              <a:rPr lang="cs-CZ" sz="1600" dirty="0" smtClean="0"/>
              <a:t>Dodávky vzducholodí</a:t>
            </a:r>
            <a:endParaRPr lang="en-US" sz="1600" dirty="0" smtClean="0"/>
          </a:p>
        </p:txBody>
      </p:sp>
      <p:sp>
        <p:nvSpPr>
          <p:cNvPr id="55" name="TextBox 54"/>
          <p:cNvSpPr txBox="1"/>
          <p:nvPr/>
        </p:nvSpPr>
        <p:spPr>
          <a:xfrm>
            <a:off x="3995936" y="5949280"/>
            <a:ext cx="2016224" cy="246221"/>
          </a:xfrm>
          <a:prstGeom prst="rect">
            <a:avLst/>
          </a:prstGeom>
          <a:noFill/>
        </p:spPr>
        <p:txBody>
          <a:bodyPr wrap="square" lIns="0" tIns="0" rIns="0" bIns="0" rtlCol="0">
            <a:spAutoFit/>
          </a:bodyPr>
          <a:lstStyle/>
          <a:p>
            <a:r>
              <a:rPr lang="cs-CZ" sz="1600" dirty="0" smtClean="0"/>
              <a:t>Dodávky polotovarů</a:t>
            </a:r>
            <a:endParaRPr lang="en-US" sz="1600" dirty="0" smtClean="0"/>
          </a:p>
        </p:txBody>
      </p:sp>
      <p:cxnSp>
        <p:nvCxnSpPr>
          <p:cNvPr id="56" name="Straight Arrow Connector 55"/>
          <p:cNvCxnSpPr/>
          <p:nvPr/>
        </p:nvCxnSpPr>
        <p:spPr>
          <a:xfrm>
            <a:off x="3203848" y="6093296"/>
            <a:ext cx="648072" cy="0"/>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707904" y="5229200"/>
            <a:ext cx="864096" cy="576064"/>
          </a:xfrm>
          <a:prstGeom prst="straightConnector1">
            <a:avLst/>
          </a:prstGeom>
          <a:ln w="31750">
            <a:solidFill>
              <a:schemeClr val="accent5">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4860032" y="5157192"/>
            <a:ext cx="1080120" cy="648072"/>
          </a:xfrm>
          <a:prstGeom prst="straightConnector1">
            <a:avLst/>
          </a:prstGeom>
          <a:ln w="31750">
            <a:solidFill>
              <a:schemeClr val="accent5">
                <a:lumMod val="60000"/>
                <a:lumOff val="40000"/>
              </a:schemeClr>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Návrh struktury </a:t>
            </a:r>
            <a:r>
              <a:rPr lang="cs-CZ" dirty="0" smtClean="0"/>
              <a:t>dokumentace – výrobkové </a:t>
            </a:r>
            <a:r>
              <a:rPr lang="cs-CZ" dirty="0"/>
              <a:t>transakce – </a:t>
            </a:r>
            <a:r>
              <a:rPr lang="cs-CZ" dirty="0" smtClean="0"/>
              <a:t>návrh </a:t>
            </a:r>
            <a:r>
              <a:rPr lang="cs-CZ" dirty="0"/>
              <a:t>řešení</a:t>
            </a:r>
            <a:endParaRPr lang="en-US" dirty="0"/>
          </a:p>
        </p:txBody>
      </p:sp>
      <p:sp>
        <p:nvSpPr>
          <p:cNvPr id="3" name="Text Placeholder 2"/>
          <p:cNvSpPr>
            <a:spLocks noGrp="1"/>
          </p:cNvSpPr>
          <p:nvPr>
            <p:ph type="body" sz="quarter" idx="10"/>
          </p:nvPr>
        </p:nvSpPr>
        <p:spPr/>
        <p:txBody>
          <a:bodyPr/>
          <a:lstStyle/>
          <a:p>
            <a:r>
              <a:rPr lang="cs-CZ" dirty="0" smtClean="0"/>
              <a:t>Shrnutí východiska</a:t>
            </a:r>
          </a:p>
          <a:p>
            <a:pPr lvl="2"/>
            <a:r>
              <a:rPr lang="cs-CZ" dirty="0" smtClean="0"/>
              <a:t>V rámci skupiny jsou obchodovány dva typy výrobků – vzducholodě a polotovary</a:t>
            </a:r>
          </a:p>
          <a:p>
            <a:pPr lvl="2"/>
            <a:r>
              <a:rPr lang="cs-CZ" dirty="0" smtClean="0"/>
              <a:t>Aluminium CZ je subdodavatel Vzducholodě CZ</a:t>
            </a:r>
          </a:p>
          <a:p>
            <a:pPr lvl="2"/>
            <a:r>
              <a:rPr lang="cs-CZ" dirty="0" smtClean="0"/>
              <a:t>Obě společnosti dodávají i nezávislým odběratelům</a:t>
            </a:r>
          </a:p>
          <a:p>
            <a:pPr lvl="2"/>
            <a:r>
              <a:rPr lang="cs-CZ" dirty="0" smtClean="0"/>
              <a:t>K dispozici kalkulace do a mimo skupinu</a:t>
            </a:r>
          </a:p>
          <a:p>
            <a:pPr lvl="2"/>
            <a:r>
              <a:rPr lang="cs-CZ" dirty="0" smtClean="0"/>
              <a:t>Dlouhodobě jsou vykazovány ztráty </a:t>
            </a:r>
          </a:p>
          <a:p>
            <a:endParaRPr lang="cs-CZ" dirty="0" smtClean="0"/>
          </a:p>
          <a:p>
            <a:r>
              <a:rPr lang="cs-CZ" dirty="0" smtClean="0"/>
              <a:t>Navrhované řešení </a:t>
            </a:r>
          </a:p>
          <a:p>
            <a:pPr lvl="2"/>
            <a:r>
              <a:rPr lang="cs-CZ" dirty="0" smtClean="0"/>
              <a:t>Dvě dokumentační zprávy (polotovary i výrobky)</a:t>
            </a:r>
          </a:p>
          <a:p>
            <a:pPr lvl="2"/>
            <a:r>
              <a:rPr lang="cs-CZ" dirty="0" smtClean="0"/>
              <a:t>Nutnost vyrovnat se s interními i externími transakcemi</a:t>
            </a:r>
          </a:p>
          <a:p>
            <a:pPr lvl="2"/>
            <a:r>
              <a:rPr lang="cs-CZ" dirty="0" smtClean="0"/>
              <a:t>Vypracování odůvodnění ztrátové pozice</a:t>
            </a:r>
          </a:p>
          <a:p>
            <a:endParaRPr lang="cs-CZ" dirty="0"/>
          </a:p>
        </p:txBody>
      </p:sp>
      <p:pic>
        <p:nvPicPr>
          <p:cNvPr id="4" name="Picture 4" descr="C:\Users\zrehak\AppData\Local\Microsoft\Windows\Temporary Internet Files\Content.IE5\UD0IAROJ\MC900311976[1].wmf"/>
          <p:cNvPicPr>
            <a:picLocks noChangeAspect="1" noChangeArrowheads="1"/>
          </p:cNvPicPr>
          <p:nvPr/>
        </p:nvPicPr>
        <p:blipFill>
          <a:blip r:embed="rId2" cstate="print"/>
          <a:srcRect/>
          <a:stretch>
            <a:fillRect/>
          </a:stretch>
        </p:blipFill>
        <p:spPr bwMode="auto">
          <a:xfrm>
            <a:off x="7236296" y="5445224"/>
            <a:ext cx="1277916" cy="864096"/>
          </a:xfrm>
          <a:prstGeom prst="rect">
            <a:avLst/>
          </a:prstGeom>
          <a:noFill/>
        </p:spPr>
      </p:pic>
      <p:pic>
        <p:nvPicPr>
          <p:cNvPr id="5" name="Picture 2" descr="C:\Users\zrehak\AppData\Local\Microsoft\Windows\Temporary Internet Files\Content.IE5\7P5B5FEW\MC900280802[1].wmf"/>
          <p:cNvPicPr>
            <a:picLocks noChangeAspect="1" noChangeArrowheads="1"/>
          </p:cNvPicPr>
          <p:nvPr/>
        </p:nvPicPr>
        <p:blipFill>
          <a:blip r:embed="rId3" cstate="print"/>
          <a:srcRect/>
          <a:stretch>
            <a:fillRect/>
          </a:stretch>
        </p:blipFill>
        <p:spPr bwMode="auto">
          <a:xfrm>
            <a:off x="6300192" y="5517232"/>
            <a:ext cx="835293" cy="72008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Návrh struktury </a:t>
            </a:r>
            <a:r>
              <a:rPr lang="cs-CZ" dirty="0" smtClean="0"/>
              <a:t>dokumentace – </a:t>
            </a:r>
            <a:r>
              <a:rPr lang="cs-CZ" dirty="0"/>
              <a:t>g</a:t>
            </a:r>
            <a:r>
              <a:rPr lang="cs-CZ" dirty="0" smtClean="0"/>
              <a:t>rafický rozbor služeb</a:t>
            </a:r>
            <a:endParaRPr lang="en-US" dirty="0"/>
          </a:p>
        </p:txBody>
      </p:sp>
      <p:pic>
        <p:nvPicPr>
          <p:cNvPr id="1026" name="Picture 2" descr="C:\Users\zrehak\AppData\Local\Microsoft\Windows\Temporary Internet Files\Content.IE5\7P5B5FEW\MC900280802[1].wmf"/>
          <p:cNvPicPr>
            <a:picLocks noChangeAspect="1" noChangeArrowheads="1"/>
          </p:cNvPicPr>
          <p:nvPr/>
        </p:nvPicPr>
        <p:blipFill>
          <a:blip r:embed="rId2" cstate="print"/>
          <a:srcRect/>
          <a:stretch>
            <a:fillRect/>
          </a:stretch>
        </p:blipFill>
        <p:spPr bwMode="auto">
          <a:xfrm>
            <a:off x="5796136" y="3789040"/>
            <a:ext cx="1107865" cy="955056"/>
          </a:xfrm>
          <a:prstGeom prst="rect">
            <a:avLst/>
          </a:prstGeom>
          <a:noFill/>
        </p:spPr>
      </p:pic>
      <p:pic>
        <p:nvPicPr>
          <p:cNvPr id="1028" name="Picture 4" descr="C:\Users\zrehak\AppData\Local\Microsoft\Windows\Temporary Internet Files\Content.IE5\UD0IAROJ\MC900311976[1].wmf"/>
          <p:cNvPicPr>
            <a:picLocks noChangeAspect="1" noChangeArrowheads="1"/>
          </p:cNvPicPr>
          <p:nvPr/>
        </p:nvPicPr>
        <p:blipFill>
          <a:blip r:embed="rId3" cstate="print"/>
          <a:srcRect/>
          <a:stretch>
            <a:fillRect/>
          </a:stretch>
        </p:blipFill>
        <p:spPr bwMode="auto">
          <a:xfrm>
            <a:off x="2339752" y="3645024"/>
            <a:ext cx="1826971" cy="1235354"/>
          </a:xfrm>
          <a:prstGeom prst="rect">
            <a:avLst/>
          </a:prstGeom>
          <a:noFill/>
        </p:spPr>
      </p:pic>
      <p:pic>
        <p:nvPicPr>
          <p:cNvPr id="1029" name="Picture 5" descr="C:\Users\zrehak\AppData\Local\Microsoft\Windows\Temporary Internet Files\Content.IE5\I83YGTBS\MC900090662[1].wmf"/>
          <p:cNvPicPr>
            <a:picLocks noChangeAspect="1" noChangeArrowheads="1"/>
          </p:cNvPicPr>
          <p:nvPr/>
        </p:nvPicPr>
        <p:blipFill>
          <a:blip r:embed="rId4" cstate="print"/>
          <a:srcRect/>
          <a:stretch>
            <a:fillRect/>
          </a:stretch>
        </p:blipFill>
        <p:spPr bwMode="auto">
          <a:xfrm>
            <a:off x="3851921" y="1167612"/>
            <a:ext cx="1512168" cy="1527431"/>
          </a:xfrm>
          <a:prstGeom prst="rect">
            <a:avLst/>
          </a:prstGeom>
          <a:noFill/>
        </p:spPr>
      </p:pic>
      <p:pic>
        <p:nvPicPr>
          <p:cNvPr id="1031"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467544" y="1124744"/>
            <a:ext cx="1269504" cy="1904256"/>
          </a:xfrm>
          <a:prstGeom prst="rect">
            <a:avLst/>
          </a:prstGeom>
          <a:ln>
            <a:noFill/>
          </a:ln>
          <a:effectLst>
            <a:softEdge rad="112500"/>
          </a:effectLst>
        </p:spPr>
      </p:pic>
      <p:pic>
        <p:nvPicPr>
          <p:cNvPr id="9"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251520" y="4221088"/>
            <a:ext cx="1269504" cy="1904256"/>
          </a:xfrm>
          <a:prstGeom prst="rect">
            <a:avLst/>
          </a:prstGeom>
          <a:ln>
            <a:noFill/>
          </a:ln>
          <a:effectLst>
            <a:softEdge rad="112500"/>
          </a:effectLst>
        </p:spPr>
      </p:pic>
      <p:pic>
        <p:nvPicPr>
          <p:cNvPr id="10" name="Picture 7" descr="C:\Users\zrehak\AppData\Local\Microsoft\Windows\Temporary Internet Files\Content.IE5\I83YGTBS\MP900433147[1].jpg"/>
          <p:cNvPicPr>
            <a:picLocks noChangeAspect="1" noChangeArrowheads="1"/>
          </p:cNvPicPr>
          <p:nvPr/>
        </p:nvPicPr>
        <p:blipFill>
          <a:blip r:embed="rId5" cstate="print"/>
          <a:srcRect/>
          <a:stretch>
            <a:fillRect/>
          </a:stretch>
        </p:blipFill>
        <p:spPr bwMode="auto">
          <a:xfrm>
            <a:off x="6948264" y="1124744"/>
            <a:ext cx="1269504" cy="1904256"/>
          </a:xfrm>
          <a:prstGeom prst="rect">
            <a:avLst/>
          </a:prstGeom>
          <a:ln>
            <a:noFill/>
          </a:ln>
          <a:effectLst>
            <a:softEdge rad="112500"/>
          </a:effectLst>
        </p:spPr>
      </p:pic>
      <p:cxnSp>
        <p:nvCxnSpPr>
          <p:cNvPr id="12" name="Straight Arrow Connector 11"/>
          <p:cNvCxnSpPr>
            <a:stCxn id="1029" idx="2"/>
            <a:endCxn id="1028" idx="0"/>
          </p:cNvCxnSpPr>
          <p:nvPr/>
        </p:nvCxnSpPr>
        <p:spPr>
          <a:xfrm flipH="1">
            <a:off x="3253238" y="2695043"/>
            <a:ext cx="1354767" cy="949981"/>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29" idx="2"/>
            <a:endCxn id="1026" idx="0"/>
          </p:cNvCxnSpPr>
          <p:nvPr/>
        </p:nvCxnSpPr>
        <p:spPr>
          <a:xfrm>
            <a:off x="4608005" y="2695043"/>
            <a:ext cx="1742064" cy="1093997"/>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411760" y="4869160"/>
            <a:ext cx="1728192" cy="246221"/>
          </a:xfrm>
          <a:prstGeom prst="rect">
            <a:avLst/>
          </a:prstGeom>
          <a:noFill/>
        </p:spPr>
        <p:txBody>
          <a:bodyPr wrap="square" lIns="0" tIns="0" rIns="0" bIns="0" rtlCol="0">
            <a:spAutoFit/>
          </a:bodyPr>
          <a:lstStyle/>
          <a:p>
            <a:r>
              <a:rPr lang="cs-CZ" sz="1600" dirty="0" smtClean="0"/>
              <a:t>Vzducholodě </a:t>
            </a:r>
            <a:r>
              <a:rPr lang="cs-CZ" sz="1600" dirty="0" err="1" smtClean="0"/>
              <a:t>CZ</a:t>
            </a:r>
            <a:endParaRPr lang="en-US" sz="1600" dirty="0" smtClean="0"/>
          </a:p>
        </p:txBody>
      </p:sp>
      <p:sp>
        <p:nvSpPr>
          <p:cNvPr id="16" name="TextBox 15"/>
          <p:cNvSpPr txBox="1"/>
          <p:nvPr/>
        </p:nvSpPr>
        <p:spPr>
          <a:xfrm>
            <a:off x="5652120" y="4869160"/>
            <a:ext cx="1296144" cy="246221"/>
          </a:xfrm>
          <a:prstGeom prst="rect">
            <a:avLst/>
          </a:prstGeom>
          <a:noFill/>
        </p:spPr>
        <p:txBody>
          <a:bodyPr wrap="square" lIns="0" tIns="0" rIns="0" bIns="0" rtlCol="0">
            <a:spAutoFit/>
          </a:bodyPr>
          <a:lstStyle/>
          <a:p>
            <a:r>
              <a:rPr lang="cs-CZ" sz="1600" dirty="0" smtClean="0"/>
              <a:t>Aluminium </a:t>
            </a:r>
            <a:r>
              <a:rPr lang="cs-CZ" sz="1600" dirty="0" err="1" smtClean="0"/>
              <a:t>CZ</a:t>
            </a:r>
            <a:endParaRPr lang="en-US" sz="1600" dirty="0" smtClean="0"/>
          </a:p>
        </p:txBody>
      </p:sp>
      <p:sp>
        <p:nvSpPr>
          <p:cNvPr id="17" name="TextBox 16"/>
          <p:cNvSpPr txBox="1"/>
          <p:nvPr/>
        </p:nvSpPr>
        <p:spPr>
          <a:xfrm>
            <a:off x="6948264" y="1052736"/>
            <a:ext cx="1728192" cy="246221"/>
          </a:xfrm>
          <a:prstGeom prst="rect">
            <a:avLst/>
          </a:prstGeom>
          <a:noFill/>
        </p:spPr>
        <p:txBody>
          <a:bodyPr wrap="square" lIns="0" tIns="0" rIns="0" bIns="0" rtlCol="0">
            <a:spAutoFit/>
          </a:bodyPr>
          <a:lstStyle/>
          <a:p>
            <a:r>
              <a:rPr lang="cs-CZ" sz="1600" dirty="0" smtClean="0"/>
              <a:t>Distributor Hun</a:t>
            </a:r>
            <a:endParaRPr lang="en-US" sz="1600" dirty="0" smtClean="0"/>
          </a:p>
        </p:txBody>
      </p:sp>
      <p:sp>
        <p:nvSpPr>
          <p:cNvPr id="18" name="TextBox 17"/>
          <p:cNvSpPr txBox="1"/>
          <p:nvPr/>
        </p:nvSpPr>
        <p:spPr>
          <a:xfrm>
            <a:off x="251520" y="4077072"/>
            <a:ext cx="1728192" cy="246221"/>
          </a:xfrm>
          <a:prstGeom prst="rect">
            <a:avLst/>
          </a:prstGeom>
          <a:noFill/>
        </p:spPr>
        <p:txBody>
          <a:bodyPr wrap="square" lIns="0" tIns="0" rIns="0" bIns="0" rtlCol="0">
            <a:spAutoFit/>
          </a:bodyPr>
          <a:lstStyle/>
          <a:p>
            <a:r>
              <a:rPr lang="cs-CZ" sz="1600" dirty="0" smtClean="0"/>
              <a:t>Distributor </a:t>
            </a:r>
            <a:r>
              <a:rPr lang="cs-CZ" sz="1600" dirty="0" err="1" smtClean="0"/>
              <a:t>PL</a:t>
            </a:r>
            <a:endParaRPr lang="en-US" sz="1600" dirty="0" smtClean="0"/>
          </a:p>
        </p:txBody>
      </p:sp>
      <p:sp>
        <p:nvSpPr>
          <p:cNvPr id="19" name="TextBox 18"/>
          <p:cNvSpPr txBox="1"/>
          <p:nvPr/>
        </p:nvSpPr>
        <p:spPr>
          <a:xfrm>
            <a:off x="395536" y="1052736"/>
            <a:ext cx="1728192" cy="246221"/>
          </a:xfrm>
          <a:prstGeom prst="rect">
            <a:avLst/>
          </a:prstGeom>
          <a:noFill/>
        </p:spPr>
        <p:txBody>
          <a:bodyPr wrap="square" lIns="0" tIns="0" rIns="0" bIns="0" rtlCol="0">
            <a:spAutoFit/>
          </a:bodyPr>
          <a:lstStyle/>
          <a:p>
            <a:r>
              <a:rPr lang="cs-CZ" sz="1600" dirty="0" smtClean="0"/>
              <a:t>Distributor Ger</a:t>
            </a:r>
            <a:endParaRPr lang="en-US" sz="1600" dirty="0" smtClean="0"/>
          </a:p>
        </p:txBody>
      </p:sp>
      <p:sp>
        <p:nvSpPr>
          <p:cNvPr id="20" name="TextBox 19"/>
          <p:cNvSpPr txBox="1"/>
          <p:nvPr/>
        </p:nvSpPr>
        <p:spPr>
          <a:xfrm>
            <a:off x="3779912" y="908720"/>
            <a:ext cx="1728192" cy="246221"/>
          </a:xfrm>
          <a:prstGeom prst="rect">
            <a:avLst/>
          </a:prstGeom>
          <a:noFill/>
        </p:spPr>
        <p:txBody>
          <a:bodyPr wrap="square" lIns="0" tIns="0" rIns="0" bIns="0" rtlCol="0">
            <a:spAutoFit/>
          </a:bodyPr>
          <a:lstStyle/>
          <a:p>
            <a:r>
              <a:rPr lang="cs-CZ" sz="1600" dirty="0" smtClean="0"/>
              <a:t>Vzducholodě Ger</a:t>
            </a:r>
            <a:endParaRPr lang="en-US" sz="1600" dirty="0" smtClean="0"/>
          </a:p>
        </p:txBody>
      </p:sp>
      <p:cxnSp>
        <p:nvCxnSpPr>
          <p:cNvPr id="26" name="Straight Arrow Connector 25"/>
          <p:cNvCxnSpPr/>
          <p:nvPr/>
        </p:nvCxnSpPr>
        <p:spPr>
          <a:xfrm>
            <a:off x="4139952" y="4797152"/>
            <a:ext cx="1512168" cy="0"/>
          </a:xfrm>
          <a:prstGeom prst="straightConnector1">
            <a:avLst/>
          </a:prstGeom>
          <a:ln w="25400">
            <a:solidFill>
              <a:schemeClr val="accent4">
                <a:lumMod val="60000"/>
                <a:lumOff val="40000"/>
              </a:schemeClr>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6012160" y="6021288"/>
            <a:ext cx="661944" cy="13877"/>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6012160" y="6165304"/>
            <a:ext cx="648072" cy="0"/>
          </a:xfrm>
          <a:prstGeom prst="straightConnector1">
            <a:avLst/>
          </a:prstGeom>
          <a:ln w="12700">
            <a:solidFill>
              <a:schemeClr val="accent4">
                <a:lumMod val="60000"/>
                <a:lumOff val="4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732240" y="5949280"/>
            <a:ext cx="2016224" cy="246221"/>
          </a:xfrm>
          <a:prstGeom prst="rect">
            <a:avLst/>
          </a:prstGeom>
          <a:noFill/>
        </p:spPr>
        <p:txBody>
          <a:bodyPr wrap="square" lIns="0" tIns="0" rIns="0" bIns="0" rtlCol="0">
            <a:spAutoFit/>
          </a:bodyPr>
          <a:lstStyle/>
          <a:p>
            <a:r>
              <a:rPr lang="cs-CZ" sz="1600" dirty="0" smtClean="0"/>
              <a:t>Služby</a:t>
            </a:r>
            <a:endParaRPr lang="en-US" sz="16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Návrh struktury dokumentace </a:t>
            </a:r>
            <a:r>
              <a:rPr lang="cs-CZ" dirty="0" smtClean="0"/>
              <a:t>– </a:t>
            </a:r>
            <a:r>
              <a:rPr lang="cs-CZ" dirty="0" err="1" smtClean="0"/>
              <a:t>službové</a:t>
            </a:r>
            <a:r>
              <a:rPr lang="cs-CZ" dirty="0" smtClean="0"/>
              <a:t> </a:t>
            </a:r>
            <a:r>
              <a:rPr lang="cs-CZ" dirty="0"/>
              <a:t>transakce – návrh řešení</a:t>
            </a:r>
            <a:endParaRPr lang="en-US" dirty="0"/>
          </a:p>
        </p:txBody>
      </p:sp>
      <p:sp>
        <p:nvSpPr>
          <p:cNvPr id="3" name="Text Placeholder 2"/>
          <p:cNvSpPr>
            <a:spLocks noGrp="1"/>
          </p:cNvSpPr>
          <p:nvPr>
            <p:ph type="body" sz="quarter" idx="10"/>
          </p:nvPr>
        </p:nvSpPr>
        <p:spPr/>
        <p:txBody>
          <a:bodyPr>
            <a:normAutofit fontScale="92500" lnSpcReduction="10000"/>
          </a:bodyPr>
          <a:lstStyle/>
          <a:p>
            <a:pPr>
              <a:lnSpc>
                <a:spcPct val="110000"/>
              </a:lnSpc>
              <a:spcBef>
                <a:spcPts val="600"/>
              </a:spcBef>
            </a:pPr>
            <a:r>
              <a:rPr lang="cs-CZ" sz="1700" dirty="0" smtClean="0"/>
              <a:t>Shrnutí východisek </a:t>
            </a:r>
          </a:p>
          <a:p>
            <a:pPr lvl="2">
              <a:lnSpc>
                <a:spcPct val="110000"/>
              </a:lnSpc>
              <a:spcBef>
                <a:spcPts val="600"/>
              </a:spcBef>
            </a:pPr>
            <a:r>
              <a:rPr lang="cs-CZ" sz="1700" dirty="0" smtClean="0"/>
              <a:t>Aluminium CZ přijímá obdobné služby od Vzducholodě Ger a Vzducholodě CZ </a:t>
            </a:r>
          </a:p>
          <a:p>
            <a:pPr lvl="2">
              <a:lnSpc>
                <a:spcPct val="110000"/>
              </a:lnSpc>
              <a:spcBef>
                <a:spcPts val="600"/>
              </a:spcBef>
            </a:pPr>
            <a:r>
              <a:rPr lang="cs-CZ" sz="1700" dirty="0" smtClean="0"/>
              <a:t>Určitá dokumentace služeb Vzducholodě Ger je zpracována na úrovni </a:t>
            </a:r>
            <a:r>
              <a:rPr lang="cs-CZ" sz="1700" dirty="0" smtClean="0"/>
              <a:t>skupiny</a:t>
            </a:r>
            <a:endParaRPr lang="cs-CZ" sz="1700" dirty="0" smtClean="0"/>
          </a:p>
          <a:p>
            <a:pPr lvl="2">
              <a:lnSpc>
                <a:spcPct val="110000"/>
              </a:lnSpc>
              <a:spcBef>
                <a:spcPts val="600"/>
              </a:spcBef>
            </a:pPr>
            <a:r>
              <a:rPr lang="cs-CZ" sz="1700" dirty="0" smtClean="0"/>
              <a:t>Omezená znalost ceny a obsahu služeb Vzducholodě Ger v ČR </a:t>
            </a:r>
          </a:p>
          <a:p>
            <a:pPr>
              <a:lnSpc>
                <a:spcPct val="110000"/>
              </a:lnSpc>
              <a:spcBef>
                <a:spcPts val="600"/>
              </a:spcBef>
            </a:pPr>
            <a:endParaRPr lang="cs-CZ" sz="1700" dirty="0" smtClean="0"/>
          </a:p>
          <a:p>
            <a:pPr>
              <a:lnSpc>
                <a:spcPct val="110000"/>
              </a:lnSpc>
              <a:spcBef>
                <a:spcPts val="600"/>
              </a:spcBef>
            </a:pPr>
            <a:r>
              <a:rPr lang="cs-CZ" sz="1700" dirty="0" smtClean="0"/>
              <a:t>Navrhované řešení </a:t>
            </a:r>
          </a:p>
          <a:p>
            <a:pPr lvl="2">
              <a:lnSpc>
                <a:spcPct val="110000"/>
              </a:lnSpc>
              <a:spcBef>
                <a:spcPts val="600"/>
              </a:spcBef>
            </a:pPr>
            <a:r>
              <a:rPr lang="cs-CZ" sz="1700" dirty="0" smtClean="0"/>
              <a:t>Dvě dokumentace, kde  </a:t>
            </a:r>
          </a:p>
          <a:p>
            <a:pPr lvl="2">
              <a:lnSpc>
                <a:spcPct val="110000"/>
              </a:lnSpc>
              <a:spcBef>
                <a:spcPts val="600"/>
              </a:spcBef>
            </a:pPr>
            <a:r>
              <a:rPr lang="cs-CZ" sz="1700" dirty="0" smtClean="0"/>
              <a:t>Dokumentace pro Vzducholodě Ger musí vycházet z centrální dokumentace</a:t>
            </a:r>
          </a:p>
          <a:p>
            <a:pPr lvl="3">
              <a:lnSpc>
                <a:spcPct val="110000"/>
              </a:lnSpc>
              <a:spcBef>
                <a:spcPts val="600"/>
              </a:spcBef>
            </a:pPr>
            <a:r>
              <a:rPr lang="cs-CZ" sz="1700" dirty="0"/>
              <a:t>l</a:t>
            </a:r>
            <a:r>
              <a:rPr lang="cs-CZ" sz="1700" dirty="0" smtClean="0"/>
              <a:t>okalizace </a:t>
            </a:r>
          </a:p>
          <a:p>
            <a:pPr lvl="2">
              <a:lnSpc>
                <a:spcPct val="110000"/>
              </a:lnSpc>
              <a:spcBef>
                <a:spcPts val="600"/>
              </a:spcBef>
            </a:pPr>
            <a:r>
              <a:rPr lang="cs-CZ" sz="1700" dirty="0" smtClean="0"/>
              <a:t>Ověření existence a evidence podkladů prokazujících skutečné poskytnutí služby</a:t>
            </a:r>
          </a:p>
          <a:p>
            <a:pPr lvl="2">
              <a:lnSpc>
                <a:spcPct val="110000"/>
              </a:lnSpc>
              <a:spcBef>
                <a:spcPts val="600"/>
              </a:spcBef>
            </a:pPr>
            <a:r>
              <a:rPr lang="cs-CZ" sz="1700" dirty="0" smtClean="0"/>
              <a:t>Odůvodnění odlišnosti poskytovaných služeb společnostmi Vzducholodě CZ a Vzducholodě Ger (u Aluminium CZ)</a:t>
            </a:r>
          </a:p>
          <a:p>
            <a:pPr lvl="2">
              <a:lnSpc>
                <a:spcPct val="110000"/>
              </a:lnSpc>
              <a:spcBef>
                <a:spcPts val="600"/>
              </a:spcBef>
            </a:pPr>
            <a:r>
              <a:rPr lang="cs-CZ" sz="1700" dirty="0" smtClean="0"/>
              <a:t>Odůvodnění </a:t>
            </a:r>
            <a:r>
              <a:rPr lang="cs-CZ" sz="1700" dirty="0" err="1" smtClean="0"/>
              <a:t>benefitu</a:t>
            </a:r>
            <a:r>
              <a:rPr lang="cs-CZ" sz="1700" dirty="0" smtClean="0"/>
              <a:t> poskytovaných služeb pro příjemce</a:t>
            </a:r>
          </a:p>
          <a:p>
            <a:pPr lvl="2">
              <a:lnSpc>
                <a:spcPct val="110000"/>
              </a:lnSpc>
              <a:spcBef>
                <a:spcPts val="600"/>
              </a:spcBef>
            </a:pPr>
            <a:r>
              <a:rPr lang="cs-CZ" sz="1700" dirty="0" smtClean="0"/>
              <a:t>Popis a argumentace způsobu stanovení převodní ceny</a:t>
            </a:r>
          </a:p>
          <a:p>
            <a:pPr lvl="2">
              <a:lnSpc>
                <a:spcPct val="110000"/>
              </a:lnSpc>
              <a:spcBef>
                <a:spcPts val="600"/>
              </a:spcBef>
            </a:pPr>
            <a:r>
              <a:rPr lang="cs-CZ" sz="1700" dirty="0" smtClean="0"/>
              <a:t>Srovnávací analýza – marže (Amadeus) nebo hodinové sazby</a:t>
            </a:r>
          </a:p>
          <a:p>
            <a:endParaRPr lang="cs-CZ" dirty="0"/>
          </a:p>
        </p:txBody>
      </p:sp>
      <p:pic>
        <p:nvPicPr>
          <p:cNvPr id="4" name="Picture 5" descr="C:\Users\zrehak\AppData\Local\Microsoft\Windows\Temporary Internet Files\Content.IE5\I83YGTBS\MC900090662[1].wmf"/>
          <p:cNvPicPr>
            <a:picLocks noChangeAspect="1" noChangeArrowheads="1"/>
          </p:cNvPicPr>
          <p:nvPr/>
        </p:nvPicPr>
        <p:blipFill>
          <a:blip r:embed="rId2" cstate="print"/>
          <a:srcRect/>
          <a:stretch>
            <a:fillRect/>
          </a:stretch>
        </p:blipFill>
        <p:spPr bwMode="auto">
          <a:xfrm>
            <a:off x="7452320" y="4856804"/>
            <a:ext cx="1224136" cy="1236492"/>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Možné řešení – shrnutí</a:t>
            </a:r>
            <a:endParaRPr lang="en-US" dirty="0"/>
          </a:p>
        </p:txBody>
      </p:sp>
      <p:graphicFrame>
        <p:nvGraphicFramePr>
          <p:cNvPr id="5" name="Table 4"/>
          <p:cNvGraphicFramePr>
            <a:graphicFrameLocks noGrp="1"/>
          </p:cNvGraphicFramePr>
          <p:nvPr/>
        </p:nvGraphicFramePr>
        <p:xfrm>
          <a:off x="323528" y="1268760"/>
          <a:ext cx="8136904" cy="2931160"/>
        </p:xfrm>
        <a:graphic>
          <a:graphicData uri="http://schemas.openxmlformats.org/drawingml/2006/table">
            <a:tbl>
              <a:tblPr firstRow="1" bandRow="1">
                <a:tableStyleId>{5C22544A-7EE6-4342-B048-85BDC9FD1C3A}</a:tableStyleId>
              </a:tblPr>
              <a:tblGrid>
                <a:gridCol w="2952328"/>
                <a:gridCol w="5184576"/>
              </a:tblGrid>
              <a:tr h="370840">
                <a:tc>
                  <a:txBody>
                    <a:bodyPr/>
                    <a:lstStyle/>
                    <a:p>
                      <a:r>
                        <a:rPr lang="cs-CZ" sz="1600" dirty="0" smtClean="0"/>
                        <a:t>Transakce</a:t>
                      </a:r>
                      <a:endParaRPr lang="en-US" sz="1600" dirty="0"/>
                    </a:p>
                  </a:txBody>
                  <a:tcPr/>
                </a:tc>
                <a:tc>
                  <a:txBody>
                    <a:bodyPr/>
                    <a:lstStyle/>
                    <a:p>
                      <a:r>
                        <a:rPr lang="cs-CZ" sz="1600" dirty="0" smtClean="0"/>
                        <a:t>Dokumentace</a:t>
                      </a:r>
                      <a:endParaRPr lang="en-US" sz="1600" dirty="0"/>
                    </a:p>
                  </a:txBody>
                  <a:tcPr/>
                </a:tc>
              </a:tr>
              <a:tr h="370840">
                <a:tc>
                  <a:txBody>
                    <a:bodyPr/>
                    <a:lstStyle/>
                    <a:p>
                      <a:r>
                        <a:rPr lang="cs-CZ" sz="1600" dirty="0" smtClean="0"/>
                        <a:t>Dodávky </a:t>
                      </a:r>
                      <a:r>
                        <a:rPr lang="cs-CZ" sz="1600" dirty="0" smtClean="0"/>
                        <a:t>Vzducholodě</a:t>
                      </a:r>
                      <a:r>
                        <a:rPr lang="cs-CZ" sz="1600" baseline="0" dirty="0" smtClean="0"/>
                        <a:t> </a:t>
                      </a:r>
                      <a:r>
                        <a:rPr lang="cs-CZ" sz="1600" baseline="0" dirty="0" smtClean="0"/>
                        <a:t>CZ</a:t>
                      </a:r>
                      <a:endParaRPr lang="en-US" sz="1600" dirty="0"/>
                    </a:p>
                  </a:txBody>
                  <a:tcPr/>
                </a:tc>
                <a:tc>
                  <a:txBody>
                    <a:bodyPr/>
                    <a:lstStyle/>
                    <a:p>
                      <a:r>
                        <a:rPr lang="cs-CZ" sz="1600" dirty="0" smtClean="0"/>
                        <a:t>Ano. Vysvětlit</a:t>
                      </a:r>
                      <a:r>
                        <a:rPr lang="cs-CZ" sz="1600" baseline="0" dirty="0" smtClean="0"/>
                        <a:t> a doložit různou cenu v tuzemsku a do skupiny. Vysvětlit a doložit dlouhodobou ztrátu.</a:t>
                      </a:r>
                      <a:endParaRPr lang="en-US" sz="1600" dirty="0"/>
                    </a:p>
                  </a:txBody>
                  <a:tcPr/>
                </a:tc>
              </a:tr>
              <a:tr h="370840">
                <a:tc>
                  <a:txBody>
                    <a:bodyPr/>
                    <a:lstStyle/>
                    <a:p>
                      <a:r>
                        <a:rPr lang="cs-CZ" sz="1600" dirty="0" smtClean="0"/>
                        <a:t>Dodávky</a:t>
                      </a:r>
                      <a:r>
                        <a:rPr lang="cs-CZ" sz="1600" baseline="0" dirty="0" smtClean="0"/>
                        <a:t> Aluminium </a:t>
                      </a:r>
                      <a:r>
                        <a:rPr lang="cs-CZ" sz="1600" baseline="0" dirty="0" err="1" smtClean="0"/>
                        <a:t>CZ</a:t>
                      </a:r>
                      <a:endParaRPr lang="en-US" sz="1600" dirty="0"/>
                    </a:p>
                  </a:txBody>
                  <a:tcPr/>
                </a:tc>
                <a:tc>
                  <a:txBody>
                    <a:bodyPr/>
                    <a:lstStyle/>
                    <a:p>
                      <a:r>
                        <a:rPr lang="cs-CZ" sz="1600" dirty="0" smtClean="0"/>
                        <a:t>Ano. Vysvětlit a doložit</a:t>
                      </a:r>
                      <a:r>
                        <a:rPr lang="cs-CZ" sz="1600" baseline="0" dirty="0" smtClean="0"/>
                        <a:t> různou cenu v tuzemsku a do skupiny, a případnou odlišnost cen vůči </a:t>
                      </a:r>
                      <a:r>
                        <a:rPr lang="cs-CZ" sz="1600" baseline="0" dirty="0" smtClean="0"/>
                        <a:t>Vzducholodě </a:t>
                      </a:r>
                      <a:r>
                        <a:rPr lang="cs-CZ" sz="1600" baseline="0" dirty="0" smtClean="0"/>
                        <a:t>CZ a Distributorovi Hun.</a:t>
                      </a:r>
                      <a:endParaRPr lang="en-US" sz="1600" dirty="0"/>
                    </a:p>
                  </a:txBody>
                  <a:tcPr/>
                </a:tc>
              </a:tr>
              <a:tr h="370840">
                <a:tc>
                  <a:txBody>
                    <a:bodyPr/>
                    <a:lstStyle/>
                    <a:p>
                      <a:r>
                        <a:rPr lang="cs-CZ" sz="1600" dirty="0" smtClean="0"/>
                        <a:t>Služby </a:t>
                      </a:r>
                      <a:r>
                        <a:rPr lang="cs-CZ" sz="1600" dirty="0" smtClean="0"/>
                        <a:t>Vzducholodě </a:t>
                      </a:r>
                      <a:r>
                        <a:rPr lang="cs-CZ" sz="1600" dirty="0" smtClean="0"/>
                        <a:t>Ger</a:t>
                      </a:r>
                      <a:endParaRPr lang="en-US" sz="1600" dirty="0"/>
                    </a:p>
                  </a:txBody>
                  <a:tcPr/>
                </a:tc>
                <a:tc>
                  <a:txBody>
                    <a:bodyPr/>
                    <a:lstStyle/>
                    <a:p>
                      <a:r>
                        <a:rPr lang="cs-CZ" sz="1600" smtClean="0"/>
                        <a:t>Ano.</a:t>
                      </a:r>
                      <a:r>
                        <a:rPr lang="cs-CZ" sz="1600" baseline="0" smtClean="0"/>
                        <a:t> </a:t>
                      </a:r>
                      <a:r>
                        <a:rPr lang="cs-CZ" sz="1600" baseline="0" dirty="0" smtClean="0"/>
                        <a:t>Kritické prokázání služby a vysvětlení odlišnosti od služeb Vzducholodě CZ.</a:t>
                      </a:r>
                      <a:endParaRPr lang="en-US" sz="1600" dirty="0"/>
                    </a:p>
                  </a:txBody>
                  <a:tcPr/>
                </a:tc>
              </a:tr>
              <a:tr h="370840">
                <a:tc>
                  <a:txBody>
                    <a:bodyPr/>
                    <a:lstStyle/>
                    <a:p>
                      <a:r>
                        <a:rPr lang="cs-CZ" sz="1600" dirty="0" smtClean="0"/>
                        <a:t>Služby </a:t>
                      </a:r>
                      <a:r>
                        <a:rPr lang="cs-CZ" sz="1600" dirty="0" smtClean="0"/>
                        <a:t>Vzducholodě</a:t>
                      </a:r>
                      <a:r>
                        <a:rPr lang="cs-CZ" sz="1600" baseline="0" dirty="0" smtClean="0"/>
                        <a:t> </a:t>
                      </a:r>
                      <a:r>
                        <a:rPr lang="cs-CZ" sz="1600" baseline="0" dirty="0" smtClean="0"/>
                        <a:t>CZ</a:t>
                      </a:r>
                      <a:endParaRPr lang="en-US" sz="1600" dirty="0"/>
                    </a:p>
                  </a:txBody>
                  <a:tcPr/>
                </a:tc>
                <a:tc>
                  <a:txBody>
                    <a:bodyPr/>
                    <a:lstStyle/>
                    <a:p>
                      <a:r>
                        <a:rPr lang="cs-CZ" sz="1600" dirty="0" smtClean="0"/>
                        <a:t>Ano. Zvážit agregaci s dokumentací služeb </a:t>
                      </a:r>
                      <a:r>
                        <a:rPr lang="cs-CZ" sz="1600" baseline="0" dirty="0" smtClean="0"/>
                        <a:t>Vzducholodě Ger.</a:t>
                      </a:r>
                      <a:endParaRPr lang="en-US" sz="1600" dirty="0"/>
                    </a:p>
                  </a:txBody>
                  <a:tcPr/>
                </a:tc>
              </a:tr>
            </a:tbl>
          </a:graphicData>
        </a:graphic>
      </p:graphicFrame>
      <p:sp>
        <p:nvSpPr>
          <p:cNvPr id="4" name="TextBox 3"/>
          <p:cNvSpPr txBox="1"/>
          <p:nvPr/>
        </p:nvSpPr>
        <p:spPr>
          <a:xfrm>
            <a:off x="395536" y="5013176"/>
            <a:ext cx="6768752" cy="246221"/>
          </a:xfrm>
          <a:prstGeom prst="rect">
            <a:avLst/>
          </a:prstGeom>
          <a:noFill/>
        </p:spPr>
        <p:txBody>
          <a:bodyPr wrap="square" lIns="0" tIns="0" rIns="0" bIns="0" rtlCol="0">
            <a:spAutoFit/>
          </a:bodyPr>
          <a:lstStyle/>
          <a:p>
            <a:r>
              <a:rPr lang="cs-CZ" sz="1600" dirty="0" smtClean="0"/>
              <a:t>Další možný potřebný výstup – </a:t>
            </a:r>
            <a:r>
              <a:rPr lang="cs-CZ" sz="1600" b="1" dirty="0" smtClean="0"/>
              <a:t>zhodnocení rizik </a:t>
            </a:r>
            <a:r>
              <a:rPr lang="cs-CZ" sz="1600" dirty="0" smtClean="0"/>
              <a:t>v oblasti převodních cen</a:t>
            </a:r>
            <a:endParaRPr lang="en-US" sz="16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2708920"/>
            <a:ext cx="4104456" cy="2160240"/>
          </a:xfrm>
        </p:spPr>
        <p:txBody>
          <a:bodyPr/>
          <a:lstStyle/>
          <a:p>
            <a:r>
              <a:rPr lang="cs-CZ" dirty="0" smtClean="0"/>
              <a:t>Sběr a analýza informací</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 </a:t>
            </a:r>
            <a:r>
              <a:rPr lang="cs-CZ" dirty="0"/>
              <a:t>proces</a:t>
            </a:r>
            <a:endParaRPr lang="en-US" dirty="0"/>
          </a:p>
        </p:txBody>
      </p:sp>
      <p:sp>
        <p:nvSpPr>
          <p:cNvPr id="3" name="Text Placeholder 2"/>
          <p:cNvSpPr>
            <a:spLocks noGrp="1"/>
          </p:cNvSpPr>
          <p:nvPr>
            <p:ph type="body" sz="quarter" idx="10"/>
          </p:nvPr>
        </p:nvSpPr>
        <p:spPr>
          <a:xfrm>
            <a:off x="179512" y="1124745"/>
            <a:ext cx="8712968" cy="504055"/>
          </a:xfrm>
        </p:spPr>
        <p:txBody>
          <a:bodyPr/>
          <a:lstStyle/>
          <a:p>
            <a:pPr lvl="0"/>
            <a:r>
              <a:rPr lang="cs-CZ" dirty="0"/>
              <a:t>Motto: Předpokladem úspěchu je </a:t>
            </a:r>
            <a:r>
              <a:rPr lang="cs-CZ" dirty="0" smtClean="0"/>
              <a:t>komunikace</a:t>
            </a:r>
            <a:endParaRPr lang="cs-CZ" dirty="0"/>
          </a:p>
        </p:txBody>
      </p:sp>
      <p:graphicFrame>
        <p:nvGraphicFramePr>
          <p:cNvPr id="4" name="Diagram 3"/>
          <p:cNvGraphicFramePr/>
          <p:nvPr/>
        </p:nvGraphicFramePr>
        <p:xfrm>
          <a:off x="251520" y="1484784"/>
          <a:ext cx="8496944" cy="3904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C:\Users\zrehak\AppData\Local\Microsoft\Windows\Temporary Internet Files\Content.IE5\7P5B5FEW\MC900280802[1].wmf"/>
          <p:cNvPicPr>
            <a:picLocks noChangeAspect="1" noChangeArrowheads="1"/>
          </p:cNvPicPr>
          <p:nvPr/>
        </p:nvPicPr>
        <p:blipFill>
          <a:blip r:embed="rId7" cstate="print"/>
          <a:srcRect/>
          <a:stretch>
            <a:fillRect/>
          </a:stretch>
        </p:blipFill>
        <p:spPr bwMode="auto">
          <a:xfrm>
            <a:off x="291844" y="1916832"/>
            <a:ext cx="751764" cy="648072"/>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a:t>
            </a:r>
            <a:r>
              <a:rPr lang="cs-CZ" dirty="0"/>
              <a:t>– postřehy z praxe</a:t>
            </a:r>
            <a:endParaRPr lang="en-US" dirty="0"/>
          </a:p>
        </p:txBody>
      </p:sp>
      <p:sp>
        <p:nvSpPr>
          <p:cNvPr id="3" name="Text Placeholder 2"/>
          <p:cNvSpPr>
            <a:spLocks noGrp="1"/>
          </p:cNvSpPr>
          <p:nvPr>
            <p:ph type="body" sz="quarter" idx="10"/>
          </p:nvPr>
        </p:nvSpPr>
        <p:spPr/>
        <p:txBody>
          <a:bodyPr/>
          <a:lstStyle/>
          <a:p>
            <a:r>
              <a:rPr lang="cs-CZ" dirty="0" smtClean="0"/>
              <a:t>Část informací je již zpracovaná (obchodní plány, výroční zprávy, reportingy, ...)</a:t>
            </a:r>
          </a:p>
          <a:p>
            <a:r>
              <a:rPr lang="cs-CZ" dirty="0" smtClean="0"/>
              <a:t>Některé informace nejsou k dispozici lokálně </a:t>
            </a:r>
          </a:p>
          <a:p>
            <a:r>
              <a:rPr lang="cs-CZ" dirty="0" smtClean="0"/>
              <a:t>Často jsou identifikována rizika v oblasti převodních cen, která nebyla předjímána při definici zakázky</a:t>
            </a:r>
          </a:p>
          <a:p>
            <a:r>
              <a:rPr lang="cs-CZ" dirty="0" smtClean="0"/>
              <a:t>Převodní ceny jsou často řešeny na úrovni skupiny – je nutné informovat </a:t>
            </a:r>
            <a:br>
              <a:rPr lang="cs-CZ" dirty="0" smtClean="0"/>
            </a:br>
            <a:r>
              <a:rPr lang="cs-CZ" dirty="0" smtClean="0"/>
              <a:t>odpovědné osoby</a:t>
            </a:r>
          </a:p>
          <a:p>
            <a:r>
              <a:rPr lang="cs-CZ" dirty="0" smtClean="0"/>
              <a:t>Pro kolegy z nefinančních oddělení je nutné požadovanou informaci přeložit do </a:t>
            </a:r>
            <a:br>
              <a:rPr lang="cs-CZ" dirty="0" smtClean="0"/>
            </a:br>
            <a:r>
              <a:rPr lang="cs-CZ" dirty="0" smtClean="0"/>
              <a:t>jejich jazyka </a:t>
            </a:r>
          </a:p>
          <a:p>
            <a:endParaRPr lang="cs-CZ"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a:t>
            </a:r>
            <a:r>
              <a:rPr lang="cs-CZ" dirty="0"/>
              <a:t>– </a:t>
            </a:r>
            <a:r>
              <a:rPr lang="cs-CZ" dirty="0" smtClean="0"/>
              <a:t>obecné </a:t>
            </a:r>
            <a:r>
              <a:rPr lang="cs-CZ" dirty="0"/>
              <a:t>informace, ztrátová pozice</a:t>
            </a:r>
            <a:endParaRPr lang="en-US" dirty="0"/>
          </a:p>
        </p:txBody>
      </p:sp>
      <p:sp>
        <p:nvSpPr>
          <p:cNvPr id="3" name="Text Placeholder 2"/>
          <p:cNvSpPr>
            <a:spLocks noGrp="1"/>
          </p:cNvSpPr>
          <p:nvPr>
            <p:ph type="body" sz="quarter" idx="10"/>
          </p:nvPr>
        </p:nvSpPr>
        <p:spPr>
          <a:xfrm>
            <a:off x="179512" y="1124745"/>
            <a:ext cx="8784976" cy="4968552"/>
          </a:xfrm>
        </p:spPr>
        <p:txBody>
          <a:bodyPr/>
          <a:lstStyle/>
          <a:p>
            <a:r>
              <a:rPr lang="cs-CZ" dirty="0" smtClean="0"/>
              <a:t>Informace o společnosti a skupině</a:t>
            </a:r>
          </a:p>
          <a:p>
            <a:r>
              <a:rPr lang="cs-CZ" dirty="0" smtClean="0"/>
              <a:t>Směrnice OECD předpokládá situace, kdy je závislý podnik ve ztrátě (čl. 1.70 a následující) – zejména analýza tržních okolností, strategií</a:t>
            </a:r>
          </a:p>
          <a:p>
            <a:r>
              <a:rPr lang="cs-CZ" dirty="0" smtClean="0"/>
              <a:t>Start-</a:t>
            </a:r>
            <a:r>
              <a:rPr lang="cs-CZ" dirty="0" err="1" smtClean="0"/>
              <a:t>up</a:t>
            </a:r>
            <a:r>
              <a:rPr lang="cs-CZ" dirty="0" smtClean="0"/>
              <a:t> fáze podnikání</a:t>
            </a:r>
          </a:p>
          <a:p>
            <a:pPr lvl="2"/>
            <a:r>
              <a:rPr lang="cs-CZ" dirty="0"/>
              <a:t>N</a:t>
            </a:r>
            <a:r>
              <a:rPr lang="cs-CZ" dirty="0" smtClean="0"/>
              <a:t>ový výrobek</a:t>
            </a:r>
          </a:p>
          <a:p>
            <a:pPr lvl="2"/>
            <a:r>
              <a:rPr lang="cs-CZ" dirty="0"/>
              <a:t>S</a:t>
            </a:r>
            <a:r>
              <a:rPr lang="cs-CZ" dirty="0" smtClean="0"/>
              <a:t>ilná konkurence letadel</a:t>
            </a:r>
          </a:p>
          <a:p>
            <a:pPr lvl="2"/>
            <a:r>
              <a:rPr lang="cs-CZ" dirty="0"/>
              <a:t>S</a:t>
            </a:r>
            <a:r>
              <a:rPr lang="cs-CZ" dirty="0" smtClean="0"/>
              <a:t>labá infrastruktura pro vzducholodě</a:t>
            </a:r>
          </a:p>
          <a:p>
            <a:pPr lvl="2"/>
            <a:r>
              <a:rPr lang="cs-CZ" dirty="0"/>
              <a:t>V</a:t>
            </a:r>
            <a:r>
              <a:rPr lang="cs-CZ" dirty="0" smtClean="0"/>
              <a:t>ysoké počáteční investice, které nejsou pokryty výnosy.</a:t>
            </a:r>
          </a:p>
          <a:p>
            <a:r>
              <a:rPr lang="cs-CZ" dirty="0" smtClean="0"/>
              <a:t>Finanční krize</a:t>
            </a:r>
          </a:p>
          <a:p>
            <a:r>
              <a:rPr lang="cs-CZ" dirty="0" smtClean="0"/>
              <a:t>Projekty, které se nerealizovaly.... </a:t>
            </a:r>
          </a:p>
          <a:p>
            <a:endParaRPr lang="cs-CZ" dirty="0" smtClean="0"/>
          </a:p>
          <a:p>
            <a:r>
              <a:rPr lang="cs-CZ" dirty="0" smtClean="0"/>
              <a:t>....vs. rozložení rizik a funkcí podle smluv...</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Legislativní úprava – cena obvyklá</a:t>
            </a:r>
            <a:endParaRPr lang="en-US" sz="2200" dirty="0"/>
          </a:p>
        </p:txBody>
      </p:sp>
      <p:sp>
        <p:nvSpPr>
          <p:cNvPr id="3" name="Text Placeholder 2"/>
          <p:cNvSpPr>
            <a:spLocks noGrp="1"/>
          </p:cNvSpPr>
          <p:nvPr>
            <p:ph type="body" sz="quarter" idx="10"/>
          </p:nvPr>
        </p:nvSpPr>
        <p:spPr/>
        <p:txBody>
          <a:bodyPr>
            <a:normAutofit/>
          </a:bodyPr>
          <a:lstStyle/>
          <a:p>
            <a:pPr lvl="2">
              <a:buNone/>
              <a:defRPr/>
            </a:pPr>
            <a:r>
              <a:rPr lang="cs-CZ" sz="2000" b="1" dirty="0">
                <a:solidFill>
                  <a:srgbClr val="00338D"/>
                </a:solidFill>
              </a:rPr>
              <a:t>Metodické pokyny</a:t>
            </a:r>
          </a:p>
          <a:p>
            <a:pPr lvl="2">
              <a:defRPr/>
            </a:pPr>
            <a:r>
              <a:rPr lang="cs-CZ" sz="1800" b="1" dirty="0"/>
              <a:t>Pokyn D-332 </a:t>
            </a:r>
            <a:r>
              <a:rPr lang="cs-CZ" sz="1800" dirty="0"/>
              <a:t>– Sdělení Ministerstva financí k uplatňování mezinárodních standardů při zdaňování transakcí mezi sdruženými podniky – převodní ceny</a:t>
            </a:r>
          </a:p>
          <a:p>
            <a:pPr lvl="2">
              <a:defRPr/>
            </a:pPr>
            <a:r>
              <a:rPr lang="cs-CZ" sz="1800" b="1" dirty="0"/>
              <a:t>Pokyn D-333 </a:t>
            </a:r>
            <a:r>
              <a:rPr lang="cs-CZ" sz="1800" dirty="0"/>
              <a:t>– Sdělení Ministerstva financí k závaznému posouzení způsobu, jakým byla vytvořena cena sjednávaná mezi spojenými osobami</a:t>
            </a:r>
          </a:p>
          <a:p>
            <a:pPr lvl="2">
              <a:defRPr/>
            </a:pPr>
            <a:r>
              <a:rPr lang="cs-CZ" sz="1800" b="1" dirty="0"/>
              <a:t>Pokyn D-334 </a:t>
            </a:r>
            <a:r>
              <a:rPr lang="cs-CZ" sz="1800" dirty="0"/>
              <a:t>– Sdělení Ministerstva financí k rozsahu dokumentace způsobu tvorby cen mezi spojenými osobami </a:t>
            </a:r>
          </a:p>
          <a:p>
            <a:pPr lvl="2">
              <a:defRPr/>
            </a:pPr>
            <a:r>
              <a:rPr lang="cs-CZ" sz="1800" b="1" dirty="0"/>
              <a:t>Pokyn GFŘ D-6 </a:t>
            </a:r>
            <a:r>
              <a:rPr lang="cs-CZ" sz="1800" dirty="0"/>
              <a:t>– k jednotnému postupu při uplatňování některých ustanovení </a:t>
            </a:r>
            <a:endParaRPr lang="cs-CZ" sz="1800" dirty="0" smtClean="0"/>
          </a:p>
          <a:p>
            <a:pPr lvl="2">
              <a:defRPr/>
            </a:pPr>
            <a:r>
              <a:rPr lang="cs-CZ" sz="1800" b="1" dirty="0"/>
              <a:t>Pokyn </a:t>
            </a:r>
            <a:r>
              <a:rPr lang="cs-CZ" sz="1800" b="1" dirty="0" smtClean="0"/>
              <a:t>GFŘ D-10 </a:t>
            </a:r>
            <a:r>
              <a:rPr lang="cs-CZ" sz="1800" dirty="0" smtClean="0"/>
              <a:t>– ke službám s nízkou přidanou hodnotou poskytovaným mezi spojenými osobami</a:t>
            </a:r>
            <a:endParaRPr lang="cs-CZ" sz="1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a:t>
            </a:r>
            <a:r>
              <a:rPr lang="cs-CZ" dirty="0"/>
              <a:t>– </a:t>
            </a:r>
            <a:r>
              <a:rPr lang="cs-CZ" dirty="0" smtClean="0"/>
              <a:t>výrobky </a:t>
            </a:r>
            <a:endParaRPr lang="en-US" dirty="0"/>
          </a:p>
        </p:txBody>
      </p:sp>
      <p:sp>
        <p:nvSpPr>
          <p:cNvPr id="3" name="Text Placeholder 2"/>
          <p:cNvSpPr>
            <a:spLocks noGrp="1"/>
          </p:cNvSpPr>
          <p:nvPr>
            <p:ph type="body" sz="quarter" idx="10"/>
          </p:nvPr>
        </p:nvSpPr>
        <p:spPr/>
        <p:txBody>
          <a:bodyPr/>
          <a:lstStyle/>
          <a:p>
            <a:r>
              <a:rPr lang="cs-CZ" dirty="0" smtClean="0"/>
              <a:t>Informace o obchodním modelu s nezávislými a závislými odběrateli (distributory) </a:t>
            </a:r>
          </a:p>
          <a:p>
            <a:pPr lvl="2"/>
            <a:r>
              <a:rPr lang="cs-CZ" dirty="0" smtClean="0"/>
              <a:t>Zprostředkování obchodu vs. nákup a prodej</a:t>
            </a:r>
          </a:p>
          <a:p>
            <a:pPr lvl="2"/>
            <a:r>
              <a:rPr lang="cs-CZ" dirty="0" smtClean="0"/>
              <a:t>Odlišnosti v obchodních podmínkách</a:t>
            </a:r>
          </a:p>
          <a:p>
            <a:pPr lvl="2"/>
            <a:r>
              <a:rPr lang="cs-CZ" dirty="0" smtClean="0"/>
              <a:t>Rizika – kapacitní riziko, </a:t>
            </a:r>
            <a:r>
              <a:rPr lang="cs-CZ" dirty="0" err="1" smtClean="0"/>
              <a:t>riziko</a:t>
            </a:r>
            <a:r>
              <a:rPr lang="cs-CZ" dirty="0" smtClean="0"/>
              <a:t> inkasa pohledávek, rizika spojená s trhem u distributora.</a:t>
            </a:r>
          </a:p>
          <a:p>
            <a:pPr lvl="2"/>
            <a:r>
              <a:rPr lang="cs-CZ" dirty="0" smtClean="0"/>
              <a:t>Funkce – Která společnost je řídící? Kdo stanovuje marketingovou strategii? Kdo řídí výrobu? Strategické funkce... </a:t>
            </a:r>
          </a:p>
          <a:p>
            <a:r>
              <a:rPr lang="cs-CZ" dirty="0" smtClean="0"/>
              <a:t>Technické odlišnosti výrobků</a:t>
            </a:r>
          </a:p>
          <a:p>
            <a:pPr lvl="2"/>
            <a:r>
              <a:rPr lang="cs-CZ" dirty="0" smtClean="0"/>
              <a:t>Výrobky jsou shodné, ale...</a:t>
            </a:r>
          </a:p>
          <a:p>
            <a:pPr lvl="2"/>
            <a:r>
              <a:rPr lang="cs-CZ" dirty="0" smtClean="0"/>
              <a:t>Na cenově senzitivním trhu ČR se od května plní vzducholodě vodíkem místo helia </a:t>
            </a:r>
            <a:r>
              <a:rPr lang="cs-CZ" dirty="0" smtClean="0">
                <a:sym typeface="Wingdings" pitchFamily="2" charset="2"/>
              </a:rPr>
              <a:t></a:t>
            </a:r>
            <a:endParaRPr lang="cs-CZ" dirty="0" smtClean="0"/>
          </a:p>
          <a:p>
            <a:r>
              <a:rPr lang="cs-CZ" dirty="0" smtClean="0"/>
              <a:t>Specifika trhů, použité obchodní strategie </a:t>
            </a:r>
          </a:p>
          <a:p>
            <a:r>
              <a:rPr lang="cs-CZ" dirty="0" smtClean="0"/>
              <a:t>Srovnání s konkurencí – cena, charakteristiky výrobků</a:t>
            </a:r>
          </a:p>
          <a:p>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 </a:t>
            </a:r>
            <a:r>
              <a:rPr lang="cs-CZ" dirty="0"/>
              <a:t>v</a:t>
            </a:r>
            <a:r>
              <a:rPr lang="cs-CZ" dirty="0" smtClean="0"/>
              <a:t>ýrobky – interní srovnávací analýza</a:t>
            </a:r>
            <a:endParaRPr lang="en-US" dirty="0"/>
          </a:p>
        </p:txBody>
      </p:sp>
      <p:sp>
        <p:nvSpPr>
          <p:cNvPr id="3" name="Text Placeholder 2"/>
          <p:cNvSpPr>
            <a:spLocks noGrp="1"/>
          </p:cNvSpPr>
          <p:nvPr>
            <p:ph type="body" sz="quarter" idx="10"/>
          </p:nvPr>
        </p:nvSpPr>
        <p:spPr/>
        <p:txBody>
          <a:bodyPr/>
          <a:lstStyle/>
          <a:p>
            <a:r>
              <a:rPr lang="cs-CZ" dirty="0" smtClean="0"/>
              <a:t>Srovnání a interpretace cen, marží (hrubých nebo čistých), ve vazbě na </a:t>
            </a:r>
            <a:br>
              <a:rPr lang="cs-CZ" dirty="0" smtClean="0"/>
            </a:br>
            <a:r>
              <a:rPr lang="cs-CZ" dirty="0" smtClean="0"/>
              <a:t>ekonomické okolnosti</a:t>
            </a:r>
          </a:p>
          <a:p>
            <a:endParaRPr lang="en-US" dirty="0"/>
          </a:p>
        </p:txBody>
      </p:sp>
      <p:cxnSp>
        <p:nvCxnSpPr>
          <p:cNvPr id="9" name="Straight Arrow Connector 8"/>
          <p:cNvCxnSpPr/>
          <p:nvPr/>
        </p:nvCxnSpPr>
        <p:spPr>
          <a:xfrm flipV="1">
            <a:off x="1331640" y="1916832"/>
            <a:ext cx="0" cy="4320480"/>
          </a:xfrm>
          <a:prstGeom prst="straightConnector1">
            <a:avLst/>
          </a:prstGeom>
          <a:ln w="635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51520" y="5229200"/>
            <a:ext cx="7560840" cy="0"/>
          </a:xfrm>
          <a:prstGeom prst="straightConnector1">
            <a:avLst/>
          </a:prstGeom>
          <a:ln w="6350">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660232" y="5517232"/>
            <a:ext cx="936104" cy="215444"/>
          </a:xfrm>
          <a:prstGeom prst="rect">
            <a:avLst/>
          </a:prstGeom>
          <a:noFill/>
        </p:spPr>
        <p:txBody>
          <a:bodyPr wrap="square" lIns="0" tIns="0" rIns="0" bIns="0" rtlCol="0">
            <a:spAutoFit/>
          </a:bodyPr>
          <a:lstStyle/>
          <a:p>
            <a:r>
              <a:rPr lang="cs-CZ" sz="1400" dirty="0" smtClean="0"/>
              <a:t>čas</a:t>
            </a:r>
            <a:endParaRPr lang="en-US" sz="1400" dirty="0" smtClean="0"/>
          </a:p>
        </p:txBody>
      </p:sp>
      <p:sp>
        <p:nvSpPr>
          <p:cNvPr id="21" name="TextBox 20"/>
          <p:cNvSpPr txBox="1"/>
          <p:nvPr/>
        </p:nvSpPr>
        <p:spPr>
          <a:xfrm>
            <a:off x="179512" y="2420888"/>
            <a:ext cx="936104" cy="430887"/>
          </a:xfrm>
          <a:prstGeom prst="rect">
            <a:avLst/>
          </a:prstGeom>
          <a:noFill/>
        </p:spPr>
        <p:txBody>
          <a:bodyPr wrap="square" lIns="0" tIns="0" rIns="0" bIns="0" rtlCol="0">
            <a:spAutoFit/>
          </a:bodyPr>
          <a:lstStyle/>
          <a:p>
            <a:r>
              <a:rPr lang="cs-CZ" sz="1400" dirty="0" smtClean="0"/>
              <a:t>jednotková cena</a:t>
            </a:r>
            <a:endParaRPr lang="en-US" sz="1400" dirty="0" smtClean="0"/>
          </a:p>
        </p:txBody>
      </p:sp>
      <p:sp>
        <p:nvSpPr>
          <p:cNvPr id="27" name="Freeform 26"/>
          <p:cNvSpPr/>
          <p:nvPr/>
        </p:nvSpPr>
        <p:spPr>
          <a:xfrm>
            <a:off x="1331640" y="4005064"/>
            <a:ext cx="6583680" cy="457200"/>
          </a:xfrm>
          <a:custGeom>
            <a:avLst/>
            <a:gdLst>
              <a:gd name="connsiteX0" fmla="*/ 0 w 6583680"/>
              <a:gd name="connsiteY0" fmla="*/ 182880 h 457200"/>
              <a:gd name="connsiteX1" fmla="*/ 130629 w 6583680"/>
              <a:gd name="connsiteY1" fmla="*/ 143691 h 457200"/>
              <a:gd name="connsiteX2" fmla="*/ 169817 w 6583680"/>
              <a:gd name="connsiteY2" fmla="*/ 130628 h 457200"/>
              <a:gd name="connsiteX3" fmla="*/ 209006 w 6583680"/>
              <a:gd name="connsiteY3" fmla="*/ 117565 h 457200"/>
              <a:gd name="connsiteX4" fmla="*/ 444137 w 6583680"/>
              <a:gd name="connsiteY4" fmla="*/ 130628 h 457200"/>
              <a:gd name="connsiteX5" fmla="*/ 600892 w 6583680"/>
              <a:gd name="connsiteY5" fmla="*/ 209005 h 457200"/>
              <a:gd name="connsiteX6" fmla="*/ 640080 w 6583680"/>
              <a:gd name="connsiteY6" fmla="*/ 235131 h 457200"/>
              <a:gd name="connsiteX7" fmla="*/ 718457 w 6583680"/>
              <a:gd name="connsiteY7" fmla="*/ 261257 h 457200"/>
              <a:gd name="connsiteX8" fmla="*/ 796834 w 6583680"/>
              <a:gd name="connsiteY8" fmla="*/ 287383 h 457200"/>
              <a:gd name="connsiteX9" fmla="*/ 836023 w 6583680"/>
              <a:gd name="connsiteY9" fmla="*/ 300445 h 457200"/>
              <a:gd name="connsiteX10" fmla="*/ 875212 w 6583680"/>
              <a:gd name="connsiteY10" fmla="*/ 313508 h 457200"/>
              <a:gd name="connsiteX11" fmla="*/ 1084217 w 6583680"/>
              <a:gd name="connsiteY11" fmla="*/ 287383 h 457200"/>
              <a:gd name="connsiteX12" fmla="*/ 1149532 w 6583680"/>
              <a:gd name="connsiteY12" fmla="*/ 274320 h 457200"/>
              <a:gd name="connsiteX13" fmla="*/ 1227909 w 6583680"/>
              <a:gd name="connsiteY13" fmla="*/ 248194 h 457200"/>
              <a:gd name="connsiteX14" fmla="*/ 1306286 w 6583680"/>
              <a:gd name="connsiteY14" fmla="*/ 209005 h 457200"/>
              <a:gd name="connsiteX15" fmla="*/ 1345474 w 6583680"/>
              <a:gd name="connsiteY15" fmla="*/ 182880 h 457200"/>
              <a:gd name="connsiteX16" fmla="*/ 1436914 w 6583680"/>
              <a:gd name="connsiteY16" fmla="*/ 156754 h 457200"/>
              <a:gd name="connsiteX17" fmla="*/ 1476103 w 6583680"/>
              <a:gd name="connsiteY17" fmla="*/ 130628 h 457200"/>
              <a:gd name="connsiteX18" fmla="*/ 1528354 w 6583680"/>
              <a:gd name="connsiteY18" fmla="*/ 117565 h 457200"/>
              <a:gd name="connsiteX19" fmla="*/ 1567543 w 6583680"/>
              <a:gd name="connsiteY19" fmla="*/ 104503 h 457200"/>
              <a:gd name="connsiteX20" fmla="*/ 1619794 w 6583680"/>
              <a:gd name="connsiteY20" fmla="*/ 78377 h 457200"/>
              <a:gd name="connsiteX21" fmla="*/ 1672046 w 6583680"/>
              <a:gd name="connsiteY21" fmla="*/ 65314 h 457200"/>
              <a:gd name="connsiteX22" fmla="*/ 1711234 w 6583680"/>
              <a:gd name="connsiteY22" fmla="*/ 52251 h 457200"/>
              <a:gd name="connsiteX23" fmla="*/ 1972492 w 6583680"/>
              <a:gd name="connsiteY23" fmla="*/ 65314 h 457200"/>
              <a:gd name="connsiteX24" fmla="*/ 2011680 w 6583680"/>
              <a:gd name="connsiteY24" fmla="*/ 91440 h 457200"/>
              <a:gd name="connsiteX25" fmla="*/ 2103120 w 6583680"/>
              <a:gd name="connsiteY25" fmla="*/ 117565 h 457200"/>
              <a:gd name="connsiteX26" fmla="*/ 2194560 w 6583680"/>
              <a:gd name="connsiteY26" fmla="*/ 182880 h 457200"/>
              <a:gd name="connsiteX27" fmla="*/ 2233749 w 6583680"/>
              <a:gd name="connsiteY27" fmla="*/ 195943 h 457200"/>
              <a:gd name="connsiteX28" fmla="*/ 2272937 w 6583680"/>
              <a:gd name="connsiteY28" fmla="*/ 222068 h 457200"/>
              <a:gd name="connsiteX29" fmla="*/ 2351314 w 6583680"/>
              <a:gd name="connsiteY29" fmla="*/ 248194 h 457200"/>
              <a:gd name="connsiteX30" fmla="*/ 2390503 w 6583680"/>
              <a:gd name="connsiteY30" fmla="*/ 274320 h 457200"/>
              <a:gd name="connsiteX31" fmla="*/ 2429692 w 6583680"/>
              <a:gd name="connsiteY31" fmla="*/ 313508 h 457200"/>
              <a:gd name="connsiteX32" fmla="*/ 2481943 w 6583680"/>
              <a:gd name="connsiteY32" fmla="*/ 326571 h 457200"/>
              <a:gd name="connsiteX33" fmla="*/ 2534194 w 6583680"/>
              <a:gd name="connsiteY33" fmla="*/ 365760 h 457200"/>
              <a:gd name="connsiteX34" fmla="*/ 2612572 w 6583680"/>
              <a:gd name="connsiteY34" fmla="*/ 391885 h 457200"/>
              <a:gd name="connsiteX35" fmla="*/ 2690949 w 6583680"/>
              <a:gd name="connsiteY35" fmla="*/ 418011 h 457200"/>
              <a:gd name="connsiteX36" fmla="*/ 2808514 w 6583680"/>
              <a:gd name="connsiteY36" fmla="*/ 444137 h 457200"/>
              <a:gd name="connsiteX37" fmla="*/ 2913017 w 6583680"/>
              <a:gd name="connsiteY37" fmla="*/ 457200 h 457200"/>
              <a:gd name="connsiteX38" fmla="*/ 3226526 w 6583680"/>
              <a:gd name="connsiteY38" fmla="*/ 444137 h 457200"/>
              <a:gd name="connsiteX39" fmla="*/ 3331029 w 6583680"/>
              <a:gd name="connsiteY39" fmla="*/ 418011 h 457200"/>
              <a:gd name="connsiteX40" fmla="*/ 3409406 w 6583680"/>
              <a:gd name="connsiteY40" fmla="*/ 404948 h 457200"/>
              <a:gd name="connsiteX41" fmla="*/ 3448594 w 6583680"/>
              <a:gd name="connsiteY41" fmla="*/ 378823 h 457200"/>
              <a:gd name="connsiteX42" fmla="*/ 3500846 w 6583680"/>
              <a:gd name="connsiteY42" fmla="*/ 365760 h 457200"/>
              <a:gd name="connsiteX43" fmla="*/ 3592286 w 6583680"/>
              <a:gd name="connsiteY43" fmla="*/ 339634 h 457200"/>
              <a:gd name="connsiteX44" fmla="*/ 3644537 w 6583680"/>
              <a:gd name="connsiteY44" fmla="*/ 313508 h 457200"/>
              <a:gd name="connsiteX45" fmla="*/ 3683726 w 6583680"/>
              <a:gd name="connsiteY45" fmla="*/ 287383 h 457200"/>
              <a:gd name="connsiteX46" fmla="*/ 3762103 w 6583680"/>
              <a:gd name="connsiteY46" fmla="*/ 261257 h 457200"/>
              <a:gd name="connsiteX47" fmla="*/ 3801292 w 6583680"/>
              <a:gd name="connsiteY47" fmla="*/ 248194 h 457200"/>
              <a:gd name="connsiteX48" fmla="*/ 3853543 w 6583680"/>
              <a:gd name="connsiteY48" fmla="*/ 235131 h 457200"/>
              <a:gd name="connsiteX49" fmla="*/ 3905794 w 6583680"/>
              <a:gd name="connsiteY49" fmla="*/ 209005 h 457200"/>
              <a:gd name="connsiteX50" fmla="*/ 3984172 w 6583680"/>
              <a:gd name="connsiteY50" fmla="*/ 182880 h 457200"/>
              <a:gd name="connsiteX51" fmla="*/ 4023360 w 6583680"/>
              <a:gd name="connsiteY51" fmla="*/ 169817 h 457200"/>
              <a:gd name="connsiteX52" fmla="*/ 4140926 w 6583680"/>
              <a:gd name="connsiteY52" fmla="*/ 130628 h 457200"/>
              <a:gd name="connsiteX53" fmla="*/ 4219303 w 6583680"/>
              <a:gd name="connsiteY53" fmla="*/ 104503 h 457200"/>
              <a:gd name="connsiteX54" fmla="*/ 4258492 w 6583680"/>
              <a:gd name="connsiteY54" fmla="*/ 78377 h 457200"/>
              <a:gd name="connsiteX55" fmla="*/ 4336869 w 6583680"/>
              <a:gd name="connsiteY55" fmla="*/ 52251 h 457200"/>
              <a:gd name="connsiteX56" fmla="*/ 4376057 w 6583680"/>
              <a:gd name="connsiteY56" fmla="*/ 26125 h 457200"/>
              <a:gd name="connsiteX57" fmla="*/ 4480560 w 6583680"/>
              <a:gd name="connsiteY57" fmla="*/ 0 h 457200"/>
              <a:gd name="connsiteX58" fmla="*/ 4650377 w 6583680"/>
              <a:gd name="connsiteY58" fmla="*/ 26125 h 457200"/>
              <a:gd name="connsiteX59" fmla="*/ 4767943 w 6583680"/>
              <a:gd name="connsiteY59" fmla="*/ 65314 h 457200"/>
              <a:gd name="connsiteX60" fmla="*/ 4885509 w 6583680"/>
              <a:gd name="connsiteY60" fmla="*/ 156754 h 457200"/>
              <a:gd name="connsiteX61" fmla="*/ 4963886 w 6583680"/>
              <a:gd name="connsiteY61" fmla="*/ 209005 h 457200"/>
              <a:gd name="connsiteX62" fmla="*/ 5003074 w 6583680"/>
              <a:gd name="connsiteY62" fmla="*/ 235131 h 457200"/>
              <a:gd name="connsiteX63" fmla="*/ 5042263 w 6583680"/>
              <a:gd name="connsiteY63" fmla="*/ 248194 h 457200"/>
              <a:gd name="connsiteX64" fmla="*/ 5133703 w 6583680"/>
              <a:gd name="connsiteY64" fmla="*/ 300445 h 457200"/>
              <a:gd name="connsiteX65" fmla="*/ 5172892 w 6583680"/>
              <a:gd name="connsiteY65" fmla="*/ 326571 h 457200"/>
              <a:gd name="connsiteX66" fmla="*/ 5212080 w 6583680"/>
              <a:gd name="connsiteY66" fmla="*/ 339634 h 457200"/>
              <a:gd name="connsiteX67" fmla="*/ 5264332 w 6583680"/>
              <a:gd name="connsiteY67" fmla="*/ 365760 h 457200"/>
              <a:gd name="connsiteX68" fmla="*/ 5408023 w 6583680"/>
              <a:gd name="connsiteY68" fmla="*/ 378823 h 457200"/>
              <a:gd name="connsiteX69" fmla="*/ 5734594 w 6583680"/>
              <a:gd name="connsiteY69" fmla="*/ 365760 h 457200"/>
              <a:gd name="connsiteX70" fmla="*/ 5839097 w 6583680"/>
              <a:gd name="connsiteY70" fmla="*/ 352697 h 457200"/>
              <a:gd name="connsiteX71" fmla="*/ 5878286 w 6583680"/>
              <a:gd name="connsiteY71" fmla="*/ 339634 h 457200"/>
              <a:gd name="connsiteX72" fmla="*/ 6048103 w 6583680"/>
              <a:gd name="connsiteY72" fmla="*/ 326571 h 457200"/>
              <a:gd name="connsiteX73" fmla="*/ 6152606 w 6583680"/>
              <a:gd name="connsiteY73" fmla="*/ 300445 h 457200"/>
              <a:gd name="connsiteX74" fmla="*/ 6217920 w 6583680"/>
              <a:gd name="connsiteY74" fmla="*/ 287383 h 457200"/>
              <a:gd name="connsiteX75" fmla="*/ 6387737 w 6583680"/>
              <a:gd name="connsiteY75" fmla="*/ 248194 h 457200"/>
              <a:gd name="connsiteX76" fmla="*/ 6426926 w 6583680"/>
              <a:gd name="connsiteY76" fmla="*/ 235131 h 457200"/>
              <a:gd name="connsiteX77" fmla="*/ 6557554 w 6583680"/>
              <a:gd name="connsiteY77" fmla="*/ 209005 h 457200"/>
              <a:gd name="connsiteX78" fmla="*/ 6583680 w 6583680"/>
              <a:gd name="connsiteY78" fmla="*/ 209005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6583680" h="457200">
                <a:moveTo>
                  <a:pt x="0" y="182880"/>
                </a:moveTo>
                <a:cubicBezTo>
                  <a:pt x="78968" y="163138"/>
                  <a:pt x="35222" y="175494"/>
                  <a:pt x="130629" y="143691"/>
                </a:cubicBezTo>
                <a:lnTo>
                  <a:pt x="169817" y="130628"/>
                </a:lnTo>
                <a:lnTo>
                  <a:pt x="209006" y="117565"/>
                </a:lnTo>
                <a:cubicBezTo>
                  <a:pt x="287383" y="121919"/>
                  <a:pt x="366245" y="120891"/>
                  <a:pt x="444137" y="130628"/>
                </a:cubicBezTo>
                <a:cubicBezTo>
                  <a:pt x="510698" y="138948"/>
                  <a:pt x="547037" y="173102"/>
                  <a:pt x="600892" y="209005"/>
                </a:cubicBezTo>
                <a:lnTo>
                  <a:pt x="640080" y="235131"/>
                </a:lnTo>
                <a:cubicBezTo>
                  <a:pt x="662994" y="250407"/>
                  <a:pt x="692331" y="252548"/>
                  <a:pt x="718457" y="261257"/>
                </a:cubicBezTo>
                <a:lnTo>
                  <a:pt x="796834" y="287383"/>
                </a:lnTo>
                <a:lnTo>
                  <a:pt x="836023" y="300445"/>
                </a:lnTo>
                <a:lnTo>
                  <a:pt x="875212" y="313508"/>
                </a:lnTo>
                <a:cubicBezTo>
                  <a:pt x="1110076" y="293936"/>
                  <a:pt x="960480" y="314879"/>
                  <a:pt x="1084217" y="287383"/>
                </a:cubicBezTo>
                <a:cubicBezTo>
                  <a:pt x="1105891" y="282567"/>
                  <a:pt x="1128112" y="280162"/>
                  <a:pt x="1149532" y="274320"/>
                </a:cubicBezTo>
                <a:cubicBezTo>
                  <a:pt x="1176101" y="267074"/>
                  <a:pt x="1227909" y="248194"/>
                  <a:pt x="1227909" y="248194"/>
                </a:cubicBezTo>
                <a:cubicBezTo>
                  <a:pt x="1340206" y="173328"/>
                  <a:pt x="1198130" y="263082"/>
                  <a:pt x="1306286" y="209005"/>
                </a:cubicBezTo>
                <a:cubicBezTo>
                  <a:pt x="1320328" y="201984"/>
                  <a:pt x="1331044" y="189064"/>
                  <a:pt x="1345474" y="182880"/>
                </a:cubicBezTo>
                <a:cubicBezTo>
                  <a:pt x="1404066" y="157770"/>
                  <a:pt x="1386077" y="182173"/>
                  <a:pt x="1436914" y="156754"/>
                </a:cubicBezTo>
                <a:cubicBezTo>
                  <a:pt x="1450956" y="149733"/>
                  <a:pt x="1461673" y="136813"/>
                  <a:pt x="1476103" y="130628"/>
                </a:cubicBezTo>
                <a:cubicBezTo>
                  <a:pt x="1492604" y="123556"/>
                  <a:pt x="1511092" y="122497"/>
                  <a:pt x="1528354" y="117565"/>
                </a:cubicBezTo>
                <a:cubicBezTo>
                  <a:pt x="1541594" y="113782"/>
                  <a:pt x="1554887" y="109927"/>
                  <a:pt x="1567543" y="104503"/>
                </a:cubicBezTo>
                <a:cubicBezTo>
                  <a:pt x="1585441" y="96832"/>
                  <a:pt x="1601561" y="85214"/>
                  <a:pt x="1619794" y="78377"/>
                </a:cubicBezTo>
                <a:cubicBezTo>
                  <a:pt x="1636604" y="72073"/>
                  <a:pt x="1654783" y="70246"/>
                  <a:pt x="1672046" y="65314"/>
                </a:cubicBezTo>
                <a:cubicBezTo>
                  <a:pt x="1685285" y="61531"/>
                  <a:pt x="1698171" y="56605"/>
                  <a:pt x="1711234" y="52251"/>
                </a:cubicBezTo>
                <a:cubicBezTo>
                  <a:pt x="1798320" y="56605"/>
                  <a:pt x="1886030" y="54036"/>
                  <a:pt x="1972492" y="65314"/>
                </a:cubicBezTo>
                <a:cubicBezTo>
                  <a:pt x="1988060" y="67345"/>
                  <a:pt x="1997638" y="84419"/>
                  <a:pt x="2011680" y="91440"/>
                </a:cubicBezTo>
                <a:cubicBezTo>
                  <a:pt x="2030422" y="100811"/>
                  <a:pt x="2086376" y="113379"/>
                  <a:pt x="2103120" y="117565"/>
                </a:cubicBezTo>
                <a:cubicBezTo>
                  <a:pt x="2114949" y="126437"/>
                  <a:pt x="2175462" y="173331"/>
                  <a:pt x="2194560" y="182880"/>
                </a:cubicBezTo>
                <a:cubicBezTo>
                  <a:pt x="2206876" y="189038"/>
                  <a:pt x="2221433" y="189785"/>
                  <a:pt x="2233749" y="195943"/>
                </a:cubicBezTo>
                <a:cubicBezTo>
                  <a:pt x="2247791" y="202964"/>
                  <a:pt x="2258591" y="215692"/>
                  <a:pt x="2272937" y="222068"/>
                </a:cubicBezTo>
                <a:cubicBezTo>
                  <a:pt x="2298102" y="233253"/>
                  <a:pt x="2328400" y="232918"/>
                  <a:pt x="2351314" y="248194"/>
                </a:cubicBezTo>
                <a:cubicBezTo>
                  <a:pt x="2364377" y="256903"/>
                  <a:pt x="2378442" y="264269"/>
                  <a:pt x="2390503" y="274320"/>
                </a:cubicBezTo>
                <a:cubicBezTo>
                  <a:pt x="2404695" y="286146"/>
                  <a:pt x="2413652" y="304343"/>
                  <a:pt x="2429692" y="313508"/>
                </a:cubicBezTo>
                <a:cubicBezTo>
                  <a:pt x="2445280" y="322415"/>
                  <a:pt x="2464526" y="322217"/>
                  <a:pt x="2481943" y="326571"/>
                </a:cubicBezTo>
                <a:cubicBezTo>
                  <a:pt x="2499360" y="339634"/>
                  <a:pt x="2514721" y="356024"/>
                  <a:pt x="2534194" y="365760"/>
                </a:cubicBezTo>
                <a:cubicBezTo>
                  <a:pt x="2558826" y="378076"/>
                  <a:pt x="2586446" y="383177"/>
                  <a:pt x="2612572" y="391885"/>
                </a:cubicBezTo>
                <a:lnTo>
                  <a:pt x="2690949" y="418011"/>
                </a:lnTo>
                <a:cubicBezTo>
                  <a:pt x="2713240" y="425441"/>
                  <a:pt x="2789285" y="441179"/>
                  <a:pt x="2808514" y="444137"/>
                </a:cubicBezTo>
                <a:cubicBezTo>
                  <a:pt x="2843211" y="449475"/>
                  <a:pt x="2878183" y="452846"/>
                  <a:pt x="2913017" y="457200"/>
                </a:cubicBezTo>
                <a:cubicBezTo>
                  <a:pt x="3017520" y="452846"/>
                  <a:pt x="3122389" y="453900"/>
                  <a:pt x="3226526" y="444137"/>
                </a:cubicBezTo>
                <a:cubicBezTo>
                  <a:pt x="3262276" y="440785"/>
                  <a:pt x="3295611" y="423914"/>
                  <a:pt x="3331029" y="418011"/>
                </a:cubicBezTo>
                <a:lnTo>
                  <a:pt x="3409406" y="404948"/>
                </a:lnTo>
                <a:cubicBezTo>
                  <a:pt x="3422469" y="396240"/>
                  <a:pt x="3434164" y="385007"/>
                  <a:pt x="3448594" y="378823"/>
                </a:cubicBezTo>
                <a:cubicBezTo>
                  <a:pt x="3465096" y="371751"/>
                  <a:pt x="3483583" y="370692"/>
                  <a:pt x="3500846" y="365760"/>
                </a:cubicBezTo>
                <a:cubicBezTo>
                  <a:pt x="3632028" y="328279"/>
                  <a:pt x="3428935" y="380472"/>
                  <a:pt x="3592286" y="339634"/>
                </a:cubicBezTo>
                <a:cubicBezTo>
                  <a:pt x="3609703" y="330925"/>
                  <a:pt x="3627630" y="323169"/>
                  <a:pt x="3644537" y="313508"/>
                </a:cubicBezTo>
                <a:cubicBezTo>
                  <a:pt x="3658168" y="305719"/>
                  <a:pt x="3669380" y="293759"/>
                  <a:pt x="3683726" y="287383"/>
                </a:cubicBezTo>
                <a:cubicBezTo>
                  <a:pt x="3708891" y="276198"/>
                  <a:pt x="3735977" y="269966"/>
                  <a:pt x="3762103" y="261257"/>
                </a:cubicBezTo>
                <a:cubicBezTo>
                  <a:pt x="3775166" y="256903"/>
                  <a:pt x="3787934" y="251534"/>
                  <a:pt x="3801292" y="248194"/>
                </a:cubicBezTo>
                <a:cubicBezTo>
                  <a:pt x="3818709" y="243840"/>
                  <a:pt x="3836733" y="241435"/>
                  <a:pt x="3853543" y="235131"/>
                </a:cubicBezTo>
                <a:cubicBezTo>
                  <a:pt x="3871776" y="228294"/>
                  <a:pt x="3887714" y="216237"/>
                  <a:pt x="3905794" y="209005"/>
                </a:cubicBezTo>
                <a:cubicBezTo>
                  <a:pt x="3931363" y="198777"/>
                  <a:pt x="3958046" y="191588"/>
                  <a:pt x="3984172" y="182880"/>
                </a:cubicBezTo>
                <a:cubicBezTo>
                  <a:pt x="3997235" y="178526"/>
                  <a:pt x="4010002" y="173157"/>
                  <a:pt x="4023360" y="169817"/>
                </a:cubicBezTo>
                <a:cubicBezTo>
                  <a:pt x="4118452" y="146044"/>
                  <a:pt x="4032702" y="169982"/>
                  <a:pt x="4140926" y="130628"/>
                </a:cubicBezTo>
                <a:cubicBezTo>
                  <a:pt x="4166807" y="121217"/>
                  <a:pt x="4219303" y="104503"/>
                  <a:pt x="4219303" y="104503"/>
                </a:cubicBezTo>
                <a:cubicBezTo>
                  <a:pt x="4232366" y="95794"/>
                  <a:pt x="4244145" y="84753"/>
                  <a:pt x="4258492" y="78377"/>
                </a:cubicBezTo>
                <a:cubicBezTo>
                  <a:pt x="4283657" y="67192"/>
                  <a:pt x="4336869" y="52251"/>
                  <a:pt x="4336869" y="52251"/>
                </a:cubicBezTo>
                <a:cubicBezTo>
                  <a:pt x="4349932" y="43542"/>
                  <a:pt x="4361303" y="31490"/>
                  <a:pt x="4376057" y="26125"/>
                </a:cubicBezTo>
                <a:cubicBezTo>
                  <a:pt x="4409802" y="13854"/>
                  <a:pt x="4480560" y="0"/>
                  <a:pt x="4480560" y="0"/>
                </a:cubicBezTo>
                <a:lnTo>
                  <a:pt x="4650377" y="26125"/>
                </a:lnTo>
                <a:cubicBezTo>
                  <a:pt x="4709321" y="35949"/>
                  <a:pt x="4718168" y="35449"/>
                  <a:pt x="4767943" y="65314"/>
                </a:cubicBezTo>
                <a:cubicBezTo>
                  <a:pt x="4956972" y="178731"/>
                  <a:pt x="4768059" y="65404"/>
                  <a:pt x="4885509" y="156754"/>
                </a:cubicBezTo>
                <a:cubicBezTo>
                  <a:pt x="4910294" y="176031"/>
                  <a:pt x="4937760" y="191588"/>
                  <a:pt x="4963886" y="209005"/>
                </a:cubicBezTo>
                <a:cubicBezTo>
                  <a:pt x="4976949" y="217714"/>
                  <a:pt x="4988180" y="230166"/>
                  <a:pt x="5003074" y="235131"/>
                </a:cubicBezTo>
                <a:lnTo>
                  <a:pt x="5042263" y="248194"/>
                </a:lnTo>
                <a:cubicBezTo>
                  <a:pt x="5116713" y="322644"/>
                  <a:pt x="5041600" y="260973"/>
                  <a:pt x="5133703" y="300445"/>
                </a:cubicBezTo>
                <a:cubicBezTo>
                  <a:pt x="5148133" y="306629"/>
                  <a:pt x="5158850" y="319550"/>
                  <a:pt x="5172892" y="326571"/>
                </a:cubicBezTo>
                <a:cubicBezTo>
                  <a:pt x="5185208" y="332729"/>
                  <a:pt x="5199424" y="334210"/>
                  <a:pt x="5212080" y="339634"/>
                </a:cubicBezTo>
                <a:cubicBezTo>
                  <a:pt x="5229979" y="347305"/>
                  <a:pt x="5245237" y="361941"/>
                  <a:pt x="5264332" y="365760"/>
                </a:cubicBezTo>
                <a:cubicBezTo>
                  <a:pt x="5311493" y="375192"/>
                  <a:pt x="5360126" y="374469"/>
                  <a:pt x="5408023" y="378823"/>
                </a:cubicBezTo>
                <a:cubicBezTo>
                  <a:pt x="5516880" y="374469"/>
                  <a:pt x="5625849" y="372351"/>
                  <a:pt x="5734594" y="365760"/>
                </a:cubicBezTo>
                <a:cubicBezTo>
                  <a:pt x="5769635" y="363636"/>
                  <a:pt x="5804558" y="358977"/>
                  <a:pt x="5839097" y="352697"/>
                </a:cubicBezTo>
                <a:cubicBezTo>
                  <a:pt x="5852645" y="350234"/>
                  <a:pt x="5864623" y="341342"/>
                  <a:pt x="5878286" y="339634"/>
                </a:cubicBezTo>
                <a:cubicBezTo>
                  <a:pt x="5934620" y="332592"/>
                  <a:pt x="5991497" y="330925"/>
                  <a:pt x="6048103" y="326571"/>
                </a:cubicBezTo>
                <a:cubicBezTo>
                  <a:pt x="6082937" y="317862"/>
                  <a:pt x="6117397" y="307486"/>
                  <a:pt x="6152606" y="300445"/>
                </a:cubicBezTo>
                <a:cubicBezTo>
                  <a:pt x="6174377" y="296091"/>
                  <a:pt x="6196500" y="293225"/>
                  <a:pt x="6217920" y="287383"/>
                </a:cubicBezTo>
                <a:cubicBezTo>
                  <a:pt x="6375721" y="244347"/>
                  <a:pt x="6212893" y="273172"/>
                  <a:pt x="6387737" y="248194"/>
                </a:cubicBezTo>
                <a:cubicBezTo>
                  <a:pt x="6400800" y="243840"/>
                  <a:pt x="6413686" y="238914"/>
                  <a:pt x="6426926" y="235131"/>
                </a:cubicBezTo>
                <a:cubicBezTo>
                  <a:pt x="6470666" y="222634"/>
                  <a:pt x="6511932" y="214708"/>
                  <a:pt x="6557554" y="209005"/>
                </a:cubicBezTo>
                <a:cubicBezTo>
                  <a:pt x="6566195" y="207925"/>
                  <a:pt x="6574971" y="209005"/>
                  <a:pt x="6583680" y="209005"/>
                </a:cubicBez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Right Brace 27"/>
          <p:cNvSpPr/>
          <p:nvPr/>
        </p:nvSpPr>
        <p:spPr>
          <a:xfrm>
            <a:off x="2843808" y="2996952"/>
            <a:ext cx="216024" cy="1152128"/>
          </a:xfrm>
          <a:prstGeom prst="rightBrace">
            <a:avLst/>
          </a:prstGeom>
          <a:ln w="63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p:cNvSpPr txBox="1"/>
          <p:nvPr/>
        </p:nvSpPr>
        <p:spPr>
          <a:xfrm>
            <a:off x="3131840" y="3429000"/>
            <a:ext cx="2160240" cy="215444"/>
          </a:xfrm>
          <a:prstGeom prst="rect">
            <a:avLst/>
          </a:prstGeom>
          <a:noFill/>
        </p:spPr>
        <p:txBody>
          <a:bodyPr wrap="square" lIns="0" tIns="0" rIns="0" bIns="0" rtlCol="0">
            <a:spAutoFit/>
          </a:bodyPr>
          <a:lstStyle/>
          <a:p>
            <a:r>
              <a:rPr lang="cs-CZ" sz="1400" dirty="0" smtClean="0"/>
              <a:t>rozdíl k vysvětlení</a:t>
            </a:r>
            <a:endParaRPr lang="en-US" sz="1400" dirty="0" smtClean="0"/>
          </a:p>
        </p:txBody>
      </p:sp>
      <p:sp>
        <p:nvSpPr>
          <p:cNvPr id="30" name="Freeform 29"/>
          <p:cNvSpPr/>
          <p:nvPr/>
        </p:nvSpPr>
        <p:spPr>
          <a:xfrm>
            <a:off x="1403648" y="2996952"/>
            <a:ext cx="6576125" cy="1853863"/>
          </a:xfrm>
          <a:custGeom>
            <a:avLst/>
            <a:gdLst>
              <a:gd name="connsiteX0" fmla="*/ 0 w 6576125"/>
              <a:gd name="connsiteY0" fmla="*/ 0 h 1853863"/>
              <a:gd name="connsiteX1" fmla="*/ 222069 w 6576125"/>
              <a:gd name="connsiteY1" fmla="*/ 39188 h 1853863"/>
              <a:gd name="connsiteX2" fmla="*/ 313509 w 6576125"/>
              <a:gd name="connsiteY2" fmla="*/ 52251 h 1853863"/>
              <a:gd name="connsiteX3" fmla="*/ 457200 w 6576125"/>
              <a:gd name="connsiteY3" fmla="*/ 65314 h 1853863"/>
              <a:gd name="connsiteX4" fmla="*/ 509452 w 6576125"/>
              <a:gd name="connsiteY4" fmla="*/ 78377 h 1853863"/>
              <a:gd name="connsiteX5" fmla="*/ 666206 w 6576125"/>
              <a:gd name="connsiteY5" fmla="*/ 104502 h 1853863"/>
              <a:gd name="connsiteX6" fmla="*/ 744583 w 6576125"/>
              <a:gd name="connsiteY6" fmla="*/ 130628 h 1853863"/>
              <a:gd name="connsiteX7" fmla="*/ 849086 w 6576125"/>
              <a:gd name="connsiteY7" fmla="*/ 156754 h 1853863"/>
              <a:gd name="connsiteX8" fmla="*/ 888275 w 6576125"/>
              <a:gd name="connsiteY8" fmla="*/ 169817 h 1853863"/>
              <a:gd name="connsiteX9" fmla="*/ 940526 w 6576125"/>
              <a:gd name="connsiteY9" fmla="*/ 182880 h 1853863"/>
              <a:gd name="connsiteX10" fmla="*/ 1005840 w 6576125"/>
              <a:gd name="connsiteY10" fmla="*/ 209005 h 1853863"/>
              <a:gd name="connsiteX11" fmla="*/ 1110343 w 6576125"/>
              <a:gd name="connsiteY11" fmla="*/ 235131 h 1853863"/>
              <a:gd name="connsiteX12" fmla="*/ 1162595 w 6576125"/>
              <a:gd name="connsiteY12" fmla="*/ 261257 h 1853863"/>
              <a:gd name="connsiteX13" fmla="*/ 1214846 w 6576125"/>
              <a:gd name="connsiteY13" fmla="*/ 274320 h 1853863"/>
              <a:gd name="connsiteX14" fmla="*/ 1254035 w 6576125"/>
              <a:gd name="connsiteY14" fmla="*/ 287382 h 1853863"/>
              <a:gd name="connsiteX15" fmla="*/ 1293223 w 6576125"/>
              <a:gd name="connsiteY15" fmla="*/ 313508 h 1853863"/>
              <a:gd name="connsiteX16" fmla="*/ 1332412 w 6576125"/>
              <a:gd name="connsiteY16" fmla="*/ 326571 h 1853863"/>
              <a:gd name="connsiteX17" fmla="*/ 1410789 w 6576125"/>
              <a:gd name="connsiteY17" fmla="*/ 378822 h 1853863"/>
              <a:gd name="connsiteX18" fmla="*/ 1449977 w 6576125"/>
              <a:gd name="connsiteY18" fmla="*/ 391885 h 1853863"/>
              <a:gd name="connsiteX19" fmla="*/ 1528355 w 6576125"/>
              <a:gd name="connsiteY19" fmla="*/ 431074 h 1853863"/>
              <a:gd name="connsiteX20" fmla="*/ 1580606 w 6576125"/>
              <a:gd name="connsiteY20" fmla="*/ 470262 h 1853863"/>
              <a:gd name="connsiteX21" fmla="*/ 1619795 w 6576125"/>
              <a:gd name="connsiteY21" fmla="*/ 496388 h 1853863"/>
              <a:gd name="connsiteX22" fmla="*/ 1658983 w 6576125"/>
              <a:gd name="connsiteY22" fmla="*/ 535577 h 1853863"/>
              <a:gd name="connsiteX23" fmla="*/ 1698172 w 6576125"/>
              <a:gd name="connsiteY23" fmla="*/ 561702 h 1853863"/>
              <a:gd name="connsiteX24" fmla="*/ 1737360 w 6576125"/>
              <a:gd name="connsiteY24" fmla="*/ 600891 h 1853863"/>
              <a:gd name="connsiteX25" fmla="*/ 1815737 w 6576125"/>
              <a:gd name="connsiteY25" fmla="*/ 653142 h 1853863"/>
              <a:gd name="connsiteX26" fmla="*/ 1854926 w 6576125"/>
              <a:gd name="connsiteY26" fmla="*/ 692331 h 1853863"/>
              <a:gd name="connsiteX27" fmla="*/ 1946366 w 6576125"/>
              <a:gd name="connsiteY27" fmla="*/ 757645 h 1853863"/>
              <a:gd name="connsiteX28" fmla="*/ 2011680 w 6576125"/>
              <a:gd name="connsiteY28" fmla="*/ 836022 h 1853863"/>
              <a:gd name="connsiteX29" fmla="*/ 2090057 w 6576125"/>
              <a:gd name="connsiteY29" fmla="*/ 888274 h 1853863"/>
              <a:gd name="connsiteX30" fmla="*/ 2155372 w 6576125"/>
              <a:gd name="connsiteY30" fmla="*/ 953588 h 1853863"/>
              <a:gd name="connsiteX31" fmla="*/ 2233749 w 6576125"/>
              <a:gd name="connsiteY31" fmla="*/ 1031965 h 1853863"/>
              <a:gd name="connsiteX32" fmla="*/ 2259875 w 6576125"/>
              <a:gd name="connsiteY32" fmla="*/ 1071154 h 1853863"/>
              <a:gd name="connsiteX33" fmla="*/ 2299063 w 6576125"/>
              <a:gd name="connsiteY33" fmla="*/ 1097280 h 1853863"/>
              <a:gd name="connsiteX34" fmla="*/ 2377440 w 6576125"/>
              <a:gd name="connsiteY34" fmla="*/ 1162594 h 1853863"/>
              <a:gd name="connsiteX35" fmla="*/ 2442755 w 6576125"/>
              <a:gd name="connsiteY35" fmla="*/ 1214845 h 1853863"/>
              <a:gd name="connsiteX36" fmla="*/ 2521132 w 6576125"/>
              <a:gd name="connsiteY36" fmla="*/ 1267097 h 1853863"/>
              <a:gd name="connsiteX37" fmla="*/ 2547257 w 6576125"/>
              <a:gd name="connsiteY37" fmla="*/ 1306285 h 1853863"/>
              <a:gd name="connsiteX38" fmla="*/ 2625635 w 6576125"/>
              <a:gd name="connsiteY38" fmla="*/ 1358537 h 1853863"/>
              <a:gd name="connsiteX39" fmla="*/ 2704012 w 6576125"/>
              <a:gd name="connsiteY39" fmla="*/ 1397725 h 1853863"/>
              <a:gd name="connsiteX40" fmla="*/ 2743200 w 6576125"/>
              <a:gd name="connsiteY40" fmla="*/ 1436914 h 1853863"/>
              <a:gd name="connsiteX41" fmla="*/ 2821577 w 6576125"/>
              <a:gd name="connsiteY41" fmla="*/ 1489165 h 1853863"/>
              <a:gd name="connsiteX42" fmla="*/ 2886892 w 6576125"/>
              <a:gd name="connsiteY42" fmla="*/ 1541417 h 1853863"/>
              <a:gd name="connsiteX43" fmla="*/ 2965269 w 6576125"/>
              <a:gd name="connsiteY43" fmla="*/ 1593668 h 1853863"/>
              <a:gd name="connsiteX44" fmla="*/ 3004457 w 6576125"/>
              <a:gd name="connsiteY44" fmla="*/ 1606731 h 1853863"/>
              <a:gd name="connsiteX45" fmla="*/ 3056709 w 6576125"/>
              <a:gd name="connsiteY45" fmla="*/ 1632857 h 1853863"/>
              <a:gd name="connsiteX46" fmla="*/ 3135086 w 6576125"/>
              <a:gd name="connsiteY46" fmla="*/ 1658982 h 1853863"/>
              <a:gd name="connsiteX47" fmla="*/ 3226526 w 6576125"/>
              <a:gd name="connsiteY47" fmla="*/ 1685108 h 1853863"/>
              <a:gd name="connsiteX48" fmla="*/ 3487783 w 6576125"/>
              <a:gd name="connsiteY48" fmla="*/ 1672045 h 1853863"/>
              <a:gd name="connsiteX49" fmla="*/ 3605349 w 6576125"/>
              <a:gd name="connsiteY49" fmla="*/ 1632857 h 1853863"/>
              <a:gd name="connsiteX50" fmla="*/ 3722915 w 6576125"/>
              <a:gd name="connsiteY50" fmla="*/ 1606731 h 1853863"/>
              <a:gd name="connsiteX51" fmla="*/ 3853543 w 6576125"/>
              <a:gd name="connsiteY51" fmla="*/ 1567542 h 1853863"/>
              <a:gd name="connsiteX52" fmla="*/ 3918857 w 6576125"/>
              <a:gd name="connsiteY52" fmla="*/ 1554480 h 1853863"/>
              <a:gd name="connsiteX53" fmla="*/ 3997235 w 6576125"/>
              <a:gd name="connsiteY53" fmla="*/ 1528354 h 1853863"/>
              <a:gd name="connsiteX54" fmla="*/ 4493623 w 6576125"/>
              <a:gd name="connsiteY54" fmla="*/ 1541417 h 1853863"/>
              <a:gd name="connsiteX55" fmla="*/ 4572000 w 6576125"/>
              <a:gd name="connsiteY55" fmla="*/ 1567542 h 1853863"/>
              <a:gd name="connsiteX56" fmla="*/ 4689566 w 6576125"/>
              <a:gd name="connsiteY56" fmla="*/ 1606731 h 1853863"/>
              <a:gd name="connsiteX57" fmla="*/ 4820195 w 6576125"/>
              <a:gd name="connsiteY57" fmla="*/ 1632857 h 1853863"/>
              <a:gd name="connsiteX58" fmla="*/ 4950823 w 6576125"/>
              <a:gd name="connsiteY58" fmla="*/ 1658982 h 1853863"/>
              <a:gd name="connsiteX59" fmla="*/ 5029200 w 6576125"/>
              <a:gd name="connsiteY59" fmla="*/ 1685108 h 1853863"/>
              <a:gd name="connsiteX60" fmla="*/ 5068389 w 6576125"/>
              <a:gd name="connsiteY60" fmla="*/ 1698171 h 1853863"/>
              <a:gd name="connsiteX61" fmla="*/ 5303520 w 6576125"/>
              <a:gd name="connsiteY61" fmla="*/ 1776548 h 1853863"/>
              <a:gd name="connsiteX62" fmla="*/ 5368835 w 6576125"/>
              <a:gd name="connsiteY62" fmla="*/ 1789611 h 1853863"/>
              <a:gd name="connsiteX63" fmla="*/ 5564777 w 6576125"/>
              <a:gd name="connsiteY63" fmla="*/ 1815737 h 1853863"/>
              <a:gd name="connsiteX64" fmla="*/ 5617029 w 6576125"/>
              <a:gd name="connsiteY64" fmla="*/ 1841862 h 1853863"/>
              <a:gd name="connsiteX65" fmla="*/ 6021977 w 6576125"/>
              <a:gd name="connsiteY65" fmla="*/ 1815737 h 1853863"/>
              <a:gd name="connsiteX66" fmla="*/ 6061166 w 6576125"/>
              <a:gd name="connsiteY66" fmla="*/ 1789611 h 1853863"/>
              <a:gd name="connsiteX67" fmla="*/ 6152606 w 6576125"/>
              <a:gd name="connsiteY67" fmla="*/ 1763485 h 1853863"/>
              <a:gd name="connsiteX68" fmla="*/ 6230983 w 6576125"/>
              <a:gd name="connsiteY68" fmla="*/ 1737360 h 1853863"/>
              <a:gd name="connsiteX69" fmla="*/ 6309360 w 6576125"/>
              <a:gd name="connsiteY69" fmla="*/ 1711234 h 1853863"/>
              <a:gd name="connsiteX70" fmla="*/ 6348549 w 6576125"/>
              <a:gd name="connsiteY70" fmla="*/ 1698171 h 1853863"/>
              <a:gd name="connsiteX71" fmla="*/ 6426926 w 6576125"/>
              <a:gd name="connsiteY71" fmla="*/ 1658982 h 1853863"/>
              <a:gd name="connsiteX72" fmla="*/ 6505303 w 6576125"/>
              <a:gd name="connsiteY72" fmla="*/ 1619794 h 1853863"/>
              <a:gd name="connsiteX73" fmla="*/ 6570617 w 6576125"/>
              <a:gd name="connsiteY73" fmla="*/ 1606731 h 1853863"/>
              <a:gd name="connsiteX74" fmla="*/ 6557555 w 6576125"/>
              <a:gd name="connsiteY74" fmla="*/ 1593668 h 1853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6576125" h="1853863">
                <a:moveTo>
                  <a:pt x="0" y="0"/>
                </a:moveTo>
                <a:cubicBezTo>
                  <a:pt x="106776" y="53386"/>
                  <a:pt x="21918" y="19173"/>
                  <a:pt x="222069" y="39188"/>
                </a:cubicBezTo>
                <a:cubicBezTo>
                  <a:pt x="252706" y="42252"/>
                  <a:pt x="282908" y="48851"/>
                  <a:pt x="313509" y="52251"/>
                </a:cubicBezTo>
                <a:cubicBezTo>
                  <a:pt x="361309" y="57562"/>
                  <a:pt x="409303" y="60960"/>
                  <a:pt x="457200" y="65314"/>
                </a:cubicBezTo>
                <a:cubicBezTo>
                  <a:pt x="474617" y="69668"/>
                  <a:pt x="491788" y="75165"/>
                  <a:pt x="509452" y="78377"/>
                </a:cubicBezTo>
                <a:cubicBezTo>
                  <a:pt x="565508" y="88569"/>
                  <a:pt x="612065" y="89736"/>
                  <a:pt x="666206" y="104502"/>
                </a:cubicBezTo>
                <a:cubicBezTo>
                  <a:pt x="692775" y="111748"/>
                  <a:pt x="717866" y="123949"/>
                  <a:pt x="744583" y="130628"/>
                </a:cubicBezTo>
                <a:cubicBezTo>
                  <a:pt x="779417" y="139337"/>
                  <a:pt x="815022" y="145399"/>
                  <a:pt x="849086" y="156754"/>
                </a:cubicBezTo>
                <a:cubicBezTo>
                  <a:pt x="862149" y="161108"/>
                  <a:pt x="875035" y="166034"/>
                  <a:pt x="888275" y="169817"/>
                </a:cubicBezTo>
                <a:cubicBezTo>
                  <a:pt x="905537" y="174749"/>
                  <a:pt x="923494" y="177203"/>
                  <a:pt x="940526" y="182880"/>
                </a:cubicBezTo>
                <a:cubicBezTo>
                  <a:pt x="962771" y="190295"/>
                  <a:pt x="983429" y="202109"/>
                  <a:pt x="1005840" y="209005"/>
                </a:cubicBezTo>
                <a:cubicBezTo>
                  <a:pt x="1040159" y="219565"/>
                  <a:pt x="1078227" y="219073"/>
                  <a:pt x="1110343" y="235131"/>
                </a:cubicBezTo>
                <a:cubicBezTo>
                  <a:pt x="1127760" y="243840"/>
                  <a:pt x="1144362" y="254419"/>
                  <a:pt x="1162595" y="261257"/>
                </a:cubicBezTo>
                <a:cubicBezTo>
                  <a:pt x="1179405" y="267561"/>
                  <a:pt x="1197584" y="269388"/>
                  <a:pt x="1214846" y="274320"/>
                </a:cubicBezTo>
                <a:cubicBezTo>
                  <a:pt x="1228086" y="278103"/>
                  <a:pt x="1240972" y="283028"/>
                  <a:pt x="1254035" y="287382"/>
                </a:cubicBezTo>
                <a:cubicBezTo>
                  <a:pt x="1267098" y="296091"/>
                  <a:pt x="1279181" y="306487"/>
                  <a:pt x="1293223" y="313508"/>
                </a:cubicBezTo>
                <a:cubicBezTo>
                  <a:pt x="1305539" y="319666"/>
                  <a:pt x="1320375" y="319884"/>
                  <a:pt x="1332412" y="326571"/>
                </a:cubicBezTo>
                <a:cubicBezTo>
                  <a:pt x="1359860" y="341820"/>
                  <a:pt x="1384663" y="361405"/>
                  <a:pt x="1410789" y="378822"/>
                </a:cubicBezTo>
                <a:cubicBezTo>
                  <a:pt x="1422246" y="386460"/>
                  <a:pt x="1437661" y="385727"/>
                  <a:pt x="1449977" y="391885"/>
                </a:cubicBezTo>
                <a:cubicBezTo>
                  <a:pt x="1551265" y="442530"/>
                  <a:pt x="1429856" y="398241"/>
                  <a:pt x="1528355" y="431074"/>
                </a:cubicBezTo>
                <a:cubicBezTo>
                  <a:pt x="1545772" y="444137"/>
                  <a:pt x="1562890" y="457608"/>
                  <a:pt x="1580606" y="470262"/>
                </a:cubicBezTo>
                <a:cubicBezTo>
                  <a:pt x="1593381" y="479387"/>
                  <a:pt x="1607734" y="486337"/>
                  <a:pt x="1619795" y="496388"/>
                </a:cubicBezTo>
                <a:cubicBezTo>
                  <a:pt x="1633987" y="508215"/>
                  <a:pt x="1644791" y="523750"/>
                  <a:pt x="1658983" y="535577"/>
                </a:cubicBezTo>
                <a:cubicBezTo>
                  <a:pt x="1671044" y="545628"/>
                  <a:pt x="1686111" y="551651"/>
                  <a:pt x="1698172" y="561702"/>
                </a:cubicBezTo>
                <a:cubicBezTo>
                  <a:pt x="1712364" y="573529"/>
                  <a:pt x="1722778" y="589549"/>
                  <a:pt x="1737360" y="600891"/>
                </a:cubicBezTo>
                <a:cubicBezTo>
                  <a:pt x="1762145" y="620168"/>
                  <a:pt x="1793534" y="630939"/>
                  <a:pt x="1815737" y="653142"/>
                </a:cubicBezTo>
                <a:cubicBezTo>
                  <a:pt x="1828800" y="666205"/>
                  <a:pt x="1840900" y="680308"/>
                  <a:pt x="1854926" y="692331"/>
                </a:cubicBezTo>
                <a:cubicBezTo>
                  <a:pt x="1883289" y="716642"/>
                  <a:pt x="1915345" y="736965"/>
                  <a:pt x="1946366" y="757645"/>
                </a:cubicBezTo>
                <a:cubicBezTo>
                  <a:pt x="1969589" y="792479"/>
                  <a:pt x="1976864" y="808943"/>
                  <a:pt x="2011680" y="836022"/>
                </a:cubicBezTo>
                <a:cubicBezTo>
                  <a:pt x="2036465" y="855299"/>
                  <a:pt x="2090057" y="888274"/>
                  <a:pt x="2090057" y="888274"/>
                </a:cubicBezTo>
                <a:cubicBezTo>
                  <a:pt x="2143893" y="969026"/>
                  <a:pt x="2084119" y="890252"/>
                  <a:pt x="2155372" y="953588"/>
                </a:cubicBezTo>
                <a:cubicBezTo>
                  <a:pt x="2182987" y="978134"/>
                  <a:pt x="2207623" y="1005839"/>
                  <a:pt x="2233749" y="1031965"/>
                </a:cubicBezTo>
                <a:cubicBezTo>
                  <a:pt x="2244850" y="1043066"/>
                  <a:pt x="2248774" y="1060052"/>
                  <a:pt x="2259875" y="1071154"/>
                </a:cubicBezTo>
                <a:cubicBezTo>
                  <a:pt x="2270976" y="1082255"/>
                  <a:pt x="2287002" y="1087229"/>
                  <a:pt x="2299063" y="1097280"/>
                </a:cubicBezTo>
                <a:cubicBezTo>
                  <a:pt x="2399642" y="1181096"/>
                  <a:pt x="2280144" y="1097728"/>
                  <a:pt x="2377440" y="1162594"/>
                </a:cubicBezTo>
                <a:cubicBezTo>
                  <a:pt x="2425714" y="1235003"/>
                  <a:pt x="2375946" y="1177729"/>
                  <a:pt x="2442755" y="1214845"/>
                </a:cubicBezTo>
                <a:cubicBezTo>
                  <a:pt x="2470203" y="1230094"/>
                  <a:pt x="2521132" y="1267097"/>
                  <a:pt x="2521132" y="1267097"/>
                </a:cubicBezTo>
                <a:cubicBezTo>
                  <a:pt x="2529840" y="1280160"/>
                  <a:pt x="2535442" y="1295947"/>
                  <a:pt x="2547257" y="1306285"/>
                </a:cubicBezTo>
                <a:cubicBezTo>
                  <a:pt x="2570888" y="1326962"/>
                  <a:pt x="2599509" y="1341120"/>
                  <a:pt x="2625635" y="1358537"/>
                </a:cubicBezTo>
                <a:cubicBezTo>
                  <a:pt x="2676279" y="1392300"/>
                  <a:pt x="2649930" y="1379698"/>
                  <a:pt x="2704012" y="1397725"/>
                </a:cubicBezTo>
                <a:cubicBezTo>
                  <a:pt x="2717075" y="1410788"/>
                  <a:pt x="2728618" y="1425572"/>
                  <a:pt x="2743200" y="1436914"/>
                </a:cubicBezTo>
                <a:cubicBezTo>
                  <a:pt x="2767985" y="1456191"/>
                  <a:pt x="2821577" y="1489165"/>
                  <a:pt x="2821577" y="1489165"/>
                </a:cubicBezTo>
                <a:cubicBezTo>
                  <a:pt x="2869850" y="1561574"/>
                  <a:pt x="2820084" y="1504302"/>
                  <a:pt x="2886892" y="1541417"/>
                </a:cubicBezTo>
                <a:cubicBezTo>
                  <a:pt x="2914340" y="1556666"/>
                  <a:pt x="2939143" y="1576251"/>
                  <a:pt x="2965269" y="1593668"/>
                </a:cubicBezTo>
                <a:cubicBezTo>
                  <a:pt x="2976726" y="1601306"/>
                  <a:pt x="2991801" y="1601307"/>
                  <a:pt x="3004457" y="1606731"/>
                </a:cubicBezTo>
                <a:cubicBezTo>
                  <a:pt x="3022356" y="1614402"/>
                  <a:pt x="3038629" y="1625625"/>
                  <a:pt x="3056709" y="1632857"/>
                </a:cubicBezTo>
                <a:cubicBezTo>
                  <a:pt x="3082278" y="1643085"/>
                  <a:pt x="3108960" y="1650274"/>
                  <a:pt x="3135086" y="1658982"/>
                </a:cubicBezTo>
                <a:cubicBezTo>
                  <a:pt x="3191311" y="1677723"/>
                  <a:pt x="3160912" y="1668704"/>
                  <a:pt x="3226526" y="1685108"/>
                </a:cubicBezTo>
                <a:cubicBezTo>
                  <a:pt x="3313612" y="1680754"/>
                  <a:pt x="3401163" y="1682039"/>
                  <a:pt x="3487783" y="1672045"/>
                </a:cubicBezTo>
                <a:cubicBezTo>
                  <a:pt x="3615146" y="1657350"/>
                  <a:pt x="3522073" y="1646737"/>
                  <a:pt x="3605349" y="1632857"/>
                </a:cubicBezTo>
                <a:cubicBezTo>
                  <a:pt x="3746790" y="1609283"/>
                  <a:pt x="3632875" y="1632457"/>
                  <a:pt x="3722915" y="1606731"/>
                </a:cubicBezTo>
                <a:cubicBezTo>
                  <a:pt x="3861104" y="1567248"/>
                  <a:pt x="3667292" y="1629626"/>
                  <a:pt x="3853543" y="1567542"/>
                </a:cubicBezTo>
                <a:cubicBezTo>
                  <a:pt x="3874606" y="1560521"/>
                  <a:pt x="3897437" y="1560322"/>
                  <a:pt x="3918857" y="1554480"/>
                </a:cubicBezTo>
                <a:cubicBezTo>
                  <a:pt x="3945426" y="1547234"/>
                  <a:pt x="3997235" y="1528354"/>
                  <a:pt x="3997235" y="1528354"/>
                </a:cubicBezTo>
                <a:cubicBezTo>
                  <a:pt x="4162698" y="1532708"/>
                  <a:pt x="4328486" y="1530158"/>
                  <a:pt x="4493623" y="1541417"/>
                </a:cubicBezTo>
                <a:cubicBezTo>
                  <a:pt x="4521098" y="1543290"/>
                  <a:pt x="4545874" y="1558834"/>
                  <a:pt x="4572000" y="1567542"/>
                </a:cubicBezTo>
                <a:lnTo>
                  <a:pt x="4689566" y="1606731"/>
                </a:lnTo>
                <a:cubicBezTo>
                  <a:pt x="4731693" y="1620773"/>
                  <a:pt x="4776652" y="1624148"/>
                  <a:pt x="4820195" y="1632857"/>
                </a:cubicBezTo>
                <a:lnTo>
                  <a:pt x="4950823" y="1658982"/>
                </a:lnTo>
                <a:cubicBezTo>
                  <a:pt x="4977827" y="1664383"/>
                  <a:pt x="5003074" y="1676399"/>
                  <a:pt x="5029200" y="1685108"/>
                </a:cubicBezTo>
                <a:lnTo>
                  <a:pt x="5068389" y="1698171"/>
                </a:lnTo>
                <a:lnTo>
                  <a:pt x="5303520" y="1776548"/>
                </a:lnTo>
                <a:cubicBezTo>
                  <a:pt x="5324583" y="1783569"/>
                  <a:pt x="5347161" y="1784794"/>
                  <a:pt x="5368835" y="1789611"/>
                </a:cubicBezTo>
                <a:cubicBezTo>
                  <a:pt x="5488670" y="1816241"/>
                  <a:pt x="5347150" y="1795952"/>
                  <a:pt x="5564777" y="1815737"/>
                </a:cubicBezTo>
                <a:cubicBezTo>
                  <a:pt x="5582194" y="1824445"/>
                  <a:pt x="5597566" y="1841234"/>
                  <a:pt x="5617029" y="1841862"/>
                </a:cubicBezTo>
                <a:cubicBezTo>
                  <a:pt x="5896679" y="1850883"/>
                  <a:pt x="5869477" y="1853863"/>
                  <a:pt x="6021977" y="1815737"/>
                </a:cubicBezTo>
                <a:cubicBezTo>
                  <a:pt x="6035040" y="1807028"/>
                  <a:pt x="6047124" y="1796632"/>
                  <a:pt x="6061166" y="1789611"/>
                </a:cubicBezTo>
                <a:cubicBezTo>
                  <a:pt x="6083115" y="1778637"/>
                  <a:pt x="6131681" y="1769763"/>
                  <a:pt x="6152606" y="1763485"/>
                </a:cubicBezTo>
                <a:cubicBezTo>
                  <a:pt x="6178983" y="1755572"/>
                  <a:pt x="6204857" y="1746068"/>
                  <a:pt x="6230983" y="1737360"/>
                </a:cubicBezTo>
                <a:lnTo>
                  <a:pt x="6309360" y="1711234"/>
                </a:lnTo>
                <a:lnTo>
                  <a:pt x="6348549" y="1698171"/>
                </a:lnTo>
                <a:cubicBezTo>
                  <a:pt x="6460841" y="1623308"/>
                  <a:pt x="6318774" y="1713057"/>
                  <a:pt x="6426926" y="1658982"/>
                </a:cubicBezTo>
                <a:cubicBezTo>
                  <a:pt x="6490779" y="1627056"/>
                  <a:pt x="6439638" y="1636211"/>
                  <a:pt x="6505303" y="1619794"/>
                </a:cubicBezTo>
                <a:cubicBezTo>
                  <a:pt x="6526843" y="1614409"/>
                  <a:pt x="6550758" y="1616660"/>
                  <a:pt x="6570617" y="1606731"/>
                </a:cubicBezTo>
                <a:cubicBezTo>
                  <a:pt x="6576125" y="1603977"/>
                  <a:pt x="6561909" y="1598022"/>
                  <a:pt x="6557555" y="1593668"/>
                </a:cubicBezTo>
              </a:path>
            </a:pathLst>
          </a:custGeom>
          <a:ln w="25400">
            <a:solidFill>
              <a:srgbClr val="007C9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2" name="Straight Arrow Connector 31"/>
          <p:cNvCxnSpPr>
            <a:endCxn id="27" idx="37"/>
          </p:cNvCxnSpPr>
          <p:nvPr/>
        </p:nvCxnSpPr>
        <p:spPr>
          <a:xfrm flipH="1">
            <a:off x="4244656" y="3068960"/>
            <a:ext cx="1263448" cy="1393304"/>
          </a:xfrm>
          <a:prstGeom prst="straightConnector1">
            <a:avLst/>
          </a:prstGeom>
          <a:ln w="6350">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508104" y="2924944"/>
            <a:ext cx="2448272" cy="492443"/>
          </a:xfrm>
          <a:prstGeom prst="rect">
            <a:avLst/>
          </a:prstGeom>
          <a:noFill/>
        </p:spPr>
        <p:txBody>
          <a:bodyPr wrap="square" lIns="0" tIns="0" rIns="0" bIns="0" rtlCol="0">
            <a:spAutoFit/>
          </a:bodyPr>
          <a:lstStyle/>
          <a:p>
            <a:r>
              <a:rPr lang="cs-CZ" sz="1600" dirty="0" smtClean="0"/>
              <a:t>začátek plnění vodíkem v ČR</a:t>
            </a:r>
            <a:endParaRPr lang="en-US" sz="1600" dirty="0" smtClean="0"/>
          </a:p>
        </p:txBody>
      </p:sp>
      <p:cxnSp>
        <p:nvCxnSpPr>
          <p:cNvPr id="16" name="Straight Connector 15"/>
          <p:cNvCxnSpPr/>
          <p:nvPr/>
        </p:nvCxnSpPr>
        <p:spPr>
          <a:xfrm>
            <a:off x="4211960" y="5085184"/>
            <a:ext cx="0" cy="288032"/>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95936" y="5445224"/>
            <a:ext cx="720080" cy="216024"/>
          </a:xfrm>
          <a:prstGeom prst="rect">
            <a:avLst/>
          </a:prstGeom>
          <a:noFill/>
        </p:spPr>
        <p:txBody>
          <a:bodyPr wrap="square" lIns="0" tIns="0" rIns="0" bIns="0" rtlCol="0">
            <a:spAutoFit/>
          </a:bodyPr>
          <a:lstStyle/>
          <a:p>
            <a:r>
              <a:rPr lang="cs-CZ" sz="1400" dirty="0" smtClean="0"/>
              <a:t>květen</a:t>
            </a:r>
            <a:endParaRPr lang="en-US" sz="14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a:t>
            </a:r>
            <a:r>
              <a:rPr lang="cs-CZ" dirty="0"/>
              <a:t>– </a:t>
            </a:r>
            <a:r>
              <a:rPr lang="cs-CZ" dirty="0" err="1" smtClean="0"/>
              <a:t>službové</a:t>
            </a:r>
            <a:r>
              <a:rPr lang="cs-CZ" dirty="0" smtClean="0"/>
              <a:t> </a:t>
            </a:r>
            <a:r>
              <a:rPr lang="cs-CZ" dirty="0"/>
              <a:t>transakce</a:t>
            </a:r>
            <a:endParaRPr lang="en-US" dirty="0"/>
          </a:p>
        </p:txBody>
      </p:sp>
      <p:sp>
        <p:nvSpPr>
          <p:cNvPr id="3" name="Text Placeholder 2"/>
          <p:cNvSpPr>
            <a:spLocks noGrp="1"/>
          </p:cNvSpPr>
          <p:nvPr>
            <p:ph type="body" sz="quarter" idx="10"/>
          </p:nvPr>
        </p:nvSpPr>
        <p:spPr/>
        <p:txBody>
          <a:bodyPr/>
          <a:lstStyle/>
          <a:p>
            <a:r>
              <a:rPr lang="cs-CZ" dirty="0" smtClean="0"/>
              <a:t>Při ověření dokumentace služeb Vzducholodě Ger bylo zjištěno, že popis </a:t>
            </a:r>
            <a:br>
              <a:rPr lang="cs-CZ" dirty="0" smtClean="0"/>
            </a:br>
            <a:r>
              <a:rPr lang="cs-CZ" dirty="0" smtClean="0"/>
              <a:t>služeb je obecný</a:t>
            </a:r>
          </a:p>
          <a:p>
            <a:pPr lvl="2"/>
            <a:r>
              <a:rPr lang="cs-CZ" dirty="0" smtClean="0"/>
              <a:t>Bude nutné zapojit holdingovou společnost? Jakou formou? Budou poskytnuty detaily?</a:t>
            </a:r>
          </a:p>
          <a:p>
            <a:pPr lvl="2"/>
            <a:r>
              <a:rPr lang="cs-CZ" dirty="0" smtClean="0"/>
              <a:t>Pomůže interview jednotlivých oddělení Vzducholodě CZ (Aluminium CZ)?</a:t>
            </a:r>
          </a:p>
          <a:p>
            <a:r>
              <a:rPr lang="cs-CZ" dirty="0" smtClean="0"/>
              <a:t>U služeb poskytovaných Vzducholodě CZ interview jednotlivých oddělení</a:t>
            </a:r>
          </a:p>
          <a:p>
            <a:r>
              <a:rPr lang="cs-CZ" dirty="0" smtClean="0"/>
              <a:t>Vysvětlení víceúrovňového řízení</a:t>
            </a:r>
          </a:p>
          <a:p>
            <a:pPr lvl="2"/>
            <a:r>
              <a:rPr lang="cs-CZ" dirty="0" smtClean="0"/>
              <a:t>Stanovování strategií, příprava směrnic, kontrola reportingů pro společné řízení vs.</a:t>
            </a:r>
          </a:p>
          <a:p>
            <a:pPr lvl="2"/>
            <a:r>
              <a:rPr lang="cs-CZ" dirty="0" smtClean="0"/>
              <a:t>Operativní řízení</a:t>
            </a:r>
          </a:p>
          <a:p>
            <a:r>
              <a:rPr lang="cs-CZ" dirty="0" smtClean="0"/>
              <a:t>Pravidlo pro kalkulaci ceny</a:t>
            </a:r>
          </a:p>
          <a:p>
            <a:pPr lvl="2"/>
            <a:r>
              <a:rPr lang="cs-CZ" dirty="0" smtClean="0"/>
              <a:t>Lze zjistit pro Vzducholodě CZ z lokálního účetnictví (controlling)</a:t>
            </a:r>
          </a:p>
          <a:p>
            <a:pPr lvl="2"/>
            <a:r>
              <a:rPr lang="cs-CZ" dirty="0" smtClean="0"/>
              <a:t>Lze pravidlo ověřit i pro holdingovou společnost Vzducholodě Ger?</a:t>
            </a:r>
          </a:p>
          <a:p>
            <a:pPr lvl="3"/>
            <a:r>
              <a:rPr lang="cs-CZ" dirty="0" smtClean="0"/>
              <a:t>většinou ano,  podkladové kalkulace bývají na úrovni skupiny zpracovány</a:t>
            </a:r>
          </a:p>
          <a:p>
            <a:endParaRPr lang="cs-CZ" dirty="0" smtClean="0"/>
          </a:p>
          <a:p>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Sběr a analýza </a:t>
            </a:r>
            <a:r>
              <a:rPr lang="cs-CZ" dirty="0" smtClean="0"/>
              <a:t>informací – srovnávací </a:t>
            </a:r>
            <a:r>
              <a:rPr lang="cs-CZ" dirty="0"/>
              <a:t>analýza – Amadeus</a:t>
            </a:r>
            <a:endParaRPr lang="en-US" dirty="0"/>
          </a:p>
        </p:txBody>
      </p:sp>
      <p:sp>
        <p:nvSpPr>
          <p:cNvPr id="3" name="Text Placeholder 2"/>
          <p:cNvSpPr>
            <a:spLocks noGrp="1"/>
          </p:cNvSpPr>
          <p:nvPr>
            <p:ph type="body" sz="quarter" idx="10"/>
          </p:nvPr>
        </p:nvSpPr>
        <p:spPr/>
        <p:txBody>
          <a:bodyPr/>
          <a:lstStyle/>
          <a:p>
            <a:r>
              <a:rPr lang="cs-CZ" dirty="0" smtClean="0"/>
              <a:t>Výhoda – FU má  k dispozici a používá databázi Amadeus</a:t>
            </a:r>
          </a:p>
          <a:p>
            <a:r>
              <a:rPr lang="cs-CZ" dirty="0" smtClean="0"/>
              <a:t>Různé použití </a:t>
            </a:r>
          </a:p>
          <a:p>
            <a:pPr lvl="2"/>
            <a:r>
              <a:rPr lang="cs-CZ" dirty="0" smtClean="0"/>
              <a:t>Na úrovni kalkulací </a:t>
            </a:r>
          </a:p>
          <a:p>
            <a:pPr lvl="2"/>
            <a:r>
              <a:rPr lang="cs-CZ" dirty="0" smtClean="0"/>
              <a:t>Na úrovni reálných výsledků</a:t>
            </a:r>
          </a:p>
          <a:p>
            <a:r>
              <a:rPr lang="cs-CZ" dirty="0" smtClean="0"/>
              <a:t/>
            </a:r>
            <a:br>
              <a:rPr lang="cs-CZ" dirty="0" smtClean="0"/>
            </a:br>
            <a:r>
              <a:rPr lang="cs-CZ" dirty="0" smtClean="0"/>
              <a:t>Příklad – bylo zjištěno, že u služeb je použita metoda </a:t>
            </a:r>
            <a:r>
              <a:rPr lang="cs-CZ" dirty="0" err="1" smtClean="0"/>
              <a:t>cost</a:t>
            </a:r>
            <a:r>
              <a:rPr lang="cs-CZ" dirty="0" smtClean="0"/>
              <a:t> + </a:t>
            </a:r>
            <a:r>
              <a:rPr lang="cs-CZ" dirty="0" smtClean="0"/>
              <a:t>5 %</a:t>
            </a:r>
            <a:endParaRPr lang="cs-CZ" dirty="0" smtClean="0"/>
          </a:p>
          <a:p>
            <a:r>
              <a:rPr lang="cs-CZ" dirty="0" smtClean="0"/>
              <a:t/>
            </a:r>
            <a:br>
              <a:rPr lang="cs-CZ" dirty="0" smtClean="0"/>
            </a:br>
            <a:r>
              <a:rPr lang="cs-CZ" dirty="0" smtClean="0"/>
              <a:t>Výstup z Amadea na úrovni EBIT / provozní náklady</a:t>
            </a:r>
          </a:p>
          <a:p>
            <a:endParaRPr lang="cs-CZ" dirty="0" smtClean="0"/>
          </a:p>
          <a:p>
            <a:endParaRPr lang="cs-CZ" dirty="0"/>
          </a:p>
          <a:p>
            <a:endParaRPr lang="cs-CZ" dirty="0" smtClean="0"/>
          </a:p>
          <a:p>
            <a:endParaRPr lang="cs-CZ" dirty="0"/>
          </a:p>
          <a:p>
            <a:pPr lvl="1"/>
            <a:r>
              <a:rPr lang="cs-CZ" i="1" dirty="0" smtClean="0"/>
              <a:t>Pozn</a:t>
            </a:r>
            <a:r>
              <a:rPr lang="cs-CZ" i="1" dirty="0"/>
              <a:t>. Příklad se nezakládá na reálných datech</a:t>
            </a:r>
          </a:p>
          <a:p>
            <a:endParaRPr lang="cs-CZ" dirty="0"/>
          </a:p>
        </p:txBody>
      </p:sp>
      <p:graphicFrame>
        <p:nvGraphicFramePr>
          <p:cNvPr id="4" name="Object 3"/>
          <p:cNvGraphicFramePr>
            <a:graphicFrameLocks noChangeAspect="1"/>
          </p:cNvGraphicFramePr>
          <p:nvPr/>
        </p:nvGraphicFramePr>
        <p:xfrm>
          <a:off x="684213" y="4077072"/>
          <a:ext cx="5400675" cy="1362075"/>
        </p:xfrm>
        <a:graphic>
          <a:graphicData uri="http://schemas.openxmlformats.org/presentationml/2006/ole">
            <p:oleObj spid="_x0000_s1026" name="Worksheet" r:id="rId3" imgW="3057441" imgH="771642" progId="Excel.Sheet.12">
              <p:embed/>
            </p:oleObj>
          </a:graphicData>
        </a:graphic>
      </p:graphicFrame>
      <p:sp>
        <p:nvSpPr>
          <p:cNvPr id="5" name="Right Brace 4"/>
          <p:cNvSpPr/>
          <p:nvPr/>
        </p:nvSpPr>
        <p:spPr>
          <a:xfrm>
            <a:off x="6156176" y="4437112"/>
            <a:ext cx="360040" cy="936104"/>
          </a:xfrm>
          <a:prstGeom prst="rightBrace">
            <a:avLst/>
          </a:prstGeom>
          <a:ln w="63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6588225" y="4509120"/>
            <a:ext cx="1872208" cy="1077218"/>
          </a:xfrm>
          <a:prstGeom prst="rect">
            <a:avLst/>
          </a:prstGeom>
        </p:spPr>
        <p:txBody>
          <a:bodyPr wrap="square">
            <a:spAutoFit/>
          </a:bodyPr>
          <a:lstStyle/>
          <a:p>
            <a:r>
              <a:rPr lang="cs-CZ" sz="1600" dirty="0" smtClean="0"/>
              <a:t>pět procent je </a:t>
            </a:r>
            <a:br>
              <a:rPr lang="cs-CZ" sz="1600" dirty="0" smtClean="0"/>
            </a:br>
            <a:r>
              <a:rPr lang="cs-CZ" sz="1600" dirty="0" smtClean="0"/>
              <a:t>v rámci </a:t>
            </a:r>
            <a:r>
              <a:rPr lang="cs-CZ" sz="1600" dirty="0" err="1" smtClean="0"/>
              <a:t>interkvartilního</a:t>
            </a:r>
            <a:r>
              <a:rPr lang="cs-CZ" sz="1600" dirty="0" smtClean="0"/>
              <a:t> rozpětí</a:t>
            </a:r>
            <a:endParaRPr lang="en-US" sz="16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2708920"/>
            <a:ext cx="4104456" cy="2160240"/>
          </a:xfrm>
        </p:spPr>
        <p:txBody>
          <a:bodyPr/>
          <a:lstStyle/>
          <a:p>
            <a:r>
              <a:rPr lang="en-US" dirty="0" err="1" smtClean="0"/>
              <a:t>Zpracov</a:t>
            </a:r>
            <a:r>
              <a:rPr lang="cs-CZ" dirty="0" err="1" smtClean="0"/>
              <a:t>ání</a:t>
            </a:r>
            <a:r>
              <a:rPr lang="cs-CZ" dirty="0" smtClean="0"/>
              <a:t> dokumentace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Zpracování dokumentace </a:t>
            </a:r>
            <a:endParaRPr lang="en-US" dirty="0"/>
          </a:p>
        </p:txBody>
      </p:sp>
      <p:sp>
        <p:nvSpPr>
          <p:cNvPr id="3" name="Text Placeholder 2"/>
          <p:cNvSpPr>
            <a:spLocks noGrp="1"/>
          </p:cNvSpPr>
          <p:nvPr>
            <p:ph type="body" sz="quarter" idx="10"/>
          </p:nvPr>
        </p:nvSpPr>
        <p:spPr/>
        <p:txBody>
          <a:bodyPr>
            <a:normAutofit/>
          </a:bodyPr>
          <a:lstStyle/>
          <a:p>
            <a:r>
              <a:rPr lang="cs-CZ" dirty="0" smtClean="0"/>
              <a:t>Obsaženo v Pokynu MF D-334</a:t>
            </a:r>
          </a:p>
          <a:p>
            <a:r>
              <a:rPr lang="cs-CZ" dirty="0" smtClean="0"/>
              <a:t>Popis skupiny a smluvních </a:t>
            </a:r>
            <a:r>
              <a:rPr lang="cs-CZ" dirty="0" smtClean="0"/>
              <a:t>stran</a:t>
            </a:r>
            <a:endParaRPr lang="cs-CZ" dirty="0" smtClean="0"/>
          </a:p>
          <a:p>
            <a:r>
              <a:rPr lang="cs-CZ" dirty="0" smtClean="0"/>
              <a:t>Ekonomická analýza</a:t>
            </a:r>
          </a:p>
          <a:p>
            <a:pPr lvl="2"/>
            <a:r>
              <a:rPr lang="cs-CZ" dirty="0" smtClean="0"/>
              <a:t>Přesný popis předmětu transakce (charakteristika zboží/služeb)</a:t>
            </a:r>
          </a:p>
          <a:p>
            <a:pPr lvl="2"/>
            <a:r>
              <a:rPr lang="cs-CZ" dirty="0" smtClean="0"/>
              <a:t>Analýza smluvních podmínek</a:t>
            </a:r>
          </a:p>
          <a:p>
            <a:pPr lvl="2"/>
            <a:r>
              <a:rPr lang="cs-CZ" dirty="0" smtClean="0"/>
              <a:t>Funkční a riziková analýza</a:t>
            </a:r>
          </a:p>
          <a:p>
            <a:pPr lvl="2"/>
            <a:r>
              <a:rPr lang="cs-CZ" dirty="0" smtClean="0"/>
              <a:t>Analýza trhu a strategie</a:t>
            </a:r>
          </a:p>
          <a:p>
            <a:r>
              <a:rPr lang="cs-CZ" dirty="0" smtClean="0"/>
              <a:t>Popis a odůvodnění použité metody převodních cen</a:t>
            </a:r>
          </a:p>
          <a:p>
            <a:r>
              <a:rPr lang="cs-CZ" dirty="0" smtClean="0"/>
              <a:t>Srovnávací analýzy a jejich interpretace</a:t>
            </a:r>
          </a:p>
          <a:p>
            <a:endParaRPr lang="cs-CZ" dirty="0"/>
          </a:p>
        </p:txBody>
      </p:sp>
      <p:pic>
        <p:nvPicPr>
          <p:cNvPr id="4" name="Picture 3" descr="C:\Users\zrehak\AppData\Local\Microsoft\Windows\Temporary Internet Files\Content.IE5\MYS6W4FM\MP900430727[1].jpg"/>
          <p:cNvPicPr>
            <a:picLocks noChangeAspect="1" noChangeArrowheads="1"/>
          </p:cNvPicPr>
          <p:nvPr/>
        </p:nvPicPr>
        <p:blipFill>
          <a:blip r:embed="rId2" cstate="print"/>
          <a:srcRect/>
          <a:stretch>
            <a:fillRect/>
          </a:stretch>
        </p:blipFill>
        <p:spPr bwMode="auto">
          <a:xfrm>
            <a:off x="5940152" y="2996952"/>
            <a:ext cx="2808312" cy="2808312"/>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Zpracování </a:t>
            </a:r>
            <a:r>
              <a:rPr lang="cs-CZ" dirty="0" smtClean="0"/>
              <a:t>dokumentace – </a:t>
            </a:r>
            <a:r>
              <a:rPr lang="cs-CZ" dirty="0"/>
              <a:t>doporučovaný postup u dokumentace</a:t>
            </a:r>
            <a:endParaRPr lang="en-US" dirty="0"/>
          </a:p>
        </p:txBody>
      </p:sp>
      <p:sp>
        <p:nvSpPr>
          <p:cNvPr id="3" name="Text Placeholder 2"/>
          <p:cNvSpPr>
            <a:spLocks noGrp="1"/>
          </p:cNvSpPr>
          <p:nvPr>
            <p:ph type="body" sz="quarter" idx="10"/>
          </p:nvPr>
        </p:nvSpPr>
        <p:spPr/>
        <p:txBody>
          <a:bodyPr/>
          <a:lstStyle/>
          <a:p>
            <a:r>
              <a:rPr lang="cs-CZ" dirty="0" smtClean="0"/>
              <a:t>Pokud není dokumentace, a transakce se skupinou jsou materiální</a:t>
            </a:r>
          </a:p>
          <a:p>
            <a:pPr lvl="2"/>
            <a:r>
              <a:rPr lang="cs-CZ" dirty="0" smtClean="0"/>
              <a:t>Příprava dokumentace (závazné posouzení)</a:t>
            </a:r>
          </a:p>
          <a:p>
            <a:pPr lvl="2"/>
            <a:r>
              <a:rPr lang="cs-CZ" dirty="0" err="1" smtClean="0"/>
              <a:t>Benchmark</a:t>
            </a:r>
            <a:endParaRPr lang="cs-CZ" dirty="0" smtClean="0"/>
          </a:p>
          <a:p>
            <a:pPr lvl="2"/>
            <a:r>
              <a:rPr lang="cs-CZ" dirty="0" smtClean="0"/>
              <a:t>Posouzení rizika / vhodnosti nastavení</a:t>
            </a:r>
          </a:p>
          <a:p>
            <a:r>
              <a:rPr lang="cs-CZ" dirty="0" smtClean="0"/>
              <a:t>Pokud je k dispozici centrálně připravená dokumentace</a:t>
            </a:r>
          </a:p>
          <a:p>
            <a:pPr lvl="2"/>
            <a:r>
              <a:rPr lang="cs-CZ" dirty="0" smtClean="0"/>
              <a:t>Úprava na specifické lokální podmínky</a:t>
            </a:r>
          </a:p>
          <a:p>
            <a:pPr lvl="2"/>
            <a:r>
              <a:rPr lang="cs-CZ" dirty="0" smtClean="0"/>
              <a:t>Ověření aktuálnosti</a:t>
            </a:r>
          </a:p>
          <a:p>
            <a:r>
              <a:rPr lang="cs-CZ" dirty="0" smtClean="0"/>
              <a:t>Pokud je k dispozici lokální dokumentace</a:t>
            </a:r>
          </a:p>
          <a:p>
            <a:pPr lvl="2"/>
            <a:r>
              <a:rPr lang="cs-CZ" dirty="0" smtClean="0"/>
              <a:t>Udržovat aktuální </a:t>
            </a:r>
          </a:p>
          <a:p>
            <a:endParaRPr lang="cs-CZ" dirty="0"/>
          </a:p>
        </p:txBody>
      </p:sp>
      <p:pic>
        <p:nvPicPr>
          <p:cNvPr id="4" name="Picture 3" descr="138896899,80071A792A103330D95.jpg"/>
          <p:cNvPicPr>
            <a:picLocks noChangeAspect="1"/>
          </p:cNvPicPr>
          <p:nvPr/>
        </p:nvPicPr>
        <p:blipFill>
          <a:blip r:embed="rId2" cstate="print"/>
          <a:stretch>
            <a:fillRect/>
          </a:stretch>
        </p:blipFill>
        <p:spPr>
          <a:xfrm>
            <a:off x="6444208" y="2988952"/>
            <a:ext cx="2355726" cy="3053719"/>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556792"/>
            <a:ext cx="4176464" cy="2016224"/>
          </a:xfrm>
        </p:spPr>
        <p:txBody>
          <a:bodyPr/>
          <a:lstStyle/>
          <a:p>
            <a:r>
              <a:rPr lang="cs-CZ" dirty="0" smtClean="0"/>
              <a:t>Průběh kontroly převodních cen </a:t>
            </a:r>
            <a:br>
              <a:rPr lang="cs-CZ" dirty="0" smtClean="0"/>
            </a:br>
            <a:r>
              <a:rPr lang="cs-CZ" dirty="0" smtClean="0"/>
              <a:t>– příklad z praxe</a:t>
            </a: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Možný průběh kontroly – v</a:t>
            </a:r>
            <a:r>
              <a:rPr lang="en-GB" sz="2200" dirty="0" err="1" smtClean="0"/>
              <a:t>ybra</a:t>
            </a:r>
            <a:r>
              <a:rPr lang="cs-CZ" sz="2200" dirty="0" err="1" smtClean="0"/>
              <a:t>né</a:t>
            </a:r>
            <a:r>
              <a:rPr lang="cs-CZ" sz="2200" dirty="0" smtClean="0"/>
              <a:t> požadavky FU I </a:t>
            </a:r>
            <a:endParaRPr lang="en-US" sz="2200" dirty="0"/>
          </a:p>
        </p:txBody>
      </p:sp>
      <p:sp>
        <p:nvSpPr>
          <p:cNvPr id="3" name="Text Placeholder 2"/>
          <p:cNvSpPr>
            <a:spLocks noGrp="1"/>
          </p:cNvSpPr>
          <p:nvPr>
            <p:ph type="body" sz="quarter" idx="10"/>
          </p:nvPr>
        </p:nvSpPr>
        <p:spPr/>
        <p:txBody>
          <a:bodyPr>
            <a:normAutofit/>
          </a:bodyPr>
          <a:lstStyle/>
          <a:p>
            <a:r>
              <a:rPr lang="cs-CZ" dirty="0" smtClean="0"/>
              <a:t>Začátek</a:t>
            </a:r>
          </a:p>
          <a:p>
            <a:pPr lvl="2"/>
            <a:r>
              <a:rPr lang="cs-CZ" dirty="0" smtClean="0"/>
              <a:t>Přeložte dokumentaci převodních cen (obvykle hned v prvním požadavku na podklady)</a:t>
            </a:r>
          </a:p>
          <a:p>
            <a:pPr lvl="2"/>
            <a:r>
              <a:rPr lang="cs-CZ" dirty="0" smtClean="0"/>
              <a:t>Zaslání dotazníku FU – rozsahem přesahují převodní ceny</a:t>
            </a:r>
          </a:p>
          <a:p>
            <a:pPr lvl="2"/>
            <a:endParaRPr lang="cs-CZ" dirty="0" smtClean="0"/>
          </a:p>
          <a:p>
            <a:r>
              <a:rPr lang="cs-CZ" dirty="0" smtClean="0"/>
              <a:t>Další krok – situace kdy dokumentace nebyla předložena</a:t>
            </a:r>
          </a:p>
          <a:p>
            <a:pPr lvl="2"/>
            <a:r>
              <a:rPr lang="cs-CZ" dirty="0"/>
              <a:t>Vysvětlete a popište vykonávané funkce a nesená rizika </a:t>
            </a:r>
            <a:r>
              <a:rPr lang="cs-CZ" dirty="0" smtClean="0"/>
              <a:t>společností</a:t>
            </a:r>
          </a:p>
          <a:p>
            <a:pPr lvl="2"/>
            <a:r>
              <a:rPr lang="cs-CZ" dirty="0" smtClean="0"/>
              <a:t>Vysvětlete a doložte skutečnosti, které měly vliv na stanovení ceny výrobků prodávaných  subjektům v rámci skupiny a ceny sjednané s externími odběrateli</a:t>
            </a:r>
          </a:p>
          <a:p>
            <a:pPr lvl="2"/>
            <a:r>
              <a:rPr lang="cs-CZ" dirty="0"/>
              <a:t>Prokažte, že ceny prodávaných výrobků v roce 2009 spojeným osobám jsou stanoveny ve výši, která odpovídá cenám sjednaným mezi nezávislými </a:t>
            </a:r>
            <a:r>
              <a:rPr lang="cs-CZ" dirty="0" smtClean="0"/>
              <a:t>osobami</a:t>
            </a:r>
          </a:p>
          <a:p>
            <a:pPr lvl="2"/>
            <a:r>
              <a:rPr lang="cs-CZ" dirty="0" smtClean="0"/>
              <a:t>Prokažte</a:t>
            </a:r>
            <a:r>
              <a:rPr lang="cs-CZ" dirty="0"/>
              <a:t>, že byl dodržen princip tržního odstupu, který je blíže specifikován v </a:t>
            </a:r>
            <a:r>
              <a:rPr lang="cs-CZ" dirty="0" smtClean="0"/>
              <a:t>kapitole </a:t>
            </a:r>
            <a:br>
              <a:rPr lang="cs-CZ" dirty="0" smtClean="0"/>
            </a:br>
            <a:r>
              <a:rPr lang="cs-CZ" dirty="0" smtClean="0"/>
              <a:t>I</a:t>
            </a:r>
            <a:r>
              <a:rPr lang="cs-CZ" dirty="0"/>
              <a:t>. Směrnice o převodních cenách pro nadnárodní podniky a daňové správy vydané OSCD </a:t>
            </a:r>
            <a:br>
              <a:rPr lang="cs-CZ" dirty="0"/>
            </a:br>
            <a:r>
              <a:rPr lang="cs-CZ" dirty="0"/>
              <a:t>(viz. Finanční zpravodaj č. 10 ze </a:t>
            </a:r>
            <a:r>
              <a:rPr lang="cs-CZ" dirty="0" smtClean="0"/>
              <a:t>6. října 1997 </a:t>
            </a:r>
            <a:r>
              <a:rPr lang="cs-CZ" dirty="0"/>
              <a:t>a č. 6 z </a:t>
            </a:r>
            <a:r>
              <a:rPr lang="cs-CZ" dirty="0" smtClean="0"/>
              <a:t>30. června 1999)</a:t>
            </a:r>
          </a:p>
          <a:p>
            <a:pPr lvl="2"/>
            <a:r>
              <a:rPr lang="cs-CZ" dirty="0" smtClean="0"/>
              <a:t>Předložte kalkulace výrobků prodávaných v roce 2009 pod těmito kódy: </a:t>
            </a:r>
            <a:r>
              <a:rPr lang="cs-CZ" dirty="0"/>
              <a:t>001, </a:t>
            </a:r>
            <a:r>
              <a:rPr lang="cs-CZ" dirty="0" smtClean="0"/>
              <a:t>002 a 003</a:t>
            </a:r>
            <a:endParaRPr lang="cs-CZ" dirty="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a:t>Možný průběh kontroly – v</a:t>
            </a:r>
            <a:r>
              <a:rPr lang="en-GB" sz="2200" dirty="0" err="1"/>
              <a:t>ybra</a:t>
            </a:r>
            <a:r>
              <a:rPr lang="cs-CZ" sz="2200" dirty="0" err="1"/>
              <a:t>né</a:t>
            </a:r>
            <a:r>
              <a:rPr lang="cs-CZ" sz="2200" dirty="0"/>
              <a:t> požadavky FU </a:t>
            </a:r>
            <a:r>
              <a:rPr lang="cs-CZ" sz="2200" dirty="0" smtClean="0"/>
              <a:t>II</a:t>
            </a:r>
            <a:endParaRPr lang="en-US" sz="2200" dirty="0"/>
          </a:p>
        </p:txBody>
      </p:sp>
      <p:sp>
        <p:nvSpPr>
          <p:cNvPr id="3" name="Text Placeholder 2"/>
          <p:cNvSpPr>
            <a:spLocks noGrp="1"/>
          </p:cNvSpPr>
          <p:nvPr>
            <p:ph type="body" sz="quarter" idx="10"/>
          </p:nvPr>
        </p:nvSpPr>
        <p:spPr/>
        <p:txBody>
          <a:bodyPr>
            <a:normAutofit/>
          </a:bodyPr>
          <a:lstStyle/>
          <a:p>
            <a:r>
              <a:rPr lang="cs-CZ" dirty="0" smtClean="0"/>
              <a:t>Po zodpovězení předchozích otázek či po předložení vzorové kalkulace</a:t>
            </a:r>
          </a:p>
          <a:p>
            <a:pPr lvl="2"/>
            <a:r>
              <a:rPr lang="cs-CZ" dirty="0" smtClean="0"/>
              <a:t>Doložte jednotlivé položky kalkulace na konkrétních číslech, tzn. </a:t>
            </a:r>
          </a:p>
          <a:p>
            <a:pPr lvl="3"/>
            <a:r>
              <a:rPr lang="cs-CZ" dirty="0" smtClean="0"/>
              <a:t>jakým procentem je kalkulována materiálová režie</a:t>
            </a:r>
            <a:r>
              <a:rPr lang="cs-CZ" dirty="0"/>
              <a:t> </a:t>
            </a:r>
            <a:r>
              <a:rPr lang="cs-CZ" dirty="0" smtClean="0"/>
              <a:t>(z jakých konkrétních částek </a:t>
            </a:r>
            <a:br>
              <a:rPr lang="cs-CZ" dirty="0" smtClean="0"/>
            </a:br>
            <a:r>
              <a:rPr lang="cs-CZ" dirty="0" smtClean="0"/>
              <a:t>bylo vycházeno)</a:t>
            </a:r>
          </a:p>
          <a:p>
            <a:pPr lvl="3"/>
            <a:r>
              <a:rPr lang="cs-CZ" dirty="0" smtClean="0"/>
              <a:t>jak je kalkulována normohodina, jaký je plán normohodin pro jednotlivá období</a:t>
            </a:r>
          </a:p>
          <a:p>
            <a:pPr lvl="3"/>
            <a:r>
              <a:rPr lang="cs-CZ" dirty="0" smtClean="0"/>
              <a:t>na základě čeho bylo stanoveno procento správní režie, kolik činily plánované náklady na správní režii, jaké položky do ní byly zahrnuty a v jaké výši a proč právě tyto položky</a:t>
            </a:r>
          </a:p>
          <a:p>
            <a:pPr lvl="3"/>
            <a:r>
              <a:rPr lang="cs-CZ" dirty="0" smtClean="0"/>
              <a:t>totéž uveďte u odbytové a dopravní režie</a:t>
            </a:r>
          </a:p>
          <a:p>
            <a:pPr lvl="2"/>
            <a:r>
              <a:rPr lang="cs-CZ" dirty="0" smtClean="0"/>
              <a:t>Nepředložení kalkulace ceny (alespoň příkladu) může být považována za nesplnění zákonných povinností (pomůcky)</a:t>
            </a:r>
            <a:br>
              <a:rPr lang="cs-CZ" dirty="0" smtClean="0"/>
            </a:br>
            <a:endParaRPr lang="cs-CZ" dirty="0" smtClean="0"/>
          </a:p>
          <a:p>
            <a:pPr marL="0" lvl="2" indent="0">
              <a:buNone/>
            </a:pPr>
            <a:r>
              <a:rPr lang="cs-CZ" b="1" i="1" dirty="0" smtClean="0">
                <a:solidFill>
                  <a:srgbClr val="00338D"/>
                </a:solidFill>
              </a:rPr>
              <a:t>Nebo</a:t>
            </a:r>
            <a:endParaRPr lang="cs-CZ" i="1" dirty="0" smtClean="0"/>
          </a:p>
          <a:p>
            <a:pPr lvl="2"/>
            <a:r>
              <a:rPr lang="cs-CZ" dirty="0" smtClean="0"/>
              <a:t>Vysvětlete </a:t>
            </a:r>
            <a:r>
              <a:rPr lang="cs-CZ" dirty="0"/>
              <a:t>a doložte příčiny a důvody záporného ukazatele EBIT, který byl vypočten z údajů Vašeho účetnictví (společnost pět let v kontinuální ztrátě</a:t>
            </a:r>
            <a:r>
              <a:rPr lang="cs-CZ" dirty="0" smtClean="0"/>
              <a:t>)</a:t>
            </a:r>
          </a:p>
          <a:p>
            <a:pPr lvl="2"/>
            <a:endParaRPr lang="cs-CZ"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 23 odst. 7 ZDP</a:t>
            </a:r>
            <a:endParaRPr lang="en-US" sz="2200" dirty="0"/>
          </a:p>
        </p:txBody>
      </p:sp>
      <p:sp>
        <p:nvSpPr>
          <p:cNvPr id="3" name="Text Placeholder 2"/>
          <p:cNvSpPr>
            <a:spLocks noGrp="1"/>
          </p:cNvSpPr>
          <p:nvPr>
            <p:ph type="body" sz="quarter" idx="10"/>
          </p:nvPr>
        </p:nvSpPr>
        <p:spPr/>
        <p:txBody>
          <a:bodyPr>
            <a:normAutofit/>
          </a:bodyPr>
          <a:lstStyle/>
          <a:p>
            <a:r>
              <a:rPr lang="cs-CZ" sz="2000" dirty="0">
                <a:solidFill>
                  <a:schemeClr val="tx1"/>
                </a:solidFill>
              </a:rPr>
              <a:t>Liší-li se ceny </a:t>
            </a:r>
            <a:r>
              <a:rPr lang="cs-CZ" sz="2000" b="0" dirty="0">
                <a:solidFill>
                  <a:schemeClr val="tx1"/>
                </a:solidFill>
              </a:rPr>
              <a:t>sjednané mezi spojenými osobami od cen, které by byly sjednány mezi nezávislými osobami v běžných obchodních vztazích za stejných nebo obdobných podmínek, </a:t>
            </a:r>
            <a:r>
              <a:rPr lang="cs-CZ" sz="2000" dirty="0">
                <a:solidFill>
                  <a:schemeClr val="tx1"/>
                </a:solidFill>
              </a:rPr>
              <a:t>a není-li tento rozdíl uspokojivě doložen</a:t>
            </a:r>
            <a:r>
              <a:rPr lang="cs-CZ" sz="2000" b="0" dirty="0">
                <a:solidFill>
                  <a:schemeClr val="tx1"/>
                </a:solidFill>
              </a:rPr>
              <a:t>, upraví správce daně základ daně poplatníka o zjištěný </a:t>
            </a:r>
            <a:r>
              <a:rPr lang="cs-CZ" sz="2000" b="0" dirty="0" smtClean="0">
                <a:solidFill>
                  <a:schemeClr val="tx1"/>
                </a:solidFill>
              </a:rPr>
              <a:t>rozdíl.</a:t>
            </a:r>
          </a:p>
          <a:p>
            <a:r>
              <a:rPr lang="cs-CZ" sz="2000" b="0" dirty="0" smtClean="0">
                <a:solidFill>
                  <a:schemeClr val="tx1"/>
                </a:solidFill>
              </a:rPr>
              <a:t>Nelze-li </a:t>
            </a:r>
            <a:r>
              <a:rPr lang="cs-CZ" sz="2000" b="0" dirty="0">
                <a:solidFill>
                  <a:schemeClr val="tx1"/>
                </a:solidFill>
              </a:rPr>
              <a:t>určit cenu, která by byla sjednávána mezi nezávislými osobami v běžných obchodních vztazích za stejných nebo obdobných podmínek, </a:t>
            </a:r>
            <a:r>
              <a:rPr lang="cs-CZ" sz="2000" b="0" dirty="0" smtClean="0">
                <a:solidFill>
                  <a:schemeClr val="tx1"/>
                </a:solidFill>
              </a:rPr>
              <a:t>použije se cena zjištěná podle zvláštního právního předpisu. </a:t>
            </a:r>
          </a:p>
          <a:p>
            <a:r>
              <a:rPr lang="cs-CZ" sz="2000" b="0" dirty="0" smtClean="0">
                <a:solidFill>
                  <a:schemeClr val="tx1"/>
                </a:solidFill>
              </a:rPr>
              <a:t>V případě, kdy sjednaná výše úroků u půjčky a úvěru mezi spojenými osobami je nižší, než by byla cena sjednaná mezi nezávislými osobami, a věřitelem je poplatník uvedený v</a:t>
            </a:r>
            <a:r>
              <a:rPr lang="cs-CZ" sz="2000" b="0" dirty="0" smtClean="0">
                <a:solidFill>
                  <a:schemeClr val="tx1"/>
                </a:solidFill>
                <a:hlinkClick r:id="rId2"/>
              </a:rPr>
              <a:t> §2 </a:t>
            </a:r>
            <a:r>
              <a:rPr lang="cs-CZ" sz="2000" b="0" dirty="0" smtClean="0">
                <a:solidFill>
                  <a:schemeClr val="tx1"/>
                </a:solidFill>
              </a:rPr>
              <a:t>odst.</a:t>
            </a:r>
            <a:r>
              <a:rPr lang="cs-CZ" sz="2000" b="0" dirty="0" smtClean="0">
                <a:solidFill>
                  <a:schemeClr val="tx1"/>
                </a:solidFill>
                <a:hlinkClick r:id="rId2"/>
              </a:rPr>
              <a:t> 3 </a:t>
            </a:r>
            <a:r>
              <a:rPr lang="cs-CZ" sz="2000" b="0" dirty="0" smtClean="0">
                <a:solidFill>
                  <a:schemeClr val="tx1"/>
                </a:solidFill>
              </a:rPr>
              <a:t>nebo v</a:t>
            </a:r>
            <a:r>
              <a:rPr lang="cs-CZ" sz="2000" b="0" dirty="0" smtClean="0">
                <a:solidFill>
                  <a:schemeClr val="tx1"/>
                </a:solidFill>
                <a:hlinkClick r:id="rId3"/>
              </a:rPr>
              <a:t> §17 </a:t>
            </a:r>
            <a:r>
              <a:rPr lang="cs-CZ" sz="2000" b="0" dirty="0" smtClean="0">
                <a:solidFill>
                  <a:schemeClr val="tx1"/>
                </a:solidFill>
              </a:rPr>
              <a:t>odst.</a:t>
            </a:r>
            <a:r>
              <a:rPr lang="cs-CZ" sz="2000" b="0" dirty="0" smtClean="0">
                <a:solidFill>
                  <a:schemeClr val="tx1"/>
                </a:solidFill>
                <a:hlinkClick r:id="rId3"/>
              </a:rPr>
              <a:t> 4 </a:t>
            </a:r>
            <a:r>
              <a:rPr lang="cs-CZ" sz="2000" b="0" dirty="0" smtClean="0">
                <a:solidFill>
                  <a:schemeClr val="tx1"/>
                </a:solidFill>
              </a:rPr>
              <a:t>nebo je věřitelem společník nebo člen družstva uvedený v</a:t>
            </a:r>
            <a:r>
              <a:rPr lang="cs-CZ" sz="2000" b="0" dirty="0" smtClean="0">
                <a:solidFill>
                  <a:schemeClr val="tx1"/>
                </a:solidFill>
                <a:hlinkClick r:id="rId2"/>
              </a:rPr>
              <a:t> §2 </a:t>
            </a:r>
            <a:r>
              <a:rPr lang="cs-CZ" sz="2000" b="0" dirty="0" smtClean="0">
                <a:solidFill>
                  <a:schemeClr val="tx1"/>
                </a:solidFill>
              </a:rPr>
              <a:t>odst.</a:t>
            </a:r>
            <a:r>
              <a:rPr lang="cs-CZ" sz="2000" b="0" dirty="0" smtClean="0">
                <a:solidFill>
                  <a:schemeClr val="tx1"/>
                </a:solidFill>
                <a:hlinkClick r:id="rId2"/>
              </a:rPr>
              <a:t> 2 </a:t>
            </a:r>
            <a:r>
              <a:rPr lang="cs-CZ" sz="2000" b="0" dirty="0" smtClean="0">
                <a:solidFill>
                  <a:schemeClr val="tx1"/>
                </a:solidFill>
              </a:rPr>
              <a:t>a </a:t>
            </a:r>
            <a:r>
              <a:rPr lang="cs-CZ" sz="2000" b="0" dirty="0" smtClean="0">
                <a:solidFill>
                  <a:schemeClr val="tx1"/>
                </a:solidFill>
                <a:hlinkClick r:id="rId3"/>
              </a:rPr>
              <a:t>§17 </a:t>
            </a:r>
            <a:r>
              <a:rPr lang="cs-CZ" sz="2000" b="0" dirty="0" smtClean="0">
                <a:solidFill>
                  <a:schemeClr val="tx1"/>
                </a:solidFill>
              </a:rPr>
              <a:t>odst.</a:t>
            </a:r>
            <a:r>
              <a:rPr lang="cs-CZ" sz="2000" b="0" dirty="0" smtClean="0">
                <a:solidFill>
                  <a:schemeClr val="tx1"/>
                </a:solidFill>
                <a:hlinkClick r:id="rId3"/>
              </a:rPr>
              <a:t> 3 </a:t>
            </a:r>
            <a:r>
              <a:rPr lang="cs-CZ" sz="2000" b="0" dirty="0" smtClean="0">
                <a:solidFill>
                  <a:schemeClr val="tx1"/>
                </a:solidFill>
              </a:rPr>
              <a:t>, ustanovení věty první se nepoužije.</a:t>
            </a:r>
            <a:endParaRPr lang="cs-CZ" sz="2000" b="0"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a:t>Možný průběh kontroly – v</a:t>
            </a:r>
            <a:r>
              <a:rPr lang="en-GB" sz="2200" dirty="0" err="1"/>
              <a:t>ybra</a:t>
            </a:r>
            <a:r>
              <a:rPr lang="cs-CZ" sz="2200" dirty="0" err="1"/>
              <a:t>né</a:t>
            </a:r>
            <a:r>
              <a:rPr lang="cs-CZ" sz="2200" dirty="0"/>
              <a:t> požadavky FU </a:t>
            </a:r>
            <a:r>
              <a:rPr lang="cs-CZ" sz="2200" dirty="0" smtClean="0"/>
              <a:t>III</a:t>
            </a:r>
            <a:endParaRPr lang="en-US" sz="2200" dirty="0"/>
          </a:p>
        </p:txBody>
      </p:sp>
      <p:sp>
        <p:nvSpPr>
          <p:cNvPr id="3" name="Text Placeholder 2"/>
          <p:cNvSpPr>
            <a:spLocks noGrp="1"/>
          </p:cNvSpPr>
          <p:nvPr>
            <p:ph type="body" sz="quarter" idx="10"/>
          </p:nvPr>
        </p:nvSpPr>
        <p:spPr/>
        <p:txBody>
          <a:bodyPr>
            <a:normAutofit/>
          </a:bodyPr>
          <a:lstStyle/>
          <a:p>
            <a:r>
              <a:rPr lang="cs-CZ" dirty="0" smtClean="0"/>
              <a:t>Finále</a:t>
            </a:r>
          </a:p>
          <a:p>
            <a:pPr lvl="2"/>
            <a:r>
              <a:rPr lang="cs-CZ" dirty="0" smtClean="0"/>
              <a:t>Vysvětlete proč nebylo dosaženo ziskovosti dle předložených plánovaných kalkulací</a:t>
            </a:r>
          </a:p>
          <a:p>
            <a:pPr lvl="2"/>
            <a:r>
              <a:rPr lang="cs-CZ" dirty="0" smtClean="0"/>
              <a:t>Vysvětlete proč nebyly tyto náklady přeneseny na odběratele (společnost ve skupině)</a:t>
            </a:r>
          </a:p>
          <a:p>
            <a:pPr marL="0" lvl="2" indent="0">
              <a:buNone/>
            </a:pPr>
            <a:endParaRPr lang="cs-CZ" b="1" i="1" dirty="0" smtClean="0">
              <a:solidFill>
                <a:srgbClr val="00338D"/>
              </a:solidFill>
            </a:endParaRPr>
          </a:p>
          <a:p>
            <a:pPr marL="0" lvl="2" indent="0">
              <a:buNone/>
            </a:pPr>
            <a:r>
              <a:rPr lang="cs-CZ" b="1" i="1" dirty="0" smtClean="0">
                <a:solidFill>
                  <a:srgbClr val="00338D"/>
                </a:solidFill>
              </a:rPr>
              <a:t>Nebo</a:t>
            </a:r>
            <a:endParaRPr lang="cs-CZ" i="1" dirty="0" smtClean="0"/>
          </a:p>
          <a:p>
            <a:pPr lvl="2"/>
            <a:r>
              <a:rPr lang="cs-CZ" dirty="0"/>
              <a:t>Na základě údajů dostupných z internetu vyplývá, že Skupina byla v kontrolovaném období </a:t>
            </a:r>
            <a:r>
              <a:rPr lang="cs-CZ" dirty="0" smtClean="0"/>
              <a:t>zisková</a:t>
            </a:r>
          </a:p>
          <a:p>
            <a:pPr lvl="2"/>
            <a:r>
              <a:rPr lang="cs-CZ" dirty="0" smtClean="0"/>
              <a:t>Na </a:t>
            </a:r>
            <a:r>
              <a:rPr lang="cs-CZ" dirty="0"/>
              <a:t>základě databáze Amadeus vychází v roce 2009 výsledky v oboru </a:t>
            </a:r>
            <a:r>
              <a:rPr lang="cs-CZ" dirty="0" smtClean="0"/>
              <a:t>2–4,9 </a:t>
            </a:r>
            <a:r>
              <a:rPr lang="cs-CZ" dirty="0"/>
              <a:t>procent</a:t>
            </a:r>
            <a:r>
              <a:rPr lang="cs-CZ" dirty="0" smtClean="0"/>
              <a:t>.</a:t>
            </a:r>
          </a:p>
          <a:p>
            <a:pPr lvl="2"/>
            <a:r>
              <a:rPr lang="cs-CZ" dirty="0" smtClean="0"/>
              <a:t>S ohledem na funkce a rizika nesené společností zisková přirážka pro rok 2009 tedy </a:t>
            </a:r>
            <a:br>
              <a:rPr lang="cs-CZ" dirty="0" smtClean="0"/>
            </a:br>
            <a:r>
              <a:rPr lang="cs-CZ" dirty="0" smtClean="0"/>
              <a:t>činí 2 procenta</a:t>
            </a:r>
            <a:endParaRPr lang="cs-CZ" dirty="0"/>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Co dělat? I</a:t>
            </a:r>
            <a:endParaRPr lang="en-US" sz="2200" dirty="0"/>
          </a:p>
        </p:txBody>
      </p:sp>
      <p:sp>
        <p:nvSpPr>
          <p:cNvPr id="3" name="Text Placeholder 2"/>
          <p:cNvSpPr>
            <a:spLocks noGrp="1"/>
          </p:cNvSpPr>
          <p:nvPr>
            <p:ph type="body" sz="quarter" idx="10"/>
          </p:nvPr>
        </p:nvSpPr>
        <p:spPr/>
        <p:txBody>
          <a:bodyPr>
            <a:normAutofit/>
          </a:bodyPr>
          <a:lstStyle/>
          <a:p>
            <a:pPr marL="0" lvl="2" indent="0">
              <a:buNone/>
            </a:pPr>
            <a:r>
              <a:rPr lang="cs-CZ" b="1" dirty="0" smtClean="0">
                <a:solidFill>
                  <a:srgbClr val="00338D"/>
                </a:solidFill>
              </a:rPr>
              <a:t>Průběžně uplatňovat veškerá svá práva, protože z judikatury vyplývá</a:t>
            </a:r>
            <a:endParaRPr lang="cs-CZ" dirty="0"/>
          </a:p>
          <a:p>
            <a:pPr lvl="2"/>
            <a:r>
              <a:rPr lang="cs-CZ" dirty="0" smtClean="0"/>
              <a:t>Předložením </a:t>
            </a:r>
            <a:r>
              <a:rPr lang="cs-CZ" dirty="0"/>
              <a:t>dokumentace převodních cen a prokázáním realizace transakce </a:t>
            </a:r>
            <a:r>
              <a:rPr lang="cs-CZ" b="1" u="sng" dirty="0"/>
              <a:t>dochází </a:t>
            </a:r>
            <a:br>
              <a:rPr lang="cs-CZ" b="1" u="sng" dirty="0"/>
            </a:br>
            <a:r>
              <a:rPr lang="cs-CZ" b="1" u="sng" dirty="0"/>
              <a:t>k přenosu důkazního břemene na správce </a:t>
            </a:r>
            <a:r>
              <a:rPr lang="cs-CZ" b="1" u="sng" dirty="0" smtClean="0"/>
              <a:t>daně</a:t>
            </a:r>
          </a:p>
          <a:p>
            <a:pPr lvl="2"/>
            <a:r>
              <a:rPr lang="cs-CZ" dirty="0" smtClean="0"/>
              <a:t>Správce </a:t>
            </a:r>
            <a:r>
              <a:rPr lang="cs-CZ" dirty="0"/>
              <a:t>daně musí identifikovat rozdíl (tzn. porovnat cenu poplatníka s cenou, kterou sám zjistil </a:t>
            </a:r>
            <a:r>
              <a:rPr lang="cs-CZ" dirty="0" smtClean="0"/>
              <a:t>a </a:t>
            </a:r>
            <a:r>
              <a:rPr lang="cs-CZ" dirty="0"/>
              <a:t>považuje za cenu v úrovni tržního </a:t>
            </a:r>
            <a:r>
              <a:rPr lang="cs-CZ" dirty="0" smtClean="0"/>
              <a:t>odstupu)</a:t>
            </a:r>
          </a:p>
          <a:p>
            <a:pPr lvl="2"/>
            <a:r>
              <a:rPr lang="cs-CZ" dirty="0" smtClean="0"/>
              <a:t>Správce </a:t>
            </a:r>
            <a:r>
              <a:rPr lang="cs-CZ" dirty="0"/>
              <a:t>daně musí seznámit poplatníka s jím stanovenou cenou a výsledným </a:t>
            </a:r>
            <a:r>
              <a:rPr lang="cs-CZ" dirty="0" smtClean="0"/>
              <a:t>rozdílem</a:t>
            </a:r>
          </a:p>
          <a:p>
            <a:pPr lvl="2"/>
            <a:r>
              <a:rPr lang="cs-CZ" dirty="0"/>
              <a:t>Z rozhodnutí správce musí vyplývat, které konkrétní důkazy opatřil, co bylo jejich obsahem </a:t>
            </a:r>
            <a:r>
              <a:rPr lang="cs-CZ" dirty="0" smtClean="0"/>
              <a:t/>
            </a:r>
            <a:br>
              <a:rPr lang="cs-CZ" dirty="0" smtClean="0"/>
            </a:br>
            <a:r>
              <a:rPr lang="cs-CZ" dirty="0" smtClean="0"/>
              <a:t>a </a:t>
            </a:r>
            <a:r>
              <a:rPr lang="cs-CZ" dirty="0"/>
              <a:t>jak </a:t>
            </a:r>
            <a:r>
              <a:rPr lang="cs-CZ" dirty="0" smtClean="0"/>
              <a:t>z </a:t>
            </a:r>
            <a:r>
              <a:rPr lang="cs-CZ" dirty="0"/>
              <a:t>nich vyplynula cena </a:t>
            </a:r>
            <a:r>
              <a:rPr lang="cs-CZ" dirty="0" smtClean="0"/>
              <a:t>obvyklá</a:t>
            </a:r>
          </a:p>
          <a:p>
            <a:pPr lvl="2"/>
            <a:r>
              <a:rPr lang="cs-CZ" dirty="0" smtClean="0"/>
              <a:t>Správce </a:t>
            </a:r>
            <a:r>
              <a:rPr lang="cs-CZ" dirty="0"/>
              <a:t>musí poplatníka </a:t>
            </a:r>
            <a:r>
              <a:rPr lang="cs-CZ" u="sng" dirty="0"/>
              <a:t>vyzvat k doložení rozdílu a umožnit mu tento rozdíl vysvětlit </a:t>
            </a:r>
            <a:endParaRPr lang="cs-CZ" u="sng" dirty="0" smtClean="0"/>
          </a:p>
          <a:p>
            <a:pPr lvl="2"/>
            <a:r>
              <a:rPr lang="cs-CZ" b="1" u="sng" dirty="0" smtClean="0"/>
              <a:t>Správce </a:t>
            </a:r>
            <a:r>
              <a:rPr lang="cs-CZ" b="1" u="sng" dirty="0"/>
              <a:t>daně se musí s argumenty poplatníka vypořádat</a:t>
            </a:r>
            <a:r>
              <a:rPr lang="cs-CZ" u="sng" dirty="0"/>
              <a:t> </a:t>
            </a:r>
            <a:r>
              <a:rPr lang="cs-CZ" dirty="0"/>
              <a:t>a pokud s nimi nesouhlasí, musí uvést důvody, aby bylo rozhodnutí přezkoumatelné, nestačí pouze určit cenu jinak</a:t>
            </a:r>
          </a:p>
          <a:p>
            <a:pPr lvl="2"/>
            <a:endParaRPr lang="cs-CZ" dirty="0" smtClean="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Co dělat? II</a:t>
            </a:r>
            <a:endParaRPr lang="en-US" sz="2200" dirty="0"/>
          </a:p>
        </p:txBody>
      </p:sp>
      <p:sp>
        <p:nvSpPr>
          <p:cNvPr id="3" name="Text Placeholder 2"/>
          <p:cNvSpPr>
            <a:spLocks noGrp="1"/>
          </p:cNvSpPr>
          <p:nvPr>
            <p:ph type="body" sz="quarter" idx="10"/>
          </p:nvPr>
        </p:nvSpPr>
        <p:spPr/>
        <p:txBody>
          <a:bodyPr>
            <a:normAutofit/>
          </a:bodyPr>
          <a:lstStyle/>
          <a:p>
            <a:r>
              <a:rPr lang="cs-CZ" dirty="0" smtClean="0"/>
              <a:t>Ze zkušeností doporučujeme</a:t>
            </a:r>
          </a:p>
          <a:p>
            <a:pPr lvl="2"/>
            <a:r>
              <a:rPr lang="cs-CZ" dirty="0" smtClean="0"/>
              <a:t>Mít k dispozici (alespoň na vyžádání) plány, kalkulace, podklady, korespondenci apod.</a:t>
            </a:r>
          </a:p>
          <a:p>
            <a:pPr lvl="2"/>
            <a:r>
              <a:rPr lang="cs-CZ" dirty="0" smtClean="0"/>
              <a:t>Průběžně požadované dokumenty předkládat, ale zárove</a:t>
            </a:r>
            <a:r>
              <a:rPr lang="cs-CZ" dirty="0"/>
              <a:t>ň</a:t>
            </a:r>
            <a:r>
              <a:rPr lang="cs-CZ" dirty="0" smtClean="0"/>
              <a:t> přemýšlet, kterým </a:t>
            </a:r>
            <a:br>
              <a:rPr lang="cs-CZ" dirty="0" smtClean="0"/>
            </a:br>
            <a:r>
              <a:rPr lang="cs-CZ" dirty="0" smtClean="0"/>
              <a:t>směrem FU míří</a:t>
            </a:r>
          </a:p>
          <a:p>
            <a:pPr lvl="2"/>
            <a:r>
              <a:rPr lang="cs-CZ" dirty="0" smtClean="0"/>
              <a:t>Průběžně předkládat ekonomické argumenty, které mohly mít </a:t>
            </a:r>
            <a:r>
              <a:rPr lang="cs-CZ" dirty="0" err="1" smtClean="0"/>
              <a:t>zásadnější</a:t>
            </a:r>
            <a:r>
              <a:rPr lang="cs-CZ" dirty="0" smtClean="0"/>
              <a:t> ekonomické dopady v daném období</a:t>
            </a:r>
          </a:p>
          <a:p>
            <a:pPr lvl="2"/>
            <a:r>
              <a:rPr lang="cs-CZ" dirty="0" smtClean="0"/>
              <a:t>Ověřit správnost finančním úřadem předkládaného </a:t>
            </a:r>
            <a:r>
              <a:rPr lang="cs-CZ" dirty="0" err="1" smtClean="0"/>
              <a:t>benchmarku</a:t>
            </a:r>
            <a:r>
              <a:rPr lang="cs-CZ" dirty="0" smtClean="0"/>
              <a:t> (jiné odvětví, činnosti apod.)</a:t>
            </a:r>
          </a:p>
          <a:p>
            <a:pPr lvl="2"/>
            <a:r>
              <a:rPr lang="cs-CZ" dirty="0" smtClean="0"/>
              <a:t>Ověřit, že procesně postupoval FU v souladu s Daňovým řádem</a:t>
            </a:r>
          </a:p>
          <a:p>
            <a:pPr lvl="2"/>
            <a:r>
              <a:rPr lang="cs-CZ" dirty="0" smtClean="0"/>
              <a:t>Aktivně používat judikaturu a lépe adresovat potencionální pochybnosti finančního úřadu</a:t>
            </a:r>
          </a:p>
          <a:p>
            <a:pPr lvl="2"/>
            <a:endParaRPr lang="cs-CZ" dirty="0" smtClean="0"/>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556792"/>
            <a:ext cx="4176464" cy="2016224"/>
          </a:xfrm>
        </p:spPr>
        <p:txBody>
          <a:bodyPr/>
          <a:lstStyle/>
          <a:p>
            <a:r>
              <a:rPr lang="cs-CZ" dirty="0" smtClean="0"/>
              <a:t>Poučení</a:t>
            </a:r>
            <a:endParaRPr lang="en-GB"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Poučení</a:t>
            </a:r>
            <a:endParaRPr lang="en-US" sz="2200" dirty="0"/>
          </a:p>
        </p:txBody>
      </p:sp>
      <p:sp>
        <p:nvSpPr>
          <p:cNvPr id="3" name="Text Placeholder 2"/>
          <p:cNvSpPr>
            <a:spLocks noGrp="1"/>
          </p:cNvSpPr>
          <p:nvPr>
            <p:ph type="body" sz="quarter" idx="10"/>
          </p:nvPr>
        </p:nvSpPr>
        <p:spPr/>
        <p:txBody>
          <a:bodyPr>
            <a:normAutofit/>
          </a:bodyPr>
          <a:lstStyle/>
          <a:p>
            <a:pPr marL="0" lvl="2" indent="0">
              <a:buNone/>
            </a:pPr>
            <a:r>
              <a:rPr lang="cs-CZ" b="1" dirty="0" smtClean="0">
                <a:solidFill>
                  <a:srgbClr val="00338D"/>
                </a:solidFill>
              </a:rPr>
              <a:t>V případě transakcí s ekonomicky spojenými subjekty</a:t>
            </a:r>
            <a:endParaRPr lang="cs-CZ" dirty="0"/>
          </a:p>
          <a:p>
            <a:pPr lvl="2"/>
            <a:r>
              <a:rPr lang="cs-CZ" dirty="0" smtClean="0"/>
              <a:t>Mít k dispozici a postupovat dle skupinové dokumentace převodních cen</a:t>
            </a:r>
          </a:p>
          <a:p>
            <a:pPr lvl="2"/>
            <a:r>
              <a:rPr lang="cs-CZ" dirty="0" smtClean="0"/>
              <a:t>Mít k dispozici smlouvy, faktury, přílohy apod.</a:t>
            </a:r>
          </a:p>
          <a:p>
            <a:pPr lvl="2"/>
            <a:r>
              <a:rPr lang="cs-CZ" dirty="0" smtClean="0"/>
              <a:t>Archivovat interní plány, kalkulace, prezentace, analýzy rozdílů plánů vs. skutečnost apod.</a:t>
            </a:r>
          </a:p>
          <a:p>
            <a:pPr lvl="2"/>
            <a:r>
              <a:rPr lang="cs-CZ" dirty="0" smtClean="0"/>
              <a:t>Archivovat emaily, zápisy z porad apod.</a:t>
            </a:r>
          </a:p>
          <a:p>
            <a:pPr lvl="2"/>
            <a:r>
              <a:rPr lang="cs-CZ" dirty="0" smtClean="0"/>
              <a:t>Získat písemné potvrzení od společností ze skupiny, že v případě potřeby poskytnou detaily požadované finančním úřadem</a:t>
            </a:r>
          </a:p>
          <a:p>
            <a:pPr lvl="2"/>
            <a:r>
              <a:rPr lang="cs-CZ" dirty="0" smtClean="0"/>
              <a:t>Průběžně finančnímu úřadu argumentovat a přenést břemeno důkazní na správce daně</a:t>
            </a:r>
          </a:p>
          <a:p>
            <a:pPr lvl="2"/>
            <a:r>
              <a:rPr lang="cs-CZ" dirty="0" smtClean="0"/>
              <a:t>V případě doměrků ze zahraničí prověřit aplikovatelnost SZDZ či Arbitrážní konvence</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dirty="0" smtClean="0">
                <a:latin typeface="Arial"/>
              </a:rPr>
              <a:t>Děkuji za pozornost</a:t>
            </a:r>
            <a:endParaRPr lang="en-GB" dirty="0">
              <a:latin typeface="Arial"/>
            </a:endParaRPr>
          </a:p>
        </p:txBody>
      </p:sp>
      <p:sp>
        <p:nvSpPr>
          <p:cNvPr id="7" name="Text Placeholder 6"/>
          <p:cNvSpPr>
            <a:spLocks noGrp="1"/>
          </p:cNvSpPr>
          <p:nvPr>
            <p:ph type="body" sz="quarter" idx="10"/>
          </p:nvPr>
        </p:nvSpPr>
        <p:spPr>
          <a:xfrm>
            <a:off x="323850" y="2708275"/>
            <a:ext cx="3384550" cy="1728837"/>
          </a:xfrm>
        </p:spPr>
        <p:txBody>
          <a:bodyPr>
            <a:normAutofit/>
          </a:bodyPr>
          <a:lstStyle/>
          <a:p>
            <a:pPr>
              <a:lnSpc>
                <a:spcPct val="90000"/>
              </a:lnSpc>
              <a:spcBef>
                <a:spcPts val="600"/>
              </a:spcBef>
            </a:pPr>
            <a:r>
              <a:rPr lang="cs-CZ" sz="1800" b="1" dirty="0" smtClean="0">
                <a:latin typeface="Arial"/>
              </a:rPr>
              <a:t>Michal Fojt</a:t>
            </a:r>
            <a:endParaRPr lang="cs-CZ" sz="1800" b="1" dirty="0">
              <a:latin typeface="Arial"/>
            </a:endParaRPr>
          </a:p>
          <a:p>
            <a:pPr>
              <a:lnSpc>
                <a:spcPct val="90000"/>
              </a:lnSpc>
              <a:spcBef>
                <a:spcPts val="600"/>
              </a:spcBef>
            </a:pPr>
            <a:r>
              <a:rPr lang="en-GB" sz="1800" dirty="0">
                <a:latin typeface="Arial"/>
              </a:rPr>
              <a:t>KPMG </a:t>
            </a:r>
            <a:r>
              <a:rPr lang="en-GB" sz="1800" dirty="0" err="1">
                <a:latin typeface="Arial"/>
              </a:rPr>
              <a:t>Česká</a:t>
            </a:r>
            <a:r>
              <a:rPr lang="en-GB" sz="1800" dirty="0">
                <a:latin typeface="Arial"/>
              </a:rPr>
              <a:t> </a:t>
            </a:r>
            <a:r>
              <a:rPr lang="en-GB" sz="1800" dirty="0" err="1" smtClean="0">
                <a:latin typeface="Arial"/>
              </a:rPr>
              <a:t>republika</a:t>
            </a:r>
            <a:r>
              <a:rPr lang="cs-CZ" sz="1800" dirty="0" smtClean="0">
                <a:latin typeface="Arial"/>
              </a:rPr>
              <a:t>, s.r.o.</a:t>
            </a:r>
            <a:endParaRPr lang="cs-CZ" sz="1800" dirty="0">
              <a:latin typeface="Arial"/>
            </a:endParaRPr>
          </a:p>
          <a:p>
            <a:pPr>
              <a:lnSpc>
                <a:spcPct val="90000"/>
              </a:lnSpc>
              <a:spcBef>
                <a:spcPts val="600"/>
              </a:spcBef>
            </a:pPr>
            <a:r>
              <a:rPr lang="cs-CZ" sz="1800" dirty="0" err="1" smtClean="0">
                <a:latin typeface="Arial"/>
                <a:hlinkClick r:id="rId2"/>
              </a:rPr>
              <a:t>mfojt</a:t>
            </a:r>
            <a:r>
              <a:rPr lang="en-GB" sz="1800" dirty="0" smtClean="0">
                <a:latin typeface="Arial"/>
                <a:hlinkClick r:id="rId2"/>
              </a:rPr>
              <a:t>@</a:t>
            </a:r>
            <a:r>
              <a:rPr lang="en-GB" sz="1800" dirty="0" err="1" smtClean="0">
                <a:latin typeface="Arial"/>
                <a:hlinkClick r:id="rId2"/>
              </a:rPr>
              <a:t>kpmg.cz</a:t>
            </a:r>
            <a:endParaRPr lang="cs-CZ" sz="1800" dirty="0">
              <a:latin typeface="Arial"/>
            </a:endParaRPr>
          </a:p>
          <a:p>
            <a:endParaRPr lang="en-GB" dirty="0">
              <a:latin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 23 odst. 7 ZDP</a:t>
            </a:r>
            <a:endParaRPr lang="en-US" sz="2200" dirty="0"/>
          </a:p>
        </p:txBody>
      </p:sp>
      <p:sp>
        <p:nvSpPr>
          <p:cNvPr id="3" name="Text Placeholder 2"/>
          <p:cNvSpPr>
            <a:spLocks noGrp="1"/>
          </p:cNvSpPr>
          <p:nvPr>
            <p:ph type="body" sz="quarter" idx="10"/>
          </p:nvPr>
        </p:nvSpPr>
        <p:spPr/>
        <p:txBody>
          <a:bodyPr>
            <a:normAutofit fontScale="62500" lnSpcReduction="20000"/>
          </a:bodyPr>
          <a:lstStyle/>
          <a:p>
            <a:pPr>
              <a:lnSpc>
                <a:spcPct val="120000"/>
              </a:lnSpc>
            </a:pPr>
            <a:r>
              <a:rPr lang="cs-CZ" sz="3200" dirty="0"/>
              <a:t>Spojenými osobami se pro účely tohoto zákona rozumí </a:t>
            </a:r>
          </a:p>
          <a:p>
            <a:pPr marL="457200" indent="-457200">
              <a:buAutoNum type="alphaLcParenR"/>
            </a:pPr>
            <a:r>
              <a:rPr lang="cs-CZ" sz="2400" dirty="0" smtClean="0">
                <a:solidFill>
                  <a:schemeClr val="tx1"/>
                </a:solidFill>
              </a:rPr>
              <a:t>kapitálově </a:t>
            </a:r>
            <a:r>
              <a:rPr lang="cs-CZ" sz="2400" dirty="0">
                <a:solidFill>
                  <a:schemeClr val="tx1"/>
                </a:solidFill>
              </a:rPr>
              <a:t>spojené osoby</a:t>
            </a:r>
            <a:r>
              <a:rPr lang="cs-CZ" sz="2400" b="0" dirty="0">
                <a:solidFill>
                  <a:schemeClr val="tx1"/>
                </a:solidFill>
              </a:rPr>
              <a:t>, přitom </a:t>
            </a:r>
            <a:endParaRPr lang="cs-CZ" sz="2400" b="0" dirty="0" smtClean="0">
              <a:solidFill>
                <a:schemeClr val="tx1"/>
              </a:solidFill>
            </a:endParaRPr>
          </a:p>
          <a:p>
            <a:pPr marL="457200" indent="-457200">
              <a:buAutoNum type="arabicPeriod"/>
            </a:pPr>
            <a:r>
              <a:rPr lang="cs-CZ" sz="2400" b="0" dirty="0" smtClean="0">
                <a:solidFill>
                  <a:schemeClr val="tx1"/>
                </a:solidFill>
              </a:rPr>
              <a:t>jestliže </a:t>
            </a:r>
            <a:r>
              <a:rPr lang="cs-CZ" sz="2400" b="0" dirty="0">
                <a:solidFill>
                  <a:schemeClr val="tx1"/>
                </a:solidFill>
              </a:rPr>
              <a:t>se jedna osoba přímo podílí na kapitálu nebo hlasovacích právech druhé osoby, anebo se jedna osoba přímo podílí na kapitálu nebo hlasovacích právech více osob; a přitom tento podíl představuje alespoň 25 % základního kapitálu nebo 25 % hlasovacích práv těchto osob, jsou všechny tyto osoby vzájemně osobami přímo kapitálově spojenými, </a:t>
            </a:r>
            <a:endParaRPr lang="cs-CZ" sz="2400" b="0" dirty="0" smtClean="0">
              <a:solidFill>
                <a:schemeClr val="tx1"/>
              </a:solidFill>
            </a:endParaRPr>
          </a:p>
          <a:p>
            <a:pPr marL="457200" indent="-457200">
              <a:buAutoNum type="arabicPeriod"/>
            </a:pPr>
            <a:r>
              <a:rPr lang="cs-CZ" sz="2400" b="0" dirty="0" smtClean="0">
                <a:solidFill>
                  <a:schemeClr val="tx1"/>
                </a:solidFill>
              </a:rPr>
              <a:t>jestliže </a:t>
            </a:r>
            <a:r>
              <a:rPr lang="cs-CZ" sz="2400" b="0" dirty="0">
                <a:solidFill>
                  <a:schemeClr val="tx1"/>
                </a:solidFill>
              </a:rPr>
              <a:t>se jedna osoba nepřímo podílí na kapitálu nebo hlasovacích právech druhé osoby, anebo se jedna osoba přímo nebo nepřímo podílí na kapitálu nebo hlasovacích právech více osob; a přitom tento podíl představuje alespoň 25 % základního kapitálu nebo 25 % hlasovacích práv těchto osob, jsou všechny tyto osoby vzájemně osobami kapitálově spojenými, </a:t>
            </a:r>
            <a:endParaRPr lang="cs-CZ" sz="2400" b="0" dirty="0" smtClean="0">
              <a:solidFill>
                <a:schemeClr val="tx1"/>
              </a:solidFill>
            </a:endParaRPr>
          </a:p>
          <a:p>
            <a:pPr marL="457200" indent="-457200"/>
            <a:r>
              <a:rPr lang="cs-CZ" sz="2400" b="0" dirty="0" smtClean="0">
                <a:solidFill>
                  <a:schemeClr val="tx1"/>
                </a:solidFill>
              </a:rPr>
              <a:t>b</a:t>
            </a:r>
            <a:r>
              <a:rPr lang="cs-CZ" sz="2400" b="0" dirty="0">
                <a:solidFill>
                  <a:schemeClr val="tx1"/>
                </a:solidFill>
              </a:rPr>
              <a:t>) </a:t>
            </a:r>
            <a:r>
              <a:rPr lang="cs-CZ" sz="2400" b="0" dirty="0" smtClean="0">
                <a:solidFill>
                  <a:schemeClr val="tx1"/>
                </a:solidFill>
              </a:rPr>
              <a:t>	</a:t>
            </a:r>
            <a:r>
              <a:rPr lang="cs-CZ" sz="2400" dirty="0" smtClean="0">
                <a:solidFill>
                  <a:schemeClr val="tx1"/>
                </a:solidFill>
              </a:rPr>
              <a:t>jinak </a:t>
            </a:r>
            <a:r>
              <a:rPr lang="cs-CZ" sz="2400" dirty="0">
                <a:solidFill>
                  <a:schemeClr val="tx1"/>
                </a:solidFill>
              </a:rPr>
              <a:t>spojené osoby</a:t>
            </a:r>
            <a:r>
              <a:rPr lang="cs-CZ" sz="2400" b="0" dirty="0">
                <a:solidFill>
                  <a:schemeClr val="tx1"/>
                </a:solidFill>
              </a:rPr>
              <a:t>, kterými jsou osoby </a:t>
            </a:r>
            <a:endParaRPr lang="cs-CZ" sz="2400" b="0" dirty="0" smtClean="0">
              <a:solidFill>
                <a:schemeClr val="tx1"/>
              </a:solidFill>
            </a:endParaRPr>
          </a:p>
          <a:p>
            <a:pPr marL="457200" indent="-457200">
              <a:buAutoNum type="arabicPeriod"/>
            </a:pPr>
            <a:r>
              <a:rPr lang="cs-CZ" sz="2400" b="0" dirty="0" smtClean="0">
                <a:solidFill>
                  <a:schemeClr val="tx1"/>
                </a:solidFill>
              </a:rPr>
              <a:t>kdy </a:t>
            </a:r>
            <a:r>
              <a:rPr lang="cs-CZ" sz="2400" b="0" dirty="0">
                <a:solidFill>
                  <a:schemeClr val="tx1"/>
                </a:solidFill>
              </a:rPr>
              <a:t>se jedna osoba podílí na vedení nebo kontrole jiné osoby, </a:t>
            </a:r>
            <a:endParaRPr lang="cs-CZ" sz="2400" b="0" dirty="0" smtClean="0">
              <a:solidFill>
                <a:schemeClr val="tx1"/>
              </a:solidFill>
            </a:endParaRPr>
          </a:p>
          <a:p>
            <a:pPr marL="457200" indent="-457200">
              <a:buAutoNum type="arabicPeriod"/>
            </a:pPr>
            <a:r>
              <a:rPr lang="cs-CZ" sz="2400" b="0" dirty="0" smtClean="0">
                <a:solidFill>
                  <a:schemeClr val="tx1"/>
                </a:solidFill>
              </a:rPr>
              <a:t>kdy </a:t>
            </a:r>
            <a:r>
              <a:rPr lang="cs-CZ" sz="2400" b="0" dirty="0">
                <a:solidFill>
                  <a:schemeClr val="tx1"/>
                </a:solidFill>
              </a:rPr>
              <a:t>se shodné osoby nebo osoby </a:t>
            </a:r>
            <a:r>
              <a:rPr lang="cs-CZ" sz="2400" b="0" dirty="0" smtClean="0">
                <a:solidFill>
                  <a:schemeClr val="tx1"/>
                </a:solidFill>
              </a:rPr>
              <a:t>blízké </a:t>
            </a:r>
            <a:r>
              <a:rPr lang="cs-CZ" sz="2400" b="0" dirty="0">
                <a:solidFill>
                  <a:schemeClr val="tx1"/>
                </a:solidFill>
              </a:rPr>
              <a:t>(</a:t>
            </a:r>
            <a:r>
              <a:rPr lang="cs-CZ" sz="2400" b="0" dirty="0" err="1">
                <a:solidFill>
                  <a:schemeClr val="tx1"/>
                </a:solidFill>
              </a:rPr>
              <a:t>OBčZ</a:t>
            </a:r>
            <a:r>
              <a:rPr lang="cs-CZ" sz="2400" b="0" dirty="0">
                <a:solidFill>
                  <a:schemeClr val="tx1"/>
                </a:solidFill>
              </a:rPr>
              <a:t>) </a:t>
            </a:r>
            <a:r>
              <a:rPr lang="cs-CZ" sz="2400" b="0" dirty="0" smtClean="0">
                <a:solidFill>
                  <a:schemeClr val="tx1"/>
                </a:solidFill>
              </a:rPr>
              <a:t>podílejí </a:t>
            </a:r>
            <a:r>
              <a:rPr lang="cs-CZ" sz="2400" b="0" dirty="0">
                <a:solidFill>
                  <a:schemeClr val="tx1"/>
                </a:solidFill>
              </a:rPr>
              <a:t>na vedení nebo kontrole jiných osob, tyto jiné osoby jsou vzájemně osobami jinak spojenými. Za jinak spojené osoby se nepovažují osoby, kdy je jedna osoba členem dozorčích rad obou osob, </a:t>
            </a:r>
            <a:endParaRPr lang="cs-CZ" sz="2400" b="0" dirty="0" smtClean="0">
              <a:solidFill>
                <a:schemeClr val="tx1"/>
              </a:solidFill>
            </a:endParaRPr>
          </a:p>
          <a:p>
            <a:pPr marL="457200" indent="-457200">
              <a:buAutoNum type="arabicPeriod"/>
            </a:pPr>
            <a:r>
              <a:rPr lang="cs-CZ" sz="2400" b="0" dirty="0" smtClean="0">
                <a:solidFill>
                  <a:schemeClr val="tx1"/>
                </a:solidFill>
              </a:rPr>
              <a:t>ovládající </a:t>
            </a:r>
            <a:r>
              <a:rPr lang="cs-CZ" sz="2400" b="0" dirty="0">
                <a:solidFill>
                  <a:schemeClr val="tx1"/>
                </a:solidFill>
              </a:rPr>
              <a:t>a ovládaná a také osoby ovládané stejnou ovládající osobou, </a:t>
            </a:r>
            <a:endParaRPr lang="cs-CZ" sz="2400" b="0" dirty="0" smtClean="0">
              <a:solidFill>
                <a:schemeClr val="tx1"/>
              </a:solidFill>
            </a:endParaRPr>
          </a:p>
          <a:p>
            <a:pPr marL="457200" indent="-457200">
              <a:buAutoNum type="arabicPeriod"/>
            </a:pPr>
            <a:r>
              <a:rPr lang="cs-CZ" sz="2400" b="0" dirty="0">
                <a:solidFill>
                  <a:schemeClr val="tx1"/>
                </a:solidFill>
              </a:rPr>
              <a:t>b</a:t>
            </a:r>
            <a:r>
              <a:rPr lang="cs-CZ" sz="2400" b="0" dirty="0" smtClean="0">
                <a:solidFill>
                  <a:schemeClr val="tx1"/>
                </a:solidFill>
              </a:rPr>
              <a:t>lízké (</a:t>
            </a:r>
            <a:r>
              <a:rPr lang="cs-CZ" sz="2400" b="0" dirty="0" err="1" smtClean="0">
                <a:solidFill>
                  <a:schemeClr val="tx1"/>
                </a:solidFill>
              </a:rPr>
              <a:t>OBčZ</a:t>
            </a:r>
            <a:r>
              <a:rPr lang="cs-CZ" sz="2400" b="0" dirty="0" smtClean="0">
                <a:solidFill>
                  <a:schemeClr val="tx1"/>
                </a:solidFill>
              </a:rPr>
              <a:t>)</a:t>
            </a:r>
          </a:p>
          <a:p>
            <a:pPr marL="457200" indent="-457200">
              <a:buAutoNum type="arabicPeriod"/>
            </a:pPr>
            <a:r>
              <a:rPr lang="cs-CZ" sz="2400" b="0" dirty="0" smtClean="0">
                <a:solidFill>
                  <a:schemeClr val="tx1"/>
                </a:solidFill>
              </a:rPr>
              <a:t>které </a:t>
            </a:r>
            <a:r>
              <a:rPr lang="cs-CZ" sz="2400" b="0" dirty="0">
                <a:solidFill>
                  <a:schemeClr val="tx1"/>
                </a:solidFill>
              </a:rPr>
              <a:t>vytvořily právní vztah převážně za účelem snížení základu daně nebo zvýšení daňové ztráty. </a:t>
            </a:r>
            <a:endParaRPr lang="cs-CZ" sz="2400" b="0" dirty="0" smtClean="0">
              <a:solidFill>
                <a:schemeClr val="tx1"/>
              </a:solidFill>
            </a:endParaRPr>
          </a:p>
          <a:p>
            <a:endParaRPr lang="cs-CZ" sz="2000" b="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Smlouva o zamezení dvojího zdanění příjmů a majetku</a:t>
            </a:r>
            <a:endParaRPr lang="en-US" sz="2200" dirty="0"/>
          </a:p>
        </p:txBody>
      </p:sp>
      <p:sp>
        <p:nvSpPr>
          <p:cNvPr id="3" name="Text Placeholder 2"/>
          <p:cNvSpPr>
            <a:spLocks noGrp="1"/>
          </p:cNvSpPr>
          <p:nvPr>
            <p:ph type="body" sz="quarter" idx="10"/>
          </p:nvPr>
        </p:nvSpPr>
        <p:spPr/>
        <p:txBody>
          <a:bodyPr>
            <a:normAutofit fontScale="62500" lnSpcReduction="20000"/>
          </a:bodyPr>
          <a:lstStyle/>
          <a:p>
            <a:pPr marL="457200" indent="-457200"/>
            <a:r>
              <a:rPr lang="cs-CZ" sz="2400" b="0" dirty="0" smtClean="0">
                <a:solidFill>
                  <a:schemeClr val="tx1"/>
                </a:solidFill>
              </a:rPr>
              <a:t>1. Jestliže </a:t>
            </a:r>
            <a:endParaRPr lang="cs-CZ" sz="2400" b="0" dirty="0">
              <a:solidFill>
                <a:schemeClr val="tx1"/>
              </a:solidFill>
            </a:endParaRPr>
          </a:p>
          <a:p>
            <a:pPr marL="457200" indent="-457200"/>
            <a:r>
              <a:rPr lang="cs-CZ" sz="2400" b="0" dirty="0">
                <a:solidFill>
                  <a:schemeClr val="tx1"/>
                </a:solidFill>
              </a:rPr>
              <a:t>a) se podnik jednoho smluvního státu podílí přímo nebo nepřímo na řízení, kontrole nebo kapitálu podniku druhého smluvního státu, nebo </a:t>
            </a:r>
          </a:p>
          <a:p>
            <a:pPr marL="457200" indent="-457200"/>
            <a:r>
              <a:rPr lang="cs-CZ" sz="2400" b="0" dirty="0">
                <a:solidFill>
                  <a:schemeClr val="tx1"/>
                </a:solidFill>
              </a:rPr>
              <a:t>b) tytéž osoby se podílejí přímo nebo nepřímo na řízení, kontrole nebo kapitálu podniku jednoho smluvního státu i podniku druhého smluvního státu </a:t>
            </a:r>
          </a:p>
          <a:p>
            <a:pPr marL="457200" indent="-457200"/>
            <a:r>
              <a:rPr lang="cs-CZ" sz="2400" b="0" dirty="0" smtClean="0">
                <a:solidFill>
                  <a:schemeClr val="tx1"/>
                </a:solidFill>
              </a:rPr>
              <a:t>	</a:t>
            </a:r>
            <a:r>
              <a:rPr lang="cs-CZ" sz="2400" dirty="0" smtClean="0">
                <a:solidFill>
                  <a:schemeClr val="tx1"/>
                </a:solidFill>
              </a:rPr>
              <a:t>a </a:t>
            </a:r>
            <a:r>
              <a:rPr lang="cs-CZ" sz="2400" dirty="0">
                <a:solidFill>
                  <a:schemeClr val="tx1"/>
                </a:solidFill>
              </a:rPr>
              <a:t>jestliže v těchto případech jsou oba podniky ve svých obchodních nebo finančních vztazích vázány podmínkami, které sjednaly nebo jim byly uloženy </a:t>
            </a:r>
            <a:br>
              <a:rPr lang="cs-CZ" sz="2400" dirty="0">
                <a:solidFill>
                  <a:schemeClr val="tx1"/>
                </a:solidFill>
              </a:rPr>
            </a:br>
            <a:r>
              <a:rPr lang="cs-CZ" sz="2400" dirty="0">
                <a:solidFill>
                  <a:schemeClr val="tx1"/>
                </a:solidFill>
              </a:rPr>
              <a:t>a které se liší od podmínek, které by byly sjednány mezi nezávislými podniky, mohou jakékoliv zisky, které by, nebýt těchto podmínek, byly docíleny jedním </a:t>
            </a:r>
            <a:br>
              <a:rPr lang="cs-CZ" sz="2400" dirty="0">
                <a:solidFill>
                  <a:schemeClr val="tx1"/>
                </a:solidFill>
              </a:rPr>
            </a:br>
            <a:r>
              <a:rPr lang="cs-CZ" sz="2400" dirty="0">
                <a:solidFill>
                  <a:schemeClr val="tx1"/>
                </a:solidFill>
              </a:rPr>
              <a:t>z podniků, ale vzhledem k těmto podmínkám docíleny nebyly, být zahrnuty do zisků tohoto podniku a následně zdaněny.</a:t>
            </a:r>
            <a:r>
              <a:rPr lang="cs-CZ" sz="2400" b="0" dirty="0">
                <a:solidFill>
                  <a:schemeClr val="tx1"/>
                </a:solidFill>
              </a:rPr>
              <a:t> </a:t>
            </a:r>
            <a:endParaRPr lang="cs-CZ" sz="2400" b="0" dirty="0">
              <a:solidFill>
                <a:schemeClr val="tx1"/>
              </a:solidFill>
            </a:endParaRPr>
          </a:p>
          <a:p>
            <a:pPr marL="457200" indent="-457200"/>
            <a:r>
              <a:rPr lang="cs-CZ" sz="2400" b="0" dirty="0" smtClean="0">
                <a:solidFill>
                  <a:schemeClr val="tx1"/>
                </a:solidFill>
              </a:rPr>
              <a:t>2. Jestliže </a:t>
            </a:r>
            <a:r>
              <a:rPr lang="cs-CZ" sz="2400" b="0" dirty="0">
                <a:solidFill>
                  <a:schemeClr val="tx1"/>
                </a:solidFill>
              </a:rPr>
              <a:t>jeden smluvní stát zahrne do zisků podniku tohoto státu a následně zdaní zisky, které podniku druhého smluvního státu byly zdaněny v tomto druhém státě, a zisky takto zahrnuté jsou zisky, které by byly docíleny podnikem prvně zmíněného státu, kdyby podmínky sjednané mezi oběma podniky byly takové, jaké by byly sjednány mezi nezávislými podniky, upraví tento druhý stát přiměřeně částku daně v něm uložené </a:t>
            </a:r>
            <a:br>
              <a:rPr lang="cs-CZ" sz="2400" b="0" dirty="0">
                <a:solidFill>
                  <a:schemeClr val="tx1"/>
                </a:solidFill>
              </a:rPr>
            </a:br>
            <a:r>
              <a:rPr lang="cs-CZ" sz="2400" b="0" dirty="0">
                <a:solidFill>
                  <a:schemeClr val="tx1"/>
                </a:solidFill>
              </a:rPr>
              <a:t>z těchto zisků. </a:t>
            </a:r>
            <a:r>
              <a:rPr lang="cs-CZ" sz="2400" b="0" dirty="0">
                <a:solidFill>
                  <a:schemeClr val="tx1"/>
                </a:solidFill>
              </a:rPr>
              <a:t>Při stanovení této úpravy se přihlédne k jiným ustanovením této smlouvy a příslušné úřady smluvních států se v případě potřeby vzájemně poradí. </a:t>
            </a:r>
          </a:p>
          <a:p>
            <a:pPr marL="457200" indent="-457200"/>
            <a:r>
              <a:rPr lang="cs-CZ" sz="2400" b="0" dirty="0" smtClean="0">
                <a:solidFill>
                  <a:schemeClr val="tx1"/>
                </a:solidFill>
              </a:rPr>
              <a:t>3. Ustanovení </a:t>
            </a:r>
            <a:r>
              <a:rPr lang="cs-CZ" sz="2400" b="0" dirty="0">
                <a:solidFill>
                  <a:schemeClr val="tx1"/>
                </a:solidFill>
              </a:rPr>
              <a:t>odstavce 2 se nepoužijí v případě podvodu, hrubé nedbalosti nebo vědomého zanedbání povinností</a:t>
            </a:r>
            <a:r>
              <a:rPr lang="cs-CZ" sz="2400" b="0" dirty="0" smtClean="0">
                <a:solidFill>
                  <a:schemeClr val="tx1"/>
                </a:solidFill>
              </a:rPr>
              <a:t>.</a:t>
            </a:r>
            <a:endParaRPr lang="cs-CZ" sz="2400" b="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Pokyn D-332</a:t>
            </a:r>
            <a:endParaRPr lang="en-US" sz="2200" dirty="0"/>
          </a:p>
        </p:txBody>
      </p:sp>
      <p:sp>
        <p:nvSpPr>
          <p:cNvPr id="3" name="Text Placeholder 2"/>
          <p:cNvSpPr>
            <a:spLocks noGrp="1"/>
          </p:cNvSpPr>
          <p:nvPr>
            <p:ph type="body" sz="quarter" idx="10"/>
          </p:nvPr>
        </p:nvSpPr>
        <p:spPr/>
        <p:txBody>
          <a:bodyPr>
            <a:normAutofit/>
          </a:bodyPr>
          <a:lstStyle/>
          <a:p>
            <a:pPr lvl="2">
              <a:buNone/>
              <a:defRPr/>
            </a:pPr>
            <a:r>
              <a:rPr lang="cs-CZ" sz="2000" b="1" dirty="0">
                <a:solidFill>
                  <a:srgbClr val="00338D"/>
                </a:solidFill>
              </a:rPr>
              <a:t>Sdělení </a:t>
            </a:r>
            <a:r>
              <a:rPr lang="cs-CZ" sz="2000" b="1" dirty="0">
                <a:solidFill>
                  <a:srgbClr val="00338D"/>
                </a:solidFill>
              </a:rPr>
              <a:t>Ministerstva financí k uplatňování mezinárodních standardů při zdaňování transakcí mezi sdruženými podniky – převodní ceny</a:t>
            </a:r>
          </a:p>
          <a:p>
            <a:pPr lvl="2">
              <a:defRPr/>
            </a:pPr>
            <a:r>
              <a:rPr lang="cs-CZ" sz="1800" dirty="0"/>
              <a:t>Princip tržního odstupu</a:t>
            </a:r>
            <a:endParaRPr lang="cs-CZ" sz="1800" dirty="0"/>
          </a:p>
          <a:p>
            <a:pPr lvl="2">
              <a:defRPr/>
            </a:pPr>
            <a:r>
              <a:rPr lang="cs-CZ" sz="1800" dirty="0" smtClean="0"/>
              <a:t>Odkaz na Směrnici OECD</a:t>
            </a:r>
            <a:endParaRPr lang="cs-CZ" sz="1800" dirty="0"/>
          </a:p>
          <a:p>
            <a:pPr lvl="2">
              <a:defRPr/>
            </a:pPr>
            <a:r>
              <a:rPr lang="cs-CZ" sz="1800" dirty="0" smtClean="0"/>
              <a:t>Srovnávací analýza</a:t>
            </a:r>
            <a:endParaRPr lang="cs-CZ" sz="1800" dirty="0" smtClean="0"/>
          </a:p>
          <a:p>
            <a:pPr lvl="2">
              <a:defRPr/>
            </a:pPr>
            <a:r>
              <a:rPr lang="cs-CZ" sz="1800" dirty="0" smtClean="0"/>
              <a:t>Metody pro zjištění převodních cen</a:t>
            </a:r>
          </a:p>
          <a:p>
            <a:pPr lvl="2">
              <a:defRPr/>
            </a:pPr>
            <a:r>
              <a:rPr lang="cs-CZ" sz="1800" dirty="0" smtClean="0"/>
              <a:t>Dokumentace převodních cen</a:t>
            </a:r>
          </a:p>
          <a:p>
            <a:pPr lvl="2">
              <a:defRPr/>
            </a:pPr>
            <a:r>
              <a:rPr lang="cs-CZ" sz="1800" dirty="0" smtClean="0"/>
              <a:t>Následné úpravy zisku</a:t>
            </a:r>
          </a:p>
          <a:p>
            <a:pPr lvl="2">
              <a:defRPr/>
            </a:pPr>
            <a:r>
              <a:rPr lang="cs-CZ" sz="1800" dirty="0" smtClean="0"/>
              <a:t>Předběžné cenové dohody</a:t>
            </a:r>
            <a:endParaRPr lang="cs-CZ"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200" dirty="0" smtClean="0"/>
              <a:t>Metody pro zjištění převodních cen</a:t>
            </a:r>
            <a:endParaRPr lang="en-US" sz="2200" dirty="0"/>
          </a:p>
        </p:txBody>
      </p:sp>
      <p:sp>
        <p:nvSpPr>
          <p:cNvPr id="3" name="Text Placeholder 2"/>
          <p:cNvSpPr>
            <a:spLocks noGrp="1"/>
          </p:cNvSpPr>
          <p:nvPr>
            <p:ph type="body" sz="quarter" idx="10"/>
          </p:nvPr>
        </p:nvSpPr>
        <p:spPr/>
        <p:txBody>
          <a:bodyPr>
            <a:normAutofit/>
          </a:bodyPr>
          <a:lstStyle/>
          <a:p>
            <a:pPr lvl="2">
              <a:defRPr/>
            </a:pPr>
            <a:r>
              <a:rPr lang="cs-CZ" sz="1800" b="1" dirty="0" smtClean="0"/>
              <a:t>Tradiční transakční metody</a:t>
            </a:r>
            <a:r>
              <a:rPr lang="cs-CZ" sz="1800" b="1" dirty="0"/>
              <a:t> </a:t>
            </a:r>
            <a:r>
              <a:rPr lang="cs-CZ" sz="1800" b="1" dirty="0" smtClean="0"/>
              <a:t>- </a:t>
            </a:r>
            <a:r>
              <a:rPr lang="cs-CZ" sz="1800" dirty="0" smtClean="0"/>
              <a:t>jsou </a:t>
            </a:r>
            <a:r>
              <a:rPr lang="cs-CZ" sz="1800" dirty="0"/>
              <a:t>nejpřímějším nástrojem používaným ke zjištění, zda podmínky obchodu a finanční vztahy mezi spřízněnými osobami odpovídají tržním podmínkám. </a:t>
            </a:r>
            <a:r>
              <a:rPr lang="cs-CZ" sz="1800" dirty="0"/>
              <a:t>Proto jsou tyto metody upřednostňovány před ostatními metodami. Tradičními transakčními metodami jsou:</a:t>
            </a:r>
            <a:endParaRPr lang="cs-CZ" sz="1800" dirty="0" smtClean="0"/>
          </a:p>
          <a:p>
            <a:pPr lvl="2">
              <a:buFontTx/>
              <a:buChar char="-"/>
              <a:defRPr/>
            </a:pPr>
            <a:r>
              <a:rPr lang="cs-CZ" sz="1800" dirty="0" smtClean="0"/>
              <a:t>Metoda nezávislé srovnatelné ceny (CUP)</a:t>
            </a:r>
          </a:p>
          <a:p>
            <a:pPr lvl="2">
              <a:buFontTx/>
              <a:buChar char="-"/>
              <a:defRPr/>
            </a:pPr>
            <a:r>
              <a:rPr lang="cs-CZ" sz="1800" dirty="0" smtClean="0"/>
              <a:t>Metoda ceny při opětovném prodeji (RPM)</a:t>
            </a:r>
          </a:p>
          <a:p>
            <a:pPr lvl="2">
              <a:buFontTx/>
              <a:buChar char="-"/>
              <a:defRPr/>
            </a:pPr>
            <a:r>
              <a:rPr lang="cs-CZ" sz="1800" dirty="0" smtClean="0"/>
              <a:t>Metoda nákladů a přirážky (CPM)</a:t>
            </a:r>
          </a:p>
          <a:p>
            <a:pPr lvl="2">
              <a:buNone/>
              <a:defRPr/>
            </a:pPr>
            <a:endParaRPr lang="cs-CZ" sz="1800" dirty="0"/>
          </a:p>
          <a:p>
            <a:pPr lvl="2">
              <a:defRPr/>
            </a:pPr>
            <a:r>
              <a:rPr lang="cs-CZ" sz="1800" b="1" dirty="0" smtClean="0"/>
              <a:t>Ziskové transakční metody</a:t>
            </a:r>
          </a:p>
          <a:p>
            <a:pPr lvl="2">
              <a:buFontTx/>
              <a:buChar char="-"/>
              <a:defRPr/>
            </a:pPr>
            <a:r>
              <a:rPr lang="cs-CZ" sz="1800" dirty="0" smtClean="0"/>
              <a:t>Metoda rozdělení zisku (PSM)</a:t>
            </a:r>
          </a:p>
          <a:p>
            <a:pPr lvl="2">
              <a:buFontTx/>
              <a:buChar char="-"/>
              <a:defRPr/>
            </a:pPr>
            <a:r>
              <a:rPr lang="cs-CZ" sz="1800" dirty="0" smtClean="0"/>
              <a:t>Transakční metoda čistého rozpětí (TNMM)</a:t>
            </a:r>
            <a:endParaRPr lang="cs-CZ" sz="1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REATEDBY" val="Global PowerPoint Toolbar"/>
  <p:tag name="TOOLBARVERSION" val="4.03"/>
  <p:tag name="TYPE" val="Screen"/>
  <p:tag name="KEYWORD" val="SCREEN"/>
  <p:tag name="TEMPLATEVERSION" val="17/01/2012 16:12:49"/>
</p:tagLst>
</file>

<file path=ppt/tags/tag2.xml><?xml version="1.0" encoding="utf-8"?>
<p:tagLst xmlns:a="http://schemas.openxmlformats.org/drawingml/2006/main" xmlns:r="http://schemas.openxmlformats.org/officeDocument/2006/relationships" xmlns:p="http://schemas.openxmlformats.org/presentationml/2006/main">
  <p:tag name="ADV_COPYRIGHT" val="TRUE"/>
</p:tagLst>
</file>

<file path=ppt/theme/theme1.xml><?xml version="1.0" encoding="utf-8"?>
<a:theme xmlns:a="http://schemas.openxmlformats.org/drawingml/2006/main" name="CREATE SCREEN">
  <a:themeElements>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fontScheme name="KPMG Theme">
      <a:majorFont>
        <a:latin typeface="Arial"/>
        <a:ea typeface=""/>
        <a:cs typeface=""/>
      </a:majorFont>
      <a:minorFont>
        <a:latin typeface="Arial"/>
        <a:ea typeface=""/>
        <a:cs typeface=""/>
      </a:minorFont>
    </a:fontScheme>
    <a:fmtScheme name="KPMG Theme">
      <a:fillStyleLst>
        <a:solidFill>
          <a:schemeClr val="phClr"/>
        </a:solidFill>
        <a:solidFill>
          <a:schemeClr val="phClr">
            <a:tint val="0"/>
          </a:schemeClr>
        </a:solidFill>
        <a:solidFill>
          <a:schemeClr val="phClr"/>
        </a:solidFill>
      </a:fillStyleLst>
      <a:lnStyleLst>
        <a:ln w="6350" cap="rnd" cmpd="sng" algn="ctr">
          <a:solidFill>
            <a:schemeClr val="phClr"/>
          </a:solidFill>
          <a:prstDash val="solid"/>
        </a:ln>
        <a:ln w="12700" cap="rnd" cmpd="sng" algn="ctr">
          <a:solidFill>
            <a:schemeClr val="phClr"/>
          </a:solidFill>
          <a:prstDash val="solid"/>
        </a:ln>
        <a:ln w="1905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600" dirty="0" smtClean="0"/>
        </a:defPPr>
      </a:lstStyle>
    </a:txDef>
  </a:objectDefaults>
  <a:extraClrSchemeLst>
    <a:extraClrScheme>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extraClrScheme>
  </a:extraClrSchemeLst>
  <a:custClrLst>
    <a:custClr name="Turquoise 100%">
      <a:srgbClr val="007C92"/>
    </a:custClr>
    <a:custClr name="Deep Purple 100%">
      <a:srgbClr val="8E258D"/>
    </a:custClr>
    <a:custClr name="Tan 100%">
      <a:srgbClr val="A79E70"/>
    </a:custClr>
    <a:custClr name="Bright Green 100%">
      <a:srgbClr val="7AB800"/>
    </a:custClr>
    <a:custClr name="Deep Blue 100%">
      <a:srgbClr val="00338D"/>
    </a:custClr>
    <a:custClr name="Orange 100%">
      <a:srgbClr val="C84E00"/>
    </a:custClr>
    <a:custClr name="Bright Yellow 100%">
      <a:srgbClr val="EBB700"/>
    </a:custClr>
    <a:custClr name="Powder Blue 100%">
      <a:srgbClr val="98C6EA"/>
    </a:custClr>
    <a:custClr name="Gray 100%">
      <a:srgbClr val="747678"/>
    </a:custClr>
    <a:custClr name="Red 100%">
      <a:srgbClr val="9E3039"/>
    </a:custClr>
    <a:custClr name="Turquoise 75%">
      <a:srgbClr val="409DAD"/>
    </a:custClr>
    <a:custClr name="Deep Purple 75%">
      <a:srgbClr val="AA5CAA"/>
    </a:custClr>
    <a:custClr name="Tan 75%">
      <a:srgbClr val="BDB694"/>
    </a:custClr>
    <a:custClr name="Bright Green 75%">
      <a:srgbClr val="9BCA40"/>
    </a:custClr>
    <a:custClr name="Deep Blue 75%">
      <a:srgbClr val="4066AA"/>
    </a:custClr>
    <a:custClr name="Orange 75%">
      <a:srgbClr val="D67A40"/>
    </a:custClr>
    <a:custClr name="Bright Yellow 75%">
      <a:srgbClr val="F0C940"/>
    </a:custClr>
    <a:custClr name="Powder Blue 75%">
      <a:srgbClr val="B2D4EF"/>
    </a:custClr>
    <a:custClr name="Gray 75%">
      <a:srgbClr val="97989A"/>
    </a:custClr>
    <a:custClr name="Red 75%">
      <a:srgbClr val="B6646B"/>
    </a:custClr>
    <a:custClr name="Turquoise 50%">
      <a:srgbClr val="80BEC9"/>
    </a:custClr>
    <a:custClr name="Deep Purple 50%">
      <a:srgbClr val="C792C6"/>
    </a:custClr>
    <a:custClr name="Tan 50%">
      <a:srgbClr val="D3CFB8"/>
    </a:custClr>
    <a:custClr name="Bright Green 50%">
      <a:srgbClr val="BDDC80"/>
    </a:custClr>
    <a:custClr name="Deep Blue 50%">
      <a:srgbClr val="8099C6"/>
    </a:custClr>
    <a:custClr name="Orange 50%">
      <a:srgbClr val="E3A780"/>
    </a:custClr>
    <a:custClr name="Bright Yellow 50%">
      <a:srgbClr val="F5DB7E"/>
    </a:custClr>
    <a:custClr name="Powder Blue 50%">
      <a:srgbClr val="CCE3F4"/>
    </a:custClr>
    <a:custClr name="Gray 50%">
      <a:srgbClr val="BABBBC"/>
    </a:custClr>
    <a:custClr name="Red 50%">
      <a:srgbClr val="CF989C"/>
    </a:custClr>
    <a:custClr name="Turquoise 25%">
      <a:srgbClr val="BFDEE4"/>
    </a:custClr>
    <a:custClr name="Deep Purple 25%">
      <a:srgbClr val="E3C9E3"/>
    </a:custClr>
    <a:custClr name="Tan 25%">
      <a:srgbClr val="E9E7DB"/>
    </a:custClr>
    <a:custClr name="Bright Green 25%">
      <a:srgbClr val="DEEDBF"/>
    </a:custClr>
    <a:custClr name="Deep Blue 25%">
      <a:srgbClr val="BFCCE3"/>
    </a:custClr>
    <a:custClr name="Orange 25%">
      <a:srgbClr val="F1D3BF"/>
    </a:custClr>
    <a:custClr name="Bright Yellow 25%">
      <a:srgbClr val="FAEDBF"/>
    </a:custClr>
    <a:custClr name="Powder Blue 25%">
      <a:srgbClr val="E5F1FA"/>
    </a:custClr>
    <a:custClr name="Gray 25%">
      <a:srgbClr val="DCDDDD"/>
    </a:custClr>
    <a:custClr name="Red 25%">
      <a:srgbClr val="E7CBCE"/>
    </a:custClr>
    <a:custClr name="Turquoise 10%">
      <a:srgbClr val="E5F2F4"/>
    </a:custClr>
    <a:custClr name="Deep Purple 10%">
      <a:srgbClr val="F3E9F3"/>
    </a:custClr>
    <a:custClr name="Tan 10%">
      <a:srgbClr val="F6F5F0"/>
    </a:custClr>
    <a:custClr name="Bright Green 10%">
      <a:srgbClr val="F1F8E5"/>
    </a:custClr>
    <a:custClr name="Deep Blue 10%">
      <a:srgbClr val="E5EAF3"/>
    </a:custClr>
    <a:custClr name="Orange 10%">
      <a:srgbClr val="F9EDE5"/>
    </a:custClr>
    <a:custClr name="Bright Yellow 10%">
      <a:srgbClr val="FDF8E5"/>
    </a:custClr>
    <a:custClr name="Powder Blue 10%">
      <a:srgbClr val="F4F9FD"/>
    </a:custClr>
    <a:custClr name="Gray 10%">
      <a:srgbClr val="F1F1F1"/>
    </a:custClr>
    <a:custClr name="Red 10%">
      <a:srgbClr val="F5EAEB"/>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1951</TotalTime>
  <Words>2708</Words>
  <Application>Microsoft Office PowerPoint</Application>
  <PresentationFormat>On-screen Show (4:3)</PresentationFormat>
  <Paragraphs>438</Paragraphs>
  <Slides>55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CREATE SCREEN</vt:lpstr>
      <vt:lpstr>Worksheet</vt:lpstr>
      <vt:lpstr> Transfer pricing – obecný úvod</vt:lpstr>
      <vt:lpstr>Transfer pricing – obecná definice</vt:lpstr>
      <vt:lpstr>Legislativní úprava – cena obvyklá</vt:lpstr>
      <vt:lpstr>Legislativní úprava – cena obvyklá</vt:lpstr>
      <vt:lpstr>§ 23 odst. 7 ZDP</vt:lpstr>
      <vt:lpstr>§ 23 odst. 7 ZDP</vt:lpstr>
      <vt:lpstr>Smlouva o zamezení dvojího zdanění příjmů a majetku</vt:lpstr>
      <vt:lpstr>Pokyn D-332</vt:lpstr>
      <vt:lpstr>Metody pro zjištění převodních cen</vt:lpstr>
      <vt:lpstr>Metoda nezávislé srovnatelné ceny (CUP)</vt:lpstr>
      <vt:lpstr>Metoda ceny při opětovném prodeji (RPM)</vt:lpstr>
      <vt:lpstr>Metoda nákladů a přirážky (CPM)</vt:lpstr>
      <vt:lpstr>Metoda rozdělení zisku (PSM)</vt:lpstr>
      <vt:lpstr>Transakční metoda čistého rozpětí (TNMM)</vt:lpstr>
      <vt:lpstr>Pokyn D-333</vt:lpstr>
      <vt:lpstr>Pokyn D-334</vt:lpstr>
      <vt:lpstr>Dokumentace převodních cen vs. proces dokazování</vt:lpstr>
      <vt:lpstr>Doměrky z titulu převodních cen v ČR</vt:lpstr>
      <vt:lpstr>Transfer pricing – globální přístup</vt:lpstr>
      <vt:lpstr>Transfer pricing – současná situace v ČR</vt:lpstr>
      <vt:lpstr>Dokumentace převodních cen  Případová studie  </vt:lpstr>
      <vt:lpstr>Průběh zpracování dokumentace</vt:lpstr>
      <vt:lpstr>Mapování situace</vt:lpstr>
      <vt:lpstr>Mapování situace </vt:lpstr>
      <vt:lpstr>Mapování situace – identifikace transakcí</vt:lpstr>
      <vt:lpstr>Mapování situace – grafický rozbor</vt:lpstr>
      <vt:lpstr>Mapování situace – identifikace rizik</vt:lpstr>
      <vt:lpstr>Mapování situace – dílčí závěr – zhodnocení rizik</vt:lpstr>
      <vt:lpstr>Návrh struktury dokumentace</vt:lpstr>
      <vt:lpstr>Návrh struktury dokumentace – vybrané zvažované faktory</vt:lpstr>
      <vt:lpstr>Návrh struktury dokumentace – grafický rozbor výrobkových transakcí</vt:lpstr>
      <vt:lpstr>Návrh struktury dokumentace – výrobkové transakce – návrh řešení</vt:lpstr>
      <vt:lpstr>Návrh struktury dokumentace – grafický rozbor služeb</vt:lpstr>
      <vt:lpstr>Návrh struktury dokumentace – službové transakce – návrh řešení</vt:lpstr>
      <vt:lpstr>Možné řešení – shrnutí</vt:lpstr>
      <vt:lpstr>Sběr a analýza informací</vt:lpstr>
      <vt:lpstr>Sběr a analýza informací – proces</vt:lpstr>
      <vt:lpstr>Sběr a analýza informací – postřehy z praxe</vt:lpstr>
      <vt:lpstr>Sběr a analýza informací – obecné informace, ztrátová pozice</vt:lpstr>
      <vt:lpstr>Sběr a analýza informací – výrobky </vt:lpstr>
      <vt:lpstr>Sběr a analýza informací – výrobky – interní srovnávací analýza</vt:lpstr>
      <vt:lpstr>Sběr a analýza informací – službové transakce</vt:lpstr>
      <vt:lpstr>Sběr a analýza informací – srovnávací analýza – Amadeus</vt:lpstr>
      <vt:lpstr>Zpracování dokumentace</vt:lpstr>
      <vt:lpstr>Zpracování dokumentace </vt:lpstr>
      <vt:lpstr>Zpracování dokumentace – doporučovaný postup u dokumentace</vt:lpstr>
      <vt:lpstr>Průběh kontroly převodních cen  – příklad z praxe</vt:lpstr>
      <vt:lpstr>Možný průběh kontroly – vybrané požadavky FU I </vt:lpstr>
      <vt:lpstr>Možný průběh kontroly – vybrané požadavky FU II</vt:lpstr>
      <vt:lpstr>Možný průběh kontroly – vybrané požadavky FU III</vt:lpstr>
      <vt:lpstr>Co dělat? I</vt:lpstr>
      <vt:lpstr>Co dělat? II</vt:lpstr>
      <vt:lpstr>Poučení</vt:lpstr>
      <vt:lpstr>Poučení</vt:lpstr>
      <vt:lpstr>Děkuji za pozornost</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KPMG Screen 3:4 (2007 v4.0)</dc:title>
  <dc:creator>Nick Nifadéll</dc:creator>
  <cp:lastModifiedBy>KPMG</cp:lastModifiedBy>
  <cp:revision>241</cp:revision>
  <dcterms:created xsi:type="dcterms:W3CDTF">2010-10-27T15:39:50Z</dcterms:created>
  <dcterms:modified xsi:type="dcterms:W3CDTF">2013-04-22T18:34:33Z</dcterms:modified>
</cp:coreProperties>
</file>