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84" r:id="rId4"/>
    <p:sldId id="272" r:id="rId5"/>
    <p:sldId id="258" r:id="rId6"/>
    <p:sldId id="296" r:id="rId7"/>
    <p:sldId id="259" r:id="rId8"/>
    <p:sldId id="278" r:id="rId9"/>
    <p:sldId id="282" r:id="rId10"/>
    <p:sldId id="261" r:id="rId11"/>
    <p:sldId id="260" r:id="rId12"/>
    <p:sldId id="262" r:id="rId13"/>
    <p:sldId id="263" r:id="rId14"/>
    <p:sldId id="264" r:id="rId15"/>
    <p:sldId id="273" r:id="rId16"/>
    <p:sldId id="274" r:id="rId17"/>
    <p:sldId id="265" r:id="rId18"/>
    <p:sldId id="298" r:id="rId19"/>
    <p:sldId id="297" r:id="rId20"/>
    <p:sldId id="281" r:id="rId21"/>
    <p:sldId id="266" r:id="rId22"/>
    <p:sldId id="267" r:id="rId23"/>
    <p:sldId id="280" r:id="rId24"/>
    <p:sldId id="279" r:id="rId25"/>
    <p:sldId id="268" r:id="rId26"/>
    <p:sldId id="269" r:id="rId27"/>
    <p:sldId id="270" r:id="rId28"/>
    <p:sldId id="283" r:id="rId29"/>
    <p:sldId id="271" r:id="rId30"/>
    <p:sldId id="275" r:id="rId31"/>
    <p:sldId id="276" r:id="rId32"/>
    <p:sldId id="277" r:id="rId33"/>
    <p:sldId id="299" r:id="rId34"/>
    <p:sldId id="286" r:id="rId35"/>
    <p:sldId id="287" r:id="rId36"/>
    <p:sldId id="290" r:id="rId37"/>
    <p:sldId id="289" r:id="rId38"/>
    <p:sldId id="288" r:id="rId39"/>
    <p:sldId id="291" r:id="rId40"/>
    <p:sldId id="292" r:id="rId41"/>
    <p:sldId id="293" r:id="rId42"/>
    <p:sldId id="294" r:id="rId43"/>
    <p:sldId id="295" r:id="rId44"/>
    <p:sldId id="285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12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19.4.2013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19.4.2013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35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19.4.2013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19.4.2013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19.4.2013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19.4.2013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19.4.2013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19.4.2013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 -Solutions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the action</a:t>
            </a:r>
          </a:p>
          <a:p>
            <a:r>
              <a:rPr lang="en-US" dirty="0"/>
              <a:t>List the potential </a:t>
            </a:r>
            <a:r>
              <a:rPr lang="en-US" dirty="0" smtClean="0"/>
              <a:t>opportunities</a:t>
            </a:r>
            <a:r>
              <a:rPr lang="cs-CZ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smtClean="0"/>
              <a:t>opN</a:t>
            </a:r>
            <a:r>
              <a:rPr lang="cs-CZ" sz="2400" dirty="0" smtClean="0"/>
              <a:t>}</a:t>
            </a:r>
            <a:endParaRPr lang="en-US" sz="2400" dirty="0"/>
          </a:p>
          <a:p>
            <a:r>
              <a:rPr lang="en-US" dirty="0"/>
              <a:t>Consider the possible </a:t>
            </a:r>
            <a:r>
              <a:rPr lang="en-US" dirty="0" smtClean="0"/>
              <a:t>solutions</a:t>
            </a:r>
            <a:r>
              <a:rPr lang="cs-CZ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e.g</a:t>
            </a:r>
            <a:r>
              <a:rPr lang="cs-CZ" sz="1600" dirty="0" smtClean="0"/>
              <a:t>. </a:t>
            </a:r>
            <a:r>
              <a:rPr lang="cs-CZ" sz="1600" dirty="0" err="1" smtClean="0"/>
              <a:t>the</a:t>
            </a:r>
            <a:r>
              <a:rPr lang="cs-CZ" sz="1600" dirty="0" smtClean="0"/>
              <a:t> second </a:t>
            </a:r>
            <a:r>
              <a:rPr lang="cs-CZ" sz="1600" dirty="0" err="1" smtClean="0"/>
              <a:t>one</a:t>
            </a:r>
            <a:r>
              <a:rPr lang="cs-CZ" sz="1600" dirty="0" smtClean="0"/>
              <a:t>)</a:t>
            </a:r>
            <a:endParaRPr lang="en-US" sz="1600" dirty="0"/>
          </a:p>
          <a:p>
            <a:r>
              <a:rPr lang="en-US" dirty="0"/>
              <a:t>Take the action to address the </a:t>
            </a:r>
            <a:r>
              <a:rPr lang="cs-CZ" dirty="0" smtClean="0"/>
              <a:t>most </a:t>
            </a:r>
            <a:r>
              <a:rPr lang="en-US" dirty="0" smtClean="0"/>
              <a:t>likely </a:t>
            </a:r>
            <a:r>
              <a:rPr lang="en-US" dirty="0" smtClean="0"/>
              <a:t>cause/solution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Prepare actions to enhance </a:t>
            </a:r>
            <a:r>
              <a:rPr lang="en-US" dirty="0" smtClean="0"/>
              <a:t>likely</a:t>
            </a:r>
            <a:r>
              <a:rPr lang="cs-CZ" dirty="0" smtClean="0"/>
              <a:t> (</a:t>
            </a:r>
            <a:r>
              <a:rPr lang="en-US" sz="2400" dirty="0" smtClean="0"/>
              <a:t>possible</a:t>
            </a:r>
            <a:r>
              <a:rPr lang="cs-CZ" dirty="0" smtClean="0"/>
              <a:t>) </a:t>
            </a:r>
            <a:r>
              <a:rPr lang="en-US" dirty="0" smtClean="0"/>
              <a:t>effects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6660232" y="30689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6948264" y="234739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092280" y="27089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dirty="0" smtClean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dirty="0" smtClean="0"/>
              <a:t>Develop </a:t>
            </a:r>
            <a:r>
              <a:rPr lang="en-GB" dirty="0" smtClean="0">
                <a:solidFill>
                  <a:srgbClr val="0070C0"/>
                </a:solidFill>
              </a:rPr>
              <a:t>possible causes </a:t>
            </a:r>
            <a:r>
              <a:rPr lang="en-GB" dirty="0" smtClean="0"/>
              <a:t>of the problem</a:t>
            </a:r>
          </a:p>
          <a:p>
            <a:r>
              <a:rPr lang="en-US" dirty="0" smtClean="0"/>
              <a:t>Test and verify possible causes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Determine the most probable cause</a:t>
            </a:r>
            <a:r>
              <a:rPr lang="cs-CZ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dirty="0" smtClean="0"/>
              <a:t>Verify any assumptions </a:t>
            </a:r>
            <a:r>
              <a:rPr lang="cs-CZ" dirty="0" smtClean="0"/>
              <a:t>(předpoklad)</a:t>
            </a:r>
            <a:endParaRPr lang="en-US" dirty="0" smtClean="0"/>
          </a:p>
          <a:p>
            <a:r>
              <a:rPr lang="en-US" dirty="0" smtClean="0"/>
              <a:t>Try the best possible solution and monitor what will be a situation after applied correctives step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8" y="4401108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8604448" y="4941168"/>
            <a:ext cx="45719" cy="3600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8460432" y="4941168"/>
            <a:ext cx="45719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</a:t>
            </a:r>
            <a:r>
              <a:rPr lang="en-US" sz="1200" dirty="0" smtClean="0"/>
              <a:t>do</a:t>
            </a:r>
            <a:r>
              <a:rPr lang="cs-CZ" sz="1200" dirty="0" smtClean="0"/>
              <a:t>e</a:t>
            </a:r>
            <a:r>
              <a:rPr lang="en-US" sz="1200" dirty="0" smtClean="0"/>
              <a:t>s </a:t>
            </a:r>
            <a:r>
              <a:rPr lang="en-US" sz="1200" dirty="0" smtClean="0"/>
              <a:t>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dirty="0" smtClean="0"/>
              <a:t>1.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cs-CZ" sz="1200" dirty="0" smtClean="0"/>
              <a:t>set to </a:t>
            </a:r>
            <a:r>
              <a:rPr lang="en-US" sz="1200" b="1" dirty="0" smtClean="0">
                <a:solidFill>
                  <a:srgbClr val="FF0000"/>
                </a:solidFill>
              </a:rPr>
              <a:t>On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cs-CZ" sz="2000" dirty="0" err="1" smtClean="0"/>
              <a:t>bites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neck</a:t>
            </a:r>
            <a:endParaRPr lang="en-US" sz="20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bites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anemia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cs-CZ" dirty="0" smtClean="0"/>
              <a:t>     l</a:t>
            </a:r>
            <a:r>
              <a:rPr lang="en-US" dirty="0" err="1" smtClean="0"/>
              <a:t>ook</a:t>
            </a:r>
            <a:r>
              <a:rPr lang="en-US" dirty="0" smtClean="0"/>
              <a:t>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X and Customer Y both use product B  but only 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72100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5813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/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where It is very easy to meet a lot of vampires  </a:t>
            </a:r>
          </a:p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dirty="0" smtClean="0"/>
              <a:t>Is</a:t>
            </a:r>
            <a:r>
              <a:rPr lang="cs-CZ" dirty="0" smtClean="0"/>
              <a:t> Not</a:t>
            </a:r>
            <a:endParaRPr lang="cs-CZ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AutoNum type="arabicPeriod"/>
              <a:defRPr/>
            </a:pPr>
            <a:r>
              <a:rPr lang="cs-CZ" dirty="0" smtClean="0"/>
              <a:t>Brno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Spilberk</a:t>
            </a:r>
            <a:endParaRPr lang="cs-CZ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 seniors.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Problem Analysis</a:t>
            </a:r>
            <a:br>
              <a:rPr lang="en-US" sz="3200" b="1" dirty="0" smtClean="0"/>
            </a:br>
            <a:r>
              <a:rPr lang="en-US" sz="3200" b="1" dirty="0" smtClean="0"/>
              <a:t>Evaluate Possible Causes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i="1" dirty="0" smtClean="0"/>
              <a:t> </a:t>
            </a:r>
            <a:endParaRPr lang="en-US" b="1" dirty="0" smtClean="0"/>
          </a:p>
          <a:p>
            <a:pPr eaLnBrk="1" hangingPunct="1">
              <a:defRPr/>
            </a:pPr>
            <a:r>
              <a:rPr lang="en-US" i="1" dirty="0" smtClean="0"/>
              <a:t>Determine the most probable cause</a:t>
            </a:r>
          </a:p>
          <a:p>
            <a:pPr lvl="2" eaLnBrk="1" hangingPunct="1">
              <a:defRPr/>
            </a:pPr>
            <a:r>
              <a:rPr lang="en-US" dirty="0" smtClean="0"/>
              <a:t>Which possible cause best explains the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 NOT </a:t>
            </a:r>
            <a:r>
              <a:rPr lang="en-US" dirty="0" smtClean="0"/>
              <a:t>information?</a:t>
            </a:r>
          </a:p>
          <a:p>
            <a:pPr lvl="2" eaLnBrk="1" hangingPunct="1">
              <a:defRPr/>
            </a:pPr>
            <a:r>
              <a:rPr lang="en-US" dirty="0" smtClean="0"/>
              <a:t>Which possible cause has the fewest, simplest, and most reasonable assumptions?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87201"/>
            <a:ext cx="535386" cy="45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56335"/>
            <a:ext cx="780678" cy="78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60" y="5422164"/>
            <a:ext cx="689422" cy="93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995936" y="4916937"/>
            <a:ext cx="864096" cy="229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3995936" y="5422164"/>
            <a:ext cx="864096" cy="4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GB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</a:t>
            </a:r>
            <a:r>
              <a:rPr lang="cs-CZ" sz="2000" dirty="0" err="1" smtClean="0">
                <a:latin typeface="Arial" charset="0"/>
              </a:rPr>
              <a:t>of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the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item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4309053" y="5373216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r>
              <a:rPr lang="cs-CZ" sz="1900" dirty="0" smtClean="0"/>
              <a:t>(</a:t>
            </a:r>
            <a:r>
              <a:rPr lang="cs-CZ" sz="1900" b="1" dirty="0" smtClean="0">
                <a:solidFill>
                  <a:srgbClr val="FF0000"/>
                </a:solidFill>
              </a:rPr>
              <a:t>seznam</a:t>
            </a:r>
            <a:r>
              <a:rPr lang="cs-CZ" sz="1900" dirty="0" smtClean="0"/>
              <a:t>)</a:t>
            </a:r>
            <a:endParaRPr lang="en-US" sz="1900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(importance,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B0F0"/>
                </a:solidFill>
              </a:rPr>
              <a:t>step by step approach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</a:t>
            </a:r>
            <a:r>
              <a:rPr lang="en-US" sz="1600" i="1" dirty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two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 or </a:t>
            </a:r>
            <a:r>
              <a:rPr lang="en-US" sz="1600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more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</a:t>
            </a:r>
            <a:r>
              <a:rPr lang="en-US" sz="2600" dirty="0" smtClean="0"/>
              <a:t>ma</a:t>
            </a:r>
            <a:r>
              <a:rPr lang="cs-CZ" sz="2600" dirty="0" err="1" smtClean="0"/>
              <a:t>jor</a:t>
            </a:r>
            <a:r>
              <a:rPr lang="en-US" sz="2600" dirty="0" smtClean="0"/>
              <a:t> </a:t>
            </a:r>
            <a:r>
              <a:rPr lang="en-US" sz="2600" dirty="0" smtClean="0"/>
              <a:t>ones, minor ones,..)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</a:t>
            </a:r>
            <a:r>
              <a:rPr lang="en-US" sz="2100" b="1" dirty="0" smtClean="0">
                <a:solidFill>
                  <a:srgbClr val="00B050"/>
                </a:solidFill>
              </a:rPr>
              <a:t>it </a:t>
            </a:r>
            <a:r>
              <a:rPr lang="en-US" sz="2100" b="1" dirty="0" smtClean="0">
                <a:solidFill>
                  <a:srgbClr val="00B050"/>
                </a:solidFill>
              </a:rPr>
              <a:t>that way or </a:t>
            </a:r>
            <a:r>
              <a:rPr lang="en-US" sz="2100" b="1" dirty="0" smtClean="0">
                <a:solidFill>
                  <a:srgbClr val="FF0000"/>
                </a:solidFill>
              </a:rPr>
              <a:t>we can take another way </a:t>
            </a:r>
            <a:r>
              <a:rPr lang="en-US" sz="2100" b="1" dirty="0" smtClean="0">
                <a:solidFill>
                  <a:srgbClr val="00B050"/>
                </a:solidFill>
              </a:rPr>
              <a:t>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</a:t>
            </a:r>
            <a:r>
              <a:rPr lang="en-US" dirty="0" smtClean="0"/>
              <a:t>harmful</a:t>
            </a:r>
            <a:r>
              <a:rPr lang="cs-CZ" dirty="0" smtClean="0"/>
              <a:t>,neblahý</a:t>
            </a:r>
            <a:r>
              <a:rPr lang="en-US" dirty="0" smtClean="0"/>
              <a:t>) </a:t>
            </a:r>
            <a:r>
              <a:rPr lang="en-US" dirty="0" smtClean="0"/>
              <a:t>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cs-CZ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do</a:t>
            </a:r>
            <a:r>
              <a:rPr lang="cs-CZ" b="1" dirty="0" smtClean="0">
                <a:solidFill>
                  <a:srgbClr val="FF0000"/>
                </a:solidFill>
              </a:rPr>
              <a:t> ?????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 smtClean="0"/>
              <a:t>Importance</a:t>
            </a:r>
            <a:r>
              <a:rPr lang="en-US" dirty="0" smtClean="0"/>
              <a:t> </a:t>
            </a:r>
            <a:r>
              <a:rPr lang="en-US" dirty="0"/>
              <a:t>score, </a:t>
            </a:r>
            <a:r>
              <a:rPr lang="en-US" dirty="0" smtClean="0"/>
              <a:t>meaning</a:t>
            </a:r>
            <a:endParaRPr lang="cs-CZ" dirty="0" smtClean="0"/>
          </a:p>
          <a:p>
            <a:r>
              <a:rPr lang="en-US" dirty="0" smtClean="0"/>
              <a:t>desirable </a:t>
            </a:r>
            <a:r>
              <a:rPr lang="en-US" dirty="0"/>
              <a:t>but not essential. </a:t>
            </a:r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2385</Words>
  <Application>Microsoft Office PowerPoint</Application>
  <PresentationFormat>Předvádění na obrazovce (4:3)</PresentationFormat>
  <Paragraphs>412</Paragraphs>
  <Slides>44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Kepner-Tregoe Methodology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 -Solutions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and IS and IS NOT</vt:lpstr>
      <vt:lpstr>Problem Analysis - Where</vt:lpstr>
      <vt:lpstr>Problem Analysis - When</vt:lpstr>
      <vt:lpstr>Example for WHEN and IS and IS NOT</vt:lpstr>
      <vt:lpstr>Problem Analysis - Extent</vt:lpstr>
      <vt:lpstr>Problem Analysis Evaluate Possible Causes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70</cp:revision>
  <dcterms:created xsi:type="dcterms:W3CDTF">2012-07-23T07:06:28Z</dcterms:created>
  <dcterms:modified xsi:type="dcterms:W3CDTF">2013-04-19T10:44:02Z</dcterms:modified>
</cp:coreProperties>
</file>