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61" r:id="rId3"/>
    <p:sldId id="262" r:id="rId4"/>
    <p:sldId id="272" r:id="rId5"/>
    <p:sldId id="279" r:id="rId6"/>
    <p:sldId id="280" r:id="rId7"/>
    <p:sldId id="267" r:id="rId8"/>
    <p:sldId id="264" r:id="rId9"/>
    <p:sldId id="277" r:id="rId10"/>
    <p:sldId id="278" r:id="rId11"/>
    <p:sldId id="265" r:id="rId12"/>
    <p:sldId id="266" r:id="rId13"/>
    <p:sldId id="274" r:id="rId14"/>
    <p:sldId id="281" r:id="rId15"/>
    <p:sldId id="276" r:id="rId16"/>
    <p:sldId id="282" r:id="rId17"/>
    <p:sldId id="283" r:id="rId18"/>
    <p:sldId id="284" r:id="rId19"/>
    <p:sldId id="268" r:id="rId20"/>
    <p:sldId id="269" r:id="rId21"/>
    <p:sldId id="270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03C91-C7DC-4A68-A6F7-9C1BBB2403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1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B3CEA-8841-4F58-95C6-7CA0940FDC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27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D7BB2-ADD6-4EF4-A12C-DCBFDAA3A3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39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67AF3-9BA1-4710-B787-4281215264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01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27AC7-8F26-4129-8B02-997C0E6F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16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5B93C-0D16-4781-9D15-E204107C6A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61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E85D9-0671-4C99-86AB-F81F80646D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86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8E05A-CEEF-4FA9-B5D0-1C83538F3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6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30E3D-97D4-4AA1-8F63-C813043E3B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53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FE963-0DAA-4EDE-8874-D439840A2E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19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4F83F-DBD6-4520-A0D8-964F27093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64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B9DFB1-1636-411D-8787-C9C7E685EE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pPr eaLnBrk="1" hangingPunct="1"/>
            <a:r>
              <a:rPr lang="cs-CZ" dirty="0" smtClean="0"/>
              <a:t>Přednáška č. 4</a:t>
            </a:r>
            <a:endParaRPr lang="cs-CZ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141663"/>
            <a:ext cx="7010400" cy="2951162"/>
          </a:xfrm>
        </p:spPr>
        <p:txBody>
          <a:bodyPr/>
          <a:lstStyle/>
          <a:p>
            <a:pPr eaLnBrk="1" hangingPunct="1"/>
            <a:r>
              <a:rPr lang="cs-CZ" sz="3200" smtClean="0"/>
              <a:t>Analýza veřejných projektů</a:t>
            </a:r>
          </a:p>
          <a:p>
            <a:pPr eaLnBrk="1" hangingPunct="1"/>
            <a:endParaRPr lang="cs-CZ" sz="3200" smtClean="0"/>
          </a:p>
          <a:p>
            <a:pPr eaLnBrk="1" hangingPunct="1"/>
            <a:endParaRPr lang="cs-CZ" sz="3200" smtClean="0"/>
          </a:p>
          <a:p>
            <a:pPr algn="r" eaLnBrk="1" hangingPunct="1"/>
            <a:r>
              <a:rPr lang="cs-CZ" sz="2000" smtClean="0"/>
              <a:t>Jana Soukopová</a:t>
            </a:r>
          </a:p>
          <a:p>
            <a:pPr algn="r" eaLnBrk="1" hangingPunct="1"/>
            <a:r>
              <a:rPr lang="cs-CZ" sz="2000" smtClean="0">
                <a:hlinkClick r:id="rId2"/>
              </a:rPr>
              <a:t>soukopova@econ.muni.cz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Metoda a metodika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Metoda</a:t>
            </a:r>
          </a:p>
          <a:p>
            <a:pPr lvl="1" eaLnBrk="1" hangingPunct="1"/>
            <a:r>
              <a:rPr lang="cs-CZ" smtClean="0"/>
              <a:t>algoritmizovaná činnost, která vede k dosažení vytyčeného cíle </a:t>
            </a:r>
          </a:p>
          <a:p>
            <a:pPr eaLnBrk="1" hangingPunct="1"/>
            <a:r>
              <a:rPr lang="cs-CZ" smtClean="0"/>
              <a:t>Metodika</a:t>
            </a:r>
          </a:p>
          <a:p>
            <a:pPr lvl="1" eaLnBrk="1" hangingPunct="1"/>
            <a:r>
              <a:rPr lang="cs-CZ" smtClean="0"/>
              <a:t>soubor vybraných metod na zkoumání určitých věcí a jevů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Druhy metod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Druhy metod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Metody na zjišťování faktů a jejich vlastností (empirické metody)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Metody na zpracování získaných údajů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800" smtClean="0"/>
              <a:t>Metody kvalitativního hodnocení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500" smtClean="0"/>
              <a:t>	</a:t>
            </a:r>
            <a:r>
              <a:rPr lang="cs-CZ" sz="2000" smtClean="0"/>
              <a:t>Slouží ke zjišťování vzájemných vztahů mezi získanými údaji pomocí indukce a dedukce, analýzy a syntézy, abstrakce a konkretizace (tzv. logické metody)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800" smtClean="0"/>
              <a:t>Metody kvantitativního hodnocení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Druhy metod analýzy VP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Manažerské metody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Empirické metody hodnocení VP</a:t>
            </a:r>
            <a:r>
              <a:rPr lang="cs-CZ" sz="1700" b="1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Benchmarking,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Metody kontrolní činnosti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Kvalitativní metody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SWOT analýza, kauzální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Kvantitativní metody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Jednokriteriální metody</a:t>
            </a:r>
            <a:r>
              <a:rPr lang="cs-CZ" sz="17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obecné finanční metody,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nákladově výstupové metody,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speciální nákladové metody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Vícekriteriální metody</a:t>
            </a:r>
            <a:r>
              <a:rPr lang="cs-CZ" sz="18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stupnice a škály,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metody založené na dílčím hodnocení variant,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700" smtClean="0"/>
              <a:t>metody založené na párovém srovnání variant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Metodika hodnocení VP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1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b="1" smtClean="0">
                <a:solidFill>
                  <a:schemeClr val="accent2"/>
                </a:solidFill>
              </a:rPr>
              <a:t>Krok 1</a:t>
            </a:r>
            <a:r>
              <a:rPr lang="cs-CZ" sz="2100" b="1" smtClean="0"/>
              <a:t>	</a:t>
            </a:r>
            <a:r>
              <a:rPr lang="cs-CZ" sz="2100" smtClean="0"/>
              <a:t>Identifikace souboru hodnocených projektů.</a:t>
            </a:r>
            <a:endParaRPr lang="cs-CZ" sz="21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b="1" smtClean="0">
                <a:solidFill>
                  <a:schemeClr val="accent2"/>
                </a:solidFill>
              </a:rPr>
              <a:t>Krok 2</a:t>
            </a:r>
            <a:r>
              <a:rPr lang="cs-CZ" sz="2100" b="1" smtClean="0"/>
              <a:t>	</a:t>
            </a:r>
            <a:r>
              <a:rPr lang="cs-CZ" sz="2100" smtClean="0"/>
              <a:t>Hodnocení předmětu (potřebnosti) a cílů 		projektu.</a:t>
            </a:r>
            <a:endParaRPr lang="cs-CZ" sz="21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b="1" smtClean="0">
                <a:solidFill>
                  <a:schemeClr val="accent2"/>
                </a:solidFill>
              </a:rPr>
              <a:t>Krok 3</a:t>
            </a:r>
            <a:r>
              <a:rPr lang="cs-CZ" sz="2100" b="1" smtClean="0"/>
              <a:t>	</a:t>
            </a:r>
            <a:r>
              <a:rPr lang="cs-CZ" sz="2100" smtClean="0"/>
              <a:t>Identifikace všech významů těchto projektů 		(všech jejich vstupů a výstupů, výsledků a 		účinků). </a:t>
            </a:r>
            <a:endParaRPr lang="cs-CZ" sz="21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b="1" smtClean="0">
                <a:solidFill>
                  <a:schemeClr val="accent2"/>
                </a:solidFill>
              </a:rPr>
              <a:t>Krok 4</a:t>
            </a:r>
            <a:r>
              <a:rPr lang="cs-CZ" sz="2100" smtClean="0"/>
              <a:t>	S ohledem na cíle  a charakter vstupů a 			výstupů přiřazení hodnotících kritérií. </a:t>
            </a:r>
            <a:endParaRPr lang="cs-CZ" sz="21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b="1" smtClean="0">
                <a:solidFill>
                  <a:schemeClr val="accent2"/>
                </a:solidFill>
              </a:rPr>
              <a:t>Krok 5</a:t>
            </a:r>
            <a:r>
              <a:rPr lang="cs-CZ" sz="2100" b="1" smtClean="0"/>
              <a:t>	</a:t>
            </a:r>
            <a:r>
              <a:rPr lang="cs-CZ" sz="2100" smtClean="0"/>
              <a:t>Výběr vhodné metody hodnocení.</a:t>
            </a:r>
            <a:endParaRPr lang="cs-CZ" sz="21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b="1" smtClean="0">
                <a:solidFill>
                  <a:schemeClr val="accent2"/>
                </a:solidFill>
              </a:rPr>
              <a:t>Krok 6</a:t>
            </a:r>
            <a:r>
              <a:rPr lang="cs-CZ" sz="2100" b="1" smtClean="0"/>
              <a:t>	</a:t>
            </a:r>
            <a:r>
              <a:rPr lang="cs-CZ" sz="2100" smtClean="0"/>
              <a:t>Hodnocení a doporučení nejvhodnějšího 			veřejného projektu.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Identifikace souboru VP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/>
              <a:t>Rozhodovací situace</a:t>
            </a:r>
          </a:p>
          <a:p>
            <a:pPr lvl="1" eaLnBrk="1" hangingPunct="1">
              <a:defRPr/>
            </a:pPr>
            <a:r>
              <a:rPr lang="cs-CZ" sz="2800" dirty="0" smtClean="0">
                <a:ea typeface="+mn-ea"/>
                <a:cs typeface="+mn-cs"/>
              </a:rPr>
              <a:t>nezávislé a vzájemně se vylučující projekty, </a:t>
            </a:r>
          </a:p>
          <a:p>
            <a:pPr lvl="1" eaLnBrk="1" hangingPunct="1">
              <a:defRPr/>
            </a:pPr>
            <a:r>
              <a:rPr lang="cs-CZ" sz="2800" dirty="0" smtClean="0">
                <a:ea typeface="+mn-ea"/>
                <a:cs typeface="+mn-cs"/>
              </a:rPr>
              <a:t>nezávislé, ale vzájemně se nevylučující projekty.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7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1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9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smtClean="0"/>
              <a:t>Cíle projektu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smtClean="0"/>
              <a:t>Cíle – klíčová role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Dělení cílů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Kvalitativní </a:t>
            </a:r>
            <a:r>
              <a:rPr lang="cs-CZ" sz="1400" smtClean="0"/>
              <a:t>(není možné vyjádřit v množstevních jednotkách)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Kvantitativní </a:t>
            </a:r>
            <a:r>
              <a:rPr lang="cs-CZ" sz="1400" smtClean="0"/>
              <a:t>(je možné vyjádřit v množstevních jednotkách)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Při hodnocení dodržení následujících předpokladů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b="1" smtClean="0"/>
              <a:t>předmětnost cílů = </a:t>
            </a:r>
            <a:r>
              <a:rPr lang="cs-CZ" sz="1600" smtClean="0"/>
              <a:t>aby byly cíle odvozeny od očekávání VP, od jejich užitků,</a:t>
            </a:r>
            <a:endParaRPr lang="cs-CZ" sz="1600" b="1" smtClean="0"/>
          </a:p>
          <a:p>
            <a:pPr lvl="1" eaLnBrk="1" hangingPunct="1">
              <a:lnSpc>
                <a:spcPct val="80000"/>
              </a:lnSpc>
            </a:pPr>
            <a:r>
              <a:rPr lang="cs-CZ" sz="1600" b="1" smtClean="0"/>
              <a:t>verifikovatelnost cílů =</a:t>
            </a:r>
            <a:r>
              <a:rPr lang="cs-CZ" sz="1600" smtClean="0"/>
              <a:t> zda na konci sledovaného období bylo cíle dosaženo, </a:t>
            </a:r>
            <a:endParaRPr lang="cs-CZ" sz="1600" b="1" smtClean="0"/>
          </a:p>
          <a:p>
            <a:pPr lvl="1" eaLnBrk="1" hangingPunct="1">
              <a:lnSpc>
                <a:spcPct val="80000"/>
              </a:lnSpc>
            </a:pPr>
            <a:r>
              <a:rPr lang="cs-CZ" sz="1600" b="1" smtClean="0"/>
              <a:t>reálnost cílů =</a:t>
            </a:r>
            <a:r>
              <a:rPr lang="cs-CZ" sz="1600" smtClean="0"/>
              <a:t> zda jsou splnitelné,</a:t>
            </a:r>
            <a:endParaRPr lang="cs-CZ" sz="1600" b="1" smtClean="0"/>
          </a:p>
          <a:p>
            <a:pPr lvl="1" eaLnBrk="1" hangingPunct="1">
              <a:lnSpc>
                <a:spcPct val="80000"/>
              </a:lnSpc>
            </a:pPr>
            <a:r>
              <a:rPr lang="cs-CZ" sz="1600" b="1" smtClean="0"/>
              <a:t>konzistentnost cílů =</a:t>
            </a:r>
            <a:r>
              <a:rPr lang="cs-CZ" sz="1600" smtClean="0"/>
              <a:t> jejich vzájemná návaznost,</a:t>
            </a:r>
            <a:endParaRPr lang="cs-CZ" sz="1600" b="1" smtClean="0"/>
          </a:p>
          <a:p>
            <a:pPr lvl="1" eaLnBrk="1" hangingPunct="1">
              <a:lnSpc>
                <a:spcPct val="80000"/>
              </a:lnSpc>
            </a:pPr>
            <a:r>
              <a:rPr lang="cs-CZ" sz="1600" b="1" smtClean="0"/>
              <a:t>kvantifikovatelnost cílů = </a:t>
            </a:r>
            <a:r>
              <a:rPr lang="cs-CZ" sz="1600" smtClean="0"/>
              <a:t>přímo v zadání cíle jsou uváděny měrné jednotky umožňující měřit v jakém množství (kolik), v jaké kvalitě (jaké charakteristiky), v jakých termínech (kdy) a s jakými náklady byly cíle splněny a </a:t>
            </a:r>
            <a:endParaRPr lang="cs-CZ" sz="1600" b="1" smtClean="0"/>
          </a:p>
          <a:p>
            <a:pPr lvl="1" eaLnBrk="1" hangingPunct="1">
              <a:lnSpc>
                <a:spcPct val="80000"/>
              </a:lnSpc>
            </a:pPr>
            <a:r>
              <a:rPr lang="cs-CZ" sz="1600" b="1" smtClean="0"/>
              <a:t>zda cíle pokrývají dané potřeby</a:t>
            </a:r>
            <a:r>
              <a:rPr lang="cs-CZ" sz="160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600" smtClean="0"/>
          </a:p>
          <a:p>
            <a:pPr eaLnBrk="1" hangingPunct="1">
              <a:lnSpc>
                <a:spcPct val="80000"/>
              </a:lnSpc>
            </a:pPr>
            <a:endParaRPr 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smtClean="0"/>
              <a:t>Všechny významy VP a přiřazení hodnotících kritérií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Viz Charakter vstupů a výstupů 15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Přiřazení kritérií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Kritéria a cíle veřejných projektů jsou spolu v úzkém vztahu, podstat kritéria nepřímo formulují cíl veřejného projektu.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Kvantitativní a kvalitativní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Maximalizační a minimalizační</a:t>
            </a:r>
          </a:p>
        </p:txBody>
      </p:sp>
    </p:spTree>
    <p:extLst>
      <p:ext uri="{BB962C8B-B14F-4D97-AF65-F5344CB8AC3E}">
        <p14:creationId xmlns:p14="http://schemas.microsoft.com/office/powerpoint/2010/main" val="16848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smtClean="0"/>
              <a:t>Výběr vhodné metody hodnocení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Podle rozhodovací situace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Hodnocení nezávislých a vzájemně se vylučujících projektů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Hodnocení nezávislých ale vzájemně se nevylučujících projektů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Faktory důležité pro výběr metody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Charakter rozhodovací situace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Zda jde o stejné odvětví VS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Charakter vstupů a výstupů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Počet kritérií rozhodování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Charakter kritérií rozhodování</a:t>
            </a:r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  <a:p>
            <a:pPr lvl="1" eaLnBrk="1" hangingPunct="1">
              <a:lnSpc>
                <a:spcPct val="80000"/>
              </a:lnSpc>
            </a:pPr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417771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smtClean="0"/>
              <a:t>Výběr vhodné metody hodnocení</a:t>
            </a:r>
          </a:p>
        </p:txBody>
      </p:sp>
      <p:sp>
        <p:nvSpPr>
          <p:cNvPr id="26627" name="Rectangle 3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26628" name="Group 1"/>
          <p:cNvGrpSpPr>
            <a:grpSpLocks noChangeAspect="1"/>
          </p:cNvGrpSpPr>
          <p:nvPr/>
        </p:nvGrpSpPr>
        <p:grpSpPr bwMode="auto">
          <a:xfrm>
            <a:off x="2095500" y="1801813"/>
            <a:ext cx="5257800" cy="4572000"/>
            <a:chOff x="2525" y="2483"/>
            <a:chExt cx="8280" cy="7200"/>
          </a:xfrm>
        </p:grpSpPr>
        <p:sp>
          <p:nvSpPr>
            <p:cNvPr id="26629" name="AutoShape 30"/>
            <p:cNvSpPr>
              <a:spLocks noChangeAspect="1" noChangeArrowheads="1" noTextEdit="1"/>
            </p:cNvSpPr>
            <p:nvPr/>
          </p:nvSpPr>
          <p:spPr bwMode="auto">
            <a:xfrm>
              <a:off x="2525" y="2483"/>
              <a:ext cx="8280" cy="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30" name="AutoShape 29"/>
            <p:cNvSpPr>
              <a:spLocks noChangeArrowheads="1"/>
            </p:cNvSpPr>
            <p:nvPr/>
          </p:nvSpPr>
          <p:spPr bwMode="auto">
            <a:xfrm>
              <a:off x="5585" y="4103"/>
              <a:ext cx="2520" cy="10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Jsou projekty vylučitelné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31" name="Rectangle 28"/>
            <p:cNvSpPr>
              <a:spLocks noChangeArrowheads="1"/>
            </p:cNvSpPr>
            <p:nvPr/>
          </p:nvSpPr>
          <p:spPr bwMode="auto">
            <a:xfrm>
              <a:off x="3425" y="5363"/>
              <a:ext cx="16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Rozděl projekty podle oblastí VS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32" name="Rectangle 27"/>
            <p:cNvSpPr>
              <a:spLocks noChangeArrowheads="1"/>
            </p:cNvSpPr>
            <p:nvPr/>
          </p:nvSpPr>
          <p:spPr bwMode="auto">
            <a:xfrm>
              <a:off x="5765" y="5543"/>
              <a:ext cx="2412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 S ohledem na oblast  VS a charakter vstupů a výstup stanov hodnotící kritéria 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33" name="Rectangle 26"/>
            <p:cNvSpPr>
              <a:spLocks noChangeArrowheads="1"/>
            </p:cNvSpPr>
            <p:nvPr/>
          </p:nvSpPr>
          <p:spPr bwMode="auto">
            <a:xfrm>
              <a:off x="3425" y="7883"/>
              <a:ext cx="1980" cy="9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Použij některou z jednokriteriálních metod hodnocení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34" name="Rectangle 25"/>
            <p:cNvSpPr>
              <a:spLocks noChangeArrowheads="1"/>
            </p:cNvSpPr>
            <p:nvPr/>
          </p:nvSpPr>
          <p:spPr bwMode="auto">
            <a:xfrm>
              <a:off x="8105" y="7883"/>
              <a:ext cx="1872" cy="9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Použij některou        z vícekriteriálních </a:t>
              </a:r>
              <a:endParaRPr lang="cs-CZ" sz="600">
                <a:ea typeface="Times New Roman" pitchFamily="18" charset="0"/>
                <a:cs typeface="Arial" charset="0"/>
              </a:endParaRPr>
            </a:p>
            <a:p>
              <a:pPr algn="ctr" eaLnBrk="0" hangingPunct="0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metod hodnocení</a:t>
              </a:r>
              <a:endParaRPr lang="cs-CZ" sz="600"/>
            </a:p>
            <a:p>
              <a:pPr eaLnBrk="0" hangingPunct="0"/>
              <a:endParaRPr lang="cs-CZ">
                <a:latin typeface="Arial" charset="0"/>
              </a:endParaRPr>
            </a:p>
          </p:txBody>
        </p:sp>
        <p:sp>
          <p:nvSpPr>
            <p:cNvPr id="26635" name="AutoShape 24"/>
            <p:cNvSpPr>
              <a:spLocks noChangeArrowheads="1"/>
            </p:cNvSpPr>
            <p:nvPr/>
          </p:nvSpPr>
          <p:spPr bwMode="auto">
            <a:xfrm>
              <a:off x="5945" y="2483"/>
              <a:ext cx="1619" cy="3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START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36" name="Line 23"/>
            <p:cNvSpPr>
              <a:spLocks noChangeShapeType="1"/>
            </p:cNvSpPr>
            <p:nvPr/>
          </p:nvSpPr>
          <p:spPr bwMode="auto">
            <a:xfrm>
              <a:off x="6845" y="2843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37" name="Rectangle 22"/>
            <p:cNvSpPr>
              <a:spLocks noChangeArrowheads="1"/>
            </p:cNvSpPr>
            <p:nvPr/>
          </p:nvSpPr>
          <p:spPr bwMode="auto">
            <a:xfrm>
              <a:off x="5945" y="3203"/>
              <a:ext cx="18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Identifikuj soubor projektů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38" name="Rectangle 21"/>
            <p:cNvSpPr>
              <a:spLocks noChangeArrowheads="1"/>
            </p:cNvSpPr>
            <p:nvPr/>
          </p:nvSpPr>
          <p:spPr bwMode="auto">
            <a:xfrm>
              <a:off x="7565" y="5003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ANO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39" name="Rectangle 20"/>
            <p:cNvSpPr>
              <a:spLocks noChangeArrowheads="1"/>
            </p:cNvSpPr>
            <p:nvPr/>
          </p:nvSpPr>
          <p:spPr bwMode="auto">
            <a:xfrm>
              <a:off x="4685" y="3923"/>
              <a:ext cx="720" cy="36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NE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40" name="Line 19"/>
            <p:cNvSpPr>
              <a:spLocks noChangeShapeType="1"/>
            </p:cNvSpPr>
            <p:nvPr/>
          </p:nvSpPr>
          <p:spPr bwMode="auto">
            <a:xfrm flipH="1">
              <a:off x="4325" y="4643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1" name="Line 18"/>
            <p:cNvSpPr>
              <a:spLocks noChangeShapeType="1"/>
            </p:cNvSpPr>
            <p:nvPr/>
          </p:nvSpPr>
          <p:spPr bwMode="auto">
            <a:xfrm>
              <a:off x="4325" y="4643"/>
              <a:ext cx="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2" name="AutoShape 17"/>
            <p:cNvSpPr>
              <a:spLocks noChangeArrowheads="1"/>
            </p:cNvSpPr>
            <p:nvPr/>
          </p:nvSpPr>
          <p:spPr bwMode="auto">
            <a:xfrm>
              <a:off x="5585" y="6983"/>
              <a:ext cx="2520" cy="10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Počet kritérií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43" name="Line 16"/>
            <p:cNvSpPr>
              <a:spLocks noChangeShapeType="1"/>
            </p:cNvSpPr>
            <p:nvPr/>
          </p:nvSpPr>
          <p:spPr bwMode="auto">
            <a:xfrm flipH="1">
              <a:off x="6845" y="6623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4" name="Rectangle 15"/>
            <p:cNvSpPr>
              <a:spLocks noChangeArrowheads="1"/>
            </p:cNvSpPr>
            <p:nvPr/>
          </p:nvSpPr>
          <p:spPr bwMode="auto">
            <a:xfrm>
              <a:off x="4505" y="6983"/>
              <a:ext cx="90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jedno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45" name="Line 14"/>
            <p:cNvSpPr>
              <a:spLocks noChangeShapeType="1"/>
            </p:cNvSpPr>
            <p:nvPr/>
          </p:nvSpPr>
          <p:spPr bwMode="auto">
            <a:xfrm>
              <a:off x="9005" y="7523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6" name="Rectangle 13"/>
            <p:cNvSpPr>
              <a:spLocks noChangeArrowheads="1"/>
            </p:cNvSpPr>
            <p:nvPr/>
          </p:nvSpPr>
          <p:spPr bwMode="auto">
            <a:xfrm>
              <a:off x="8285" y="6983"/>
              <a:ext cx="72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více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47" name="AutoShape 12"/>
            <p:cNvSpPr>
              <a:spLocks noChangeArrowheads="1"/>
            </p:cNvSpPr>
            <p:nvPr/>
          </p:nvSpPr>
          <p:spPr bwMode="auto">
            <a:xfrm>
              <a:off x="3605" y="8963"/>
              <a:ext cx="1440" cy="360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KONEC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48" name="AutoShape 11"/>
            <p:cNvSpPr>
              <a:spLocks noChangeArrowheads="1"/>
            </p:cNvSpPr>
            <p:nvPr/>
          </p:nvSpPr>
          <p:spPr bwMode="auto">
            <a:xfrm>
              <a:off x="8285" y="8963"/>
              <a:ext cx="1440" cy="360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900">
                  <a:latin typeface="Arial" charset="0"/>
                  <a:ea typeface="Times New Roman" pitchFamily="18" charset="0"/>
                  <a:cs typeface="Arial" charset="0"/>
                </a:rPr>
                <a:t>KONEC</a:t>
              </a:r>
              <a:endParaRPr lang="cs-CZ">
                <a:latin typeface="Arial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6649" name="Line 10"/>
            <p:cNvSpPr>
              <a:spLocks noChangeShapeType="1"/>
            </p:cNvSpPr>
            <p:nvPr/>
          </p:nvSpPr>
          <p:spPr bwMode="auto">
            <a:xfrm>
              <a:off x="6845" y="5183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0" name="Line 9"/>
            <p:cNvSpPr>
              <a:spLocks noChangeShapeType="1"/>
            </p:cNvSpPr>
            <p:nvPr/>
          </p:nvSpPr>
          <p:spPr bwMode="auto">
            <a:xfrm flipH="1">
              <a:off x="4325" y="7523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1" name="Line 8"/>
            <p:cNvSpPr>
              <a:spLocks noChangeShapeType="1"/>
            </p:cNvSpPr>
            <p:nvPr/>
          </p:nvSpPr>
          <p:spPr bwMode="auto">
            <a:xfrm>
              <a:off x="4325" y="7523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2" name="Line 7"/>
            <p:cNvSpPr>
              <a:spLocks noChangeShapeType="1"/>
            </p:cNvSpPr>
            <p:nvPr/>
          </p:nvSpPr>
          <p:spPr bwMode="auto">
            <a:xfrm>
              <a:off x="8105" y="7523"/>
              <a:ext cx="9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3" name="Line 6"/>
            <p:cNvSpPr>
              <a:spLocks noChangeShapeType="1"/>
            </p:cNvSpPr>
            <p:nvPr/>
          </p:nvSpPr>
          <p:spPr bwMode="auto">
            <a:xfrm>
              <a:off x="4325" y="5903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4" name="Line 5"/>
            <p:cNvSpPr>
              <a:spLocks noChangeShapeType="1"/>
            </p:cNvSpPr>
            <p:nvPr/>
          </p:nvSpPr>
          <p:spPr bwMode="auto">
            <a:xfrm>
              <a:off x="4325" y="6263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5" name="Line 4"/>
            <p:cNvSpPr>
              <a:spLocks noChangeShapeType="1"/>
            </p:cNvSpPr>
            <p:nvPr/>
          </p:nvSpPr>
          <p:spPr bwMode="auto">
            <a:xfrm>
              <a:off x="6845" y="3743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6" name="Line 3"/>
            <p:cNvSpPr>
              <a:spLocks noChangeShapeType="1"/>
            </p:cNvSpPr>
            <p:nvPr/>
          </p:nvSpPr>
          <p:spPr bwMode="auto">
            <a:xfrm>
              <a:off x="4325" y="8783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7" name="Line 2"/>
            <p:cNvSpPr>
              <a:spLocks noChangeShapeType="1"/>
            </p:cNvSpPr>
            <p:nvPr/>
          </p:nvSpPr>
          <p:spPr bwMode="auto">
            <a:xfrm>
              <a:off x="9005" y="8783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1449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Historie analýzy VP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USA,</a:t>
            </a:r>
            <a:r>
              <a:rPr lang="cs-CZ" sz="19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1902 - zákon „River and Harbor Act“ (zákon o řekách a přístavech)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Metody analýzy veřejných projektů byly zobecněny v období „New Deal“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1950 byly stanoveny zásady a pravidla spojené s hodnocením projektů různých vodních nádrží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Většího rozsah po druhé světové válce, kdy byly obecné zásady spojené s hodnocením projektů vodních nádrží zakotveny v „Zelené knize“ vydané v roce 1950.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 průběhu 50. až 80. let 20. století se v této oblasti začaly objevovat četné práce, jejichž nejvýznamnějšími autory byli zejména R. Dorfman, O. Eckstein, J. Margolis, J. Krutilla a B. Weisbrod.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1961 vytvořen systém plánování-programování-rozpočtování (PPBS) jako postup hodnocení nákladů a výnosů. Na PPBS pak navazovala metoda Zero-Based Budeting v 70. letech 20. století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200" smtClean="0"/>
              <a:t>Analýza (hodnocení) veřejných projektů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/>
            <a:r>
              <a:rPr lang="cs-CZ" smtClean="0"/>
              <a:t>Ekonomická a finanční analýza</a:t>
            </a:r>
          </a:p>
          <a:p>
            <a:pPr eaLnBrk="1" hangingPunct="1"/>
            <a:r>
              <a:rPr lang="cs-CZ" smtClean="0"/>
              <a:t>Principy hodnocení veřejných projektů</a:t>
            </a:r>
          </a:p>
          <a:p>
            <a:pPr eaLnBrk="1" hangingPunct="1"/>
            <a:r>
              <a:rPr lang="cs-CZ" smtClean="0"/>
              <a:t>Vstupy, výstupy, výsledky a účinky</a:t>
            </a:r>
          </a:p>
          <a:p>
            <a:pPr eaLnBrk="1" hangingPunct="1"/>
            <a:r>
              <a:rPr lang="cs-CZ" smtClean="0"/>
              <a:t>Metody analýzy VP a metodika analýzy VP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Historie analýzy VP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Evropa - po druhé světové válce.</a:t>
            </a:r>
            <a:r>
              <a:rPr lang="cs-CZ" sz="21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Velká Británie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	zaměření především na dopravu, urbanistiku a elektroenergetiku (práce Fostera a Baileyho, Mishana a Turveyho).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Francie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zaměření na velké energetické podniky a doprava.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V 70. letech 20. století pak problematika externalit v důsledku narůstajících problémů z životním prostředím a jeho znečištěním. Práce francouzských autorů (Maurice Allais, F. Bessiere, M.Boiteux, H. Lévy-Lambert, S.C. Kolm, J. Lesourne, E. Malinvaud, J. C. Milleron, P. Masné)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Aplikace analýzy VP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700" smtClean="0"/>
              <a:t>velké veřejné investice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do infrastruktury dopravy (mosty, kanály, přístavy, silnice, železnice, letiště),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do vodohospodářských zařízení sloužících současně pro energetiku, regulaci záplav a zavlažování. 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smtClean="0"/>
              <a:t>oblast výroby energie,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smtClean="0"/>
              <a:t>projekty s výrazným charakterem externalit,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životní prostředí,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urbanismus 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projekty výrobního rázu v rozvojových zemích 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smtClean="0"/>
              <a:t>veřejné netržní sektory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národní obrana,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vzdělávání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zdravotnictví</a:t>
            </a:r>
          </a:p>
          <a:p>
            <a:pPr eaLnBrk="1" hangingPunct="1">
              <a:lnSpc>
                <a:spcPct val="80000"/>
              </a:lnSpc>
            </a:pPr>
            <a:r>
              <a:rPr lang="cs-CZ" sz="1700" smtClean="0"/>
              <a:t>alternativní metody zabezpečování veřejných služeb Jde o metody využívající výhody soukromých forem managementu v oblasti veřejného sektoru (např. Brainstorming, Benchmarking, SWOT analýza, apod.).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Ekonomická a finanční analýza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Ekonomická analýza</a:t>
            </a:r>
          </a:p>
          <a:p>
            <a:pPr lvl="1" eaLnBrk="1" hangingPunct="1"/>
            <a:r>
              <a:rPr lang="cs-CZ" smtClean="0"/>
              <a:t>objasňuje společensky poměřované e. náklady a přínosy soupeřících projektů při zohlednění kritérií efektivnosti a spravedlnosti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Finanční analýza</a:t>
            </a:r>
          </a:p>
          <a:p>
            <a:pPr lvl="1" eaLnBrk="1" hangingPunct="1"/>
            <a:r>
              <a:rPr lang="cs-CZ" smtClean="0"/>
              <a:t>vychází z běžných účetních výsledků ze kterých vypočítává ukazatele dávající obraz o stavu investice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Principy hodnocení VP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Věcnost (Relevance)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Při hodnocení programů dle principu věcnosti by evaluace měla definovat odpověď na evaluační otázku: "Jaké jsou konkrétní vlivy VP na změny v socio-ekonomickém prostředí?"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Účinnost (Effectiveness)</a:t>
            </a:r>
            <a:r>
              <a:rPr lang="cs-CZ" sz="19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S klíčovou otázkou, zda projekty dosahují svých nastavených finančních a operačních cílů.</a:t>
            </a:r>
            <a:r>
              <a:rPr lang="cs-CZ" sz="17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Efektivnost (Efficiency)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s klíčovou otázkou orientovanou na zhodnocení ostatních investičních aktivit a se zjištěními, zda může být dosaženo s investovanými zdroji více jinými způsoby či nikoliv.</a:t>
            </a:r>
            <a:r>
              <a:rPr lang="cs-CZ" sz="17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Dopad (Impact).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vymezuje hodnocení konkrétních změn v socio-ekonomickém prostředí. 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Principy hodnocení efektivnosti (3E)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1600" b="1" i="1" smtClean="0"/>
              <a:t>Hospodárnost</a:t>
            </a:r>
            <a:r>
              <a:rPr lang="cs-CZ" sz="1600" i="1" smtClean="0"/>
              <a:t> </a:t>
            </a:r>
            <a:r>
              <a:rPr lang="cs-CZ" sz="1600" smtClean="0"/>
              <a:t>(economy) takové použití veřejných výdajů k zajištění stanovených činností (úkolů) podle možnosti s minimálním vynaložením těchto výdajů a to při dodržení odpovídající kvality plněných úkolů. </a:t>
            </a:r>
          </a:p>
          <a:p>
            <a:pPr eaLnBrk="1" hangingPunct="1"/>
            <a:r>
              <a:rPr lang="cs-CZ" sz="1600" b="1" i="1" smtClean="0"/>
              <a:t>Efektivnost</a:t>
            </a:r>
            <a:r>
              <a:rPr lang="cs-CZ" sz="1600" i="1" smtClean="0"/>
              <a:t> </a:t>
            </a:r>
            <a:r>
              <a:rPr lang="cs-CZ" sz="1600" smtClean="0"/>
              <a:t>(efficiency) takové použití veřejných výdajů, kterým se dosáhne podle možností maximálního rozsahu, kvality a přínosu plněných činností (úkolů) ve srovnání s objemem prostředků vynaložených na jejich plnění. Efektivita a hospodárnost se pro účely kvantifikace a vzhledem k použití metod ekonomické analýzy chápou jako nákladová efektivnost (cost efficiency). </a:t>
            </a:r>
          </a:p>
          <a:p>
            <a:pPr eaLnBrk="1" hangingPunct="1"/>
            <a:r>
              <a:rPr lang="cs-CZ" sz="1600" b="1" i="1" smtClean="0"/>
              <a:t>Účinnost</a:t>
            </a:r>
            <a:r>
              <a:rPr lang="cs-CZ" sz="1600" i="1" smtClean="0"/>
              <a:t> </a:t>
            </a:r>
            <a:r>
              <a:rPr lang="cs-CZ" sz="1600" smtClean="0"/>
              <a:t>(effectiveness) použití veřejných výdajů, kterým se dosáhne nejvyššího možného příslušného výstupu ve vztahu k požadovaným výsledkům, které jsou předpokladem pro optimální naplnění předem stanovených cílů. Účinnosti se tedy rozumí jak vyprodukovaná služba/statek (např. odvoz odpadu) naplňuje užitek (např.čisté prostředí obce bez odpadu).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Konceptuální hodnocení efektivnosti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420938"/>
            <a:ext cx="7324725" cy="325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Ex-ante a mid-term a ex-post analýza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smtClean="0"/>
              <a:t>Ex-ante analýza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Před začátkem projektu nebo programu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Mid-term analýza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Hodnocení v polovině období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S ohledem na hodnocení ex-ante zkoumá počáteční výsledky pomoci, jejich relevanci a míru, v jaké byly dosaženy plánované cíle.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Ex-post analýza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Po ukončení projektu, programu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Týká se využití prostředků, účinnosti a efektivity pomoci a jejího dopadu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Vyvozuje závěry pro hospodářskou politiku (u EU – polititku hospodářské a sociální soudržnosti).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Vztahuje se na faktory, jež přispívají k úspěchu nebo selhání provádění, na uvedené akce a dosažené výsledky, včetně jejich udržitelnosti.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Vstupy, výstupy, výsledky a účinky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Vstupy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všechny zdroje použité na produkci plánovaných výstupů, výsledků a účinků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měří se prostřednictvím kvantitativních, finančních či nefinančních ukazatelů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Výstupy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zboží nebo služby vytvořené prostřednictvím vstupů (měří se jako vstupy)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Výsledky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hodnotí čeho se prostřednictvím vstupů dosáhlo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Účinky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hodnotí výsledky z dlouhodobého pohledu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Charakter vstupů a výstupů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b="1" smtClean="0"/>
              <a:t>Reálné</a:t>
            </a:r>
            <a:r>
              <a:rPr lang="cs-CZ" sz="1900" smtClean="0"/>
              <a:t> - které získávají koneční uživatelé veřejného projektu.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smtClean="0"/>
              <a:t>	Reálným přínosem projektu na ochranu životního prostředí je např. uchování životního prostředí pro budoucí generace.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Přímé</a:t>
            </a:r>
            <a:r>
              <a:rPr lang="cs-CZ" sz="1800" smtClean="0"/>
              <a:t> (prvotní) – vztahují se k hlavnímu cíli veřejného projektu,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Nepřímé</a:t>
            </a:r>
            <a:r>
              <a:rPr lang="cs-CZ" sz="1800" smtClean="0"/>
              <a:t> (druhotné) - jsou v podstatě vedlejším produktem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Tržní</a:t>
            </a:r>
            <a:r>
              <a:rPr lang="cs-CZ" sz="1800" smtClean="0"/>
              <a:t>  - jsou vyjádřené v peněžních jednotkách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Netržní - </a:t>
            </a:r>
            <a:r>
              <a:rPr lang="cs-CZ" sz="1800" smtClean="0"/>
              <a:t>v peněžních jednotkách vyjádřené nejsou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smtClean="0"/>
              <a:t>Hmotné </a:t>
            </a:r>
            <a:r>
              <a:rPr lang="cs-CZ" sz="1800" smtClean="0"/>
              <a:t>a</a:t>
            </a:r>
            <a:r>
              <a:rPr lang="cs-CZ" sz="1800" b="1" smtClean="0"/>
              <a:t> nehmotné, konečné </a:t>
            </a:r>
            <a:r>
              <a:rPr lang="cs-CZ" sz="1800" smtClean="0"/>
              <a:t>a</a:t>
            </a:r>
            <a:r>
              <a:rPr lang="cs-CZ" sz="1800" b="1" smtClean="0"/>
              <a:t> meziprodukt, vnitřní </a:t>
            </a:r>
            <a:r>
              <a:rPr lang="cs-CZ" sz="1800" smtClean="0"/>
              <a:t>a</a:t>
            </a:r>
            <a:r>
              <a:rPr lang="cs-CZ" sz="1800" b="1" smtClean="0"/>
              <a:t> vnější</a:t>
            </a:r>
            <a:r>
              <a:rPr lang="cs-CZ" sz="1800" smtClean="0"/>
              <a:t> </a:t>
            </a:r>
            <a:endParaRPr 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Peněžní</a:t>
            </a:r>
            <a:r>
              <a:rPr lang="cs-CZ" sz="1900" smtClean="0"/>
              <a:t> - vznikají v důsledku změn v relativních cenách, které se projevují při adaptaci ekonomiky na poskytované veřejné statky a na změny ve struktuře poptávky po zdrojích.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617</TotalTime>
  <Words>738</Words>
  <Application>Microsoft Office PowerPoint</Application>
  <PresentationFormat>Předvádění na obrazovce (4:3)</PresentationFormat>
  <Paragraphs>175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Profil</vt:lpstr>
      <vt:lpstr>Přednáška č. 4</vt:lpstr>
      <vt:lpstr>Analýza (hodnocení) veřejných projektů</vt:lpstr>
      <vt:lpstr>Ekonomická a finanční analýza</vt:lpstr>
      <vt:lpstr>Principy hodnocení VP</vt:lpstr>
      <vt:lpstr>Principy hodnocení efektivnosti (3E)</vt:lpstr>
      <vt:lpstr>Konceptuální hodnocení efektivnosti</vt:lpstr>
      <vt:lpstr>Ex-ante a mid-term a ex-post analýza </vt:lpstr>
      <vt:lpstr>Vstupy, výstupy, výsledky a účinky</vt:lpstr>
      <vt:lpstr>Charakter vstupů a výstupů</vt:lpstr>
      <vt:lpstr>Metoda a metodika</vt:lpstr>
      <vt:lpstr>Druhy metod</vt:lpstr>
      <vt:lpstr>Druhy metod analýzy VP</vt:lpstr>
      <vt:lpstr>Metodika hodnocení VP</vt:lpstr>
      <vt:lpstr>Identifikace souboru VP</vt:lpstr>
      <vt:lpstr>Cíle projektu</vt:lpstr>
      <vt:lpstr>Všechny významy VP a přiřazení hodnotících kritérií</vt:lpstr>
      <vt:lpstr>Výběr vhodné metody hodnocení</vt:lpstr>
      <vt:lpstr>Výběr vhodné metody hodnocení</vt:lpstr>
      <vt:lpstr>Historie analýzy VP</vt:lpstr>
      <vt:lpstr>Historie analýzy VP</vt:lpstr>
      <vt:lpstr>Aplikace analýzy VP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veřejných projektů</dc:title>
  <dc:creator>Jana</dc:creator>
  <cp:lastModifiedBy>Jana Soukopová</cp:lastModifiedBy>
  <cp:revision>33</cp:revision>
  <dcterms:created xsi:type="dcterms:W3CDTF">2006-09-10T14:17:29Z</dcterms:created>
  <dcterms:modified xsi:type="dcterms:W3CDTF">2013-03-21T09:02:25Z</dcterms:modified>
</cp:coreProperties>
</file>