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46"/>
  </p:notesMasterIdLst>
  <p:sldIdLst>
    <p:sldId id="256" r:id="rId2"/>
    <p:sldId id="258" r:id="rId3"/>
    <p:sldId id="259" r:id="rId4"/>
    <p:sldId id="281" r:id="rId5"/>
    <p:sldId id="282" r:id="rId6"/>
    <p:sldId id="277" r:id="rId7"/>
    <p:sldId id="278" r:id="rId8"/>
    <p:sldId id="279" r:id="rId9"/>
    <p:sldId id="280" r:id="rId10"/>
    <p:sldId id="260" r:id="rId11"/>
    <p:sldId id="263" r:id="rId12"/>
    <p:sldId id="272" r:id="rId13"/>
    <p:sldId id="261" r:id="rId14"/>
    <p:sldId id="271" r:id="rId15"/>
    <p:sldId id="262" r:id="rId16"/>
    <p:sldId id="267" r:id="rId17"/>
    <p:sldId id="274" r:id="rId18"/>
    <p:sldId id="264" r:id="rId19"/>
    <p:sldId id="265" r:id="rId20"/>
    <p:sldId id="273" r:id="rId21"/>
    <p:sldId id="266" r:id="rId22"/>
    <p:sldId id="275" r:id="rId23"/>
    <p:sldId id="286" r:id="rId24"/>
    <p:sldId id="288" r:id="rId25"/>
    <p:sldId id="289" r:id="rId26"/>
    <p:sldId id="290" r:id="rId27"/>
    <p:sldId id="291" r:id="rId28"/>
    <p:sldId id="293" r:id="rId29"/>
    <p:sldId id="294" r:id="rId30"/>
    <p:sldId id="295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8" autoAdjust="0"/>
    <p:restoredTop sz="94531" autoAdjust="0"/>
  </p:normalViewPr>
  <p:slideViewPr>
    <p:cSldViewPr>
      <p:cViewPr varScale="1">
        <p:scale>
          <a:sx n="47" d="100"/>
          <a:sy n="47" d="100"/>
        </p:scale>
        <p:origin x="-106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7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456B59E-AA3E-4759-89E7-E17266257D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7247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289E1-38F4-475F-8BFE-D63F40801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9346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A9B55-754F-4EC6-878E-BE23E4C42E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70830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045B1-2D14-4EAF-AEC2-E004FA1606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43681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B87D2-9CF8-465B-9C24-CC420D21D1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2184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28909-8AAB-4307-B9A9-95AB33379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33845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D8DAB-6469-4B6A-A10B-0A6B99DEB9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450876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11671-9C89-4AF9-B7A8-4306A7CCA0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32395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A000B-E896-41FA-AC0A-CB472F2985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67209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9A382-F8DB-4FFD-A429-0C4E85F2B8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7316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CAEBE-58AE-4BC8-B3D1-C476410582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20381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C8A1C-97C3-4109-9C76-D7AC6EB220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4517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23612-D68F-4CA3-9F81-9E4136C479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18294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28E26-DCA4-489A-BA3E-22D2B96513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13986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71CB9-904B-4093-B6AC-20181369F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1416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4CA3852-E885-4A7C-B6FC-7686E100E8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ukopova@mail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981075"/>
            <a:ext cx="7772400" cy="1470025"/>
          </a:xfrm>
        </p:spPr>
        <p:txBody>
          <a:bodyPr/>
          <a:lstStyle/>
          <a:p>
            <a:pPr eaLnBrk="1" hangingPunct="1"/>
            <a:r>
              <a:rPr lang="cs-CZ" dirty="0" smtClean="0"/>
              <a:t>Přednáška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3068638"/>
            <a:ext cx="7415212" cy="2592387"/>
          </a:xfrm>
        </p:spPr>
        <p:txBody>
          <a:bodyPr/>
          <a:lstStyle/>
          <a:p>
            <a:pPr eaLnBrk="1" hangingPunct="1"/>
            <a:r>
              <a:rPr lang="cs-CZ" sz="3200" smtClean="0"/>
              <a:t>Obecné finanční metody hodnocení veřejných projektů</a:t>
            </a:r>
          </a:p>
          <a:p>
            <a:pPr eaLnBrk="1" hangingPunct="1"/>
            <a:endParaRPr lang="cs-CZ" sz="2000" smtClean="0"/>
          </a:p>
          <a:p>
            <a:pPr algn="r" eaLnBrk="1" hangingPunct="1"/>
            <a:r>
              <a:rPr lang="cs-CZ" sz="2000" smtClean="0"/>
              <a:t>Jana Soukopová</a:t>
            </a:r>
          </a:p>
          <a:p>
            <a:pPr algn="r" eaLnBrk="1" hangingPunct="1"/>
            <a:r>
              <a:rPr lang="cs-CZ" sz="2000" smtClean="0">
                <a:hlinkClick r:id="rId2"/>
              </a:rPr>
              <a:t>soukopova@mail.muni.cz</a:t>
            </a: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Čistá současná hodnota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smtClean="0"/>
              <a:t>Net Present Vaule (NPV)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b="1" smtClean="0"/>
              <a:t>Definice</a:t>
            </a:r>
            <a:r>
              <a:rPr lang="cs-CZ" sz="28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800" smtClean="0"/>
              <a:t>Čistá současná hodnota je  </a:t>
            </a:r>
            <a:r>
              <a:rPr lang="cs-CZ" sz="2800" i="1" smtClean="0"/>
              <a:t>„</a:t>
            </a:r>
            <a:r>
              <a:rPr lang="cs-CZ" sz="2800" smtClean="0"/>
              <a:t>číselný údaj, nalezený tím způsobem, že se od diskontované hodnoty očekávaných výnosů investice odečte diskontovaná hodnota jejích očekávaných nákladů“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8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001000" cy="1216025"/>
          </a:xfrm>
        </p:spPr>
        <p:txBody>
          <a:bodyPr/>
          <a:lstStyle/>
          <a:p>
            <a:pPr eaLnBrk="1" hangingPunct="1"/>
            <a:r>
              <a:rPr lang="cs-CZ" sz="4000" smtClean="0"/>
              <a:t>Konstrukce NPV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001000" cy="4681537"/>
          </a:xfrm>
        </p:spPr>
        <p:txBody>
          <a:bodyPr/>
          <a:lstStyle/>
          <a:p>
            <a:pPr eaLnBrk="1" hangingPunct="1"/>
            <a:r>
              <a:rPr lang="cs-CZ" smtClean="0"/>
              <a:t>Současná hodnota 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Čistá současná hodnota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2771775" y="2349500"/>
            <a:ext cx="0" cy="9350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Současná hodnota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b="1" smtClean="0"/>
              <a:t>Současná hodnota </a:t>
            </a:r>
            <a:r>
              <a:rPr lang="cs-CZ" sz="2400" smtClean="0"/>
              <a:t>(angl. Present value - </a:t>
            </a:r>
            <a:r>
              <a:rPr lang="cs-CZ" sz="2400" i="1" smtClean="0"/>
              <a:t>PV</a:t>
            </a:r>
            <a:r>
              <a:rPr lang="cs-CZ" sz="2400" smtClean="0"/>
              <a:t>) vzroste v průběhu jednoho roku na </a:t>
            </a:r>
            <a:r>
              <a:rPr lang="cs-CZ" sz="2400" b="1" smtClean="0"/>
              <a:t>budoucí hodnotu</a:t>
            </a:r>
            <a:r>
              <a:rPr lang="cs-CZ" sz="2400" smtClean="0"/>
              <a:t> (angl. Future value - </a:t>
            </a:r>
            <a:r>
              <a:rPr lang="cs-CZ" sz="2400" i="1" smtClean="0"/>
              <a:t>FV</a:t>
            </a:r>
            <a:r>
              <a:rPr lang="cs-CZ" sz="2400" smtClean="0"/>
              <a:t>) v závislosti na úrokové míře (pro veřejný sektor diskontní sazbě </a:t>
            </a:r>
            <a:r>
              <a:rPr lang="cs-CZ" sz="2400" i="1" smtClean="0"/>
              <a:t>r</a:t>
            </a:r>
            <a:r>
              <a:rPr lang="cs-CZ" sz="2400" smtClean="0"/>
              <a:t>), podle vztahu:  </a:t>
            </a:r>
            <a:endParaRPr lang="cs-CZ" sz="2400" i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i="1" smtClean="0"/>
              <a:t>	FV = PV </a:t>
            </a:r>
            <a:r>
              <a:rPr lang="cs-CZ" sz="2600" smtClean="0"/>
              <a:t>(1</a:t>
            </a:r>
            <a:r>
              <a:rPr lang="cs-CZ" sz="2600" i="1" smtClean="0"/>
              <a:t>+r</a:t>
            </a:r>
            <a:r>
              <a:rPr lang="cs-CZ" sz="2600" smtClean="0"/>
              <a:t>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smtClean="0"/>
              <a:t>	V n-tém roce je pak budoucí hodnota </a:t>
            </a:r>
            <a:r>
              <a:rPr lang="cs-CZ" sz="2600" i="1" smtClean="0"/>
              <a:t>FV</a:t>
            </a:r>
            <a:r>
              <a:rPr lang="cs-CZ" sz="2600" smtClean="0"/>
              <a:t> dána vztahem </a:t>
            </a:r>
            <a:endParaRPr lang="cs-CZ" sz="2600" i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i="1" smtClean="0"/>
              <a:t>	 FV = PV </a:t>
            </a:r>
            <a:r>
              <a:rPr lang="cs-CZ" sz="2600" smtClean="0"/>
              <a:t>(1</a:t>
            </a:r>
            <a:r>
              <a:rPr lang="cs-CZ" sz="2600" i="1" smtClean="0"/>
              <a:t>+r</a:t>
            </a:r>
            <a:r>
              <a:rPr lang="cs-CZ" sz="2600" smtClean="0"/>
              <a:t>)</a:t>
            </a:r>
            <a:r>
              <a:rPr lang="cs-CZ" sz="2600" i="1" baseline="30000" smtClean="0"/>
              <a:t>n</a:t>
            </a:r>
            <a:r>
              <a:rPr lang="cs-CZ" sz="2600" smtClean="0"/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smtClean="0"/>
              <a:t>	kde n </a:t>
            </a:r>
            <a:r>
              <a:rPr lang="cs-CZ" sz="2000" smtClean="0"/>
              <a:t>je počet let , po jejichž dobu plyne užitek z projektu</a:t>
            </a:r>
            <a:endParaRPr lang="cs-CZ" sz="26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pPr eaLnBrk="1" hangingPunct="1"/>
            <a:r>
              <a:rPr lang="cs-CZ" sz="3600" smtClean="0"/>
              <a:t>Konstrukce současné hodnoty</a:t>
            </a:r>
          </a:p>
        </p:txBody>
      </p:sp>
      <p:sp>
        <p:nvSpPr>
          <p:cNvPr id="1536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Současná hodnota </a:t>
            </a:r>
            <a:r>
              <a:rPr lang="cs-CZ" sz="2600" i="1" smtClean="0"/>
              <a:t>PV</a:t>
            </a:r>
            <a:r>
              <a:rPr lang="cs-CZ" sz="2600" i="1" baseline="-25000" smtClean="0"/>
              <a:t>t</a:t>
            </a:r>
            <a:r>
              <a:rPr lang="cs-CZ" sz="2600" smtClean="0"/>
              <a:t> všech hotovostních toků vyplývajících z projektu po dobu životnosti veřejného projektu je pak dána vztahem:</a:t>
            </a:r>
            <a:endParaRPr lang="cs-CZ" sz="26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700" b="1" smtClean="0"/>
              <a:t>			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7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700" b="1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	</a:t>
            </a:r>
            <a:r>
              <a:rPr lang="cs-CZ" sz="2200" smtClean="0"/>
              <a:t>kde</a:t>
            </a:r>
            <a:r>
              <a:rPr lang="cs-CZ" sz="2200" i="1" smtClean="0"/>
              <a:t> 	CF</a:t>
            </a:r>
            <a:r>
              <a:rPr lang="cs-CZ" sz="2200" i="1" baseline="-25000" smtClean="0"/>
              <a:t>t</a:t>
            </a:r>
            <a:r>
              <a:rPr lang="cs-CZ" sz="2200" smtClean="0"/>
              <a:t>	je hotovostní tok v roce </a:t>
            </a:r>
            <a:r>
              <a:rPr lang="cs-CZ" sz="2200" i="1" smtClean="0"/>
              <a:t>t</a:t>
            </a:r>
            <a:r>
              <a:rPr lang="cs-CZ" sz="2200" smtClean="0"/>
              <a:t>, </a:t>
            </a:r>
            <a:endParaRPr lang="cs-CZ" sz="22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i="1" smtClean="0"/>
              <a:t>			r	</a:t>
            </a:r>
            <a:r>
              <a:rPr lang="cs-CZ" sz="2200" smtClean="0"/>
              <a:t>je diskontní sazba,</a:t>
            </a:r>
            <a:endParaRPr lang="cs-CZ" sz="22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i="1" smtClean="0"/>
              <a:t>			t	</a:t>
            </a:r>
            <a:r>
              <a:rPr lang="cs-CZ" sz="2200" smtClean="0"/>
              <a:t>je časové období od 1 do </a:t>
            </a:r>
            <a:r>
              <a:rPr lang="cs-CZ" sz="2200" i="1" smtClean="0"/>
              <a:t>n</a:t>
            </a:r>
            <a:r>
              <a:rPr lang="cs-CZ" sz="2200" smtClean="0"/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200" i="1" smtClean="0"/>
              <a:t>			n	</a:t>
            </a:r>
            <a:r>
              <a:rPr lang="cs-CZ" sz="2200" smtClean="0"/>
              <a:t>je životnost projektu.</a:t>
            </a:r>
          </a:p>
        </p:txBody>
      </p:sp>
      <p:sp>
        <p:nvSpPr>
          <p:cNvPr id="15364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53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5366" name="Object 12"/>
          <p:cNvGraphicFramePr>
            <a:graphicFrameLocks noChangeAspect="1"/>
          </p:cNvGraphicFramePr>
          <p:nvPr/>
        </p:nvGraphicFramePr>
        <p:xfrm>
          <a:off x="2916238" y="2951163"/>
          <a:ext cx="2808287" cy="1147762"/>
        </p:xfrm>
        <a:graphic>
          <a:graphicData uri="http://schemas.openxmlformats.org/presentationml/2006/ole">
            <p:oleObj spid="_x0000_s15368" name="Rovnice" r:id="rId3" imgW="1091726" imgH="444307" progId="Equation.3">
              <p:embed/>
            </p:oleObj>
          </a:graphicData>
        </a:graphic>
      </p:graphicFrame>
      <p:sp>
        <p:nvSpPr>
          <p:cNvPr id="153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Čistá současná hodnota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800" i="1" smtClean="0"/>
              <a:t>NPV </a:t>
            </a:r>
            <a:r>
              <a:rPr lang="cs-CZ" sz="2800" smtClean="0"/>
              <a:t>je pak součet současné hodnoty budoucích hotovostních toků plynoucích z projektu a hotovostního toku v nultém roce:</a:t>
            </a:r>
          </a:p>
          <a:p>
            <a:pPr eaLnBrk="1" hangingPunct="1">
              <a:lnSpc>
                <a:spcPct val="90000"/>
              </a:lnSpc>
            </a:pPr>
            <a:endParaRPr lang="cs-CZ" sz="2800" smtClean="0"/>
          </a:p>
          <a:p>
            <a:pPr eaLnBrk="1" hangingPunct="1">
              <a:lnSpc>
                <a:spcPct val="90000"/>
              </a:lnSpc>
            </a:pPr>
            <a:endParaRPr lang="cs-CZ" sz="2100" smtClean="0"/>
          </a:p>
          <a:p>
            <a:pPr eaLnBrk="1" hangingPunct="1">
              <a:lnSpc>
                <a:spcPct val="90000"/>
              </a:lnSpc>
            </a:pPr>
            <a:endParaRPr lang="cs-CZ" sz="21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1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kde  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i="1" smtClean="0"/>
              <a:t>	I</a:t>
            </a:r>
            <a:r>
              <a:rPr lang="cs-CZ" sz="2400" smtClean="0"/>
              <a:t> 	je velikost investičních výdajů v nultém 	období,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6389" name="Object 4"/>
          <p:cNvGraphicFramePr>
            <a:graphicFrameLocks noChangeAspect="1"/>
          </p:cNvGraphicFramePr>
          <p:nvPr/>
        </p:nvGraphicFramePr>
        <p:xfrm>
          <a:off x="1187450" y="3500438"/>
          <a:ext cx="7091363" cy="1150937"/>
        </p:xfrm>
        <a:graphic>
          <a:graphicData uri="http://schemas.openxmlformats.org/presentationml/2006/ole">
            <p:oleObj spid="_x0000_s16390" name="Rovnice" r:id="rId3" imgW="2946400" imgH="444500" progId="Equation.3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Kritérium hodnocení - PV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600" b="1" smtClean="0"/>
          </a:p>
          <a:p>
            <a:pPr algn="ctr" eaLnBrk="1" hangingPunct="1">
              <a:buFont typeface="Wingdings" pitchFamily="2" charset="2"/>
              <a:buNone/>
            </a:pPr>
            <a:r>
              <a:rPr lang="cs-CZ" sz="2400" b="1" smtClean="0"/>
              <a:t>Kritérium			Interpretace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smtClean="0"/>
              <a:t>  PV</a:t>
            </a:r>
            <a:r>
              <a:rPr lang="cs-CZ" sz="2400" smtClean="0"/>
              <a:t> ≥ (</a:t>
            </a:r>
            <a:r>
              <a:rPr lang="cs-CZ" sz="2400" i="1" smtClean="0"/>
              <a:t>-CF</a:t>
            </a:r>
            <a:r>
              <a:rPr lang="cs-CZ" sz="2400" baseline="-25000" smtClean="0"/>
              <a:t>0</a:t>
            </a:r>
            <a:r>
              <a:rPr lang="cs-CZ" sz="2400" smtClean="0"/>
              <a:t>) nebo </a:t>
            </a:r>
            <a:r>
              <a:rPr lang="cs-CZ" sz="2400" i="1" smtClean="0"/>
              <a:t>PV</a:t>
            </a:r>
            <a:r>
              <a:rPr lang="cs-CZ" sz="2400" smtClean="0"/>
              <a:t> ≥ </a:t>
            </a:r>
            <a:r>
              <a:rPr lang="cs-CZ" sz="2400" i="1" smtClean="0"/>
              <a:t>I    </a:t>
            </a:r>
            <a:r>
              <a:rPr lang="cs-CZ" sz="2400" smtClean="0"/>
              <a:t>projekt je přijatelný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i="1" smtClean="0"/>
              <a:t>  PV</a:t>
            </a:r>
            <a:r>
              <a:rPr lang="cs-CZ" sz="2400" smtClean="0"/>
              <a:t> &lt; (-</a:t>
            </a:r>
            <a:r>
              <a:rPr lang="cs-CZ" sz="2400" i="1" smtClean="0"/>
              <a:t>CF</a:t>
            </a:r>
            <a:r>
              <a:rPr lang="cs-CZ" sz="2400" baseline="-25000" smtClean="0"/>
              <a:t>0</a:t>
            </a:r>
            <a:r>
              <a:rPr lang="cs-CZ" sz="2400" smtClean="0"/>
              <a:t>) nebo </a:t>
            </a:r>
            <a:r>
              <a:rPr lang="cs-CZ" sz="2400" i="1" smtClean="0"/>
              <a:t>PV</a:t>
            </a:r>
            <a:r>
              <a:rPr lang="cs-CZ" sz="2400" smtClean="0"/>
              <a:t> &lt; </a:t>
            </a:r>
            <a:r>
              <a:rPr lang="cs-CZ" sz="2400" i="1" smtClean="0"/>
              <a:t>I    </a:t>
            </a:r>
            <a:r>
              <a:rPr lang="cs-CZ" sz="2400" smtClean="0"/>
              <a:t>projekt není přijatelný</a:t>
            </a:r>
          </a:p>
          <a:p>
            <a:pPr eaLnBrk="1" hangingPunct="1">
              <a:buFont typeface="Wingdings" pitchFamily="2" charset="2"/>
              <a:buNone/>
            </a:pPr>
            <a:endParaRPr lang="cs-CZ" sz="22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kde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000" i="1" smtClean="0"/>
              <a:t>	CF</a:t>
            </a:r>
            <a:r>
              <a:rPr lang="cs-CZ" sz="2000" i="1" baseline="-25000" smtClean="0"/>
              <a:t>0</a:t>
            </a:r>
            <a:r>
              <a:rPr lang="cs-CZ" sz="2000" i="1" smtClean="0"/>
              <a:t>  </a:t>
            </a:r>
            <a:r>
              <a:rPr lang="cs-CZ" sz="2000" smtClean="0"/>
              <a:t>je hodnota cash flow plynoucího z I v nul. období,</a:t>
            </a:r>
            <a:endParaRPr lang="cs-CZ" sz="2000" i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000" i="1" smtClean="0"/>
              <a:t>	I	  </a:t>
            </a:r>
            <a:r>
              <a:rPr lang="cs-CZ" sz="2000" smtClean="0"/>
              <a:t>je hodnota investice provedené v nultém období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900" b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  		</a:t>
            </a:r>
            <a:r>
              <a:rPr lang="cs-CZ" sz="2800" b="1" smtClean="0"/>
              <a:t>Kritérium            Interpretace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i="1" smtClean="0"/>
              <a:t>   		  NPV</a:t>
            </a:r>
            <a:r>
              <a:rPr lang="cs-CZ" sz="2800" smtClean="0"/>
              <a:t> ≥0		projekt je přijatelný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800" i="1" smtClean="0"/>
              <a:t>		  NPV</a:t>
            </a:r>
            <a:r>
              <a:rPr lang="cs-CZ" sz="2800" smtClean="0"/>
              <a:t> &lt; 0		projekt není přijatelný</a:t>
            </a:r>
          </a:p>
        </p:txBody>
      </p:sp>
      <p:sp>
        <p:nvSpPr>
          <p:cNvPr id="18435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smtClean="0"/>
              <a:t>Kritérium hodnocení – NPV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Využití NPV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smtClean="0"/>
              <a:t>NPV = jedno z finančních kritérií při analýze nákladů a přínosů, kde se používá ve dvou formách:</a:t>
            </a:r>
          </a:p>
          <a:p>
            <a:pPr lvl="1" eaLnBrk="1" hangingPunct="1"/>
            <a:r>
              <a:rPr lang="cs-CZ" sz="2400" smtClean="0"/>
              <a:t>s označením NPV při finanční analýze v rámci CBA, kde jako vstupy používá účetní hodnoty,</a:t>
            </a:r>
          </a:p>
          <a:p>
            <a:pPr lvl="1" eaLnBrk="1" hangingPunct="1"/>
            <a:r>
              <a:rPr lang="cs-CZ" sz="2400" smtClean="0"/>
              <a:t>s označením ENPV při ekonomické analýze, kde jako vstupy používá ekonomické hodnoty.</a:t>
            </a:r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Vnitřní výnosové procento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angl. Internal Rate of Return - IRR</a:t>
            </a:r>
            <a:r>
              <a:rPr lang="cs-CZ" sz="250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1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Definice: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taková výše diskontní sazby, při niž se současná hodnota příjmů z uvažované alternativy rovná současné hodnotě nákladů na uvažovanou alternativu veřejného projektu nebo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smtClean="0"/>
              <a:t>taková výše diskontní sazby, při níž bude NPV toků plynoucích z veřejného projektu rovna nule</a:t>
            </a:r>
            <a:r>
              <a:rPr lang="cs-CZ" sz="2000" smtClean="0"/>
              <a:t>	 </a:t>
            </a:r>
            <a:endParaRPr lang="cs-CZ" sz="1900" smtClean="0"/>
          </a:p>
          <a:p>
            <a:pPr lvl="1" eaLnBrk="1" hangingPunct="1">
              <a:lnSpc>
                <a:spcPct val="90000"/>
              </a:lnSpc>
            </a:pPr>
            <a:endParaRPr lang="cs-CZ" sz="2000" smtClean="0"/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Odvození IRR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001000" cy="4267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	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700" smtClean="0"/>
              <a:t>Odvození IRR s využitím lineární interpolace:</a:t>
            </a:r>
          </a:p>
          <a:p>
            <a:pPr algn="just" eaLnBrk="1" hangingPunct="1">
              <a:lnSpc>
                <a:spcPct val="80000"/>
              </a:lnSpc>
            </a:pPr>
            <a:endParaRPr lang="cs-CZ" sz="2700" smtClean="0"/>
          </a:p>
          <a:p>
            <a:pPr algn="just" eaLnBrk="1" hangingPunct="1">
              <a:lnSpc>
                <a:spcPct val="80000"/>
              </a:lnSpc>
            </a:pPr>
            <a:endParaRPr lang="cs-CZ" sz="2500" smtClean="0"/>
          </a:p>
          <a:p>
            <a:pPr algn="just" eaLnBrk="1" hangingPunct="1">
              <a:lnSpc>
                <a:spcPct val="80000"/>
              </a:lnSpc>
            </a:pPr>
            <a:endParaRPr lang="cs-CZ" sz="2500" smtClean="0"/>
          </a:p>
          <a:p>
            <a:pPr algn="just" eaLnBrk="1" hangingPunct="1">
              <a:lnSpc>
                <a:spcPct val="80000"/>
              </a:lnSpc>
            </a:pPr>
            <a:endParaRPr lang="cs-CZ" sz="2500" smtClean="0"/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500" smtClean="0"/>
              <a:t>Kde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i="1" smtClean="0"/>
              <a:t>NPV</a:t>
            </a:r>
            <a:r>
              <a:rPr lang="cs-CZ" sz="2100" i="1" baseline="-25000" smtClean="0"/>
              <a:t>n</a:t>
            </a:r>
            <a:r>
              <a:rPr lang="cs-CZ" sz="2100" smtClean="0"/>
              <a:t>	je čistá současná hodnota při nižší diskontní sazbě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i="1" smtClean="0"/>
              <a:t>NPV</a:t>
            </a:r>
            <a:r>
              <a:rPr lang="cs-CZ" sz="2100" i="1" baseline="-25000" smtClean="0"/>
              <a:t>v</a:t>
            </a:r>
            <a:r>
              <a:rPr lang="cs-CZ" sz="2100" i="1" smtClean="0"/>
              <a:t>	</a:t>
            </a:r>
            <a:r>
              <a:rPr lang="cs-CZ" sz="2100" smtClean="0"/>
              <a:t>je čistá současná hodnota při vyšší diskontní sazbě</a:t>
            </a:r>
            <a:endParaRPr lang="cs-CZ" sz="21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i="1" smtClean="0"/>
              <a:t>r</a:t>
            </a:r>
            <a:r>
              <a:rPr lang="cs-CZ" sz="2100" i="1" baseline="-25000" smtClean="0"/>
              <a:t>n</a:t>
            </a:r>
            <a:r>
              <a:rPr lang="cs-CZ" sz="2100" smtClean="0"/>
              <a:t>		je nižší diskontní sazba (v %)	</a:t>
            </a:r>
            <a:endParaRPr lang="cs-CZ" sz="21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i="1" smtClean="0"/>
              <a:t>r</a:t>
            </a:r>
            <a:r>
              <a:rPr lang="cs-CZ" sz="2100" i="1" baseline="-25000" smtClean="0"/>
              <a:t>v</a:t>
            </a:r>
            <a:r>
              <a:rPr lang="cs-CZ" sz="2100" smtClean="0"/>
              <a:t>		je vyšší diskontní sazba (v %)</a:t>
            </a: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21509" name="Object 4"/>
          <p:cNvGraphicFramePr>
            <a:graphicFrameLocks noChangeAspect="1"/>
          </p:cNvGraphicFramePr>
          <p:nvPr/>
        </p:nvGraphicFramePr>
        <p:xfrm>
          <a:off x="1908175" y="2781300"/>
          <a:ext cx="4608513" cy="1042988"/>
        </p:xfrm>
        <a:graphic>
          <a:graphicData uri="http://schemas.openxmlformats.org/presentationml/2006/ole">
            <p:oleObj spid="_x0000_s21510" name="Rovnice" r:id="rId3" imgW="2108200" imgH="44450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dirty="0" err="1" smtClean="0"/>
              <a:t>Jednokriteriální</a:t>
            </a:r>
            <a:r>
              <a:rPr lang="cs-CZ" sz="4000" dirty="0" smtClean="0"/>
              <a:t> metody </a:t>
            </a:r>
            <a:br>
              <a:rPr lang="cs-CZ" sz="4000" dirty="0" smtClean="0"/>
            </a:br>
            <a:r>
              <a:rPr lang="cs-CZ" sz="4000" dirty="0" smtClean="0"/>
              <a:t>hodnocení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2687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3200" dirty="0" smtClean="0"/>
              <a:t>Definice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900" dirty="0" smtClean="0"/>
              <a:t>Takové metody, které pro hodnocení a výběr projektů používají pouze jedno rozhodovací kritérium na které převádí kritéria ostatní. </a:t>
            </a:r>
          </a:p>
          <a:p>
            <a:pPr eaLnBrk="1" hangingPunct="1">
              <a:lnSpc>
                <a:spcPct val="80000"/>
              </a:lnSpc>
            </a:pPr>
            <a:r>
              <a:rPr lang="cs-CZ" sz="3200" dirty="0" smtClean="0"/>
              <a:t>Klasifikace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700" dirty="0" smtClean="0"/>
              <a:t>Obecné finanční metody hodnocení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700" dirty="0" smtClean="0"/>
              <a:t>Nákladově výstupové metody hodnocení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700" dirty="0" smtClean="0"/>
              <a:t>Některé speciální nákladové metody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Konstrukce IRR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267200"/>
          </a:xfrm>
        </p:spPr>
        <p:txBody>
          <a:bodyPr/>
          <a:lstStyle/>
          <a:p>
            <a:pPr eaLnBrk="1" hangingPunct="1"/>
            <a:r>
              <a:rPr lang="cs-CZ" sz="2800" smtClean="0"/>
              <a:t>IRR (hledaná diskontní sazba) splňuje následující rovnici:</a:t>
            </a:r>
          </a:p>
          <a:p>
            <a:pPr eaLnBrk="1" hangingPunct="1"/>
            <a:endParaRPr lang="cs-CZ" sz="2800" smtClean="0"/>
          </a:p>
          <a:p>
            <a:pPr eaLnBrk="1" hangingPunct="1"/>
            <a:endParaRPr lang="cs-CZ" sz="2800" smtClean="0"/>
          </a:p>
          <a:p>
            <a:pPr eaLnBrk="1" hangingPunct="1"/>
            <a:endParaRPr lang="cs-CZ" sz="2600" smtClean="0"/>
          </a:p>
          <a:p>
            <a:pPr eaLnBrk="1" hangingPunct="1"/>
            <a:r>
              <a:rPr lang="cs-CZ" sz="2600" smtClean="0"/>
              <a:t>Zatímco u </a:t>
            </a:r>
            <a:r>
              <a:rPr lang="cs-CZ" sz="2600" i="1" smtClean="0"/>
              <a:t>NPV</a:t>
            </a:r>
            <a:r>
              <a:rPr lang="cs-CZ" sz="2600" smtClean="0"/>
              <a:t> se vychází z dané diskontní sazby, v případě </a:t>
            </a:r>
            <a:r>
              <a:rPr lang="cs-CZ" sz="2600" i="1" smtClean="0"/>
              <a:t>IRR</a:t>
            </a:r>
            <a:r>
              <a:rPr lang="cs-CZ" sz="2600" smtClean="0"/>
              <a:t> hledáme diskontní sazbu, která vyhovuje výše uvedené rovnici</a:t>
            </a:r>
            <a:endParaRPr lang="cs-CZ" sz="2800" smtClean="0"/>
          </a:p>
          <a:p>
            <a:pPr eaLnBrk="1" hangingPunct="1"/>
            <a:endParaRPr lang="cs-CZ" sz="2800" smtClean="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68538" y="2708275"/>
          <a:ext cx="3816350" cy="1223963"/>
        </p:xfrm>
        <a:graphic>
          <a:graphicData uri="http://schemas.openxmlformats.org/presentationml/2006/ole">
            <p:oleObj spid="_x0000_s22533" name="Rovnice" r:id="rId3" imgW="1485255" imgH="444307" progId="Equation.3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Kritérium hodnocení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2000" b="1" smtClean="0"/>
          </a:p>
          <a:p>
            <a:pPr algn="just" eaLnBrk="1" hangingPunct="1">
              <a:buFont typeface="Wingdings" pitchFamily="2" charset="2"/>
              <a:buNone/>
            </a:pPr>
            <a:r>
              <a:rPr lang="cs-CZ" sz="2000" b="1" smtClean="0"/>
              <a:t>		</a:t>
            </a:r>
            <a:r>
              <a:rPr lang="cs-CZ" sz="2800" b="1" smtClean="0"/>
              <a:t>Kritérium	    Interpretace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800" i="1" smtClean="0"/>
              <a:t>		   IRR</a:t>
            </a:r>
            <a:r>
              <a:rPr lang="cs-CZ" sz="2800" smtClean="0"/>
              <a:t> ≥ </a:t>
            </a:r>
            <a:r>
              <a:rPr lang="cs-CZ" sz="2800" i="1" smtClean="0"/>
              <a:t>r		</a:t>
            </a:r>
            <a:r>
              <a:rPr lang="cs-CZ" sz="2800" smtClean="0"/>
              <a:t>projekt je přijatelný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800" i="1" smtClean="0"/>
              <a:t>		   IRR </a:t>
            </a:r>
            <a:r>
              <a:rPr lang="cs-CZ" sz="2800" smtClean="0"/>
              <a:t>&lt; </a:t>
            </a:r>
            <a:r>
              <a:rPr lang="cs-CZ" sz="2800" i="1" smtClean="0"/>
              <a:t>r		</a:t>
            </a:r>
            <a:r>
              <a:rPr lang="cs-CZ" sz="2800" smtClean="0"/>
              <a:t>projekt není přijatelný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500" smtClean="0"/>
              <a:t>	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500" i="1" smtClean="0"/>
              <a:t>	r </a:t>
            </a:r>
            <a:r>
              <a:rPr lang="cs-CZ" sz="2500" smtClean="0"/>
              <a:t>obtížné určit, tedy varianta, která má nejvyšší míru </a:t>
            </a:r>
            <a:r>
              <a:rPr lang="cs-CZ" sz="2500" i="1" smtClean="0"/>
              <a:t>IRR</a:t>
            </a:r>
            <a:r>
              <a:rPr lang="cs-CZ" sz="2500" smtClean="0"/>
              <a:t>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Využití IRR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IRR se ve veřejném sektoru používá především jako finanční kritérium v rámci CBA a to ve dvou formách:</a:t>
            </a:r>
          </a:p>
          <a:p>
            <a:pPr lvl="1" eaLnBrk="1" hangingPunct="1"/>
            <a:r>
              <a:rPr lang="cs-CZ" sz="2400" smtClean="0"/>
              <a:t>s označením </a:t>
            </a:r>
            <a:r>
              <a:rPr lang="cs-CZ" sz="2400" i="1" smtClean="0"/>
              <a:t>IRR</a:t>
            </a:r>
            <a:r>
              <a:rPr lang="cs-CZ" sz="2400" smtClean="0"/>
              <a:t>, kdy jako vstupy používá účetní hodnoty a je výstupem finanční analýzy,</a:t>
            </a:r>
          </a:p>
          <a:p>
            <a:pPr lvl="1" eaLnBrk="1" hangingPunct="1"/>
            <a:r>
              <a:rPr lang="cs-CZ" sz="2400" smtClean="0"/>
              <a:t>s označením </a:t>
            </a:r>
            <a:r>
              <a:rPr lang="cs-CZ" sz="2400" i="1" smtClean="0"/>
              <a:t>EIRR</a:t>
            </a:r>
            <a:r>
              <a:rPr lang="cs-CZ" sz="2400" smtClean="0"/>
              <a:t>, kdy jako vstupy používá ekonomické hodnoty a je výstupem ekonomické analýzy.</a:t>
            </a:r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Lineární interpolace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5084763"/>
            <a:ext cx="7127875" cy="1081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i="1" smtClean="0"/>
              <a:t>NPV</a:t>
            </a:r>
            <a:r>
              <a:rPr lang="cs-CZ" sz="1700" i="1" baseline="-25000" smtClean="0"/>
              <a:t>n</a:t>
            </a:r>
            <a:r>
              <a:rPr lang="cs-CZ" sz="1700" i="1" smtClean="0"/>
              <a:t> </a:t>
            </a:r>
            <a:r>
              <a:rPr lang="cs-CZ" sz="1700" smtClean="0"/>
              <a:t>je čistá současná hodnota při nižší diskontní sazbě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i="1" smtClean="0"/>
              <a:t>NPV</a:t>
            </a:r>
            <a:r>
              <a:rPr lang="cs-CZ" sz="1700" i="1" baseline="-25000" smtClean="0"/>
              <a:t>v</a:t>
            </a:r>
            <a:r>
              <a:rPr lang="cs-CZ" sz="1700" i="1" smtClean="0"/>
              <a:t> </a:t>
            </a:r>
            <a:r>
              <a:rPr lang="cs-CZ" sz="1700" smtClean="0"/>
              <a:t>je čistá současná hodnota při vyšší diskontní sazbě</a:t>
            </a:r>
            <a:endParaRPr lang="cs-CZ" sz="17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i="1" smtClean="0"/>
              <a:t>r</a:t>
            </a:r>
            <a:r>
              <a:rPr lang="cs-CZ" sz="1700" i="1" baseline="-25000" smtClean="0"/>
              <a:t>n</a:t>
            </a:r>
            <a:r>
              <a:rPr lang="cs-CZ" sz="1700" smtClean="0"/>
              <a:t>	   je nižší diskontní sazba (v %)	</a:t>
            </a:r>
            <a:endParaRPr lang="cs-CZ" sz="17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700" i="1" smtClean="0"/>
              <a:t>r</a:t>
            </a:r>
            <a:r>
              <a:rPr lang="cs-CZ" sz="1700" i="1" baseline="-25000" smtClean="0"/>
              <a:t>v</a:t>
            </a:r>
            <a:r>
              <a:rPr lang="cs-CZ" sz="1700" smtClean="0"/>
              <a:t>	   je vyšší diskontní sazba (v %)</a:t>
            </a:r>
          </a:p>
        </p:txBody>
      </p:sp>
      <p:grpSp>
        <p:nvGrpSpPr>
          <p:cNvPr id="29700" name="Group 22"/>
          <p:cNvGrpSpPr>
            <a:grpSpLocks/>
          </p:cNvGrpSpPr>
          <p:nvPr/>
        </p:nvGrpSpPr>
        <p:grpSpPr bwMode="auto">
          <a:xfrm>
            <a:off x="395288" y="836613"/>
            <a:ext cx="6635750" cy="4941887"/>
            <a:chOff x="1063" y="554"/>
            <a:chExt cx="4180" cy="3113"/>
          </a:xfrm>
        </p:grpSpPr>
        <p:sp>
          <p:nvSpPr>
            <p:cNvPr id="29701" name="Line 23"/>
            <p:cNvSpPr>
              <a:spLocks noChangeShapeType="1"/>
            </p:cNvSpPr>
            <p:nvPr/>
          </p:nvSpPr>
          <p:spPr bwMode="auto">
            <a:xfrm>
              <a:off x="2001" y="1747"/>
              <a:ext cx="968" cy="96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02" name="Line 24"/>
            <p:cNvSpPr>
              <a:spLocks noChangeShapeType="1"/>
            </p:cNvSpPr>
            <p:nvPr/>
          </p:nvSpPr>
          <p:spPr bwMode="auto">
            <a:xfrm>
              <a:off x="2962" y="2360"/>
              <a:ext cx="0" cy="3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03" name="Text Box 25"/>
            <p:cNvSpPr txBox="1">
              <a:spLocks noChangeArrowheads="1"/>
            </p:cNvSpPr>
            <p:nvPr/>
          </p:nvSpPr>
          <p:spPr bwMode="auto">
            <a:xfrm>
              <a:off x="1898" y="2412"/>
              <a:ext cx="2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i</a:t>
              </a:r>
              <a:r>
                <a:rPr lang="cs-CZ" baseline="-25000">
                  <a:latin typeface="Arial" charset="0"/>
                </a:rPr>
                <a:t>n</a:t>
              </a:r>
            </a:p>
          </p:txBody>
        </p:sp>
        <p:sp>
          <p:nvSpPr>
            <p:cNvPr id="29704" name="Line 26"/>
            <p:cNvSpPr>
              <a:spLocks noChangeShapeType="1"/>
            </p:cNvSpPr>
            <p:nvPr/>
          </p:nvSpPr>
          <p:spPr bwMode="auto">
            <a:xfrm>
              <a:off x="1610" y="1134"/>
              <a:ext cx="0" cy="253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05" name="Line 27"/>
            <p:cNvSpPr>
              <a:spLocks noChangeShapeType="1"/>
            </p:cNvSpPr>
            <p:nvPr/>
          </p:nvSpPr>
          <p:spPr bwMode="auto">
            <a:xfrm>
              <a:off x="1547" y="2360"/>
              <a:ext cx="36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06" name="Text Box 28"/>
            <p:cNvSpPr txBox="1">
              <a:spLocks noChangeArrowheads="1"/>
            </p:cNvSpPr>
            <p:nvPr/>
          </p:nvSpPr>
          <p:spPr bwMode="auto">
            <a:xfrm>
              <a:off x="1447" y="2342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0</a:t>
              </a:r>
            </a:p>
          </p:txBody>
        </p:sp>
        <p:sp>
          <p:nvSpPr>
            <p:cNvPr id="29707" name="Text Box 29"/>
            <p:cNvSpPr txBox="1">
              <a:spLocks noChangeArrowheads="1"/>
            </p:cNvSpPr>
            <p:nvPr/>
          </p:nvSpPr>
          <p:spPr bwMode="auto">
            <a:xfrm>
              <a:off x="1226" y="1087"/>
              <a:ext cx="4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NPV</a:t>
              </a:r>
            </a:p>
          </p:txBody>
        </p:sp>
        <p:sp>
          <p:nvSpPr>
            <p:cNvPr id="29708" name="Text Box 30"/>
            <p:cNvSpPr txBox="1">
              <a:spLocks noChangeArrowheads="1"/>
            </p:cNvSpPr>
            <p:nvPr/>
          </p:nvSpPr>
          <p:spPr bwMode="auto">
            <a:xfrm>
              <a:off x="5051" y="2342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i</a:t>
              </a:r>
            </a:p>
          </p:txBody>
        </p:sp>
        <p:sp>
          <p:nvSpPr>
            <p:cNvPr id="29709" name="Arc 31"/>
            <p:cNvSpPr>
              <a:spLocks/>
            </p:cNvSpPr>
            <p:nvPr/>
          </p:nvSpPr>
          <p:spPr bwMode="auto">
            <a:xfrm rot="10800000">
              <a:off x="1812" y="554"/>
              <a:ext cx="2175" cy="2422"/>
            </a:xfrm>
            <a:custGeom>
              <a:avLst/>
              <a:gdLst>
                <a:gd name="T0" fmla="*/ 0 w 20520"/>
                <a:gd name="T1" fmla="*/ 0 h 21600"/>
                <a:gd name="T2" fmla="*/ 0 w 20520"/>
                <a:gd name="T3" fmla="*/ 0 h 21600"/>
                <a:gd name="T4" fmla="*/ 0 w 2052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520" h="21600" fill="none" extrusionOk="0">
                  <a:moveTo>
                    <a:pt x="-1" y="0"/>
                  </a:moveTo>
                  <a:cubicBezTo>
                    <a:pt x="9331" y="0"/>
                    <a:pt x="17607" y="5992"/>
                    <a:pt x="20520" y="14856"/>
                  </a:cubicBezTo>
                </a:path>
                <a:path w="20520" h="21600" stroke="0" extrusionOk="0">
                  <a:moveTo>
                    <a:pt x="-1" y="0"/>
                  </a:moveTo>
                  <a:cubicBezTo>
                    <a:pt x="9331" y="0"/>
                    <a:pt x="17607" y="5992"/>
                    <a:pt x="20520" y="14856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rgbClr val="0000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9710" name="Line 32"/>
            <p:cNvSpPr>
              <a:spLocks noChangeShapeType="1"/>
            </p:cNvSpPr>
            <p:nvPr/>
          </p:nvSpPr>
          <p:spPr bwMode="auto">
            <a:xfrm flipH="1">
              <a:off x="1610" y="175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1" name="Line 33"/>
            <p:cNvSpPr>
              <a:spLocks noChangeShapeType="1"/>
            </p:cNvSpPr>
            <p:nvPr/>
          </p:nvSpPr>
          <p:spPr bwMode="auto">
            <a:xfrm flipH="1">
              <a:off x="1610" y="2721"/>
              <a:ext cx="13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2" name="Line 34"/>
            <p:cNvSpPr>
              <a:spLocks noChangeShapeType="1"/>
            </p:cNvSpPr>
            <p:nvPr/>
          </p:nvSpPr>
          <p:spPr bwMode="auto">
            <a:xfrm>
              <a:off x="1994" y="1747"/>
              <a:ext cx="0" cy="6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3" name="Text Box 35"/>
            <p:cNvSpPr txBox="1">
              <a:spLocks noChangeArrowheads="1"/>
            </p:cNvSpPr>
            <p:nvPr/>
          </p:nvSpPr>
          <p:spPr bwMode="auto">
            <a:xfrm>
              <a:off x="2946" y="2342"/>
              <a:ext cx="25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i</a:t>
              </a:r>
              <a:r>
                <a:rPr lang="cs-CZ" baseline="-25000">
                  <a:latin typeface="Arial" charset="0"/>
                </a:rPr>
                <a:t>v</a:t>
              </a:r>
            </a:p>
          </p:txBody>
        </p:sp>
        <p:sp>
          <p:nvSpPr>
            <p:cNvPr id="29714" name="Text Box 36"/>
            <p:cNvSpPr txBox="1">
              <a:spLocks noChangeArrowheads="1"/>
            </p:cNvSpPr>
            <p:nvPr/>
          </p:nvSpPr>
          <p:spPr bwMode="auto">
            <a:xfrm>
              <a:off x="1123" y="1611"/>
              <a:ext cx="5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NPV</a:t>
              </a:r>
              <a:r>
                <a:rPr lang="cs-CZ" baseline="-25000">
                  <a:latin typeface="Arial" charset="0"/>
                </a:rPr>
                <a:t>n</a:t>
              </a:r>
            </a:p>
          </p:txBody>
        </p:sp>
        <p:sp>
          <p:nvSpPr>
            <p:cNvPr id="29715" name="Text Box 37"/>
            <p:cNvSpPr txBox="1">
              <a:spLocks noChangeArrowheads="1"/>
            </p:cNvSpPr>
            <p:nvPr/>
          </p:nvSpPr>
          <p:spPr bwMode="auto">
            <a:xfrm>
              <a:off x="1063" y="2608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NPV</a:t>
              </a:r>
              <a:r>
                <a:rPr lang="cs-CZ" baseline="-25000">
                  <a:latin typeface="Arial" charset="0"/>
                </a:rPr>
                <a:t>v</a:t>
              </a:r>
            </a:p>
          </p:txBody>
        </p:sp>
        <p:sp>
          <p:nvSpPr>
            <p:cNvPr id="29716" name="Line 38"/>
            <p:cNvSpPr>
              <a:spLocks noChangeShapeType="1"/>
            </p:cNvSpPr>
            <p:nvPr/>
          </p:nvSpPr>
          <p:spPr bwMode="auto">
            <a:xfrm flipH="1">
              <a:off x="2622" y="2134"/>
              <a:ext cx="199" cy="22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717" name="Text Box 39"/>
            <p:cNvSpPr txBox="1">
              <a:spLocks noChangeArrowheads="1"/>
            </p:cNvSpPr>
            <p:nvPr/>
          </p:nvSpPr>
          <p:spPr bwMode="auto">
            <a:xfrm>
              <a:off x="2796" y="1986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i="1">
                  <a:latin typeface="Arial" charset="0"/>
                </a:rPr>
                <a:t>IRR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Pasti IRR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Past č. 1 – zápůjčka nebo výpůjčka, </a:t>
            </a:r>
          </a:p>
          <a:p>
            <a:pPr lvl="1" eaLnBrk="1" hangingPunct="1"/>
            <a:r>
              <a:rPr lang="cs-CZ" smtClean="0"/>
              <a:t>shodné IRR u obou projektů, ale NPV je u jednoho projektu kladné a u druhého záporné</a:t>
            </a:r>
          </a:p>
          <a:p>
            <a:pPr eaLnBrk="1" hangingPunct="1"/>
            <a:r>
              <a:rPr lang="cs-CZ" smtClean="0"/>
              <a:t>Past č. 2 – více IRR</a:t>
            </a:r>
          </a:p>
          <a:p>
            <a:pPr eaLnBrk="1" hangingPunct="1"/>
            <a:r>
              <a:rPr lang="cs-CZ" smtClean="0"/>
              <a:t>Past č. 3 – žádné IRR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Past č. 1 - Zápůjčka nebo výpůjčka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00200"/>
            <a:ext cx="8350250" cy="4702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200" smtClean="0"/>
          </a:p>
          <a:p>
            <a:pPr eaLnBrk="1" hangingPunct="1">
              <a:lnSpc>
                <a:spcPct val="90000"/>
              </a:lnSpc>
            </a:pPr>
            <a:endParaRPr lang="cs-CZ" sz="2200" smtClean="0"/>
          </a:p>
          <a:p>
            <a:pPr eaLnBrk="1" hangingPunct="1">
              <a:lnSpc>
                <a:spcPct val="90000"/>
              </a:lnSpc>
            </a:pPr>
            <a:endParaRPr lang="cs-CZ" sz="2000" smtClean="0"/>
          </a:p>
          <a:p>
            <a:pPr eaLnBrk="1" hangingPunct="1">
              <a:lnSpc>
                <a:spcPct val="90000"/>
              </a:lnSpc>
            </a:pPr>
            <a:endParaRPr lang="cs-CZ" sz="2000" smtClean="0"/>
          </a:p>
          <a:p>
            <a:pPr eaLnBrk="1" hangingPunct="1">
              <a:lnSpc>
                <a:spcPct val="90000"/>
              </a:lnSpc>
            </a:pPr>
            <a:endParaRPr lang="cs-CZ" sz="2000" smtClean="0"/>
          </a:p>
          <a:p>
            <a:pPr eaLnBrk="1" hangingPunct="1">
              <a:lnSpc>
                <a:spcPct val="90000"/>
              </a:lnSpc>
            </a:pPr>
            <a:endParaRPr lang="cs-CZ" sz="2000" smtClean="0"/>
          </a:p>
          <a:p>
            <a:pPr eaLnBrk="1" hangingPunct="1">
              <a:lnSpc>
                <a:spcPct val="90000"/>
              </a:lnSpc>
            </a:pPr>
            <a:endParaRPr lang="cs-CZ" sz="2000" smtClean="0"/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IRR = 50% </a:t>
            </a:r>
            <a:r>
              <a:rPr lang="en-US" sz="2000" smtClean="0"/>
              <a:t>&gt;</a:t>
            </a:r>
            <a:r>
              <a:rPr lang="cs-CZ" sz="2000" smtClean="0"/>
              <a:t> r=10% </a:t>
            </a:r>
            <a:r>
              <a:rPr lang="cs-CZ" sz="2200" smtClean="0">
                <a:latin typeface="Symbol" pitchFamily="18" charset="2"/>
              </a:rPr>
              <a:t>Þ </a:t>
            </a:r>
            <a:r>
              <a:rPr lang="cs-CZ" sz="2000" smtClean="0"/>
              <a:t>oba přijatelné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IRR (X) = IRR (Y) </a:t>
            </a:r>
            <a:r>
              <a:rPr lang="cs-CZ" sz="2200" smtClean="0">
                <a:latin typeface="Symbol" pitchFamily="18" charset="2"/>
              </a:rPr>
              <a:t>Þ</a:t>
            </a:r>
            <a:r>
              <a:rPr lang="cs-CZ" sz="2000" smtClean="0"/>
              <a:t> oba stejně investičně přitažlivé</a:t>
            </a:r>
          </a:p>
          <a:p>
            <a:pPr eaLnBrk="1" hangingPunct="1">
              <a:lnSpc>
                <a:spcPct val="90000"/>
              </a:lnSpc>
            </a:pPr>
            <a:r>
              <a:rPr lang="cs-CZ" sz="2000" smtClean="0"/>
              <a:t>ALE projekt Y je významně horší, než-li projekt X: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NPV(X) &gt; NPV(Y)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smtClean="0"/>
              <a:t>a zároveň je zcela nepřijatelný: NPV (Y) &lt; 0.</a:t>
            </a:r>
          </a:p>
        </p:txBody>
      </p:sp>
      <p:graphicFrame>
        <p:nvGraphicFramePr>
          <p:cNvPr id="119839" name="Group 31"/>
          <p:cNvGraphicFramePr>
            <a:graphicFrameLocks noGrp="1"/>
          </p:cNvGraphicFramePr>
          <p:nvPr>
            <p:ph sz="half" idx="2"/>
          </p:nvPr>
        </p:nvGraphicFramePr>
        <p:xfrm>
          <a:off x="611188" y="2133600"/>
          <a:ext cx="7820025" cy="1387476"/>
        </p:xfrm>
        <a:graphic>
          <a:graphicData uri="http://schemas.openxmlformats.org/drawingml/2006/table">
            <a:tbl>
              <a:tblPr/>
              <a:tblGrid>
                <a:gridCol w="1182687"/>
                <a:gridCol w="1474788"/>
                <a:gridCol w="1497012"/>
                <a:gridCol w="1816100"/>
                <a:gridCol w="1849438"/>
              </a:tblGrid>
              <a:tr h="414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Projekt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IRR (v 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NPV při r=10%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Tx/>
                        <a:buChar char="-"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+1 500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+364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+1 000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-1 500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-364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6354763" y="6492875"/>
            <a:ext cx="27892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400" i="1">
                <a:latin typeface="Arial" charset="0"/>
              </a:rPr>
              <a:t>Zdroj: www.businessinfo.cz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Past č. 2 - více IRR)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819150"/>
          </a:xfrm>
        </p:spPr>
        <p:txBody>
          <a:bodyPr/>
          <a:lstStyle/>
          <a:p>
            <a:pPr eaLnBrk="1" hangingPunct="1"/>
            <a:r>
              <a:rPr lang="cs-CZ" sz="2100" smtClean="0"/>
              <a:t>peněžní toky nejsou kontinuálně kladné po celou dobu předpokládaných výnosů investic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1187450" y="2565400"/>
            <a:ext cx="6376988" cy="3533775"/>
            <a:chOff x="1352" y="1640"/>
            <a:chExt cx="4017" cy="2226"/>
          </a:xfrm>
        </p:grpSpPr>
        <p:sp>
          <p:nvSpPr>
            <p:cNvPr id="33800" name="Line 5"/>
            <p:cNvSpPr>
              <a:spLocks noChangeShapeType="1"/>
            </p:cNvSpPr>
            <p:nvPr/>
          </p:nvSpPr>
          <p:spPr bwMode="auto">
            <a:xfrm>
              <a:off x="1736" y="1687"/>
              <a:ext cx="0" cy="217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1" name="Line 6"/>
            <p:cNvSpPr>
              <a:spLocks noChangeShapeType="1"/>
            </p:cNvSpPr>
            <p:nvPr/>
          </p:nvSpPr>
          <p:spPr bwMode="auto">
            <a:xfrm>
              <a:off x="1673" y="2913"/>
              <a:ext cx="36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3802" name="Text Box 7"/>
            <p:cNvSpPr txBox="1">
              <a:spLocks noChangeArrowheads="1"/>
            </p:cNvSpPr>
            <p:nvPr/>
          </p:nvSpPr>
          <p:spPr bwMode="auto">
            <a:xfrm>
              <a:off x="1573" y="289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0</a:t>
              </a:r>
            </a:p>
          </p:txBody>
        </p:sp>
        <p:sp>
          <p:nvSpPr>
            <p:cNvPr id="33803" name="Text Box 8"/>
            <p:cNvSpPr txBox="1">
              <a:spLocks noChangeArrowheads="1"/>
            </p:cNvSpPr>
            <p:nvPr/>
          </p:nvSpPr>
          <p:spPr bwMode="auto">
            <a:xfrm>
              <a:off x="1352" y="1640"/>
              <a:ext cx="4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NPV</a:t>
              </a:r>
            </a:p>
          </p:txBody>
        </p:sp>
        <p:sp>
          <p:nvSpPr>
            <p:cNvPr id="33804" name="Text Box 9"/>
            <p:cNvSpPr txBox="1">
              <a:spLocks noChangeArrowheads="1"/>
            </p:cNvSpPr>
            <p:nvPr/>
          </p:nvSpPr>
          <p:spPr bwMode="auto">
            <a:xfrm>
              <a:off x="5177" y="2895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>
                  <a:latin typeface="Arial" charset="0"/>
                </a:rPr>
                <a:t>i</a:t>
              </a:r>
            </a:p>
          </p:txBody>
        </p:sp>
      </p:grpSp>
      <p:sp>
        <p:nvSpPr>
          <p:cNvPr id="33797" name="Freeform 10"/>
          <p:cNvSpPr>
            <a:spLocks/>
          </p:cNvSpPr>
          <p:nvPr/>
        </p:nvSpPr>
        <p:spPr bwMode="auto">
          <a:xfrm>
            <a:off x="2767013" y="3092450"/>
            <a:ext cx="4994275" cy="2768600"/>
          </a:xfrm>
          <a:custGeom>
            <a:avLst/>
            <a:gdLst>
              <a:gd name="T0" fmla="*/ 0 w 3146"/>
              <a:gd name="T1" fmla="*/ 2147483647 h 1744"/>
              <a:gd name="T2" fmla="*/ 2147483647 w 3146"/>
              <a:gd name="T3" fmla="*/ 2147483647 h 1744"/>
              <a:gd name="T4" fmla="*/ 2147483647 w 3146"/>
              <a:gd name="T5" fmla="*/ 2147483647 h 17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146" h="1744">
                <a:moveTo>
                  <a:pt x="0" y="1375"/>
                </a:moveTo>
                <a:cubicBezTo>
                  <a:pt x="247" y="687"/>
                  <a:pt x="495" y="0"/>
                  <a:pt x="1019" y="61"/>
                </a:cubicBezTo>
                <a:cubicBezTo>
                  <a:pt x="1543" y="122"/>
                  <a:pt x="2768" y="1404"/>
                  <a:pt x="3146" y="1744"/>
                </a:cubicBezTo>
              </a:path>
            </a:pathLst>
          </a:custGeom>
          <a:noFill/>
          <a:ln w="38100" cmpd="sng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3798" name="Text Box 11"/>
          <p:cNvSpPr txBox="1">
            <a:spLocks noChangeArrowheads="1"/>
          </p:cNvSpPr>
          <p:nvPr/>
        </p:nvSpPr>
        <p:spPr bwMode="auto">
          <a:xfrm>
            <a:off x="6178550" y="4595813"/>
            <a:ext cx="4111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i</a:t>
            </a:r>
            <a:r>
              <a:rPr lang="cs-CZ" baseline="-25000">
                <a:latin typeface="Arial" charset="0"/>
              </a:rPr>
              <a:t>2</a:t>
            </a:r>
          </a:p>
        </p:txBody>
      </p:sp>
      <p:sp>
        <p:nvSpPr>
          <p:cNvPr id="33799" name="Text Box 12"/>
          <p:cNvSpPr txBox="1">
            <a:spLocks noChangeArrowheads="1"/>
          </p:cNvSpPr>
          <p:nvPr/>
        </p:nvSpPr>
        <p:spPr bwMode="auto">
          <a:xfrm>
            <a:off x="2941638" y="4595813"/>
            <a:ext cx="469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i</a:t>
            </a:r>
            <a:r>
              <a:rPr lang="cs-CZ" baseline="-25000"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Past č. 3 - žádná IRR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 eaLnBrk="1" hangingPunct="1"/>
            <a:r>
              <a:rPr lang="cs-CZ" sz="1900" smtClean="0"/>
              <a:t>Není možné rozhodnout na základě IRR o smysluplnosti projektu vzhledem k tomu, že IRR nemá hodnotu.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1763713" y="2708275"/>
            <a:ext cx="0" cy="3459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1476375" y="5589588"/>
            <a:ext cx="58134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116013" y="5407025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0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042988" y="2636838"/>
            <a:ext cx="6556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NPV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7380288" y="5589588"/>
            <a:ext cx="304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>
                <a:latin typeface="Arial" charset="0"/>
              </a:rPr>
              <a:t>i</a:t>
            </a:r>
          </a:p>
        </p:txBody>
      </p:sp>
      <p:sp>
        <p:nvSpPr>
          <p:cNvPr id="34825" name="Freeform 9"/>
          <p:cNvSpPr>
            <a:spLocks/>
          </p:cNvSpPr>
          <p:nvPr/>
        </p:nvSpPr>
        <p:spPr bwMode="auto">
          <a:xfrm>
            <a:off x="2051050" y="3644900"/>
            <a:ext cx="4724400" cy="1733550"/>
          </a:xfrm>
          <a:custGeom>
            <a:avLst/>
            <a:gdLst>
              <a:gd name="T0" fmla="*/ 0 w 2976"/>
              <a:gd name="T1" fmla="*/ 0 h 1092"/>
              <a:gd name="T2" fmla="*/ 2147483647 w 2976"/>
              <a:gd name="T3" fmla="*/ 2147483647 h 1092"/>
              <a:gd name="T4" fmla="*/ 2147483647 w 2976"/>
              <a:gd name="T5" fmla="*/ 2147483647 h 10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76" h="1092">
                <a:moveTo>
                  <a:pt x="0" y="0"/>
                </a:moveTo>
                <a:cubicBezTo>
                  <a:pt x="213" y="525"/>
                  <a:pt x="427" y="1050"/>
                  <a:pt x="923" y="1071"/>
                </a:cubicBezTo>
                <a:cubicBezTo>
                  <a:pt x="1419" y="1092"/>
                  <a:pt x="2631" y="261"/>
                  <a:pt x="2976" y="126"/>
                </a:cubicBezTo>
              </a:path>
            </a:pathLst>
          </a:custGeom>
          <a:noFill/>
          <a:ln w="38100" cmpd="sng">
            <a:solidFill>
              <a:srgbClr val="00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Index rentability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angl. Rentability Index (Ri)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nebo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Return of Investment (ROI)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Definice: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podíl čisté současné hodnoty projektu na hotovostním toku nultého období (na investičních výdajích)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Konstrukce Ri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600" smtClean="0"/>
          </a:p>
          <a:p>
            <a:pPr eaLnBrk="1" hangingPunct="1">
              <a:lnSpc>
                <a:spcPct val="90000"/>
              </a:lnSpc>
            </a:pPr>
            <a:endParaRPr lang="cs-CZ" sz="2600" smtClean="0"/>
          </a:p>
          <a:p>
            <a:pPr eaLnBrk="1" hangingPunct="1">
              <a:lnSpc>
                <a:spcPct val="90000"/>
              </a:lnSpc>
            </a:pPr>
            <a:endParaRPr lang="cs-CZ" sz="2600" smtClean="0"/>
          </a:p>
          <a:p>
            <a:pPr eaLnBrk="1" hangingPunct="1">
              <a:lnSpc>
                <a:spcPct val="90000"/>
              </a:lnSpc>
            </a:pPr>
            <a:endParaRPr lang="cs-CZ" sz="2600" smtClean="0"/>
          </a:p>
          <a:p>
            <a:pPr eaLnBrk="1" hangingPunct="1">
              <a:lnSpc>
                <a:spcPct val="90000"/>
              </a:lnSpc>
            </a:pPr>
            <a:endParaRPr lang="cs-CZ" sz="2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700" b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smtClean="0"/>
              <a:t>kde</a:t>
            </a:r>
            <a:r>
              <a:rPr lang="cs-CZ" sz="2200" i="1" smtClean="0"/>
              <a:t> 	CF</a:t>
            </a:r>
            <a:r>
              <a:rPr lang="cs-CZ" sz="2200" i="1" baseline="-25000" smtClean="0"/>
              <a:t>t</a:t>
            </a:r>
            <a:r>
              <a:rPr lang="cs-CZ" sz="2200" smtClean="0"/>
              <a:t>	je hotovostní tok v roce </a:t>
            </a:r>
            <a:r>
              <a:rPr lang="cs-CZ" sz="2200" i="1" smtClean="0"/>
              <a:t>t</a:t>
            </a:r>
            <a:r>
              <a:rPr lang="cs-CZ" sz="2200" smtClean="0"/>
              <a:t>, </a:t>
            </a:r>
            <a:endParaRPr lang="cs-CZ" sz="2200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		r	</a:t>
            </a:r>
            <a:r>
              <a:rPr lang="cs-CZ" sz="2200" smtClean="0"/>
              <a:t>je diskontní sazba,</a:t>
            </a:r>
            <a:endParaRPr lang="cs-CZ" sz="2200" i="1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		t	</a:t>
            </a:r>
            <a:r>
              <a:rPr lang="cs-CZ" sz="2200" smtClean="0"/>
              <a:t>je časové období od 1 do </a:t>
            </a:r>
            <a:r>
              <a:rPr lang="cs-CZ" sz="2200" i="1" smtClean="0"/>
              <a:t>n</a:t>
            </a:r>
            <a:r>
              <a:rPr lang="cs-CZ" sz="2200" smtClean="0"/>
              <a:t>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200" i="1" smtClean="0"/>
              <a:t>		n	</a:t>
            </a:r>
            <a:r>
              <a:rPr lang="cs-CZ" sz="2200" smtClean="0"/>
              <a:t>je životnost projektu.</a:t>
            </a:r>
            <a:endParaRPr lang="cs-CZ" sz="2600" smtClean="0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900113" y="1989138"/>
          <a:ext cx="3240087" cy="2016125"/>
        </p:xfrm>
        <a:graphic>
          <a:graphicData uri="http://schemas.openxmlformats.org/presentationml/2006/ole">
            <p:oleObj spid="_x0000_s37894" name="Rovnice" r:id="rId3" imgW="1143000" imgH="711200" progId="Equation.3">
              <p:embed/>
            </p:oleObj>
          </a:graphicData>
        </a:graphic>
      </p:graphicFrame>
      <p:graphicFrame>
        <p:nvGraphicFramePr>
          <p:cNvPr id="3789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643438" y="1989138"/>
          <a:ext cx="3168650" cy="1971675"/>
        </p:xfrm>
        <a:graphic>
          <a:graphicData uri="http://schemas.openxmlformats.org/presentationml/2006/ole">
            <p:oleObj spid="_x0000_s37895" name="Rovnice" r:id="rId4" imgW="1143000" imgH="71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8001000" cy="1008063"/>
          </a:xfrm>
        </p:spPr>
        <p:txBody>
          <a:bodyPr/>
          <a:lstStyle/>
          <a:p>
            <a:pPr eaLnBrk="1" hangingPunct="1"/>
            <a:r>
              <a:rPr lang="cs-CZ" sz="4000" dirty="0" smtClean="0"/>
              <a:t>Obecné finanční metody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4281488"/>
          </a:xfrm>
        </p:spPr>
        <p:txBody>
          <a:bodyPr/>
          <a:lstStyle/>
          <a:p>
            <a:pPr marL="571500" indent="-571500" eaLnBrk="1" hangingPunct="1">
              <a:lnSpc>
                <a:spcPct val="80000"/>
              </a:lnSpc>
            </a:pPr>
            <a:r>
              <a:rPr lang="cs-CZ" sz="2800" smtClean="0"/>
              <a:t>Finanční kritéria používaná při hodnocení veřejných projektů</a:t>
            </a:r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sz="2400" smtClean="0"/>
              <a:t>Statická</a:t>
            </a:r>
          </a:p>
          <a:p>
            <a:pPr marL="1347788" lvl="2" indent="-438150" eaLnBrk="1" hangingPunct="1">
              <a:lnSpc>
                <a:spcPct val="80000"/>
              </a:lnSpc>
            </a:pPr>
            <a:r>
              <a:rPr lang="cs-CZ" smtClean="0"/>
              <a:t>metoda výnosnosti (rentability) projektu</a:t>
            </a:r>
          </a:p>
          <a:p>
            <a:pPr marL="1347788" lvl="2" indent="-438150" eaLnBrk="1" hangingPunct="1">
              <a:lnSpc>
                <a:spcPct val="80000"/>
              </a:lnSpc>
            </a:pPr>
            <a:r>
              <a:rPr lang="cs-CZ" smtClean="0"/>
              <a:t>doba návratnosti prostá</a:t>
            </a:r>
          </a:p>
          <a:p>
            <a:pPr marL="966788" lvl="1" indent="-495300" eaLnBrk="1" hangingPunct="1">
              <a:lnSpc>
                <a:spcPct val="80000"/>
              </a:lnSpc>
            </a:pPr>
            <a:endParaRPr lang="cs-CZ" sz="2400" smtClean="0"/>
          </a:p>
          <a:p>
            <a:pPr marL="966788" lvl="1" indent="-495300" eaLnBrk="1" hangingPunct="1">
              <a:lnSpc>
                <a:spcPct val="80000"/>
              </a:lnSpc>
            </a:pPr>
            <a:r>
              <a:rPr lang="cs-CZ" sz="2400" smtClean="0"/>
              <a:t>Dynamická</a:t>
            </a:r>
          </a:p>
          <a:p>
            <a:pPr marL="1347788" lvl="2" indent="-438150" eaLnBrk="1" hangingPunct="1">
              <a:lnSpc>
                <a:spcPct val="80000"/>
              </a:lnSpc>
            </a:pPr>
            <a:r>
              <a:rPr lang="cs-CZ" smtClean="0"/>
              <a:t>doba návratnosti reálná </a:t>
            </a:r>
          </a:p>
          <a:p>
            <a:pPr marL="1347788" lvl="2" indent="-438150" eaLnBrk="1" hangingPunct="1">
              <a:lnSpc>
                <a:spcPct val="80000"/>
              </a:lnSpc>
            </a:pPr>
            <a:r>
              <a:rPr lang="cs-CZ" smtClean="0"/>
              <a:t>čistá současná hodnota, </a:t>
            </a:r>
          </a:p>
          <a:p>
            <a:pPr marL="1347788" lvl="2" indent="-438150" eaLnBrk="1" hangingPunct="1">
              <a:lnSpc>
                <a:spcPct val="80000"/>
              </a:lnSpc>
            </a:pPr>
            <a:r>
              <a:rPr lang="cs-CZ" smtClean="0"/>
              <a:t>vnitřní výnosové procento (vnitřní míra výnosu),</a:t>
            </a:r>
          </a:p>
          <a:p>
            <a:pPr marL="1347788" lvl="2" indent="-438150" eaLnBrk="1" hangingPunct="1">
              <a:lnSpc>
                <a:spcPct val="80000"/>
              </a:lnSpc>
            </a:pPr>
            <a:r>
              <a:rPr lang="cs-CZ" smtClean="0"/>
              <a:t>index rentability,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Kritérium hodnocení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endParaRPr lang="cs-CZ" sz="2800" b="1" smtClean="0"/>
          </a:p>
          <a:p>
            <a:pPr algn="just" eaLnBrk="1" hangingPunct="1">
              <a:buFont typeface="Wingdings" pitchFamily="2" charset="2"/>
              <a:buNone/>
            </a:pPr>
            <a:r>
              <a:rPr lang="cs-CZ" sz="2800" b="1" smtClean="0"/>
              <a:t>		Kritérium	    Interpretace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800" i="1" smtClean="0"/>
              <a:t>		   Ri</a:t>
            </a:r>
            <a:r>
              <a:rPr lang="cs-CZ" sz="2800" smtClean="0"/>
              <a:t> ≥ 0</a:t>
            </a:r>
            <a:r>
              <a:rPr lang="cs-CZ" sz="2800" i="1" smtClean="0"/>
              <a:t>		</a:t>
            </a:r>
            <a:r>
              <a:rPr lang="cs-CZ" sz="2800" smtClean="0"/>
              <a:t>projekt je přijatelný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800" i="1" smtClean="0"/>
              <a:t>		   Ri </a:t>
            </a:r>
            <a:r>
              <a:rPr lang="cs-CZ" sz="2800" smtClean="0"/>
              <a:t>&lt; 0</a:t>
            </a:r>
            <a:r>
              <a:rPr lang="cs-CZ" sz="2800" i="1" smtClean="0"/>
              <a:t>		</a:t>
            </a:r>
            <a:r>
              <a:rPr lang="cs-CZ" sz="2800" smtClean="0"/>
              <a:t>projekt není přijatelný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č. 1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1892300"/>
          </a:xfrm>
        </p:spPr>
        <p:txBody>
          <a:bodyPr/>
          <a:lstStyle/>
          <a:p>
            <a:pPr eaLnBrk="1" hangingPunct="1"/>
            <a:r>
              <a:rPr lang="cs-CZ" sz="2000" smtClean="0"/>
              <a:t>Porovnejte IRR a NPV (při r = 10%) u projektů A a B a okomentujte. Hotovostní toky těchto variant ukazuje následující tabulka (hotovostní toky jsou vyjádřeny v tis. Kč)</a:t>
            </a:r>
          </a:p>
        </p:txBody>
      </p:sp>
      <p:graphicFrame>
        <p:nvGraphicFramePr>
          <p:cNvPr id="117834" name="Group 74"/>
          <p:cNvGraphicFramePr>
            <a:graphicFrameLocks noGrp="1"/>
          </p:cNvGraphicFramePr>
          <p:nvPr>
            <p:ph sz="half" idx="2"/>
          </p:nvPr>
        </p:nvGraphicFramePr>
        <p:xfrm>
          <a:off x="827088" y="3429000"/>
          <a:ext cx="7416800" cy="1804989"/>
        </p:xfrm>
        <a:graphic>
          <a:graphicData uri="http://schemas.openxmlformats.org/drawingml/2006/table">
            <a:tbl>
              <a:tblPr/>
              <a:tblGrid>
                <a:gridCol w="1271587"/>
                <a:gridCol w="1060450"/>
                <a:gridCol w="1128713"/>
                <a:gridCol w="1130300"/>
                <a:gridCol w="1412875"/>
                <a:gridCol w="1412875"/>
              </a:tblGrid>
              <a:tr h="59431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Projekt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</a:t>
                      </a:r>
                      <a:r>
                        <a:rPr kumimoji="0" lang="cs-CZ" sz="15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</a:t>
                      </a:r>
                      <a:r>
                        <a:rPr kumimoji="0" lang="cs-CZ" sz="15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CF</a:t>
                      </a:r>
                      <a:r>
                        <a:rPr kumimoji="0" lang="cs-CZ" sz="15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15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IRR (v %)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NPV při r=10%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91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X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-4 000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+25 000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-25 000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+25 a 400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-1 934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88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Y</a:t>
                      </a:r>
                    </a:p>
                  </a:txBody>
                  <a:tcPr marT="45699" marB="4569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Arial" charset="0"/>
                        </a:rPr>
                        <a:t>+1 000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-3 000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+2 500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neexistuje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339</a:t>
                      </a:r>
                    </a:p>
                  </a:txBody>
                  <a:tcPr marT="45699" marB="4569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č. 2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	Obec Planá se chystá zrekonstruovat sběrný dvůr za 1 mil. Kč. Je předpokládáno, že sběrný dvůr bude min po 3 roky přinášet ročně 400 tis. Kč. (r = 10%.)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Vypočtěte NPV (Řešení: - 5259 Kč)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č. 3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253412" cy="426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	</a:t>
            </a:r>
            <a:r>
              <a:rPr lang="cs-CZ" sz="2400" smtClean="0"/>
              <a:t>Masarykova univerzita zvažuje 2 veřejné projekty A, B s původní investicí 1 mil. Kč. Projekt A má životnost 1 rok a peněžní příjem 1 200 000 Kč. Projekt B má životnost 5 let a v prvních 4 letech nepřináší žádný příjem a v pátém roce 1 800 000 Kč. </a:t>
            </a:r>
          </a:p>
          <a:p>
            <a:pPr eaLnBrk="1" hangingPunct="1">
              <a:lnSpc>
                <a:spcPct val="80000"/>
              </a:lnSpc>
            </a:pPr>
            <a:endParaRPr 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sz="2400" smtClean="0"/>
              <a:t>Který ze vzájemně se vylučujících projektů je pro univerzitu výhodnější podle kritéria NPV? (r = 10 %.)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Řešení:  NPV</a:t>
            </a:r>
            <a:r>
              <a:rPr lang="cs-CZ" sz="2400" baseline="-25000" smtClean="0"/>
              <a:t>A</a:t>
            </a:r>
            <a:r>
              <a:rPr lang="cs-CZ" sz="2400" smtClean="0"/>
              <a:t> = 90 909 Kč, NPV</a:t>
            </a:r>
            <a:r>
              <a:rPr lang="cs-CZ" sz="2400" baseline="-25000" smtClean="0"/>
              <a:t>B</a:t>
            </a:r>
            <a:r>
              <a:rPr lang="cs-CZ" sz="2400" smtClean="0"/>
              <a:t> = 117 658 Kč.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Převedení na stejnou životnost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037512" cy="4197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	Pokud převedeme projekty na stejnou životnost 5 let, pak bude pohyb peněžních toků následující (v tis. Kč):</a:t>
            </a:r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endParaRPr lang="cs-CZ" sz="20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000" smtClean="0"/>
              <a:t>Řešení: NPV</a:t>
            </a:r>
            <a:r>
              <a:rPr lang="cs-CZ" sz="2000" baseline="-25000" smtClean="0"/>
              <a:t>A</a:t>
            </a:r>
            <a:r>
              <a:rPr lang="cs-CZ" sz="2000" smtClean="0"/>
              <a:t> = 379 079 Kč, NPV</a:t>
            </a:r>
            <a:r>
              <a:rPr lang="cs-CZ" sz="2000" baseline="-25000" smtClean="0"/>
              <a:t>B</a:t>
            </a:r>
            <a:r>
              <a:rPr lang="cs-CZ" sz="2000" smtClean="0"/>
              <a:t> = 117 658 Kč.</a:t>
            </a:r>
          </a:p>
        </p:txBody>
      </p:sp>
      <p:graphicFrame>
        <p:nvGraphicFramePr>
          <p:cNvPr id="132237" name="Group 141"/>
          <p:cNvGraphicFramePr>
            <a:graphicFrameLocks noGrp="1"/>
          </p:cNvGraphicFramePr>
          <p:nvPr>
            <p:ph sz="half" idx="2"/>
          </p:nvPr>
        </p:nvGraphicFramePr>
        <p:xfrm>
          <a:off x="1042988" y="2708275"/>
          <a:ext cx="7019925" cy="2346414"/>
        </p:xfrm>
        <a:graphic>
          <a:graphicData uri="http://schemas.openxmlformats.org/drawingml/2006/table">
            <a:tbl>
              <a:tblPr/>
              <a:tblGrid>
                <a:gridCol w="1766887"/>
                <a:gridCol w="1779588"/>
                <a:gridCol w="1674812"/>
                <a:gridCol w="1798638"/>
              </a:tblGrid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Přínosy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-1000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89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1200</a:t>
                      </a:r>
                      <a:endParaRPr kumimoji="0" 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681" marB="4568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č. 4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smtClean="0"/>
              <a:t>Karlova univerzita se rozhoduje mezi třemi projekty na něž je investice 1 mil. Kč. Porovnejte tyto projekty podle kritéria (metody) doby návratnosti a reálné doby návratnosti, kdy diskontní sazba je 10%p.a. 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Projekt A –  má první dva roky roční náklady 100 tis. Kč a roční přínosy 500 tis. Kč, následujících pět let náklady 200 tis. Kč a přínosy 350 tis. Kč.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Projekt B –  má první 3 roky roční náklady 250 tis. Kč a roční přínosy 600 tis. Kč, další rok roční náklady 300 tis. a roční   přínosy 450 tis. Kč, dalších pět let roční náklady 500 tis. Kč a roční přínosy 800 tis. Kč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Projekt C –  má první rok roční náklady 500 tis. a roční přínosy 800 tis. Kč, druhý rok náklady 300 tis. Kč a přínosy 800 tis. Kč, třetí rok náklady 800 tis. Kč a přínosy 900 tis. Kč, čtvrtý až šestý rok náklady 100 tis. Kč a přínosy 450 tis.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Projekt A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1188" y="1628775"/>
            <a:ext cx="8108950" cy="45370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smtClean="0"/>
              <a:t>Řešení: </a:t>
            </a:r>
          </a:p>
          <a:p>
            <a:pPr lvl="1" eaLnBrk="1" hangingPunct="1"/>
            <a:r>
              <a:rPr lang="cs-CZ" sz="2000" smtClean="0"/>
              <a:t>Doba návratnosti 4 roky</a:t>
            </a:r>
          </a:p>
          <a:p>
            <a:pPr lvl="1" eaLnBrk="1" hangingPunct="1"/>
            <a:r>
              <a:rPr lang="cs-CZ" sz="2000" smtClean="0"/>
              <a:t>Reálná doba návratnosti 5 let</a:t>
            </a:r>
          </a:p>
        </p:txBody>
      </p:sp>
      <p:graphicFrame>
        <p:nvGraphicFramePr>
          <p:cNvPr id="135667" name="Group 499"/>
          <p:cNvGraphicFramePr>
            <a:graphicFrameLocks noGrp="1"/>
          </p:cNvGraphicFramePr>
          <p:nvPr>
            <p:ph sz="half" idx="2"/>
          </p:nvPr>
        </p:nvGraphicFramePr>
        <p:xfrm>
          <a:off x="611188" y="3141663"/>
          <a:ext cx="8208962" cy="2293938"/>
        </p:xfrm>
        <a:graphic>
          <a:graphicData uri="http://schemas.openxmlformats.org/drawingml/2006/table">
            <a:tbl>
              <a:tblPr/>
              <a:tblGrid>
                <a:gridCol w="1084262"/>
                <a:gridCol w="1074738"/>
                <a:gridCol w="1081087"/>
                <a:gridCol w="1225550"/>
                <a:gridCol w="1008063"/>
                <a:gridCol w="1366837"/>
                <a:gridCol w="1368425"/>
              </a:tblGrid>
              <a:tr h="3587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Přínosy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Úročitel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Disk. toky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1 000 000  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600 000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363 636,36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636 363,64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1,21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330 578,51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305 785,12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50 000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1,33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112 697,22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193 087,90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</a:t>
                      </a: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8E0D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1,46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102 452,02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90 635,89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-250 000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1,61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93 138,20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-2 502,31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8E0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Projekt B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821612" cy="1100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Řešení: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Doba návratnosti 3 roky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Reálná doba návratnosti 5 let</a:t>
            </a:r>
            <a:endParaRPr lang="cs-CZ" sz="2200" smtClean="0"/>
          </a:p>
        </p:txBody>
      </p:sp>
      <p:graphicFrame>
        <p:nvGraphicFramePr>
          <p:cNvPr id="137570" name="Group 354"/>
          <p:cNvGraphicFramePr>
            <a:graphicFrameLocks noGrp="1"/>
          </p:cNvGraphicFramePr>
          <p:nvPr>
            <p:ph sz="half" idx="2"/>
          </p:nvPr>
        </p:nvGraphicFramePr>
        <p:xfrm>
          <a:off x="468313" y="2997200"/>
          <a:ext cx="8496300" cy="2674940"/>
        </p:xfrm>
        <a:graphic>
          <a:graphicData uri="http://schemas.openxmlformats.org/drawingml/2006/table">
            <a:tbl>
              <a:tblPr/>
              <a:tblGrid>
                <a:gridCol w="1008062"/>
                <a:gridCol w="1165225"/>
                <a:gridCol w="1066800"/>
                <a:gridCol w="1223963"/>
                <a:gridCol w="1152525"/>
                <a:gridCol w="1511300"/>
                <a:gridCol w="1368425"/>
              </a:tblGrid>
              <a:tr h="428504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Přínosy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Úročitel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Disk. toky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3167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318 181,82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681 818,18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67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1,21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289 256,20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392 561,98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265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1,33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262 960,18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129 601,80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679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-200 000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1,46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102 452,02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27 149,78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34"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-500 000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1,61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186 276,40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-159 126,61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Projekt C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7966075" cy="1244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smtClean="0"/>
              <a:t>Řešení: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Doba návratnosti 4 roky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000" smtClean="0"/>
              <a:t>Reálná doba návratnosti 4 roky</a:t>
            </a:r>
          </a:p>
        </p:txBody>
      </p:sp>
      <p:graphicFrame>
        <p:nvGraphicFramePr>
          <p:cNvPr id="139802" name="Group 538"/>
          <p:cNvGraphicFramePr>
            <a:graphicFrameLocks noGrp="1"/>
          </p:cNvGraphicFramePr>
          <p:nvPr>
            <p:ph sz="half" idx="2"/>
          </p:nvPr>
        </p:nvGraphicFramePr>
        <p:xfrm>
          <a:off x="468313" y="3141663"/>
          <a:ext cx="8207375" cy="2360614"/>
        </p:xfrm>
        <a:graphic>
          <a:graphicData uri="http://schemas.openxmlformats.org/drawingml/2006/table">
            <a:tbl>
              <a:tblPr/>
              <a:tblGrid>
                <a:gridCol w="1008062"/>
                <a:gridCol w="1008063"/>
                <a:gridCol w="1079500"/>
                <a:gridCol w="1223962"/>
                <a:gridCol w="1008063"/>
                <a:gridCol w="1368425"/>
                <a:gridCol w="1511300"/>
              </a:tblGrid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Přínosy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Úročitel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Disk. toky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1 000 000,00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50641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1,10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272 727,27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727 272,73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500 000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1,21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413 223,14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314 049,59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800 000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900 000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1,33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75 131,48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238 918,11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-250 000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1,46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239 054,71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-136,60</a:t>
                      </a:r>
                      <a:endParaRPr kumimoji="0" 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Příklad č. 5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	Obec Kralice n. Oslavou se rozhoduje pro výběr z následujících dvou projektů na zřízení obecního kulturního centra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Projekt A – Zřízení kulturního centra v sokolovně, která je majetkem obce, ale pro přeměnu na kulturní centrum potřebuje řadu úprav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Projekt B – Zřízení kulturního centra v pronajaté budově, kde se v současnosti konají kulturní akce, která má všechny potřebné náležitosti, ale není v majetku obce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	Předpokládaná životnost projektů je 3 roky a diskontní sazba je 0,1. </a:t>
            </a:r>
          </a:p>
          <a:p>
            <a:pPr eaLnBrk="1" hangingPunct="1">
              <a:lnSpc>
                <a:spcPct val="80000"/>
              </a:lnSpc>
            </a:pPr>
            <a:endParaRPr lang="cs-CZ" sz="2100" smtClean="0"/>
          </a:p>
          <a:p>
            <a:pPr eaLnBrk="1" hangingPunct="1">
              <a:lnSpc>
                <a:spcPct val="80000"/>
              </a:lnSpc>
            </a:pPr>
            <a:r>
              <a:rPr lang="cs-CZ" sz="2100" smtClean="0"/>
              <a:t>Proveďte hodnocení obou projektů a jako kritérium použijte Ri,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400" smtClean="0"/>
              <a:t>Metoda rentability projektu (ROI)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8001000" cy="4267200"/>
          </a:xfrm>
        </p:spPr>
        <p:txBody>
          <a:bodyPr/>
          <a:lstStyle/>
          <a:p>
            <a:pPr eaLnBrk="1" hangingPunct="1"/>
            <a:r>
              <a:rPr lang="cs-CZ" smtClean="0"/>
              <a:t>kritériem pro rozhodování je maximalizace zisků nebo výnosu. </a:t>
            </a:r>
          </a:p>
          <a:p>
            <a:pPr lvl="1" eaLnBrk="1" hangingPunct="1"/>
            <a:r>
              <a:rPr lang="cs-CZ" smtClean="0"/>
              <a:t>Výhodnější alternativa dosahuje větší rentability </a:t>
            </a:r>
          </a:p>
          <a:p>
            <a:pPr eaLnBrk="1" hangingPunct="1"/>
            <a:r>
              <a:rPr lang="cs-CZ" smtClean="0"/>
              <a:t>Rentabilita (výnosnost) dána vztahem</a:t>
            </a:r>
          </a:p>
          <a:p>
            <a:pPr eaLnBrk="1" hangingPunct="1"/>
            <a:endParaRPr lang="cs-CZ" smtClean="0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9" name="Object 4"/>
          <p:cNvGraphicFramePr>
            <a:graphicFrameLocks noChangeAspect="1"/>
          </p:cNvGraphicFramePr>
          <p:nvPr/>
        </p:nvGraphicFramePr>
        <p:xfrm>
          <a:off x="2195513" y="4221163"/>
          <a:ext cx="3694112" cy="1674812"/>
        </p:xfrm>
        <a:graphic>
          <a:graphicData uri="http://schemas.openxmlformats.org/presentationml/2006/ole">
            <p:oleObj spid="_x0000_s6150" name="Rovnice" r:id="rId3" imgW="1371600" imgH="622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Náklady a výnosy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>
              <a:lnSpc>
                <a:spcPct val="80000"/>
              </a:lnSpc>
            </a:pPr>
            <a:r>
              <a:rPr lang="cs-CZ" sz="1900" smtClean="0"/>
              <a:t>Investiční náklady na rekonstrukci sokolovny – 1 milion Kč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1900" smtClean="0"/>
              <a:t>Mzdové náklady pro 2 osoby, která budou kulturní centrum na plný úvazek provozovat a řídit kulturní akce – 12 a 18 tis. Kč/ měsíc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1900" smtClean="0"/>
              <a:t>Roční nájemné na pronájem budovy kulturního centra, včetně inkasa a služeb obci – 350 tis. Kč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1900" smtClean="0"/>
              <a:t>Náklady na zařízení – 200 tis. Kč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1900" smtClean="0"/>
              <a:t>Předpokládané roční náklady na elektřinu, vodu a plyn – 100 tis. Kč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1900" smtClean="0"/>
              <a:t>Předpokládané roční náklady na opravy – 30 tis. Kč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1900" smtClean="0"/>
              <a:t>Předpokládané roční výnosy za pronájmy sokolovny soukromým subjektům – 400 tis. Kč</a:t>
            </a:r>
          </a:p>
          <a:p>
            <a:pPr marL="571500" indent="-571500" eaLnBrk="1" hangingPunct="1">
              <a:lnSpc>
                <a:spcPct val="80000"/>
              </a:lnSpc>
            </a:pPr>
            <a:r>
              <a:rPr lang="cs-CZ" sz="1900" smtClean="0"/>
              <a:t>Předpokládaný počet akcí pořádaných obcí v kulturním centru – 15, předpokládaná průměrná výnosnost – 50 tis. Kč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Projekt A - Náklady a výnosy</a:t>
            </a:r>
          </a:p>
        </p:txBody>
      </p:sp>
      <p:graphicFrame>
        <p:nvGraphicFramePr>
          <p:cNvPr id="143777" name="Group 417"/>
          <p:cNvGraphicFramePr>
            <a:graphicFrameLocks noGrp="1"/>
          </p:cNvGraphicFramePr>
          <p:nvPr>
            <p:ph sz="half" idx="1"/>
          </p:nvPr>
        </p:nvGraphicFramePr>
        <p:xfrm>
          <a:off x="684213" y="1844675"/>
          <a:ext cx="7993062" cy="2190751"/>
        </p:xfrm>
        <a:graphic>
          <a:graphicData uri="http://schemas.openxmlformats.org/drawingml/2006/table">
            <a:tbl>
              <a:tblPr/>
              <a:tblGrid>
                <a:gridCol w="2546350"/>
                <a:gridCol w="1270000"/>
                <a:gridCol w="1366837"/>
                <a:gridCol w="1323975"/>
                <a:gridCol w="1485900"/>
              </a:tblGrid>
              <a:tr h="3048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rekonstrukce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1 000 000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mzdy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zařízení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voda, plyn, energie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opravy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 CELKEM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1 200 000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490 000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490 000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490 000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3778" name="Group 418"/>
          <p:cNvGraphicFramePr>
            <a:graphicFrameLocks noGrp="1"/>
          </p:cNvGraphicFramePr>
          <p:nvPr>
            <p:ph sz="half" idx="2"/>
          </p:nvPr>
        </p:nvGraphicFramePr>
        <p:xfrm>
          <a:off x="684213" y="4365625"/>
          <a:ext cx="7991475" cy="1376363"/>
        </p:xfrm>
        <a:graphic>
          <a:graphicData uri="http://schemas.openxmlformats.org/drawingml/2006/table">
            <a:tbl>
              <a:tblPr/>
              <a:tblGrid>
                <a:gridCol w="2519362"/>
                <a:gridCol w="1296988"/>
                <a:gridCol w="1366837"/>
                <a:gridCol w="1370013"/>
                <a:gridCol w="1438275"/>
              </a:tblGrid>
              <a:tr h="2873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pronájmy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akce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VÝNOSY CELKEM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1 150 000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1 150 000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1 150 000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Projekt B - Náklady a výnosy</a:t>
            </a:r>
          </a:p>
        </p:txBody>
      </p:sp>
      <p:graphicFrame>
        <p:nvGraphicFramePr>
          <p:cNvPr id="145527" name="Group 119"/>
          <p:cNvGraphicFramePr>
            <a:graphicFrameLocks noGrp="1"/>
          </p:cNvGraphicFramePr>
          <p:nvPr>
            <p:ph sz="half" idx="1"/>
          </p:nvPr>
        </p:nvGraphicFramePr>
        <p:xfrm>
          <a:off x="539750" y="2133600"/>
          <a:ext cx="8181975" cy="1747838"/>
        </p:xfrm>
        <a:graphic>
          <a:graphicData uri="http://schemas.openxmlformats.org/drawingml/2006/table">
            <a:tbl>
              <a:tblPr/>
              <a:tblGrid>
                <a:gridCol w="2608263"/>
                <a:gridCol w="1296987"/>
                <a:gridCol w="1400175"/>
                <a:gridCol w="1354138"/>
                <a:gridCol w="1522412"/>
              </a:tblGrid>
              <a:tr h="349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mzdy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360 000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08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zařízení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Nájem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NÁKLADY CELKEM 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710 000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710 000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710 000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537" name="Group 129"/>
          <p:cNvGraphicFramePr>
            <a:graphicFrameLocks noGrp="1"/>
          </p:cNvGraphicFramePr>
          <p:nvPr>
            <p:ph sz="half" idx="2"/>
          </p:nvPr>
        </p:nvGraphicFramePr>
        <p:xfrm>
          <a:off x="611188" y="4437063"/>
          <a:ext cx="8137525" cy="933450"/>
        </p:xfrm>
        <a:graphic>
          <a:graphicData uri="http://schemas.openxmlformats.org/drawingml/2006/table">
            <a:tbl>
              <a:tblPr/>
              <a:tblGrid>
                <a:gridCol w="2565400"/>
                <a:gridCol w="1322387"/>
                <a:gridCol w="1389063"/>
                <a:gridCol w="1347787"/>
                <a:gridCol w="1512888"/>
              </a:tblGrid>
              <a:tr h="323850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akce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263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VÝNOSY CELKEM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750 000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Řešení</a:t>
            </a:r>
          </a:p>
        </p:txBody>
      </p:sp>
      <p:graphicFrame>
        <p:nvGraphicFramePr>
          <p:cNvPr id="150723" name="Group 195"/>
          <p:cNvGraphicFramePr>
            <a:graphicFrameLocks noGrp="1"/>
          </p:cNvGraphicFramePr>
          <p:nvPr>
            <p:ph idx="1"/>
          </p:nvPr>
        </p:nvGraphicFramePr>
        <p:xfrm>
          <a:off x="539750" y="2276475"/>
          <a:ext cx="8001000" cy="1096963"/>
        </p:xfrm>
        <a:graphic>
          <a:graphicData uri="http://schemas.openxmlformats.org/drawingml/2006/table">
            <a:tbl>
              <a:tblPr/>
              <a:tblGrid>
                <a:gridCol w="1312863"/>
                <a:gridCol w="1293812"/>
                <a:gridCol w="1060450"/>
                <a:gridCol w="1060450"/>
                <a:gridCol w="1090613"/>
                <a:gridCol w="1247775"/>
                <a:gridCol w="935037"/>
              </a:tblGrid>
              <a:tr h="452438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Rok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1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2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CF</a:t>
                      </a:r>
                      <a:r>
                        <a:rPr kumimoji="0" lang="cs-CZ" sz="1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3</a:t>
                      </a:r>
                      <a:endParaRPr kumimoji="0" lang="cs-CZ" sz="1400" b="1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NPV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Ri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Projekt 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-1 200 000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660 000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660 000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660 000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441 695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0,37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Projekt B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-200 000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40 000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-100 503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9900" marR="0" lvl="0" indent="-469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charset="0"/>
                        </a:rPr>
                        <a:t>-0,50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Komentář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mtClean="0"/>
              <a:t>Pro Ri platí: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smtClean="0"/>
              <a:t>		Ri</a:t>
            </a:r>
            <a:r>
              <a:rPr lang="cs-CZ" sz="2800" smtClean="0"/>
              <a:t> ≥ 0</a:t>
            </a:r>
            <a:r>
              <a:rPr lang="cs-CZ" sz="2800" i="1" smtClean="0"/>
              <a:t>		</a:t>
            </a:r>
            <a:r>
              <a:rPr lang="cs-CZ" sz="2800" smtClean="0"/>
              <a:t>projekt je přijatelný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	Tuto podmínku splňuje pouze projekt A, proto bychom vybrali ten.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smtClean="0"/>
              <a:t>	Pokud bychom projekty posuzovali podle kritéria NPV, tak i z pohledu tohoto kritéria je vhodný pouze projekt A, u kterého je NPV kladná.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Kritérium hodnocení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algn="just" eaLnBrk="1" hangingPunct="1">
              <a:buFont typeface="Wingdings" pitchFamily="2" charset="2"/>
              <a:buNone/>
            </a:pPr>
            <a:r>
              <a:rPr lang="cs-CZ" sz="2800" b="1" smtClean="0"/>
              <a:t>	Kritérium	    	Interpretace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800" i="1" smtClean="0"/>
              <a:t>	   ROI</a:t>
            </a:r>
            <a:r>
              <a:rPr lang="cs-CZ" sz="2800" smtClean="0"/>
              <a:t> ≥</a:t>
            </a:r>
            <a:r>
              <a:rPr lang="cs-CZ" smtClean="0"/>
              <a:t> </a:t>
            </a:r>
            <a:r>
              <a:rPr lang="cs-CZ" sz="2800" i="1" smtClean="0"/>
              <a:t>1		</a:t>
            </a:r>
            <a:r>
              <a:rPr lang="cs-CZ" sz="2800" smtClean="0"/>
              <a:t>projekt je přijatelný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cs-CZ" sz="2800" i="1" smtClean="0"/>
              <a:t>	   ROI </a:t>
            </a:r>
            <a:r>
              <a:rPr lang="cs-CZ" sz="2800" smtClean="0"/>
              <a:t>&lt; </a:t>
            </a:r>
            <a:r>
              <a:rPr lang="cs-CZ" sz="2800" i="1" smtClean="0"/>
              <a:t>1		</a:t>
            </a:r>
            <a:r>
              <a:rPr lang="cs-CZ" sz="2800" smtClean="0"/>
              <a:t>projekt není přijatelný</a:t>
            </a:r>
          </a:p>
          <a:p>
            <a:pPr algn="just" eaLnBrk="1" hangingPunct="1">
              <a:buFont typeface="Wingdings" pitchFamily="2" charset="2"/>
              <a:buNone/>
            </a:pPr>
            <a:endParaRPr lang="cs-CZ" sz="2800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Doba návratnosti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sz="2800" b="1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b="1" smtClean="0"/>
              <a:t>Definice:</a:t>
            </a:r>
          </a:p>
          <a:p>
            <a:pPr lvl="1" eaLnBrk="1" hangingPunct="1"/>
            <a:r>
              <a:rPr lang="cs-CZ" sz="2800" smtClean="0"/>
              <a:t>doba, za kterou se investice splatí z peněžních příjmů, které investice zajistí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Konstrukce DN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V případě, že roční hotovostní tok </a:t>
            </a:r>
            <a:r>
              <a:rPr lang="cs-CZ" sz="2800" i="1" smtClean="0"/>
              <a:t>CF</a:t>
            </a:r>
            <a:r>
              <a:rPr lang="cs-CZ" sz="2800" smtClean="0"/>
              <a:t> je stále stejný, tak pro výpočet doby návratnosti </a:t>
            </a:r>
            <a:r>
              <a:rPr lang="cs-CZ" sz="2800" i="1" smtClean="0"/>
              <a:t>DN</a:t>
            </a:r>
            <a:r>
              <a:rPr lang="cs-CZ" sz="2800" smtClean="0"/>
              <a:t>  lze použít vztah:</a:t>
            </a:r>
          </a:p>
          <a:p>
            <a:pPr eaLnBrk="1" hangingPunct="1"/>
            <a:endParaRPr lang="cs-CZ" sz="2800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z="2800" smtClean="0"/>
              <a:t>kde</a:t>
            </a:r>
            <a:r>
              <a:rPr lang="cs-CZ" sz="2800" i="1" smtClean="0"/>
              <a:t>	I</a:t>
            </a:r>
            <a:r>
              <a:rPr lang="cs-CZ" sz="2800" smtClean="0"/>
              <a:t> 	je velikost investičních výdajů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203575" y="3429000"/>
          <a:ext cx="2447925" cy="1338263"/>
        </p:xfrm>
        <a:graphic>
          <a:graphicData uri="http://schemas.openxmlformats.org/presentationml/2006/ole">
            <p:oleObj spid="_x0000_s9222" name="Rovnice" r:id="rId3" imgW="711200" imgH="457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Kritérium hodnocení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b="1" smtClean="0"/>
              <a:t>		Kritérium	    Interpretace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smtClean="0"/>
              <a:t>	   DN</a:t>
            </a:r>
            <a:r>
              <a:rPr lang="cs-CZ" sz="2800" smtClean="0"/>
              <a:t> </a:t>
            </a:r>
            <a:r>
              <a:rPr lang="cs-CZ" smtClean="0"/>
              <a:t>≤ </a:t>
            </a:r>
            <a:r>
              <a:rPr lang="cs-CZ" sz="2800" i="1" smtClean="0"/>
              <a:t>DŽ		</a:t>
            </a:r>
            <a:r>
              <a:rPr lang="cs-CZ" sz="2800" smtClean="0"/>
              <a:t>projekt je přijatelný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i="1" smtClean="0"/>
              <a:t>	   DN </a:t>
            </a:r>
            <a:r>
              <a:rPr lang="cs-CZ" sz="2800" smtClean="0"/>
              <a:t>&gt; </a:t>
            </a:r>
            <a:r>
              <a:rPr lang="cs-CZ" sz="2800" i="1" smtClean="0"/>
              <a:t>DŽ		</a:t>
            </a:r>
            <a:r>
              <a:rPr lang="cs-CZ" sz="2800" smtClean="0"/>
              <a:t>projekt není přijatelný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800" smtClean="0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600" smtClean="0"/>
              <a:t>kde</a:t>
            </a:r>
            <a:r>
              <a:rPr lang="cs-CZ" sz="2600" i="1" smtClean="0"/>
              <a:t> 	DŽ</a:t>
            </a:r>
            <a:r>
              <a:rPr lang="cs-CZ" sz="2600" smtClean="0"/>
              <a:t>	je doba životnosti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600" smtClean="0"/>
          </a:p>
          <a:p>
            <a:pPr algn="just" eaLnBrk="1" hangingPunct="1">
              <a:lnSpc>
                <a:spcPct val="90000"/>
              </a:lnSpc>
            </a:pPr>
            <a:r>
              <a:rPr lang="cs-CZ" sz="2400" smtClean="0"/>
              <a:t>Platí, že čím je hodnota DN nižší, tím lepší je projekt.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Využití doby návratnosti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Prostá DN</a:t>
            </a:r>
          </a:p>
          <a:p>
            <a:pPr marL="966788" lvl="1" indent="-495300" eaLnBrk="1" hangingPunct="1"/>
            <a:r>
              <a:rPr lang="cs-CZ" smtClean="0"/>
              <a:t>statický ukazatel kalkulovaný z nediskontovaných hotovostních toků,</a:t>
            </a:r>
          </a:p>
          <a:p>
            <a:pPr marL="571500" indent="-571500" eaLnBrk="1" hangingPunct="1"/>
            <a:r>
              <a:rPr lang="cs-CZ" smtClean="0"/>
              <a:t>Reálná doba návratnosti </a:t>
            </a:r>
          </a:p>
          <a:p>
            <a:pPr marL="966788" lvl="1" indent="-495300" eaLnBrk="1" hangingPunct="1"/>
            <a:r>
              <a:rPr lang="cs-CZ" smtClean="0"/>
              <a:t>dynamický ukazatel kalkulovaný z diskontovaných hotovostních toků.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684</TotalTime>
  <Words>1465</Words>
  <Application>Microsoft Office PowerPoint</Application>
  <PresentationFormat>Prezentácia na obrazovke (4:3)</PresentationFormat>
  <Paragraphs>572</Paragraphs>
  <Slides>44</Slides>
  <Notes>0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44</vt:i4>
      </vt:variant>
    </vt:vector>
  </HeadingPairs>
  <TitlesOfParts>
    <vt:vector size="46" baseType="lpstr">
      <vt:lpstr>Profil</vt:lpstr>
      <vt:lpstr>Rovnice</vt:lpstr>
      <vt:lpstr>Přednáška</vt:lpstr>
      <vt:lpstr>Jednokriteriální metody  hodnocení</vt:lpstr>
      <vt:lpstr>Obecné finanční metody</vt:lpstr>
      <vt:lpstr>Metoda rentability projektu (ROI)</vt:lpstr>
      <vt:lpstr>Kritérium hodnocení</vt:lpstr>
      <vt:lpstr>Doba návratnosti</vt:lpstr>
      <vt:lpstr>Konstrukce DN</vt:lpstr>
      <vt:lpstr>Kritérium hodnocení</vt:lpstr>
      <vt:lpstr>Využití doby návratnosti</vt:lpstr>
      <vt:lpstr>Čistá současná hodnota</vt:lpstr>
      <vt:lpstr>Konstrukce NPV</vt:lpstr>
      <vt:lpstr>Současná hodnota</vt:lpstr>
      <vt:lpstr>Konstrukce současné hodnoty</vt:lpstr>
      <vt:lpstr>Čistá současná hodnota</vt:lpstr>
      <vt:lpstr>Kritérium hodnocení - PV</vt:lpstr>
      <vt:lpstr>Kritérium hodnocení – NPV</vt:lpstr>
      <vt:lpstr>Využití NPV</vt:lpstr>
      <vt:lpstr>Vnitřní výnosové procento</vt:lpstr>
      <vt:lpstr>Odvození IRR</vt:lpstr>
      <vt:lpstr>Konstrukce IRR</vt:lpstr>
      <vt:lpstr>Kritérium hodnocení</vt:lpstr>
      <vt:lpstr>Využití IRR</vt:lpstr>
      <vt:lpstr>Lineární interpolace</vt:lpstr>
      <vt:lpstr>Pasti IRR</vt:lpstr>
      <vt:lpstr>Past č. 1 - Zápůjčka nebo výpůjčka</vt:lpstr>
      <vt:lpstr>Past č. 2 - více IRR)</vt:lpstr>
      <vt:lpstr>Past č. 3 - žádná IRR</vt:lpstr>
      <vt:lpstr>Index rentability</vt:lpstr>
      <vt:lpstr>Konstrukce Ri</vt:lpstr>
      <vt:lpstr>Kritérium hodnocení</vt:lpstr>
      <vt:lpstr>Příklad č. 1</vt:lpstr>
      <vt:lpstr>Příklad č. 2</vt:lpstr>
      <vt:lpstr>Příklad č. 3</vt:lpstr>
      <vt:lpstr>Převedení na stejnou životnost</vt:lpstr>
      <vt:lpstr>Příklad č. 4</vt:lpstr>
      <vt:lpstr>Projekt A</vt:lpstr>
      <vt:lpstr>Projekt B</vt:lpstr>
      <vt:lpstr>Projekt C</vt:lpstr>
      <vt:lpstr>Příklad č. 5</vt:lpstr>
      <vt:lpstr>Náklady a výnosy</vt:lpstr>
      <vt:lpstr>Projekt A - Náklady a výnosy</vt:lpstr>
      <vt:lpstr>Projekt B - Náklady a výnosy</vt:lpstr>
      <vt:lpstr>Řešení</vt:lpstr>
      <vt:lpstr>Komentář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Metody hodnocení veřejných projektů</dc:title>
  <dc:creator>Jana</dc:creator>
  <cp:lastModifiedBy>Michal Struk</cp:lastModifiedBy>
  <cp:revision>30</cp:revision>
  <dcterms:created xsi:type="dcterms:W3CDTF">2006-09-10T14:17:29Z</dcterms:created>
  <dcterms:modified xsi:type="dcterms:W3CDTF">2013-03-21T16:59:10Z</dcterms:modified>
</cp:coreProperties>
</file>