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sldIdLst>
    <p:sldId id="256" r:id="rId2"/>
    <p:sldId id="280" r:id="rId3"/>
    <p:sldId id="366" r:id="rId4"/>
    <p:sldId id="367" r:id="rId5"/>
    <p:sldId id="368" r:id="rId6"/>
    <p:sldId id="369" r:id="rId7"/>
    <p:sldId id="370" r:id="rId8"/>
    <p:sldId id="371" r:id="rId9"/>
    <p:sldId id="372" r:id="rId10"/>
    <p:sldId id="373" r:id="rId11"/>
    <p:sldId id="374" r:id="rId12"/>
    <p:sldId id="375" r:id="rId13"/>
    <p:sldId id="376" r:id="rId14"/>
    <p:sldId id="377" r:id="rId15"/>
    <p:sldId id="378" r:id="rId16"/>
    <p:sldId id="379" r:id="rId17"/>
    <p:sldId id="380" r:id="rId18"/>
    <p:sldId id="381" r:id="rId19"/>
    <p:sldId id="382" r:id="rId20"/>
    <p:sldId id="383" r:id="rId21"/>
    <p:sldId id="384" r:id="rId22"/>
    <p:sldId id="385" r:id="rId23"/>
    <p:sldId id="386" r:id="rId24"/>
    <p:sldId id="387" r:id="rId25"/>
    <p:sldId id="388" r:id="rId26"/>
    <p:sldId id="389" r:id="rId27"/>
    <p:sldId id="390" r:id="rId28"/>
    <p:sldId id="391" r:id="rId29"/>
    <p:sldId id="392" r:id="rId30"/>
    <p:sldId id="393" r:id="rId31"/>
    <p:sldId id="394" r:id="rId32"/>
    <p:sldId id="395" r:id="rId33"/>
    <p:sldId id="396" r:id="rId34"/>
    <p:sldId id="397" r:id="rId35"/>
    <p:sldId id="398" r:id="rId36"/>
    <p:sldId id="399" r:id="rId37"/>
    <p:sldId id="400" r:id="rId38"/>
    <p:sldId id="401" r:id="rId39"/>
    <p:sldId id="402" r:id="rId40"/>
    <p:sldId id="403" r:id="rId41"/>
    <p:sldId id="404" r:id="rId42"/>
    <p:sldId id="405" r:id="rId43"/>
    <p:sldId id="406" r:id="rId44"/>
    <p:sldId id="407" r:id="rId45"/>
    <p:sldId id="408" r:id="rId46"/>
    <p:sldId id="409" r:id="rId47"/>
    <p:sldId id="410" r:id="rId48"/>
    <p:sldId id="411" r:id="rId49"/>
    <p:sldId id="323" r:id="rId5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C0C0C0"/>
    <a:srgbClr val="969696"/>
    <a:srgbClr val="EAEAEA"/>
    <a:srgbClr val="A8E0D9"/>
    <a:srgbClr val="E6E67E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3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2147483647 h 1000"/>
              <a:gd name="T6" fmla="*/ 0 w 1000"/>
              <a:gd name="T7" fmla="*/ 2147483647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A242DF-70DD-4ADB-AA95-BD0A9FE5603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4673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52F308-BFFD-4AC6-9FCD-1E9B988563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8646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45CCE2-CCD3-456D-A059-33EE70E9583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74038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3DDD5C-889A-4ECF-A56E-FA26B33D262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96529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C6978E-306B-4AF4-BFC8-47F1E5229AF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1453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16919D-0E78-476A-A564-B82BB7F4CBD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7890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DA9BC4-216E-4074-801A-A1710DF82B0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849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E92F18-034D-4647-956E-C36B64316F6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0976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EA1454-5575-45A7-B2ED-9AFAB95F4CD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6578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E2B121-ACA3-4D3F-A8F9-39AAD3B19E0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1835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A6C7D3-5FBD-4D32-9CD4-D265D786CDC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1196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362A10-3783-4A34-8714-E2BD6262C91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5384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764CC0-FF68-4AFC-9C1D-7176A60DAD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3272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2147483647 h 1000"/>
              <a:gd name="T6" fmla="*/ 0 w 1000"/>
              <a:gd name="T7" fmla="*/ 2147483647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837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F0E0AFB-A915-4F97-8A25-C8F87490C3B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oukopova@econ.muni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2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3.w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981075"/>
            <a:ext cx="7772400" cy="1470025"/>
          </a:xfrm>
        </p:spPr>
        <p:txBody>
          <a:bodyPr/>
          <a:lstStyle/>
          <a:p>
            <a:pPr eaLnBrk="1" hangingPunct="1"/>
            <a:r>
              <a:rPr lang="cs-CZ" smtClean="0"/>
              <a:t>Přednáška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141663"/>
            <a:ext cx="7010400" cy="2951162"/>
          </a:xfrm>
        </p:spPr>
        <p:txBody>
          <a:bodyPr/>
          <a:lstStyle/>
          <a:p>
            <a:pPr eaLnBrk="1" hangingPunct="1"/>
            <a:r>
              <a:rPr lang="cs-CZ" sz="3200" smtClean="0"/>
              <a:t>Nákladově-výstupové metody</a:t>
            </a:r>
          </a:p>
          <a:p>
            <a:pPr eaLnBrk="1" hangingPunct="1"/>
            <a:r>
              <a:rPr lang="cs-CZ" sz="3200" smtClean="0"/>
              <a:t>CMA, CEA, CUA, nákladové metody</a:t>
            </a:r>
            <a:endParaRPr lang="cs-CZ" sz="2000" smtClean="0"/>
          </a:p>
          <a:p>
            <a:pPr algn="r" eaLnBrk="1" hangingPunct="1"/>
            <a:endParaRPr lang="cs-CZ" sz="2000" smtClean="0"/>
          </a:p>
          <a:p>
            <a:pPr algn="r" eaLnBrk="1" hangingPunct="1"/>
            <a:r>
              <a:rPr lang="cs-CZ" sz="2000" smtClean="0"/>
              <a:t>Jana Soukopová</a:t>
            </a:r>
          </a:p>
          <a:p>
            <a:pPr algn="r" eaLnBrk="1" hangingPunct="1"/>
            <a:r>
              <a:rPr lang="cs-CZ" sz="2000" smtClean="0">
                <a:hlinkClick r:id="rId2"/>
              </a:rPr>
              <a:t>soukopova@econ.muni.cz</a:t>
            </a:r>
            <a:r>
              <a:rPr lang="cs-CZ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Výhody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Je velmi jednoduchá na použití.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Nevýhody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600" smtClean="0"/>
              <a:t>Můžeme ji použít pouze v případech, kdy jednoznačně víme, že i nejnižší cena garantuje potřebnou úroveň užitku a současně předpokládáme, že výstupy všech uvažovaných alternativ jsou v podstatě stejné a srovnatelné. </a:t>
            </a:r>
          </a:p>
          <a:p>
            <a:pPr eaLnBrk="1" hangingPunct="1"/>
            <a:r>
              <a:rPr lang="cs-CZ" altLang="zh-CN" sz="2600" smtClean="0"/>
              <a:t>Neumožňuje hodnotit a srovnávat projekty s různou dobou životnosti. </a:t>
            </a:r>
          </a:p>
          <a:p>
            <a:pPr eaLnBrk="1" hangingPunct="1"/>
            <a:r>
              <a:rPr lang="cs-CZ" altLang="zh-CN" sz="2600" smtClean="0"/>
              <a:t>Hodnotí pouze náklady a neuvažuje možné přínosy veřejných projektů. </a:t>
            </a:r>
            <a:endParaRPr lang="cs-CZ" sz="2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Zhodnocení CMA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zh-CN" smtClean="0"/>
              <a:t>	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zh-CN" smtClean="0"/>
              <a:t>	Lze ji doporučit pouze u hodnocení malých a téměř srovnatelných projektů, které mají navíc stejnou dobou životnosti.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Příklad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000" b="1" i="1" smtClean="0"/>
              <a:t>	</a:t>
            </a:r>
            <a:r>
              <a:rPr lang="cs-CZ" sz="2000" smtClean="0"/>
              <a:t>Obec Polička se rozhoduje pro výběr z následujících dvou projektů na realizaci sběrného dvora v obci: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2000" smtClean="0"/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Projekt A - zřízení sběrného dvora na vlastním pozemku, který nemá přístupovou cestu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Projekt B - platby firmě, která by sběrný dvůr provozovala a má k dispozici pozemek s přístupovou cestou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600" smtClean="0"/>
              <a:t>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600" smtClean="0"/>
              <a:t>	</a:t>
            </a:r>
            <a:r>
              <a:rPr lang="cs-CZ" sz="2000" smtClean="0"/>
              <a:t>Porovnejte oba projekty pomocí CMA a NPV. Projekty mají předpokládanou dobu životnosti 3 roky a předpokládané diskontní sazbě 5%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Náklady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7893050" cy="4267200"/>
          </a:xfrm>
        </p:spPr>
        <p:txBody>
          <a:bodyPr/>
          <a:lstStyle/>
          <a:p>
            <a:pPr lvl="1" eaLnBrk="1" hangingPunct="1">
              <a:lnSpc>
                <a:spcPct val="80000"/>
              </a:lnSpc>
              <a:buFont typeface="Verdana" pitchFamily="34" charset="0"/>
              <a:buAutoNum type="alphaLcParenR"/>
            </a:pPr>
            <a:r>
              <a:rPr lang="cs-CZ" sz="1600" smtClean="0"/>
              <a:t>Náklady na pronájem pozemku – 150 tis./ročně</a:t>
            </a:r>
          </a:p>
          <a:p>
            <a:pPr lvl="1" eaLnBrk="1" hangingPunct="1">
              <a:lnSpc>
                <a:spcPct val="80000"/>
              </a:lnSpc>
              <a:buFont typeface="Verdana" pitchFamily="34" charset="0"/>
              <a:buAutoNum type="alphaLcParenR"/>
            </a:pPr>
            <a:r>
              <a:rPr lang="cs-CZ" sz="1600" smtClean="0"/>
              <a:t>Náklady na nákup dřevěného domku pro osobu, která bude sběrný dvůr řídit, aj. – 50 tis. Kč </a:t>
            </a:r>
          </a:p>
          <a:p>
            <a:pPr lvl="1" eaLnBrk="1" hangingPunct="1">
              <a:lnSpc>
                <a:spcPct val="80000"/>
              </a:lnSpc>
              <a:buFont typeface="Verdana" pitchFamily="34" charset="0"/>
              <a:buAutoNum type="alphaLcParenR"/>
            </a:pPr>
            <a:r>
              <a:rPr lang="cs-CZ" sz="1600" smtClean="0"/>
              <a:t>Mzdové náklady pro 1 osobu – 10 tis./měsíc</a:t>
            </a:r>
          </a:p>
          <a:p>
            <a:pPr lvl="1" eaLnBrk="1" hangingPunct="1">
              <a:lnSpc>
                <a:spcPct val="80000"/>
              </a:lnSpc>
              <a:buFont typeface="Verdana" pitchFamily="34" charset="0"/>
              <a:buAutoNum type="alphaLcParenR"/>
            </a:pPr>
            <a:r>
              <a:rPr lang="cs-CZ" sz="1600" smtClean="0"/>
              <a:t>Režijní náklady (energie, aj.) – 2 tis./měsíc</a:t>
            </a:r>
          </a:p>
          <a:p>
            <a:pPr lvl="1" eaLnBrk="1" hangingPunct="1">
              <a:lnSpc>
                <a:spcPct val="80000"/>
              </a:lnSpc>
              <a:buFont typeface="Verdana" pitchFamily="34" charset="0"/>
              <a:buAutoNum type="alphaLcParenR"/>
            </a:pPr>
            <a:r>
              <a:rPr lang="cs-CZ" sz="1600" smtClean="0"/>
              <a:t>Faktury od firmy (předběžná cena za provozování sběrného dvora) – 50 tis. Kč/čtvrtletí</a:t>
            </a:r>
          </a:p>
          <a:p>
            <a:pPr lvl="1" eaLnBrk="1" hangingPunct="1">
              <a:lnSpc>
                <a:spcPct val="80000"/>
              </a:lnSpc>
              <a:buFont typeface="Verdana" pitchFamily="34" charset="0"/>
              <a:buAutoNum type="alphaLcParenR"/>
            </a:pPr>
            <a:r>
              <a:rPr lang="cs-CZ" sz="1600" smtClean="0"/>
              <a:t>Právnické náklady na sepsání smlouvy s firmou – 20 tis. Kč</a:t>
            </a:r>
          </a:p>
          <a:p>
            <a:pPr lvl="1" eaLnBrk="1" hangingPunct="1">
              <a:lnSpc>
                <a:spcPct val="80000"/>
              </a:lnSpc>
              <a:buFont typeface="Verdana" pitchFamily="34" charset="0"/>
              <a:buAutoNum type="alphaLcParenR"/>
            </a:pPr>
            <a:r>
              <a:rPr lang="cs-CZ" sz="1600" smtClean="0"/>
              <a:t>Roční náklady na svoz kontejnerů – 30 tis. Kč</a:t>
            </a:r>
          </a:p>
          <a:p>
            <a:pPr lvl="1" eaLnBrk="1" hangingPunct="1">
              <a:lnSpc>
                <a:spcPct val="80000"/>
              </a:lnSpc>
              <a:buFont typeface="Verdana" pitchFamily="34" charset="0"/>
              <a:buAutoNum type="alphaLcParenR"/>
            </a:pPr>
            <a:r>
              <a:rPr lang="cs-CZ" sz="1600" smtClean="0"/>
              <a:t>Náklady na zpracování rozhodovací analýzy – 50 tis. Kč</a:t>
            </a:r>
          </a:p>
          <a:p>
            <a:pPr lvl="1" eaLnBrk="1" hangingPunct="1">
              <a:lnSpc>
                <a:spcPct val="80000"/>
              </a:lnSpc>
              <a:buFont typeface="Verdana" pitchFamily="34" charset="0"/>
              <a:buAutoNum type="alphaLcParenR"/>
            </a:pPr>
            <a:r>
              <a:rPr lang="cs-CZ" sz="1600" smtClean="0"/>
              <a:t>Náklady na výstavbu místní komunikace – 300 tis. Kč</a:t>
            </a:r>
          </a:p>
          <a:p>
            <a:pPr lvl="1" eaLnBrk="1" hangingPunct="1">
              <a:lnSpc>
                <a:spcPct val="80000"/>
              </a:lnSpc>
              <a:buFont typeface="Verdana" pitchFamily="34" charset="0"/>
              <a:buAutoNum type="alphaLcParenR"/>
            </a:pPr>
            <a:r>
              <a:rPr lang="cs-CZ" sz="1600" smtClean="0"/>
              <a:t>Náklady na oplocení pozemku – 5 tis. Kč</a:t>
            </a:r>
          </a:p>
          <a:p>
            <a:pPr lvl="1" eaLnBrk="1" hangingPunct="1">
              <a:lnSpc>
                <a:spcPct val="80000"/>
              </a:lnSpc>
              <a:buFont typeface="Verdana" pitchFamily="34" charset="0"/>
              <a:buAutoNum type="alphaLcParenR"/>
            </a:pPr>
            <a:r>
              <a:rPr lang="cs-CZ" sz="1600" smtClean="0"/>
              <a:t>Náklady na nákup suchého WC – 2 tis. Kč</a:t>
            </a:r>
          </a:p>
          <a:p>
            <a:pPr lvl="1" eaLnBrk="1" hangingPunct="1">
              <a:lnSpc>
                <a:spcPct val="80000"/>
              </a:lnSpc>
              <a:buFont typeface="Verdana" pitchFamily="34" charset="0"/>
              <a:buAutoNum type="alphaLcParenR"/>
            </a:pPr>
            <a:r>
              <a:rPr lang="cs-CZ" sz="1600" smtClean="0"/>
              <a:t>Náklady na nákup přímotopů – 5 tis. Kč</a:t>
            </a:r>
          </a:p>
          <a:p>
            <a:pPr eaLnBrk="1" hangingPunct="1">
              <a:lnSpc>
                <a:spcPct val="80000"/>
              </a:lnSpc>
            </a:pPr>
            <a:endParaRPr lang="cs-CZ" sz="1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Přínosy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7605712" cy="4267200"/>
          </a:xfrm>
        </p:spPr>
        <p:txBody>
          <a:bodyPr/>
          <a:lstStyle/>
          <a:p>
            <a:pPr lvl="1" eaLnBrk="1" hangingPunct="1"/>
            <a:r>
              <a:rPr lang="cs-CZ" sz="1800" smtClean="0"/>
              <a:t>Přínosy jako efekt zvýšení zaměstnanosti – 40% z nákladů na zaměstnance</a:t>
            </a:r>
          </a:p>
          <a:p>
            <a:pPr lvl="1" eaLnBrk="1" hangingPunct="1"/>
            <a:r>
              <a:rPr lang="cs-CZ" sz="1800" smtClean="0"/>
              <a:t>Příspěvky ECO-Kom za třídění odpadů  ročně</a:t>
            </a:r>
          </a:p>
          <a:p>
            <a:pPr eaLnBrk="1" hangingPunct="1"/>
            <a:endParaRPr lang="cs-CZ" sz="1800" smtClean="0"/>
          </a:p>
        </p:txBody>
      </p:sp>
      <p:graphicFrame>
        <p:nvGraphicFramePr>
          <p:cNvPr id="252932" name="Group 4"/>
          <p:cNvGraphicFramePr>
            <a:graphicFrameLocks noGrp="1"/>
          </p:cNvGraphicFramePr>
          <p:nvPr>
            <p:ph sz="half" idx="2"/>
          </p:nvPr>
        </p:nvGraphicFramePr>
        <p:xfrm>
          <a:off x="1331913" y="3068638"/>
          <a:ext cx="4608512" cy="1389062"/>
        </p:xfrm>
        <a:graphic>
          <a:graphicData uri="http://schemas.openxmlformats.org/drawingml/2006/table">
            <a:tbl>
              <a:tblPr/>
              <a:tblGrid>
                <a:gridCol w="1346200"/>
                <a:gridCol w="1749425"/>
                <a:gridCol w="1512887"/>
              </a:tblGrid>
              <a:tr h="277812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Položka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Sazba EKO-KOM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Předpokládaný objem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277812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PET láhve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4,6 tis.Kč / t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 t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812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 fólie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4,6 tis.Kč / t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t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812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Karton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1,8 tis.Kč / t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105 t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812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papír směsný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1,8 tis.Kč / t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195 t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Řešení CMA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7677150" cy="4267200"/>
          </a:xfrm>
        </p:spPr>
        <p:txBody>
          <a:bodyPr/>
          <a:lstStyle/>
          <a:p>
            <a:pPr eaLnBrk="1" hangingPunct="1"/>
            <a:r>
              <a:rPr lang="cs-CZ" sz="2600" i="1" smtClean="0"/>
              <a:t>CMA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1600" smtClean="0"/>
              <a:t>	</a:t>
            </a:r>
            <a:r>
              <a:rPr lang="cs-CZ" sz="2000" smtClean="0"/>
              <a:t>Projekt A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18437" name="Object 5"/>
          <p:cNvGraphicFramePr>
            <a:graphicFrameLocks noChangeAspect="1"/>
          </p:cNvGraphicFramePr>
          <p:nvPr/>
        </p:nvGraphicFramePr>
        <p:xfrm>
          <a:off x="2627313" y="1557338"/>
          <a:ext cx="1944687" cy="855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30" name="Rovnice" r:id="rId3" imgW="977900" imgH="431800" progId="Equation.3">
                  <p:embed/>
                </p:oleObj>
              </mc:Choice>
              <mc:Fallback>
                <p:oleObj name="Rovnice" r:id="rId3" imgW="977900" imgH="431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313" y="1557338"/>
                        <a:ext cx="1944687" cy="855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3958" name="Group 6"/>
          <p:cNvGraphicFramePr>
            <a:graphicFrameLocks noGrp="1"/>
          </p:cNvGraphicFramePr>
          <p:nvPr>
            <p:ph sz="half" idx="2"/>
          </p:nvPr>
        </p:nvGraphicFramePr>
        <p:xfrm>
          <a:off x="1331913" y="2852738"/>
          <a:ext cx="6119812" cy="2987675"/>
        </p:xfrm>
        <a:graphic>
          <a:graphicData uri="http://schemas.openxmlformats.org/drawingml/2006/table">
            <a:tbl>
              <a:tblPr/>
              <a:tblGrid>
                <a:gridCol w="1511300"/>
                <a:gridCol w="598487"/>
                <a:gridCol w="698500"/>
                <a:gridCol w="1152525"/>
                <a:gridCol w="719138"/>
                <a:gridCol w="792162"/>
                <a:gridCol w="647700"/>
              </a:tblGrid>
              <a:tr h="243892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Položka nákladů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tis. Kč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rok 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Následující roky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rok 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rok 2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rok 3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274378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b)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50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50</a:t>
                      </a: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78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c)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120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120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114,29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108,84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103,66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78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d)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24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24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22,86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21,77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20,73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78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g)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</a:t>
                      </a: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</a:t>
                      </a: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28,57</a:t>
                      </a: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27,21</a:t>
                      </a: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25,92</a:t>
                      </a: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78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i)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300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300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78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j)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78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k)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78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l)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78">
                <a:tc gridSpan="2"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Celkové náklady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362</a:t>
                      </a: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165,72</a:t>
                      </a: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157,82</a:t>
                      </a: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150,31</a:t>
                      </a: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78">
                <a:tc gridSpan="2"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CMA v tis. Kč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835,85</a:t>
                      </a: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Řešení CMA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8253412" cy="42672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2600" smtClean="0"/>
              <a:t>CMA - Projekt B</a:t>
            </a:r>
          </a:p>
          <a:p>
            <a:pPr eaLnBrk="1" hangingPunct="1">
              <a:buFont typeface="Wingdings" pitchFamily="2" charset="2"/>
              <a:buNone/>
            </a:pPr>
            <a:endParaRPr lang="cs-CZ" sz="2600" smtClean="0"/>
          </a:p>
        </p:txBody>
      </p:sp>
      <p:graphicFrame>
        <p:nvGraphicFramePr>
          <p:cNvPr id="254980" name="Group 4"/>
          <p:cNvGraphicFramePr>
            <a:graphicFrameLocks noGrp="1"/>
          </p:cNvGraphicFramePr>
          <p:nvPr>
            <p:ph sz="half" idx="2"/>
          </p:nvPr>
        </p:nvGraphicFramePr>
        <p:xfrm>
          <a:off x="1116013" y="2420938"/>
          <a:ext cx="5976937" cy="1733550"/>
        </p:xfrm>
        <a:graphic>
          <a:graphicData uri="http://schemas.openxmlformats.org/drawingml/2006/table">
            <a:tbl>
              <a:tblPr/>
              <a:tblGrid>
                <a:gridCol w="1223962"/>
                <a:gridCol w="576263"/>
                <a:gridCol w="647700"/>
                <a:gridCol w="1225550"/>
                <a:gridCol w="863600"/>
                <a:gridCol w="719137"/>
                <a:gridCol w="720725"/>
              </a:tblGrid>
              <a:tr h="243815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Položka nákladů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tis. Kč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rok 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následující roky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rok 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rok 2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rok 3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274295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a)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150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150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142,86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136,05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129,58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295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e)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190,48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181,41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172,77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657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f)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831">
                <a:tc gridSpan="2"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Celkové náklady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333,34</a:t>
                      </a: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317,46</a:t>
                      </a: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302,35</a:t>
                      </a: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657">
                <a:tc gridSpan="2"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CMA v tis. Kč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973,15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Řešení NPV – Projekt A</a:t>
            </a:r>
          </a:p>
        </p:txBody>
      </p:sp>
      <p:graphicFrame>
        <p:nvGraphicFramePr>
          <p:cNvPr id="256003" name="Group 3"/>
          <p:cNvGraphicFramePr>
            <a:graphicFrameLocks noGrp="1"/>
          </p:cNvGraphicFramePr>
          <p:nvPr>
            <p:ph idx="1"/>
          </p:nvPr>
        </p:nvGraphicFramePr>
        <p:xfrm>
          <a:off x="755650" y="2205038"/>
          <a:ext cx="6669088" cy="2143125"/>
        </p:xfrm>
        <a:graphic>
          <a:graphicData uri="http://schemas.openxmlformats.org/drawingml/2006/table">
            <a:tbl>
              <a:tblPr/>
              <a:tblGrid>
                <a:gridCol w="2060575"/>
                <a:gridCol w="649288"/>
                <a:gridCol w="1582737"/>
                <a:gridCol w="865188"/>
                <a:gridCol w="719137"/>
                <a:gridCol w="792163"/>
              </a:tblGrid>
              <a:tr h="274361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rok 0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následující roky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rok 1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rok 2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rok 3</a:t>
                      </a: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496961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přínosy ze zaměstnanců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48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47,71</a:t>
                      </a: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43,54</a:t>
                      </a: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41,46</a:t>
                      </a: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61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přínosy EKO-KOM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1 013,80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965,52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919,55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875,76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61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Přínosy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1061,8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1011,23</a:t>
                      </a: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963,09</a:t>
                      </a: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917,22</a:t>
                      </a: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61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Náklady</a:t>
                      </a: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362</a:t>
                      </a: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-165,72</a:t>
                      </a: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-157,82</a:t>
                      </a: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-150,31</a:t>
                      </a: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61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CF</a:t>
                      </a: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-362</a:t>
                      </a: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kumimoji="0" lang="cs-CZ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845,51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kumimoji="0" lang="cs-CZ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805,27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kumimoji="0" lang="cs-CZ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766,91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61">
                <a:tc gridSpan="5"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NPV</a:t>
                      </a: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kumimoji="0" lang="cs-CZ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2055,69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Řešení NPV – Projekt B</a:t>
            </a:r>
          </a:p>
        </p:txBody>
      </p:sp>
      <p:graphicFrame>
        <p:nvGraphicFramePr>
          <p:cNvPr id="257027" name="Group 3"/>
          <p:cNvGraphicFramePr>
            <a:graphicFrameLocks noGrp="1"/>
          </p:cNvGraphicFramePr>
          <p:nvPr>
            <p:ph idx="1"/>
          </p:nvPr>
        </p:nvGraphicFramePr>
        <p:xfrm>
          <a:off x="900113" y="1989138"/>
          <a:ext cx="7569200" cy="1727200"/>
        </p:xfrm>
        <a:graphic>
          <a:graphicData uri="http://schemas.openxmlformats.org/drawingml/2006/table">
            <a:tbl>
              <a:tblPr/>
              <a:tblGrid>
                <a:gridCol w="2070100"/>
                <a:gridCol w="1036637"/>
                <a:gridCol w="1363663"/>
                <a:gridCol w="1158875"/>
                <a:gridCol w="1098550"/>
                <a:gridCol w="841375"/>
              </a:tblGrid>
              <a:tr h="287338">
                <a:tc rowSpan="2"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rok 0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následující roky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diskontované položky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8892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rok 1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rok 2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rok 3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Náklady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350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333,34</a:t>
                      </a: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317,46</a:t>
                      </a: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302,35</a:t>
                      </a: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Přínosy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1061,8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965,52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919,55</a:t>
                      </a: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875,76</a:t>
                      </a: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CF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-20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632,18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602,09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573,41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NPV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1787,68</a:t>
                      </a: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Obsah přednášky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Nákladově-výstupové metody</a:t>
            </a:r>
          </a:p>
          <a:p>
            <a:pPr eaLnBrk="1" hangingPunct="1"/>
            <a:r>
              <a:rPr lang="cs-CZ" smtClean="0"/>
              <a:t>CMA, CEA, CUA, jiné nákladové metody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Analýza efektivnosti nákladů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mtClean="0"/>
              <a:t>Cost-effectiveness analysis – CEA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800" b="1" smtClean="0"/>
              <a:t>Definice</a:t>
            </a:r>
            <a:r>
              <a:rPr lang="cs-CZ" sz="2800" smtClean="0"/>
              <a:t>:</a:t>
            </a:r>
          </a:p>
          <a:p>
            <a:pPr lvl="1" eaLnBrk="1" hangingPunct="1"/>
            <a:r>
              <a:rPr lang="cs-CZ" sz="2800" smtClean="0"/>
              <a:t>Poměřuje náklady a přínosy mezi sebou a na základě toho hodnotí veřejné projekty. Je to modifikovaná forma CBA, která se používá, pokud je ocenění výstupů pomocí CBA komplikované.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Rozdíly oproti CBA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efektivnost projektu nevyjadřuje prostřednictvím peněžních jednotek, </a:t>
            </a:r>
          </a:p>
          <a:p>
            <a:pPr eaLnBrk="1" hangingPunct="1"/>
            <a:r>
              <a:rPr lang="cs-CZ" smtClean="0"/>
              <a:t>výstupy měří prostřednictvím vhodných naturálních nebo fyzických jednotek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Kritérium hodnocení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  <a:p>
            <a:pPr eaLnBrk="1" hangingPunct="1">
              <a:buFont typeface="Wingdings" pitchFamily="2" charset="2"/>
              <a:buNone/>
            </a:pPr>
            <a:endParaRPr lang="cs-CZ" smtClean="0"/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Kde	</a:t>
            </a:r>
            <a:r>
              <a:rPr lang="cs-CZ" i="1" smtClean="0"/>
              <a:t>C</a:t>
            </a:r>
            <a:r>
              <a:rPr lang="cs-CZ" smtClean="0"/>
              <a:t> 	jsou náklady na projekt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		</a:t>
            </a:r>
            <a:r>
              <a:rPr lang="cs-CZ" i="1" smtClean="0"/>
              <a:t>E	</a:t>
            </a:r>
            <a:r>
              <a:rPr lang="cs-CZ" smtClean="0"/>
              <a:t>jsou výstupy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24581" name="Object 5"/>
          <p:cNvGraphicFramePr>
            <a:graphicFrameLocks noChangeAspect="1"/>
          </p:cNvGraphicFramePr>
          <p:nvPr/>
        </p:nvGraphicFramePr>
        <p:xfrm>
          <a:off x="2987675" y="2060575"/>
          <a:ext cx="2700338" cy="1439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2" name="Rovnice" r:id="rId3" imgW="672808" imgH="393529" progId="Equation.3">
                  <p:embed/>
                </p:oleObj>
              </mc:Choice>
              <mc:Fallback>
                <p:oleObj name="Rovnice" r:id="rId3" imgW="672808" imgH="393529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675" y="2060575"/>
                        <a:ext cx="2700338" cy="1439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 smtClean="0"/>
              <a:t>Způsoby stanovení pořadí projektů pomocí CEA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 eaLnBrk="1" hangingPunct="1"/>
            <a:r>
              <a:rPr lang="cs-CZ" smtClean="0"/>
              <a:t>stanovením nákladů na jednotku výstupu,</a:t>
            </a:r>
          </a:p>
          <a:p>
            <a:pPr marL="571500" indent="-571500" eaLnBrk="1" hangingPunct="1"/>
            <a:r>
              <a:rPr lang="cs-CZ" smtClean="0"/>
              <a:t>formou sestupné efektivnosti pro stejné náklady,</a:t>
            </a:r>
          </a:p>
          <a:p>
            <a:pPr marL="571500" indent="-571500" eaLnBrk="1" hangingPunct="1"/>
            <a:r>
              <a:rPr lang="cs-CZ" smtClean="0"/>
              <a:t>vzrůstajícími náklady pro stejnou efektivnost.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Problémy s využitím CEA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mtClean="0"/>
              <a:t>Souvisí s výběrem ukazatele výstupu </a:t>
            </a:r>
          </a:p>
          <a:p>
            <a:pPr eaLnBrk="1" hangingPunct="1"/>
            <a:r>
              <a:rPr lang="cs-CZ" smtClean="0"/>
              <a:t>existuje více druhů užitků </a:t>
            </a:r>
          </a:p>
          <a:p>
            <a:pPr eaLnBrk="1" hangingPunct="1"/>
            <a:r>
              <a:rPr lang="cs-CZ" smtClean="0"/>
              <a:t>není možné jednotlivé užitky navzájem porovnat 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Příklad 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8037512" cy="42672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None/>
            </a:pPr>
            <a:r>
              <a:rPr lang="cs-CZ" sz="1800" i="1" smtClean="0"/>
              <a:t>	</a:t>
            </a:r>
            <a:r>
              <a:rPr lang="cs-CZ" sz="2000" i="1" smtClean="0"/>
              <a:t>Mějme projekty z oblasti zdravotnictví s následujícími parametry (náklady jsou v tis. Kč a výstupy jsou zachráněné životy.Vstupní údaje a výsledný ukazatel C/E ukazuje tabulka:</a:t>
            </a:r>
            <a:endParaRPr lang="cs-CZ" sz="2000" smtClean="0"/>
          </a:p>
          <a:p>
            <a:pPr eaLnBrk="1" hangingPunct="1"/>
            <a:endParaRPr lang="cs-CZ" sz="2000" smtClean="0"/>
          </a:p>
          <a:p>
            <a:pPr eaLnBrk="1" hangingPunct="1"/>
            <a:endParaRPr lang="cs-CZ" sz="2600" smtClean="0"/>
          </a:p>
          <a:p>
            <a:pPr eaLnBrk="1" hangingPunct="1"/>
            <a:endParaRPr lang="cs-CZ" sz="2600" smtClean="0"/>
          </a:p>
        </p:txBody>
      </p:sp>
      <p:graphicFrame>
        <p:nvGraphicFramePr>
          <p:cNvPr id="263172" name="Group 4"/>
          <p:cNvGraphicFramePr>
            <a:graphicFrameLocks noGrp="1"/>
          </p:cNvGraphicFramePr>
          <p:nvPr>
            <p:ph sz="half" idx="2"/>
          </p:nvPr>
        </p:nvGraphicFramePr>
        <p:xfrm>
          <a:off x="1187450" y="3284538"/>
          <a:ext cx="7380288" cy="2105025"/>
        </p:xfrm>
        <a:graphic>
          <a:graphicData uri="http://schemas.openxmlformats.org/drawingml/2006/table">
            <a:tbl>
              <a:tblPr/>
              <a:tblGrid>
                <a:gridCol w="2016125"/>
                <a:gridCol w="1944688"/>
                <a:gridCol w="1800225"/>
                <a:gridCol w="1619250"/>
              </a:tblGrid>
              <a:tr h="431709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Projekt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Náklady (C)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Výstup (E)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C/E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9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4251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8,333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6628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16,667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9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13,333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Příklad		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01000" cy="45561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600" smtClean="0"/>
              <a:t>Mikroregion Ponava se rozhoduje pro výběr z následujících dvou projektů na realizaci cyklostezky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200" smtClean="0"/>
              <a:t>Projekt A – Cyklostezka na již existujících komunikacích vedoucích přes 3 obce mikroregionu dělající okruh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200" smtClean="0"/>
              <a:t>Projekt B – Cyklostezka na nově vybudovaných komunikacích vedoucích kolem plovárny obce Vranov, a relaxačního centra obce Lelekovice. Obec  Vranov předpokládá, že se tím stane plovárna vyhledávaným letním přírodním koupalištěm.</a:t>
            </a:r>
          </a:p>
          <a:p>
            <a:pPr eaLnBrk="1" hangingPunct="1">
              <a:lnSpc>
                <a:spcPct val="80000"/>
              </a:lnSpc>
            </a:pPr>
            <a:r>
              <a:rPr lang="cs-CZ" sz="2600" smtClean="0"/>
              <a:t>Předpokládaná životnost projektů je 4 roky a diskontní sazba je 0,05.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Příklad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100" smtClean="0"/>
          </a:p>
          <a:p>
            <a:pPr eaLnBrk="1" hangingPunct="1">
              <a:lnSpc>
                <a:spcPct val="90000"/>
              </a:lnSpc>
            </a:pPr>
            <a:r>
              <a:rPr lang="cs-CZ" sz="2100" smtClean="0"/>
              <a:t>Zpracujte pro oba projekty </a:t>
            </a:r>
            <a:r>
              <a:rPr lang="cs-CZ" sz="2100" b="1" smtClean="0"/>
              <a:t>analýzu minimalizace nákladů</a:t>
            </a:r>
          </a:p>
          <a:p>
            <a:pPr eaLnBrk="1" hangingPunct="1">
              <a:lnSpc>
                <a:spcPct val="90000"/>
              </a:lnSpc>
            </a:pPr>
            <a:r>
              <a:rPr lang="cs-CZ" sz="2100" smtClean="0"/>
              <a:t>Vyhodnoťte projekty podle kritéria </a:t>
            </a:r>
            <a:r>
              <a:rPr lang="cs-CZ" sz="2100" b="1" smtClean="0"/>
              <a:t>NPV</a:t>
            </a:r>
          </a:p>
          <a:p>
            <a:pPr eaLnBrk="1" hangingPunct="1">
              <a:lnSpc>
                <a:spcPct val="90000"/>
              </a:lnSpc>
            </a:pPr>
            <a:r>
              <a:rPr lang="cs-CZ" sz="2100" smtClean="0"/>
              <a:t>Zpracujte </a:t>
            </a:r>
            <a:r>
              <a:rPr lang="cs-CZ" sz="2100" b="1" smtClean="0"/>
              <a:t>Analýzu CEA</a:t>
            </a:r>
            <a:r>
              <a:rPr lang="cs-CZ" sz="2100" smtClean="0"/>
              <a:t>, kdy budete porovnávat podle osob využívajících cyklostezku ročně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smtClean="0"/>
              <a:t>Předpokládaný počet osob u projektu A je 20 tis.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smtClean="0"/>
              <a:t>Předpokládaný počet osobu projektu B je 50 tis.</a:t>
            </a:r>
          </a:p>
          <a:p>
            <a:pPr eaLnBrk="1" hangingPunct="1">
              <a:lnSpc>
                <a:spcPct val="90000"/>
              </a:lnSpc>
            </a:pPr>
            <a:r>
              <a:rPr lang="cs-CZ" sz="2100" smtClean="0"/>
              <a:t>Okomentujte a porovnejte výsledky těchto jednokriteriálních metod a zhodnoťte, kterou metodu by jste pro hodnocení uvedených projektů použili a kterou ne a z jakých důvodů. Jsou všechny uvedené metody vhodné pro hodnocení těchto projektů? 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Příklad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1700" smtClean="0"/>
              <a:t>Náklady a přínosy: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AutoNum type="alphaLcParenR"/>
            </a:pPr>
            <a:r>
              <a:rPr lang="cs-CZ" sz="1500" smtClean="0"/>
              <a:t>Investiční náklady na realizaci nových komunikací pro cyklostezku – 1 mil. Kč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AutoNum type="alphaLcParenR"/>
            </a:pPr>
            <a:r>
              <a:rPr lang="cs-CZ" sz="1500" smtClean="0"/>
              <a:t>Náklady na značení cyklostezky – 50 tis. Kč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AutoNum type="alphaLcParenR"/>
            </a:pPr>
            <a:r>
              <a:rPr lang="cs-CZ" sz="1500" smtClean="0"/>
              <a:t>Náklady na zpracování rozhodovací analýzy – 50 tis. Kč 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AutoNum type="alphaLcParenR"/>
            </a:pPr>
            <a:r>
              <a:rPr lang="cs-CZ" sz="1500" smtClean="0"/>
              <a:t>Měsíční náklady na údržbu cyklostezky – 2 tis. Kč (údržba od dubna do listopadu)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AutoNum type="alphaLcParenR"/>
            </a:pPr>
            <a:r>
              <a:rPr lang="cs-CZ" sz="1500" smtClean="0"/>
              <a:t>Měsíční mzdové náklady pro osobu udržující cyklostezku – 3 tis. Kč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AutoNum type="alphaLcParenR"/>
            </a:pPr>
            <a:r>
              <a:rPr lang="cs-CZ" sz="1500" smtClean="0"/>
              <a:t>Přínos z nové pracovní síly – 2/3 z nákladů na mzdy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AutoNum type="alphaLcParenR"/>
            </a:pPr>
            <a:r>
              <a:rPr lang="cs-CZ" sz="1500" smtClean="0"/>
              <a:t>Přínos životnímu prostředí – u obou projektů stanoven dle mimotržních metod ročně 65 tis. Kč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AutoNum type="alphaLcParenR"/>
            </a:pPr>
            <a:r>
              <a:rPr lang="cs-CZ" sz="1500" smtClean="0"/>
              <a:t>Zvýšené zisky obecní plovárny – 50 tis. měsíčně po dobu letní sezóny (4 měsíce)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AutoNum type="alphaLcParenR"/>
            </a:pPr>
            <a:r>
              <a:rPr lang="cs-CZ" sz="1500" smtClean="0"/>
              <a:t>Přínosy na daních spadajících do kompetence obce u podnikatelských subjektů působících v relax. centru – 60 tis. Kč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AutoNum type="alphaLcParenR"/>
            </a:pPr>
            <a:r>
              <a:rPr lang="cs-CZ" sz="1500" smtClean="0"/>
              <a:t>Přínosy na daních spadajících do kompetence obce u podnikatelských subjektů působících v obecní plovárně – 30 tis. Kč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Řešení projekt A</a:t>
            </a:r>
          </a:p>
        </p:txBody>
      </p:sp>
      <p:graphicFrame>
        <p:nvGraphicFramePr>
          <p:cNvPr id="267267" name="Group 3"/>
          <p:cNvGraphicFramePr>
            <a:graphicFrameLocks noGrp="1"/>
          </p:cNvGraphicFramePr>
          <p:nvPr>
            <p:ph idx="1"/>
          </p:nvPr>
        </p:nvGraphicFramePr>
        <p:xfrm>
          <a:off x="684213" y="1916113"/>
          <a:ext cx="7596187" cy="3479800"/>
        </p:xfrm>
        <a:graphic>
          <a:graphicData uri="http://schemas.openxmlformats.org/drawingml/2006/table">
            <a:tbl>
              <a:tblPr/>
              <a:tblGrid>
                <a:gridCol w="828675"/>
                <a:gridCol w="828675"/>
                <a:gridCol w="830262"/>
                <a:gridCol w="830263"/>
                <a:gridCol w="828675"/>
                <a:gridCol w="828675"/>
                <a:gridCol w="828675"/>
                <a:gridCol w="828675"/>
                <a:gridCol w="963612"/>
              </a:tblGrid>
              <a:tr h="317500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náklad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přínos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 rok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 rok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 rok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3. rok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4. rok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CELKEM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-50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-50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-16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-15,24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-14,51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-13,82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-13,16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-24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-22,86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-21,77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-20,73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-19,74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15,24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14,51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13,82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13,16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65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61,90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58,96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56,15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53,48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-50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-38,10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-36,28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-34,55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-32,91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-191,838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77,14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73,47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69,97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66,64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287,22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NPV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-50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39,05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37,19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35,42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33,73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95,38397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CEA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9,591901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Nákladově-výstupové metody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cs-CZ" sz="18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b="1" smtClean="0"/>
              <a:t>Definice</a:t>
            </a:r>
          </a:p>
          <a:p>
            <a:pPr lvl="1" eaLnBrk="1" hangingPunct="1"/>
            <a:r>
              <a:rPr lang="cs-CZ" smtClean="0"/>
              <a:t>Mezi inputově-outputové (nákladově-výstupové) metody hodnocení je možné zařadit takové metody, které pro hodnocení a výběr projektů používají pouze jedno rozhodovací kritérium související se vstupy a výstupy. </a:t>
            </a:r>
          </a:p>
          <a:p>
            <a:pPr eaLnBrk="1" hangingPunct="1">
              <a:buFont typeface="Wingdings" pitchFamily="2" charset="2"/>
              <a:buNone/>
            </a:pP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Řešení projekt B</a:t>
            </a:r>
          </a:p>
        </p:txBody>
      </p:sp>
      <p:graphicFrame>
        <p:nvGraphicFramePr>
          <p:cNvPr id="268291" name="Group 3"/>
          <p:cNvGraphicFramePr>
            <a:graphicFrameLocks noGrp="1"/>
          </p:cNvGraphicFramePr>
          <p:nvPr>
            <p:ph idx="1"/>
          </p:nvPr>
        </p:nvGraphicFramePr>
        <p:xfrm>
          <a:off x="684213" y="1700213"/>
          <a:ext cx="7740650" cy="4267200"/>
        </p:xfrm>
        <a:graphic>
          <a:graphicData uri="http://schemas.openxmlformats.org/drawingml/2006/table">
            <a:tbl>
              <a:tblPr/>
              <a:tblGrid>
                <a:gridCol w="844550"/>
                <a:gridCol w="844550"/>
                <a:gridCol w="844550"/>
                <a:gridCol w="846137"/>
                <a:gridCol w="844550"/>
                <a:gridCol w="846138"/>
                <a:gridCol w="844550"/>
                <a:gridCol w="844550"/>
                <a:gridCol w="981075"/>
              </a:tblGrid>
              <a:tr h="284163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náklad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přínos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 rok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 rok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 rok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3. rok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4. rok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CELKEM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-1000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-1000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-50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-50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-16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-15,24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-14,51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-13,82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-13,16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-24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-22,86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-21,77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-20,73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-19,74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15,24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14,51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13,82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13,16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65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61,90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58,96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56,15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53,48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190,48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181,41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172,77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164,54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57,14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54,42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51,83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49,36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28,57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27,21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25,92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24,68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-1050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-38,10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-36,28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-34,55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-32,91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-1191,84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353,33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336,51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320,48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305,22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1315,55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NPV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-1050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315,24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300,23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285,93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272,31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123,71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CEA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23,83676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 smtClean="0"/>
              <a:t>Předpoklady pro efektivní použití CEA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600" smtClean="0"/>
              <a:t>vstupy můžeme ohodnotit peněžně,</a:t>
            </a:r>
          </a:p>
          <a:p>
            <a:pPr eaLnBrk="1" hangingPunct="1"/>
            <a:r>
              <a:rPr lang="cs-CZ" sz="2600" smtClean="0"/>
              <a:t>hlavní cíl je relativně jednoduchý a může být přímo měřen v nákladech na jednotku výstupu,</a:t>
            </a:r>
          </a:p>
          <a:p>
            <a:pPr eaLnBrk="1" hangingPunct="1"/>
            <a:r>
              <a:rPr lang="cs-CZ" sz="2600" smtClean="0"/>
              <a:t>výstupy jsou hmotné povahy,</a:t>
            </a:r>
          </a:p>
          <a:p>
            <a:pPr eaLnBrk="1" hangingPunct="1"/>
            <a:r>
              <a:rPr lang="cs-CZ" sz="2600" smtClean="0"/>
              <a:t>výstupy jsou stejnorodé.</a:t>
            </a:r>
          </a:p>
          <a:p>
            <a:pPr eaLnBrk="1" hangingPunct="1"/>
            <a:r>
              <a:rPr lang="cs-CZ" sz="2600" smtClean="0"/>
              <a:t>existuje jen jeden cíl projektu a pokud má projekt více cílů, všechny posuzované varianty dosahují tyto cíle ve stejné míře.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Analýza užitečnosti nákladů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mtClean="0"/>
              <a:t>angl. Cost-utility analysis – CUA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800" b="1" smtClean="0"/>
              <a:t>Definice</a:t>
            </a:r>
            <a:r>
              <a:rPr lang="cs-CZ" sz="2800" smtClean="0"/>
              <a:t>:</a:t>
            </a:r>
          </a:p>
          <a:p>
            <a:pPr lvl="1" eaLnBrk="1" hangingPunct="1"/>
            <a:r>
              <a:rPr lang="cs-CZ" sz="2800" smtClean="0"/>
              <a:t>varianta analýzy nákladů a přínosů, která vznikla v souvislosti s ekonomickou analýzou zdraví a používá se především pro hodnocení veřejných projektů a programů z oblasti zdravotnictví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Podstata CUA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Inkrementální náklady jsou porovnávány s inkrementálními výsledky tak jako v případě CEA, ale výsledky jsou měřeny speciální formou, nejčastěji pomocí získaných roků zlepšené kvality života, (Quality-Adjusted Life Years, QALY).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Měření užitečnosti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Přínosy se měří v jednotkách tzv. životnosti, upravené o kvalitu života. Rovněž se používá měření prostřednictvím i jiné nepeněžní míry, kdy je identifikován užitek pro pacienta        jiné alternativy QUALY</a:t>
            </a:r>
          </a:p>
          <a:p>
            <a:pPr eaLnBrk="1" hangingPunct="1">
              <a:buFont typeface="Wingdings" pitchFamily="2" charset="2"/>
              <a:buNone/>
            </a:pPr>
            <a:endParaRPr lang="cs-CZ" smtClean="0"/>
          </a:p>
        </p:txBody>
      </p:sp>
      <p:sp>
        <p:nvSpPr>
          <p:cNvPr id="36868" name="Line 4"/>
          <p:cNvSpPr>
            <a:spLocks noChangeShapeType="1"/>
          </p:cNvSpPr>
          <p:nvPr/>
        </p:nvSpPr>
        <p:spPr bwMode="auto">
          <a:xfrm>
            <a:off x="2771775" y="4365625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Jiné alternativy QUALY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600" smtClean="0"/>
              <a:t>Pokud je užita jiná podobná alternativa, je třeba zdůvodnit, proč nebyla QALY použita. </a:t>
            </a:r>
          </a:p>
          <a:p>
            <a:pPr eaLnBrk="1" hangingPunct="1"/>
            <a:r>
              <a:rPr lang="cs-CZ" sz="2600" smtClean="0"/>
              <a:t>Jiné alternativy jsou např. následující:</a:t>
            </a:r>
          </a:p>
          <a:p>
            <a:pPr lvl="1" eaLnBrk="1" hangingPunct="1"/>
            <a:r>
              <a:rPr lang="cs-CZ" sz="2200" smtClean="0"/>
              <a:t>Rok zdravého života (HeLY), který též začleňuje riziko mortality a morbidity do jediného čísla. </a:t>
            </a:r>
          </a:p>
          <a:p>
            <a:pPr lvl="1" eaLnBrk="1" hangingPunct="1"/>
            <a:r>
              <a:rPr lang="cs-CZ" sz="2200" smtClean="0"/>
              <a:t>TwiST (čas strávený bez příznaků nemoci a toxicity léčby),</a:t>
            </a:r>
          </a:p>
          <a:p>
            <a:pPr lvl="1" eaLnBrk="1" hangingPunct="1"/>
            <a:r>
              <a:rPr lang="cs-CZ" sz="2200" smtClean="0"/>
              <a:t>DALY (rok kvality života o snížené kvalitě) apod.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Kvalita života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Kvalita života (QoL) může být měřena obecnými dotazníky nebo dotazníky specifickými pro dané onemocnění. K vyjádření kvality života se používají nástroje utility/užitečnosti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Dotazníky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Bodové stupnice či škály v nichž uživatel (respondent) vyjadřuje pocit svého uspokojení z porovnávaných alternativ.</a:t>
            </a:r>
          </a:p>
          <a:p>
            <a:pPr eaLnBrk="1" hangingPunct="1"/>
            <a:r>
              <a:rPr lang="cs-CZ" smtClean="0"/>
              <a:t>Podstatou je subjektivní výpověď respondenta o očekávání toku užitků.</a:t>
            </a:r>
          </a:p>
          <a:p>
            <a:pPr eaLnBrk="1" hangingPunct="1"/>
            <a:r>
              <a:rPr lang="cs-CZ" smtClean="0"/>
              <a:t>Možná očekávání jsou seřazena do škál od jednoho extrému k druhému.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 smtClean="0"/>
              <a:t>Dotazníky kvality života specifické pro onemocnění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600" smtClean="0"/>
              <a:t>Otázky jsou vztaženy k oblastem kvality života, které je nejvíce ovlivněna danou chorobou.</a:t>
            </a:r>
          </a:p>
          <a:p>
            <a:pPr eaLnBrk="1" hangingPunct="1"/>
            <a:r>
              <a:rPr lang="cs-CZ" sz="2600" smtClean="0"/>
              <a:t>Citlivěji zohledňují kvalitativní stránku pacientova zdravotního stavu při určitém onemocnění. </a:t>
            </a:r>
          </a:p>
          <a:p>
            <a:pPr eaLnBrk="1" hangingPunct="1"/>
            <a:r>
              <a:rPr lang="cs-CZ" sz="2600" smtClean="0"/>
              <a:t>Při jejich použití není možné hodnotit různé choroby mezi sebou (jsou proto určeny pouze posouzení různých intervencí v rámci jedné chorobné jednotky).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Obecné dotazníky kvality života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600" smtClean="0"/>
              <a:t>Postihují problematiku kvality života v co největší šíři. </a:t>
            </a:r>
          </a:p>
          <a:p>
            <a:pPr eaLnBrk="1" hangingPunct="1">
              <a:lnSpc>
                <a:spcPct val="80000"/>
              </a:lnSpc>
            </a:pPr>
            <a:r>
              <a:rPr lang="cs-CZ" sz="2600" smtClean="0"/>
              <a:t>Mohou být proto použity pro široké skupiny pacientů a dovoluji porovnávat kvalitu života při jednotlivých onemocněních mezi sebou nebo se zdravou populací. </a:t>
            </a:r>
          </a:p>
          <a:p>
            <a:pPr eaLnBrk="1" hangingPunct="1">
              <a:lnSpc>
                <a:spcPct val="80000"/>
              </a:lnSpc>
            </a:pPr>
            <a:r>
              <a:rPr lang="cs-CZ" sz="2600" smtClean="0"/>
              <a:t>Mezi doporučené dotazníky pro obecné hodnocení kvality života patří: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200" smtClean="0"/>
              <a:t>Short Form 36 (SF-36),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200" smtClean="0"/>
              <a:t>Sickness Impact Profile (SIP),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200" smtClean="0"/>
              <a:t>Nottingham Health Profile (NHP),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200" smtClean="0"/>
              <a:t>EuroQol EQ-5D.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Klasifikace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sz="2000" smtClean="0"/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	Mezi inputově-outputové (nákladově výstupové) metody hodnocení patří:</a:t>
            </a:r>
          </a:p>
          <a:p>
            <a:pPr lvl="1" eaLnBrk="1" hangingPunct="1"/>
            <a:r>
              <a:rPr lang="cs-CZ" smtClean="0"/>
              <a:t>analýza minimalizace nákladů (CMA),</a:t>
            </a:r>
          </a:p>
          <a:p>
            <a:pPr lvl="1" eaLnBrk="1" hangingPunct="1"/>
            <a:r>
              <a:rPr lang="cs-CZ" smtClean="0"/>
              <a:t>analýza nákladů a přínosů (CBA), </a:t>
            </a:r>
          </a:p>
          <a:p>
            <a:pPr lvl="1" eaLnBrk="1" hangingPunct="1"/>
            <a:r>
              <a:rPr lang="cs-CZ" smtClean="0"/>
              <a:t>analýza efektivnosti nákladů (CEA), </a:t>
            </a:r>
          </a:p>
          <a:p>
            <a:pPr lvl="1" eaLnBrk="1" hangingPunct="1"/>
            <a:r>
              <a:rPr lang="cs-CZ" smtClean="0"/>
              <a:t>analýza nákladů a užitku (CUA). 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Užitečnost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600" smtClean="0"/>
              <a:t>Použitím utility (užitečnosti) lze vyjádřit parametr kvality života jedním číslem. </a:t>
            </a:r>
          </a:p>
          <a:p>
            <a:pPr eaLnBrk="1" hangingPunct="1"/>
            <a:r>
              <a:rPr lang="cs-CZ" sz="2600" smtClean="0"/>
              <a:t>Nejpřesnějších výsledků dosáhneme použitím Utility zjištěných lokálně v ČR. </a:t>
            </a:r>
          </a:p>
          <a:p>
            <a:pPr eaLnBrk="1" hangingPunct="1"/>
            <a:r>
              <a:rPr lang="cs-CZ" sz="2600" smtClean="0"/>
              <a:t>Pokud nejsou lokální Utility pro dané onemocnění k dispozici, je možné pro adaptace farmakoekonomických modelů použít Utility z jiné země, nejlépe z Evropy.</a:t>
            </a:r>
            <a:endParaRPr lang="cs-CZ" sz="2600" i="1" smtClean="0"/>
          </a:p>
          <a:p>
            <a:pPr eaLnBrk="1" hangingPunct="1"/>
            <a:endParaRPr lang="cs-CZ" sz="2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Použití a limity použití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600" smtClean="0"/>
              <a:t>Použití</a:t>
            </a:r>
          </a:p>
          <a:p>
            <a:pPr lvl="1" eaLnBrk="1" hangingPunct="1"/>
            <a:r>
              <a:rPr lang="cs-CZ" sz="2200" smtClean="0"/>
              <a:t>Kvalita života je používána jednak v rámci ekonomických analýz, ale je běžně zařazována i do klinických studií bez ekonomických aspektů. </a:t>
            </a:r>
          </a:p>
          <a:p>
            <a:pPr lvl="1" eaLnBrk="1" hangingPunct="1"/>
            <a:r>
              <a:rPr lang="cs-CZ" sz="2200" smtClean="0"/>
              <a:t>Je přínosná pro chronické stavy s nízkou mortalitou (např. Parkinsonova choroba, roztroušená skleróza, astma a další). </a:t>
            </a:r>
          </a:p>
          <a:p>
            <a:pPr eaLnBrk="1" hangingPunct="1"/>
            <a:r>
              <a:rPr lang="cs-CZ" sz="2600" smtClean="0"/>
              <a:t>Limity použití</a:t>
            </a:r>
          </a:p>
          <a:p>
            <a:pPr lvl="1" eaLnBrk="1" hangingPunct="1"/>
            <a:r>
              <a:rPr lang="cs-CZ" sz="2200" smtClean="0"/>
              <a:t>Její přínos u stavů, kde jsou sledovány krátkodobé výsledky (např. použití anestesie u dentálních výkonů) je problematický.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Výsledky CUA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600" smtClean="0"/>
              <a:t>Samotné přežití a výsledky ve smyslu kvality života musí být ve studii uvedeny samostatně.</a:t>
            </a:r>
          </a:p>
          <a:p>
            <a:pPr eaLnBrk="1" hangingPunct="1">
              <a:lnSpc>
                <a:spcPct val="80000"/>
              </a:lnSpc>
            </a:pPr>
            <a:r>
              <a:rPr lang="cs-CZ" sz="2600" smtClean="0"/>
              <a:t>Musí být zřetelně popsáno, jakým souhrnným způsobem se pak tyto zpracovávají. </a:t>
            </a:r>
          </a:p>
          <a:p>
            <a:pPr eaLnBrk="1" hangingPunct="1">
              <a:lnSpc>
                <a:spcPct val="80000"/>
              </a:lnSpc>
            </a:pPr>
            <a:r>
              <a:rPr lang="cs-CZ" sz="2600" smtClean="0"/>
              <a:t>Výběr ukazatelů je třeba zdůvodnit (QALY, DALY a další jiné).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200" smtClean="0"/>
              <a:t>Bude-li použita DALY, je třeba pro každý rok stanovit, jaká je aktuální očekávaná průměrná doba života pro muže a ženy (rozhodně nelze užít průměrnou dobu života pro narození, pokud se nejedná o péči o novorozence).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Zhodnocení CUA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600" smtClean="0"/>
              <a:t>Finální analýza (CUA) umožní posoudit přínos různých technologií se zohledněním jak nákladů tak i kvality života – cena/QALY (Quality-Adjusted-Life-Year); kombinuje tedy kvalitativní a kvantitativní ukazatele.</a:t>
            </a:r>
          </a:p>
          <a:p>
            <a:pPr eaLnBrk="1" hangingPunct="1">
              <a:lnSpc>
                <a:spcPct val="90000"/>
              </a:lnSpc>
            </a:pPr>
            <a:r>
              <a:rPr lang="cs-CZ" sz="2600" smtClean="0"/>
              <a:t>Pokud má být parametr kvality života zařazen do sledování, musí být spolehlivě měřen a vyhodnocen. </a:t>
            </a:r>
          </a:p>
          <a:p>
            <a:pPr eaLnBrk="1" hangingPunct="1">
              <a:lnSpc>
                <a:spcPct val="90000"/>
              </a:lnSpc>
            </a:pPr>
            <a:r>
              <a:rPr lang="cs-CZ" sz="2600" smtClean="0"/>
              <a:t>Rozhodnutí o zařazení či vynechání parametru musí být vysvětleno a podpořeno argumenty.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Jiné jednokriteriální analýzy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 eaLnBrk="1" hangingPunct="1"/>
            <a:r>
              <a:rPr lang="cs-CZ" sz="2600" smtClean="0"/>
              <a:t>Zdravotnictví</a:t>
            </a:r>
          </a:p>
          <a:p>
            <a:pPr marL="966788" lvl="1" indent="-495300" eaLnBrk="1" hangingPunct="1"/>
            <a:r>
              <a:rPr lang="cs-CZ" sz="2200" smtClean="0"/>
              <a:t>Analýza nákladů a dopadů </a:t>
            </a:r>
          </a:p>
          <a:p>
            <a:pPr marL="966788" lvl="1" indent="-495300" eaLnBrk="1" hangingPunct="1"/>
            <a:r>
              <a:rPr lang="cs-CZ" sz="2200" smtClean="0"/>
              <a:t>„cost of illness“ (cena nemoci) a</a:t>
            </a:r>
          </a:p>
          <a:p>
            <a:pPr marL="966788" lvl="1" indent="-495300" eaLnBrk="1" hangingPunct="1"/>
            <a:r>
              <a:rPr lang="cs-CZ" sz="2200" smtClean="0"/>
              <a:t>„budget impact“ (očekávaný dopad nového léku na veřejný rozpočet), což je zvláštní typ CCA.</a:t>
            </a:r>
          </a:p>
          <a:p>
            <a:pPr marL="571500" indent="-571500" eaLnBrk="1" hangingPunct="1"/>
            <a:r>
              <a:rPr lang="cs-CZ" sz="2600" smtClean="0"/>
              <a:t>Životní prostředí</a:t>
            </a:r>
          </a:p>
          <a:p>
            <a:pPr marL="966788" lvl="1" indent="-495300" eaLnBrk="1" hangingPunct="1"/>
            <a:r>
              <a:rPr lang="cs-CZ" sz="2200" smtClean="0"/>
              <a:t>Total Cost Assessment (TCA) </a:t>
            </a:r>
          </a:p>
          <a:p>
            <a:pPr marL="966788" lvl="1" indent="-495300" eaLnBrk="1" hangingPunct="1"/>
            <a:r>
              <a:rPr lang="cs-CZ" sz="2200" smtClean="0"/>
              <a:t>Opční hodnota</a:t>
            </a:r>
          </a:p>
          <a:p>
            <a:pPr marL="966788" lvl="1" indent="-495300" eaLnBrk="1" hangingPunct="1"/>
            <a:r>
              <a:rPr lang="cs-CZ" sz="2200" smtClean="0"/>
              <a:t>Metoda Full Cost Accounting</a:t>
            </a:r>
          </a:p>
          <a:p>
            <a:pPr marL="966788" lvl="1" indent="-495300" eaLnBrk="1" hangingPunct="1"/>
            <a:r>
              <a:rPr lang="cs-CZ" sz="2200" smtClean="0"/>
              <a:t>metoda životního cyklu výrobku (LCA)</a:t>
            </a:r>
          </a:p>
          <a:p>
            <a:pPr marL="966788" lvl="1" indent="-495300" eaLnBrk="1" hangingPunct="1"/>
            <a:endParaRPr lang="cs-CZ" sz="2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Analýza nákladů a dopadů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100" smtClean="0"/>
              <a:t>Angl. Cost-Consequence Analysis (CCA)</a:t>
            </a:r>
          </a:p>
          <a:p>
            <a:pPr eaLnBrk="1" hangingPunct="1">
              <a:lnSpc>
                <a:spcPct val="90000"/>
              </a:lnSpc>
            </a:pPr>
            <a:r>
              <a:rPr lang="cs-CZ" sz="2200" smtClean="0"/>
              <a:t>Používaná ve zdravotnictví</a:t>
            </a:r>
          </a:p>
          <a:p>
            <a:pPr eaLnBrk="1" hangingPunct="1">
              <a:lnSpc>
                <a:spcPct val="90000"/>
              </a:lnSpc>
            </a:pPr>
            <a:r>
              <a:rPr lang="cs-CZ" sz="2200" smtClean="0"/>
              <a:t>Podstata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smtClean="0"/>
              <a:t>Náklady na lék a výsledky jeho podávání jsou prezentovány odděleně, přičemž jak náklady, tak výsledky jsou porovnávány s komparátorem (např. separátní vyčíslení nákladů na samotný lék, na hospitalizaci, ostatní náklady, počet odvrácených případů, cévní mozkové příhody, počet závažných i nezávažných nežádoucích příhod, atd.) jednak u nového léku a jednak u léku, se kterým je nový lék srovnáván. </a:t>
            </a:r>
          </a:p>
          <a:p>
            <a:pPr eaLnBrk="1" hangingPunct="1">
              <a:lnSpc>
                <a:spcPct val="90000"/>
              </a:lnSpc>
            </a:pPr>
            <a:r>
              <a:rPr lang="cs-CZ" sz="2200" smtClean="0"/>
              <a:t>Sumární hodnocení je přeneseno na čtenáře studie.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Total Cost Assessment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600" smtClean="0"/>
              <a:t>Základní myšlenka - porovnání investičních alternativ. </a:t>
            </a:r>
          </a:p>
          <a:p>
            <a:pPr eaLnBrk="1" hangingPunct="1">
              <a:lnSpc>
                <a:spcPct val="80000"/>
              </a:lnSpc>
            </a:pPr>
            <a:r>
              <a:rPr lang="cs-CZ" sz="2600" smtClean="0"/>
              <a:t>Může být vymezeno jako souhrnná finanční analýza interních nákladů a úspor spojených s investicí. </a:t>
            </a:r>
          </a:p>
          <a:p>
            <a:pPr eaLnBrk="1" hangingPunct="1">
              <a:lnSpc>
                <a:spcPct val="80000"/>
              </a:lnSpc>
            </a:pPr>
            <a:r>
              <a:rPr lang="cs-CZ" sz="2600" smtClean="0"/>
              <a:t>Tradiční přístup k hodnocení investic, který zpracovává přímé a viditelné náklady.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200" smtClean="0"/>
              <a:t>vybízí k zohlednění  environmentálních aspektů (především nákladů). </a:t>
            </a:r>
          </a:p>
          <a:p>
            <a:pPr eaLnBrk="1" hangingPunct="1">
              <a:lnSpc>
                <a:spcPct val="80000"/>
              </a:lnSpc>
            </a:pPr>
            <a:r>
              <a:rPr lang="cs-CZ" sz="2600" smtClean="0"/>
              <a:t>Klíčovým prvkem je posouzení ziskovosti investice po zohlednění environmentálních aspektů.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Opční hodnota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1900" smtClean="0"/>
              <a:t>založenaa na čisté současné hodnotě (NPV) rozšířené o strategickou hodnotu investic. </a:t>
            </a:r>
          </a:p>
          <a:p>
            <a:pPr eaLnBrk="1" hangingPunct="1">
              <a:lnSpc>
                <a:spcPct val="80000"/>
              </a:lnSpc>
            </a:pPr>
            <a:r>
              <a:rPr lang="cs-CZ" sz="1900" smtClean="0"/>
              <a:t>Jestliže jsou podstupovány projekty, které nesplňují kritérium NPV ≥ 0, rozhodujícím faktorem je strategická hodnota investice.  </a:t>
            </a:r>
          </a:p>
          <a:p>
            <a:pPr eaLnBrk="1" hangingPunct="1">
              <a:lnSpc>
                <a:spcPct val="80000"/>
              </a:lnSpc>
            </a:pPr>
            <a:r>
              <a:rPr lang="cs-CZ" sz="1900" smtClean="0"/>
              <a:t>Reálné opce jsou obchodované tradičně na kapitálových trzích. Strategické investiční rozhodování založené na reálných opcích spočívá v posouzení možnosti získat určité výnosy v pozdějším období.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700" smtClean="0"/>
              <a:t>Např. environmentální opatření, které nyní není ekonomicky výhodné, může mít opční hodnotu vycházející z toho, že zanedbání či opomenutí takového opatření v současnosti může v dalších obdobích vytvářet dodatečné náklady nebo vést k ukončení procesu vytváření užitné hodnoty. </a:t>
            </a:r>
          </a:p>
          <a:p>
            <a:pPr eaLnBrk="1" hangingPunct="1">
              <a:lnSpc>
                <a:spcPct val="80000"/>
              </a:lnSpc>
            </a:pPr>
            <a:r>
              <a:rPr lang="cs-CZ" sz="1900" smtClean="0"/>
              <a:t>Opční hodnota pak umožňuje managementu posoudit příslušné strategické souvislosti, které jsou vždy shodné s očekávanými finančními výnosy opatření.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Metoda Full Cost Accounting 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100" smtClean="0"/>
              <a:t>Nástroj k identifikaci, kvantifikaci a alokaci přímých a nepřímých environmentálních nákladů probíhajících aktivit podniku nebo investic. </a:t>
            </a:r>
          </a:p>
          <a:p>
            <a:pPr eaLnBrk="1" hangingPunct="1">
              <a:lnSpc>
                <a:spcPct val="90000"/>
              </a:lnSpc>
            </a:pPr>
            <a:r>
              <a:rPr lang="cs-CZ" sz="2100" smtClean="0"/>
              <a:t>Identifikuje a vyčísluje následující typy nákladů výrobku, procesu či projektu: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smtClean="0"/>
              <a:t>přímé náklady (např. kapitál, suroviny apod.),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smtClean="0"/>
              <a:t>skryté náklady (např. monitoring, podávání zpráv),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smtClean="0"/>
              <a:t>podmíněné náklady spojené s odpovědností (např. odpovědnost za škodu a náklady na nápravu škody),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smtClean="0"/>
              <a:t>náklady mající nehmotný charakter (tj. public relations, goodwill).</a:t>
            </a:r>
          </a:p>
          <a:p>
            <a:pPr eaLnBrk="1" hangingPunct="1">
              <a:lnSpc>
                <a:spcPct val="90000"/>
              </a:lnSpc>
            </a:pPr>
            <a:endParaRPr lang="cs-CZ" sz="21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  <a:p>
            <a:pPr algn="ctr" eaLnBrk="1" hangingPunct="1">
              <a:buFont typeface="Wingdings" pitchFamily="2" charset="2"/>
              <a:buNone/>
            </a:pPr>
            <a:r>
              <a:rPr lang="cs-CZ" smtClean="0">
                <a:solidFill>
                  <a:schemeClr val="accent2"/>
                </a:solidFill>
              </a:rPr>
              <a:t>Děkuji za pozornost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cs-CZ" sz="1400" smtClean="0"/>
              <a:t>To je dnes vše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cs-CZ" sz="4000" smtClean="0">
                <a:sym typeface="Wingdings" pitchFamily="2" charset="2"/>
              </a:rPr>
              <a:t></a:t>
            </a:r>
            <a:endParaRPr lang="cs-CZ" sz="4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Co mají společné a čím se liší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400" smtClean="0"/>
              <a:t>Společné = cíl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200" smtClean="0"/>
              <a:t>prokázat měřitelným způsobem, co kdo získá a s jakými společenskými náklady. 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Liší se	 = způsob měření výstupů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14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000" b="1" smtClean="0"/>
              <a:t>	Název metody		Forma měření výstupu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000" smtClean="0"/>
              <a:t>		CMA			Neměří se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000" smtClean="0"/>
              <a:t>		CBA			Peněžní jednotky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000" smtClean="0"/>
              <a:t>		CEA			Počet výstupových jednotek 				z realizované jednotky 					nákladů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000" smtClean="0"/>
              <a:t>		CUA			Užitek plynoucí z projektu</a:t>
            </a:r>
            <a:endParaRPr lang="cs-CZ" sz="21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549275"/>
            <a:ext cx="8001000" cy="1008063"/>
          </a:xfrm>
        </p:spPr>
        <p:txBody>
          <a:bodyPr/>
          <a:lstStyle/>
          <a:p>
            <a:pPr eaLnBrk="1" hangingPunct="1"/>
            <a:r>
              <a:rPr lang="cs-CZ" sz="3400" smtClean="0"/>
              <a:t>Analýza minimalizace nákadů</a:t>
            </a:r>
            <a:endParaRPr lang="cs-CZ" smtClean="0"/>
          </a:p>
        </p:txBody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844675"/>
            <a:ext cx="8229600" cy="4281488"/>
          </a:xfrm>
        </p:spPr>
        <p:txBody>
          <a:bodyPr/>
          <a:lstStyle/>
          <a:p>
            <a:pPr marL="571500" indent="-571500" eaLnBrk="1" hangingPunct="1">
              <a:buFont typeface="Wingdings" pitchFamily="2" charset="2"/>
              <a:buNone/>
            </a:pPr>
            <a:r>
              <a:rPr lang="cs-CZ" sz="2800" smtClean="0"/>
              <a:t>Cost Minimizing Analysis - CMA</a:t>
            </a:r>
            <a:r>
              <a:rPr lang="cs-CZ" smtClean="0"/>
              <a:t> </a:t>
            </a:r>
          </a:p>
          <a:p>
            <a:pPr marL="571500" indent="-571500" eaLnBrk="1" hangingPunct="1">
              <a:buFont typeface="Wingdings" pitchFamily="2" charset="2"/>
              <a:buNone/>
            </a:pPr>
            <a:r>
              <a:rPr lang="cs-CZ" sz="2800" b="1" smtClean="0"/>
              <a:t>Definice</a:t>
            </a:r>
            <a:r>
              <a:rPr lang="cs-CZ" sz="2800" smtClean="0"/>
              <a:t>:</a:t>
            </a:r>
          </a:p>
          <a:p>
            <a:pPr marL="966788" lvl="1" indent="-495300" eaLnBrk="1" hangingPunct="1"/>
            <a:r>
              <a:rPr lang="cs-CZ" sz="2800" smtClean="0"/>
              <a:t>Analýza minimalizace nákladů je metoda založená na hodnocení podle nejnižších nákladů</a:t>
            </a:r>
            <a:endParaRPr lang="cs-CZ" smtClean="0"/>
          </a:p>
          <a:p>
            <a:pPr marL="966788" lvl="1" indent="-495300" eaLnBrk="1" hangingPunct="1">
              <a:buFont typeface="Wingdings" pitchFamily="2" charset="2"/>
              <a:buNone/>
            </a:pPr>
            <a:r>
              <a:rPr lang="cs-CZ" sz="1800" smtClean="0"/>
              <a:t>	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3714" grpId="0"/>
      <p:bldP spid="24371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Kritérium hodnocení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7966075" cy="42672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cs-CZ" sz="2600" smtClean="0"/>
          </a:p>
          <a:p>
            <a:pPr eaLnBrk="1" hangingPunct="1">
              <a:buFont typeface="Wingdings" pitchFamily="2" charset="2"/>
              <a:buNone/>
            </a:pPr>
            <a:endParaRPr lang="cs-CZ" sz="2600" smtClean="0"/>
          </a:p>
          <a:p>
            <a:pPr eaLnBrk="1" hangingPunct="1">
              <a:buFont typeface="Wingdings" pitchFamily="2" charset="2"/>
              <a:buNone/>
            </a:pPr>
            <a:endParaRPr lang="cs-CZ" sz="2600" smtClean="0"/>
          </a:p>
          <a:p>
            <a:pPr eaLnBrk="1" hangingPunct="1">
              <a:buFont typeface="Wingdings" pitchFamily="2" charset="2"/>
              <a:buNone/>
            </a:pPr>
            <a:endParaRPr lang="cs-CZ" sz="2600" smtClean="0"/>
          </a:p>
          <a:p>
            <a:pPr eaLnBrk="1" hangingPunct="1">
              <a:buFont typeface="Wingdings" pitchFamily="2" charset="2"/>
              <a:buNone/>
            </a:pPr>
            <a:r>
              <a:rPr lang="cs-CZ" sz="2800" smtClean="0"/>
              <a:t>Kde 	</a:t>
            </a:r>
            <a:r>
              <a:rPr lang="cs-CZ" sz="2800" i="1" smtClean="0"/>
              <a:t>C	</a:t>
            </a:r>
            <a:r>
              <a:rPr lang="cs-CZ" sz="2800" smtClean="0"/>
              <a:t>jsou náklady na projekt	</a:t>
            </a:r>
          </a:p>
        </p:txBody>
      </p:sp>
      <p:graphicFrame>
        <p:nvGraphicFramePr>
          <p:cNvPr id="9220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2771775" y="2349500"/>
          <a:ext cx="3424238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1" name="Rovnice" r:id="rId3" imgW="621760" imgH="177646" progId="Equation.3">
                  <p:embed/>
                </p:oleObj>
              </mc:Choice>
              <mc:Fallback>
                <p:oleObj name="Rovnice" r:id="rId3" imgW="621760" imgH="177646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775" y="2349500"/>
                        <a:ext cx="3424238" cy="977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 smtClean="0"/>
              <a:t>Vyjádření nákladů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mtClean="0"/>
              <a:t>	Hodnotu celkových nákladů </a:t>
            </a:r>
            <a:r>
              <a:rPr lang="cs-CZ" i="1" smtClean="0"/>
              <a:t>C</a:t>
            </a:r>
            <a:r>
              <a:rPr lang="cs-CZ" smtClean="0"/>
              <a:t> lze vyjádřit následujícím způsobem: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mtClean="0"/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mtClean="0"/>
              <a:t>Kde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cs-CZ" i="1" smtClean="0"/>
              <a:t>	C</a:t>
            </a:r>
            <a:r>
              <a:rPr lang="cs-CZ" baseline="-25000" smtClean="0"/>
              <a:t>0</a:t>
            </a:r>
            <a:r>
              <a:rPr lang="cs-CZ" smtClean="0"/>
              <a:t>    	je pořizovací cena (často také 			označovaná jako </a:t>
            </a:r>
            <a:r>
              <a:rPr lang="cs-CZ" i="1" smtClean="0"/>
              <a:t>I</a:t>
            </a:r>
            <a:r>
              <a:rPr lang="cs-CZ" smtClean="0"/>
              <a:t>)</a:t>
            </a:r>
            <a:endParaRPr lang="cs-CZ" i="1" smtClean="0"/>
          </a:p>
          <a:p>
            <a:pPr lvl="1" eaLnBrk="1" hangingPunct="1">
              <a:buFont typeface="Wingdings" pitchFamily="2" charset="2"/>
              <a:buNone/>
            </a:pPr>
            <a:r>
              <a:rPr lang="cs-CZ" i="1" smtClean="0"/>
              <a:t>	C</a:t>
            </a:r>
            <a:r>
              <a:rPr lang="cs-CZ" i="1" baseline="-25000" smtClean="0"/>
              <a:t>t</a:t>
            </a:r>
            <a:r>
              <a:rPr lang="cs-CZ" i="1" smtClean="0"/>
              <a:t> </a:t>
            </a:r>
            <a:r>
              <a:rPr lang="cs-CZ" smtClean="0"/>
              <a:t>   	je náklad v období t, </a:t>
            </a:r>
            <a:endParaRPr lang="cs-CZ" i="1" smtClean="0"/>
          </a:p>
          <a:p>
            <a:pPr lvl="1" eaLnBrk="1" hangingPunct="1">
              <a:buFont typeface="Wingdings" pitchFamily="2" charset="2"/>
              <a:buNone/>
            </a:pPr>
            <a:r>
              <a:rPr lang="cs-CZ" i="1" smtClean="0"/>
              <a:t>	n</a:t>
            </a:r>
            <a:r>
              <a:rPr lang="cs-CZ" smtClean="0"/>
              <a:t> 	je konečný časový horizont, kdy 			projekt završí svou životnost.</a:t>
            </a:r>
            <a:endParaRPr lang="cs-CZ" sz="2100" smtClean="0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10245" name="Object 5"/>
          <p:cNvGraphicFramePr>
            <a:graphicFrameLocks noChangeAspect="1"/>
          </p:cNvGraphicFramePr>
          <p:nvPr/>
        </p:nvGraphicFramePr>
        <p:xfrm>
          <a:off x="2843213" y="2565400"/>
          <a:ext cx="2881312" cy="125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6" name="Rovnice" r:id="rId3" imgW="977900" imgH="431800" progId="Equation.3">
                  <p:embed/>
                </p:oleObj>
              </mc:Choice>
              <mc:Fallback>
                <p:oleObj name="Rovnice" r:id="rId3" imgW="977900" imgH="431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213" y="2565400"/>
                        <a:ext cx="2881312" cy="1257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Postup hodnocení a výběru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b="1" smtClean="0"/>
              <a:t>Krok 1	</a:t>
            </a:r>
            <a:r>
              <a:rPr lang="cs-CZ" smtClean="0"/>
              <a:t>Určí se výše nákladů na 			projekty pomocí metod 			ocenění.</a:t>
            </a:r>
            <a:endParaRPr lang="cs-CZ" b="1" smtClean="0"/>
          </a:p>
          <a:p>
            <a:pPr eaLnBrk="1" hangingPunct="1">
              <a:buFont typeface="Wingdings" pitchFamily="2" charset="2"/>
              <a:buNone/>
            </a:pPr>
            <a:r>
              <a:rPr lang="cs-CZ" b="1" smtClean="0"/>
              <a:t>Krok 2	</a:t>
            </a:r>
            <a:r>
              <a:rPr lang="cs-CZ" smtClean="0"/>
              <a:t>Vybere se projekt s nejnižšími 		náklady.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fil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643</TotalTime>
  <Words>1999</Words>
  <Application>Microsoft Office PowerPoint</Application>
  <PresentationFormat>Předvádění na obrazovce (4:3)</PresentationFormat>
  <Paragraphs>666</Paragraphs>
  <Slides>49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49</vt:i4>
      </vt:variant>
    </vt:vector>
  </HeadingPairs>
  <TitlesOfParts>
    <vt:vector size="55" baseType="lpstr">
      <vt:lpstr>Verdana</vt:lpstr>
      <vt:lpstr>Arial</vt:lpstr>
      <vt:lpstr>Wingdings</vt:lpstr>
      <vt:lpstr>Calibri</vt:lpstr>
      <vt:lpstr>Profil</vt:lpstr>
      <vt:lpstr>Editor rovnic 3.0</vt:lpstr>
      <vt:lpstr>Přednáška</vt:lpstr>
      <vt:lpstr>Obsah přednášky</vt:lpstr>
      <vt:lpstr>Nákladově-výstupové metody</vt:lpstr>
      <vt:lpstr>Klasifikace</vt:lpstr>
      <vt:lpstr>Co mají společné a čím se liší</vt:lpstr>
      <vt:lpstr>Analýza minimalizace nákadů</vt:lpstr>
      <vt:lpstr>Kritérium hodnocení</vt:lpstr>
      <vt:lpstr>Vyjádření nákladů</vt:lpstr>
      <vt:lpstr>Postup hodnocení a výběru</vt:lpstr>
      <vt:lpstr>Výhody</vt:lpstr>
      <vt:lpstr>Nevýhody</vt:lpstr>
      <vt:lpstr>Zhodnocení CMA</vt:lpstr>
      <vt:lpstr>Příklad</vt:lpstr>
      <vt:lpstr>Náklady</vt:lpstr>
      <vt:lpstr>Přínosy</vt:lpstr>
      <vt:lpstr>Řešení CMA</vt:lpstr>
      <vt:lpstr>Řešení CMA</vt:lpstr>
      <vt:lpstr>Řešení NPV – Projekt A</vt:lpstr>
      <vt:lpstr>Řešení NPV – Projekt B</vt:lpstr>
      <vt:lpstr>Analýza efektivnosti nákladů</vt:lpstr>
      <vt:lpstr>Rozdíly oproti CBA</vt:lpstr>
      <vt:lpstr>Kritérium hodnocení</vt:lpstr>
      <vt:lpstr>Způsoby stanovení pořadí projektů pomocí CEA</vt:lpstr>
      <vt:lpstr>Problémy s využitím CEA</vt:lpstr>
      <vt:lpstr>Příklad </vt:lpstr>
      <vt:lpstr>Příklad  </vt:lpstr>
      <vt:lpstr>Příklad</vt:lpstr>
      <vt:lpstr>Příklad</vt:lpstr>
      <vt:lpstr>Řešení projekt A</vt:lpstr>
      <vt:lpstr>Řešení projekt B</vt:lpstr>
      <vt:lpstr>Předpoklady pro efektivní použití CEA</vt:lpstr>
      <vt:lpstr>Analýza užitečnosti nákladů</vt:lpstr>
      <vt:lpstr>Podstata CUA</vt:lpstr>
      <vt:lpstr>Měření užitečnosti</vt:lpstr>
      <vt:lpstr>Jiné alternativy QUALY</vt:lpstr>
      <vt:lpstr>Kvalita života</vt:lpstr>
      <vt:lpstr>Dotazníky</vt:lpstr>
      <vt:lpstr>Dotazníky kvality života specifické pro onemocnění</vt:lpstr>
      <vt:lpstr>Obecné dotazníky kvality života</vt:lpstr>
      <vt:lpstr>Užitečnost</vt:lpstr>
      <vt:lpstr>Použití a limity použití</vt:lpstr>
      <vt:lpstr>Výsledky CUA</vt:lpstr>
      <vt:lpstr>Zhodnocení CUA</vt:lpstr>
      <vt:lpstr>Jiné jednokriteriální analýzy</vt:lpstr>
      <vt:lpstr>Analýza nákladů a dopadů</vt:lpstr>
      <vt:lpstr>Total Cost Assessment</vt:lpstr>
      <vt:lpstr>Opční hodnota</vt:lpstr>
      <vt:lpstr>Metoda Full Cost Accounting 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Metody hodnocení veřejných projektů</dc:title>
  <dc:creator>Jana</dc:creator>
  <cp:lastModifiedBy>Jana</cp:lastModifiedBy>
  <cp:revision>27</cp:revision>
  <dcterms:created xsi:type="dcterms:W3CDTF">2006-09-10T14:17:29Z</dcterms:created>
  <dcterms:modified xsi:type="dcterms:W3CDTF">2012-04-30T14:28:51Z</dcterms:modified>
</cp:coreProperties>
</file>