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sldIdLst>
    <p:sldId id="256" r:id="rId2"/>
    <p:sldId id="280" r:id="rId3"/>
    <p:sldId id="412" r:id="rId4"/>
    <p:sldId id="413" r:id="rId5"/>
    <p:sldId id="414" r:id="rId6"/>
    <p:sldId id="415" r:id="rId7"/>
    <p:sldId id="416" r:id="rId8"/>
    <p:sldId id="417" r:id="rId9"/>
    <p:sldId id="418" r:id="rId10"/>
    <p:sldId id="419" r:id="rId11"/>
    <p:sldId id="420" r:id="rId12"/>
    <p:sldId id="421" r:id="rId13"/>
    <p:sldId id="422" r:id="rId14"/>
    <p:sldId id="423" r:id="rId15"/>
    <p:sldId id="424" r:id="rId16"/>
    <p:sldId id="425" r:id="rId17"/>
    <p:sldId id="426" r:id="rId18"/>
    <p:sldId id="427" r:id="rId19"/>
    <p:sldId id="428" r:id="rId20"/>
    <p:sldId id="429" r:id="rId21"/>
    <p:sldId id="430" r:id="rId22"/>
    <p:sldId id="431" r:id="rId23"/>
    <p:sldId id="432" r:id="rId24"/>
    <p:sldId id="433" r:id="rId25"/>
    <p:sldId id="434" r:id="rId26"/>
    <p:sldId id="435" r:id="rId27"/>
    <p:sldId id="436" r:id="rId28"/>
    <p:sldId id="437" r:id="rId29"/>
    <p:sldId id="438" r:id="rId30"/>
    <p:sldId id="439" r:id="rId31"/>
    <p:sldId id="440" r:id="rId32"/>
    <p:sldId id="441" r:id="rId33"/>
    <p:sldId id="442" r:id="rId34"/>
    <p:sldId id="443" r:id="rId35"/>
    <p:sldId id="444" r:id="rId36"/>
    <p:sldId id="445" r:id="rId37"/>
    <p:sldId id="446" r:id="rId38"/>
    <p:sldId id="447" r:id="rId39"/>
    <p:sldId id="448" r:id="rId40"/>
    <p:sldId id="449" r:id="rId41"/>
    <p:sldId id="450" r:id="rId42"/>
    <p:sldId id="451" r:id="rId43"/>
    <p:sldId id="452" r:id="rId44"/>
    <p:sldId id="453" r:id="rId45"/>
    <p:sldId id="454" r:id="rId46"/>
    <p:sldId id="455" r:id="rId47"/>
    <p:sldId id="456" r:id="rId48"/>
    <p:sldId id="457" r:id="rId49"/>
    <p:sldId id="458" r:id="rId50"/>
    <p:sldId id="459" r:id="rId51"/>
    <p:sldId id="460" r:id="rId52"/>
    <p:sldId id="461" r:id="rId53"/>
    <p:sldId id="462" r:id="rId54"/>
    <p:sldId id="323" r:id="rId55"/>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C0C0C0"/>
    <a:srgbClr val="969696"/>
    <a:srgbClr val="EAEAEA"/>
    <a:srgbClr val="A8E0D9"/>
    <a:srgbClr val="E6E67E"/>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39" d="100"/>
          <a:sy n="39" d="100"/>
        </p:scale>
        <p:origin x="-138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2147483647 h 1000"/>
              <a:gd name="T6" fmla="*/ 0 w 1000"/>
              <a:gd name="T7" fmla="*/ 2147483647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cs-CZ"/>
          </a:p>
        </p:txBody>
      </p:sp>
      <p:sp>
        <p:nvSpPr>
          <p:cNvPr id="59394" name="Rectangle 2"/>
          <p:cNvSpPr>
            <a:spLocks noGrp="1" noChangeArrowheads="1"/>
          </p:cNvSpPr>
          <p:nvPr>
            <p:ph type="ctrTitle"/>
          </p:nvPr>
        </p:nvSpPr>
        <p:spPr>
          <a:xfrm>
            <a:off x="685800" y="990600"/>
            <a:ext cx="7772400" cy="1371600"/>
          </a:xfrm>
        </p:spPr>
        <p:txBody>
          <a:bodyPr/>
          <a:lstStyle>
            <a:lvl1pPr>
              <a:defRPr sz="4000"/>
            </a:lvl1pPr>
          </a:lstStyle>
          <a:p>
            <a:pPr lvl="0"/>
            <a:r>
              <a:rPr lang="cs-CZ" noProof="0" smtClean="0"/>
              <a:t>Klepnutím lze upravit styl předlohy nadpisů.</a:t>
            </a:r>
          </a:p>
        </p:txBody>
      </p:sp>
      <p:sp>
        <p:nvSpPr>
          <p:cNvPr id="59395"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pPr lvl="0"/>
            <a:r>
              <a:rPr lang="cs-CZ" noProof="0" smtClean="0"/>
              <a:t>Klepnutím lze upravit styl předlohy podnadpisů.</a:t>
            </a:r>
          </a:p>
        </p:txBody>
      </p:sp>
      <p:sp>
        <p:nvSpPr>
          <p:cNvPr id="5" name="Rectangle 4"/>
          <p:cNvSpPr>
            <a:spLocks noGrp="1" noChangeArrowheads="1"/>
          </p:cNvSpPr>
          <p:nvPr>
            <p:ph type="dt" sz="half" idx="10"/>
          </p:nvPr>
        </p:nvSpPr>
        <p:spPr>
          <a:xfrm>
            <a:off x="685800" y="6248400"/>
            <a:ext cx="1905000" cy="457200"/>
          </a:xfrm>
        </p:spPr>
        <p:txBody>
          <a:bodyPr/>
          <a:lstStyle>
            <a:lvl1pPr>
              <a:defRPr/>
            </a:lvl1pPr>
          </a:lstStyle>
          <a:p>
            <a:pPr>
              <a:defRPr/>
            </a:pPr>
            <a:endParaRPr lang="cs-CZ"/>
          </a:p>
        </p:txBody>
      </p:sp>
      <p:sp>
        <p:nvSpPr>
          <p:cNvPr id="6" name="Rectangle 5"/>
          <p:cNvSpPr>
            <a:spLocks noGrp="1" noChangeArrowheads="1"/>
          </p:cNvSpPr>
          <p:nvPr>
            <p:ph type="ftr" sz="quarter" idx="11"/>
          </p:nvPr>
        </p:nvSpPr>
        <p:spPr>
          <a:xfrm>
            <a:off x="3124200" y="6248400"/>
            <a:ext cx="2895600" cy="457200"/>
          </a:xfrm>
        </p:spPr>
        <p:txBody>
          <a:bodyPr/>
          <a:lstStyle>
            <a:lvl1pPr>
              <a:defRPr/>
            </a:lvl1pPr>
          </a:lstStyle>
          <a:p>
            <a:pPr>
              <a:defRPr/>
            </a:pPr>
            <a:endParaRPr lang="cs-CZ"/>
          </a:p>
        </p:txBody>
      </p:sp>
      <p:sp>
        <p:nvSpPr>
          <p:cNvPr id="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081203BA-8BC0-45C3-9EAC-7167B2C3CBCA}" type="slidenum">
              <a:rPr lang="cs-CZ"/>
              <a:pPr>
                <a:defRPr/>
              </a:pPr>
              <a:t>‹#›</a:t>
            </a:fld>
            <a:endParaRPr lang="cs-CZ"/>
          </a:p>
        </p:txBody>
      </p:sp>
    </p:spTree>
    <p:extLst>
      <p:ext uri="{BB962C8B-B14F-4D97-AF65-F5344CB8AC3E}">
        <p14:creationId xmlns:p14="http://schemas.microsoft.com/office/powerpoint/2010/main" val="466052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6"/>
          <p:cNvSpPr>
            <a:spLocks noGrp="1" noChangeArrowheads="1"/>
          </p:cNvSpPr>
          <p:nvPr>
            <p:ph type="dt" sz="half" idx="10"/>
          </p:nvPr>
        </p:nvSpPr>
        <p:spPr>
          <a:ln/>
        </p:spPr>
        <p:txBody>
          <a:bodyPr/>
          <a:lstStyle>
            <a:lvl1pPr>
              <a:defRPr/>
            </a:lvl1pPr>
          </a:lstStyle>
          <a:p>
            <a:pPr>
              <a:defRPr/>
            </a:pPr>
            <a:endParaRPr lang="cs-CZ"/>
          </a:p>
        </p:txBody>
      </p:sp>
      <p:sp>
        <p:nvSpPr>
          <p:cNvPr id="5" name="Rectangle 7"/>
          <p:cNvSpPr>
            <a:spLocks noGrp="1" noChangeArrowheads="1"/>
          </p:cNvSpPr>
          <p:nvPr>
            <p:ph type="ftr" sz="quarter" idx="11"/>
          </p:nvPr>
        </p:nvSpPr>
        <p:spPr>
          <a:ln/>
        </p:spPr>
        <p:txBody>
          <a:bodyPr/>
          <a:lstStyle>
            <a:lvl1pPr>
              <a:defRPr/>
            </a:lvl1pPr>
          </a:lstStyle>
          <a:p>
            <a:pPr>
              <a:defRPr/>
            </a:pPr>
            <a:endParaRPr lang="cs-CZ"/>
          </a:p>
        </p:txBody>
      </p:sp>
      <p:sp>
        <p:nvSpPr>
          <p:cNvPr id="6" name="Rectangle 8"/>
          <p:cNvSpPr>
            <a:spLocks noGrp="1" noChangeArrowheads="1"/>
          </p:cNvSpPr>
          <p:nvPr>
            <p:ph type="sldNum" sz="quarter" idx="12"/>
          </p:nvPr>
        </p:nvSpPr>
        <p:spPr>
          <a:ln/>
        </p:spPr>
        <p:txBody>
          <a:bodyPr/>
          <a:lstStyle>
            <a:lvl1pPr>
              <a:defRPr/>
            </a:lvl1pPr>
          </a:lstStyle>
          <a:p>
            <a:pPr>
              <a:defRPr/>
            </a:pPr>
            <a:fld id="{EEAC1C29-3C33-4D51-B563-FF08A6036B22}" type="slidenum">
              <a:rPr lang="cs-CZ"/>
              <a:pPr>
                <a:defRPr/>
              </a:pPr>
              <a:t>‹#›</a:t>
            </a:fld>
            <a:endParaRPr lang="cs-CZ"/>
          </a:p>
        </p:txBody>
      </p:sp>
    </p:spTree>
    <p:extLst>
      <p:ext uri="{BB962C8B-B14F-4D97-AF65-F5344CB8AC3E}">
        <p14:creationId xmlns:p14="http://schemas.microsoft.com/office/powerpoint/2010/main" val="3449381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73838" y="304800"/>
            <a:ext cx="2001837" cy="5715000"/>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66738" y="304800"/>
            <a:ext cx="5854700" cy="571500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6"/>
          <p:cNvSpPr>
            <a:spLocks noGrp="1" noChangeArrowheads="1"/>
          </p:cNvSpPr>
          <p:nvPr>
            <p:ph type="dt" sz="half" idx="10"/>
          </p:nvPr>
        </p:nvSpPr>
        <p:spPr>
          <a:ln/>
        </p:spPr>
        <p:txBody>
          <a:bodyPr/>
          <a:lstStyle>
            <a:lvl1pPr>
              <a:defRPr/>
            </a:lvl1pPr>
          </a:lstStyle>
          <a:p>
            <a:pPr>
              <a:defRPr/>
            </a:pPr>
            <a:endParaRPr lang="cs-CZ"/>
          </a:p>
        </p:txBody>
      </p:sp>
      <p:sp>
        <p:nvSpPr>
          <p:cNvPr id="5" name="Rectangle 7"/>
          <p:cNvSpPr>
            <a:spLocks noGrp="1" noChangeArrowheads="1"/>
          </p:cNvSpPr>
          <p:nvPr>
            <p:ph type="ftr" sz="quarter" idx="11"/>
          </p:nvPr>
        </p:nvSpPr>
        <p:spPr>
          <a:ln/>
        </p:spPr>
        <p:txBody>
          <a:bodyPr/>
          <a:lstStyle>
            <a:lvl1pPr>
              <a:defRPr/>
            </a:lvl1pPr>
          </a:lstStyle>
          <a:p>
            <a:pPr>
              <a:defRPr/>
            </a:pPr>
            <a:endParaRPr lang="cs-CZ"/>
          </a:p>
        </p:txBody>
      </p:sp>
      <p:sp>
        <p:nvSpPr>
          <p:cNvPr id="6" name="Rectangle 8"/>
          <p:cNvSpPr>
            <a:spLocks noGrp="1" noChangeArrowheads="1"/>
          </p:cNvSpPr>
          <p:nvPr>
            <p:ph type="sldNum" sz="quarter" idx="12"/>
          </p:nvPr>
        </p:nvSpPr>
        <p:spPr>
          <a:ln/>
        </p:spPr>
        <p:txBody>
          <a:bodyPr/>
          <a:lstStyle>
            <a:lvl1pPr>
              <a:defRPr/>
            </a:lvl1pPr>
          </a:lstStyle>
          <a:p>
            <a:pPr>
              <a:defRPr/>
            </a:pPr>
            <a:fld id="{C7F2DEE7-BE69-4D2F-BCFC-0F28570B9180}" type="slidenum">
              <a:rPr lang="cs-CZ"/>
              <a:pPr>
                <a:defRPr/>
              </a:pPr>
              <a:t>‹#›</a:t>
            </a:fld>
            <a:endParaRPr lang="cs-CZ"/>
          </a:p>
        </p:txBody>
      </p:sp>
    </p:spTree>
    <p:extLst>
      <p:ext uri="{BB962C8B-B14F-4D97-AF65-F5344CB8AC3E}">
        <p14:creationId xmlns:p14="http://schemas.microsoft.com/office/powerpoint/2010/main" val="22832841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574675" y="304800"/>
            <a:ext cx="8001000" cy="1216025"/>
          </a:xfrm>
        </p:spPr>
        <p:txBody>
          <a:bodyPr/>
          <a:lstStyle/>
          <a:p>
            <a:r>
              <a:rPr lang="cs-CZ" smtClean="0"/>
              <a:t>Kliknutím lze upravit styl.</a:t>
            </a:r>
            <a:endParaRPr lang="cs-CZ"/>
          </a:p>
        </p:txBody>
      </p:sp>
      <p:sp>
        <p:nvSpPr>
          <p:cNvPr id="3" name="Zástupný symbol pro text 2"/>
          <p:cNvSpPr>
            <a:spLocks noGrp="1"/>
          </p:cNvSpPr>
          <p:nvPr>
            <p:ph type="body" sz="half" idx="1"/>
          </p:nvPr>
        </p:nvSpPr>
        <p:spPr>
          <a:xfrm>
            <a:off x="566738" y="1752600"/>
            <a:ext cx="3924300" cy="4267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3438" y="1752600"/>
            <a:ext cx="3924300" cy="4267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6"/>
          <p:cNvSpPr>
            <a:spLocks noGrp="1" noChangeArrowheads="1"/>
          </p:cNvSpPr>
          <p:nvPr>
            <p:ph type="dt" sz="half" idx="10"/>
          </p:nvPr>
        </p:nvSpPr>
        <p:spPr>
          <a:ln/>
        </p:spPr>
        <p:txBody>
          <a:bodyPr/>
          <a:lstStyle>
            <a:lvl1pPr>
              <a:defRPr/>
            </a:lvl1pPr>
          </a:lstStyle>
          <a:p>
            <a:pPr>
              <a:defRPr/>
            </a:pPr>
            <a:endParaRPr lang="cs-CZ"/>
          </a:p>
        </p:txBody>
      </p:sp>
      <p:sp>
        <p:nvSpPr>
          <p:cNvPr id="6" name="Rectangle 7"/>
          <p:cNvSpPr>
            <a:spLocks noGrp="1" noChangeArrowheads="1"/>
          </p:cNvSpPr>
          <p:nvPr>
            <p:ph type="ftr" sz="quarter" idx="11"/>
          </p:nvPr>
        </p:nvSpPr>
        <p:spPr>
          <a:ln/>
        </p:spPr>
        <p:txBody>
          <a:bodyPr/>
          <a:lstStyle>
            <a:lvl1pPr>
              <a:defRPr/>
            </a:lvl1pPr>
          </a:lstStyle>
          <a:p>
            <a:pPr>
              <a:defRPr/>
            </a:pPr>
            <a:endParaRPr lang="cs-CZ"/>
          </a:p>
        </p:txBody>
      </p:sp>
      <p:sp>
        <p:nvSpPr>
          <p:cNvPr id="7" name="Rectangle 8"/>
          <p:cNvSpPr>
            <a:spLocks noGrp="1" noChangeArrowheads="1"/>
          </p:cNvSpPr>
          <p:nvPr>
            <p:ph type="sldNum" sz="quarter" idx="12"/>
          </p:nvPr>
        </p:nvSpPr>
        <p:spPr>
          <a:ln/>
        </p:spPr>
        <p:txBody>
          <a:bodyPr/>
          <a:lstStyle>
            <a:lvl1pPr>
              <a:defRPr/>
            </a:lvl1pPr>
          </a:lstStyle>
          <a:p>
            <a:pPr>
              <a:defRPr/>
            </a:pPr>
            <a:fld id="{7400E7EB-B325-4E28-9357-2844181F82D9}" type="slidenum">
              <a:rPr lang="cs-CZ"/>
              <a:pPr>
                <a:defRPr/>
              </a:pPr>
              <a:t>‹#›</a:t>
            </a:fld>
            <a:endParaRPr lang="cs-CZ"/>
          </a:p>
        </p:txBody>
      </p:sp>
    </p:spTree>
    <p:extLst>
      <p:ext uri="{BB962C8B-B14F-4D97-AF65-F5344CB8AC3E}">
        <p14:creationId xmlns:p14="http://schemas.microsoft.com/office/powerpoint/2010/main" val="26065391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574675" y="304800"/>
            <a:ext cx="8001000" cy="1216025"/>
          </a:xfrm>
        </p:spPr>
        <p:txBody>
          <a:bodyPr/>
          <a:lstStyle/>
          <a:p>
            <a:r>
              <a:rPr lang="cs-CZ" smtClean="0"/>
              <a:t>Kliknutím lze upravit styl.</a:t>
            </a:r>
            <a:endParaRPr lang="cs-CZ"/>
          </a:p>
        </p:txBody>
      </p:sp>
      <p:sp>
        <p:nvSpPr>
          <p:cNvPr id="3" name="Zástupný symbol pro tabulku 2"/>
          <p:cNvSpPr>
            <a:spLocks noGrp="1"/>
          </p:cNvSpPr>
          <p:nvPr>
            <p:ph type="tbl" idx="1"/>
          </p:nvPr>
        </p:nvSpPr>
        <p:spPr>
          <a:xfrm>
            <a:off x="566738" y="1752600"/>
            <a:ext cx="8001000" cy="4267200"/>
          </a:xfrm>
        </p:spPr>
        <p:txBody>
          <a:bodyPr/>
          <a:lstStyle/>
          <a:p>
            <a:pPr lvl="0"/>
            <a:endParaRPr lang="cs-CZ" noProof="0" smtClean="0"/>
          </a:p>
        </p:txBody>
      </p:sp>
      <p:sp>
        <p:nvSpPr>
          <p:cNvPr id="4" name="Rectangle 6"/>
          <p:cNvSpPr>
            <a:spLocks noGrp="1" noChangeArrowheads="1"/>
          </p:cNvSpPr>
          <p:nvPr>
            <p:ph type="dt" sz="half" idx="10"/>
          </p:nvPr>
        </p:nvSpPr>
        <p:spPr>
          <a:ln/>
        </p:spPr>
        <p:txBody>
          <a:bodyPr/>
          <a:lstStyle>
            <a:lvl1pPr>
              <a:defRPr/>
            </a:lvl1pPr>
          </a:lstStyle>
          <a:p>
            <a:pPr>
              <a:defRPr/>
            </a:pPr>
            <a:endParaRPr lang="cs-CZ"/>
          </a:p>
        </p:txBody>
      </p:sp>
      <p:sp>
        <p:nvSpPr>
          <p:cNvPr id="5" name="Rectangle 7"/>
          <p:cNvSpPr>
            <a:spLocks noGrp="1" noChangeArrowheads="1"/>
          </p:cNvSpPr>
          <p:nvPr>
            <p:ph type="ftr" sz="quarter" idx="11"/>
          </p:nvPr>
        </p:nvSpPr>
        <p:spPr>
          <a:ln/>
        </p:spPr>
        <p:txBody>
          <a:bodyPr/>
          <a:lstStyle>
            <a:lvl1pPr>
              <a:defRPr/>
            </a:lvl1pPr>
          </a:lstStyle>
          <a:p>
            <a:pPr>
              <a:defRPr/>
            </a:pPr>
            <a:endParaRPr lang="cs-CZ"/>
          </a:p>
        </p:txBody>
      </p:sp>
      <p:sp>
        <p:nvSpPr>
          <p:cNvPr id="6" name="Rectangle 8"/>
          <p:cNvSpPr>
            <a:spLocks noGrp="1" noChangeArrowheads="1"/>
          </p:cNvSpPr>
          <p:nvPr>
            <p:ph type="sldNum" sz="quarter" idx="12"/>
          </p:nvPr>
        </p:nvSpPr>
        <p:spPr>
          <a:ln/>
        </p:spPr>
        <p:txBody>
          <a:bodyPr/>
          <a:lstStyle>
            <a:lvl1pPr>
              <a:defRPr/>
            </a:lvl1pPr>
          </a:lstStyle>
          <a:p>
            <a:pPr>
              <a:defRPr/>
            </a:pPr>
            <a:fld id="{CA0DDCB1-2583-4BA0-A525-DB93A9CE00AA}" type="slidenum">
              <a:rPr lang="cs-CZ"/>
              <a:pPr>
                <a:defRPr/>
              </a:pPr>
              <a:t>‹#›</a:t>
            </a:fld>
            <a:endParaRPr lang="cs-CZ"/>
          </a:p>
        </p:txBody>
      </p:sp>
    </p:spTree>
    <p:extLst>
      <p:ext uri="{BB962C8B-B14F-4D97-AF65-F5344CB8AC3E}">
        <p14:creationId xmlns:p14="http://schemas.microsoft.com/office/powerpoint/2010/main" val="1021337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6"/>
          <p:cNvSpPr>
            <a:spLocks noGrp="1" noChangeArrowheads="1"/>
          </p:cNvSpPr>
          <p:nvPr>
            <p:ph type="dt" sz="half" idx="10"/>
          </p:nvPr>
        </p:nvSpPr>
        <p:spPr>
          <a:ln/>
        </p:spPr>
        <p:txBody>
          <a:bodyPr/>
          <a:lstStyle>
            <a:lvl1pPr>
              <a:defRPr/>
            </a:lvl1pPr>
          </a:lstStyle>
          <a:p>
            <a:pPr>
              <a:defRPr/>
            </a:pPr>
            <a:endParaRPr lang="cs-CZ"/>
          </a:p>
        </p:txBody>
      </p:sp>
      <p:sp>
        <p:nvSpPr>
          <p:cNvPr id="5" name="Rectangle 7"/>
          <p:cNvSpPr>
            <a:spLocks noGrp="1" noChangeArrowheads="1"/>
          </p:cNvSpPr>
          <p:nvPr>
            <p:ph type="ftr" sz="quarter" idx="11"/>
          </p:nvPr>
        </p:nvSpPr>
        <p:spPr>
          <a:ln/>
        </p:spPr>
        <p:txBody>
          <a:bodyPr/>
          <a:lstStyle>
            <a:lvl1pPr>
              <a:defRPr/>
            </a:lvl1pPr>
          </a:lstStyle>
          <a:p>
            <a:pPr>
              <a:defRPr/>
            </a:pPr>
            <a:endParaRPr lang="cs-CZ"/>
          </a:p>
        </p:txBody>
      </p:sp>
      <p:sp>
        <p:nvSpPr>
          <p:cNvPr id="6" name="Rectangle 8"/>
          <p:cNvSpPr>
            <a:spLocks noGrp="1" noChangeArrowheads="1"/>
          </p:cNvSpPr>
          <p:nvPr>
            <p:ph type="sldNum" sz="quarter" idx="12"/>
          </p:nvPr>
        </p:nvSpPr>
        <p:spPr>
          <a:ln/>
        </p:spPr>
        <p:txBody>
          <a:bodyPr/>
          <a:lstStyle>
            <a:lvl1pPr>
              <a:defRPr/>
            </a:lvl1pPr>
          </a:lstStyle>
          <a:p>
            <a:pPr>
              <a:defRPr/>
            </a:pPr>
            <a:fld id="{6E62C5D0-FE37-43F1-8CB7-4EBA7B418A16}" type="slidenum">
              <a:rPr lang="cs-CZ"/>
              <a:pPr>
                <a:defRPr/>
              </a:pPr>
              <a:t>‹#›</a:t>
            </a:fld>
            <a:endParaRPr lang="cs-CZ"/>
          </a:p>
        </p:txBody>
      </p:sp>
    </p:spTree>
    <p:extLst>
      <p:ext uri="{BB962C8B-B14F-4D97-AF65-F5344CB8AC3E}">
        <p14:creationId xmlns:p14="http://schemas.microsoft.com/office/powerpoint/2010/main" val="3186997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Rectangle 6"/>
          <p:cNvSpPr>
            <a:spLocks noGrp="1" noChangeArrowheads="1"/>
          </p:cNvSpPr>
          <p:nvPr>
            <p:ph type="dt" sz="half" idx="10"/>
          </p:nvPr>
        </p:nvSpPr>
        <p:spPr>
          <a:ln/>
        </p:spPr>
        <p:txBody>
          <a:bodyPr/>
          <a:lstStyle>
            <a:lvl1pPr>
              <a:defRPr/>
            </a:lvl1pPr>
          </a:lstStyle>
          <a:p>
            <a:pPr>
              <a:defRPr/>
            </a:pPr>
            <a:endParaRPr lang="cs-CZ"/>
          </a:p>
        </p:txBody>
      </p:sp>
      <p:sp>
        <p:nvSpPr>
          <p:cNvPr id="5" name="Rectangle 7"/>
          <p:cNvSpPr>
            <a:spLocks noGrp="1" noChangeArrowheads="1"/>
          </p:cNvSpPr>
          <p:nvPr>
            <p:ph type="ftr" sz="quarter" idx="11"/>
          </p:nvPr>
        </p:nvSpPr>
        <p:spPr>
          <a:ln/>
        </p:spPr>
        <p:txBody>
          <a:bodyPr/>
          <a:lstStyle>
            <a:lvl1pPr>
              <a:defRPr/>
            </a:lvl1pPr>
          </a:lstStyle>
          <a:p>
            <a:pPr>
              <a:defRPr/>
            </a:pPr>
            <a:endParaRPr lang="cs-CZ"/>
          </a:p>
        </p:txBody>
      </p:sp>
      <p:sp>
        <p:nvSpPr>
          <p:cNvPr id="6" name="Rectangle 8"/>
          <p:cNvSpPr>
            <a:spLocks noGrp="1" noChangeArrowheads="1"/>
          </p:cNvSpPr>
          <p:nvPr>
            <p:ph type="sldNum" sz="quarter" idx="12"/>
          </p:nvPr>
        </p:nvSpPr>
        <p:spPr>
          <a:ln/>
        </p:spPr>
        <p:txBody>
          <a:bodyPr/>
          <a:lstStyle>
            <a:lvl1pPr>
              <a:defRPr/>
            </a:lvl1pPr>
          </a:lstStyle>
          <a:p>
            <a:pPr>
              <a:defRPr/>
            </a:pPr>
            <a:fld id="{A664D0DA-3627-4865-B044-8EDE986CFFE8}" type="slidenum">
              <a:rPr lang="cs-CZ"/>
              <a:pPr>
                <a:defRPr/>
              </a:pPr>
              <a:t>‹#›</a:t>
            </a:fld>
            <a:endParaRPr lang="cs-CZ"/>
          </a:p>
        </p:txBody>
      </p:sp>
    </p:spTree>
    <p:extLst>
      <p:ext uri="{BB962C8B-B14F-4D97-AF65-F5344CB8AC3E}">
        <p14:creationId xmlns:p14="http://schemas.microsoft.com/office/powerpoint/2010/main" val="2463413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6"/>
          <p:cNvSpPr>
            <a:spLocks noGrp="1" noChangeArrowheads="1"/>
          </p:cNvSpPr>
          <p:nvPr>
            <p:ph type="dt" sz="half" idx="10"/>
          </p:nvPr>
        </p:nvSpPr>
        <p:spPr>
          <a:ln/>
        </p:spPr>
        <p:txBody>
          <a:bodyPr/>
          <a:lstStyle>
            <a:lvl1pPr>
              <a:defRPr/>
            </a:lvl1pPr>
          </a:lstStyle>
          <a:p>
            <a:pPr>
              <a:defRPr/>
            </a:pPr>
            <a:endParaRPr lang="cs-CZ"/>
          </a:p>
        </p:txBody>
      </p:sp>
      <p:sp>
        <p:nvSpPr>
          <p:cNvPr id="6" name="Rectangle 7"/>
          <p:cNvSpPr>
            <a:spLocks noGrp="1" noChangeArrowheads="1"/>
          </p:cNvSpPr>
          <p:nvPr>
            <p:ph type="ftr" sz="quarter" idx="11"/>
          </p:nvPr>
        </p:nvSpPr>
        <p:spPr>
          <a:ln/>
        </p:spPr>
        <p:txBody>
          <a:bodyPr/>
          <a:lstStyle>
            <a:lvl1pPr>
              <a:defRPr/>
            </a:lvl1pPr>
          </a:lstStyle>
          <a:p>
            <a:pPr>
              <a:defRPr/>
            </a:pPr>
            <a:endParaRPr lang="cs-CZ"/>
          </a:p>
        </p:txBody>
      </p:sp>
      <p:sp>
        <p:nvSpPr>
          <p:cNvPr id="7" name="Rectangle 8"/>
          <p:cNvSpPr>
            <a:spLocks noGrp="1" noChangeArrowheads="1"/>
          </p:cNvSpPr>
          <p:nvPr>
            <p:ph type="sldNum" sz="quarter" idx="12"/>
          </p:nvPr>
        </p:nvSpPr>
        <p:spPr>
          <a:ln/>
        </p:spPr>
        <p:txBody>
          <a:bodyPr/>
          <a:lstStyle>
            <a:lvl1pPr>
              <a:defRPr/>
            </a:lvl1pPr>
          </a:lstStyle>
          <a:p>
            <a:pPr>
              <a:defRPr/>
            </a:pPr>
            <a:fld id="{B9FD489D-79FA-48CB-AA46-B3C40E22E17F}" type="slidenum">
              <a:rPr lang="cs-CZ"/>
              <a:pPr>
                <a:defRPr/>
              </a:pPr>
              <a:t>‹#›</a:t>
            </a:fld>
            <a:endParaRPr lang="cs-CZ"/>
          </a:p>
        </p:txBody>
      </p:sp>
    </p:spTree>
    <p:extLst>
      <p:ext uri="{BB962C8B-B14F-4D97-AF65-F5344CB8AC3E}">
        <p14:creationId xmlns:p14="http://schemas.microsoft.com/office/powerpoint/2010/main" val="1869141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6"/>
          <p:cNvSpPr>
            <a:spLocks noGrp="1" noChangeArrowheads="1"/>
          </p:cNvSpPr>
          <p:nvPr>
            <p:ph type="dt" sz="half" idx="10"/>
          </p:nvPr>
        </p:nvSpPr>
        <p:spPr>
          <a:ln/>
        </p:spPr>
        <p:txBody>
          <a:bodyPr/>
          <a:lstStyle>
            <a:lvl1pPr>
              <a:defRPr/>
            </a:lvl1pPr>
          </a:lstStyle>
          <a:p>
            <a:pPr>
              <a:defRPr/>
            </a:pPr>
            <a:endParaRPr lang="cs-CZ"/>
          </a:p>
        </p:txBody>
      </p:sp>
      <p:sp>
        <p:nvSpPr>
          <p:cNvPr id="8" name="Rectangle 7"/>
          <p:cNvSpPr>
            <a:spLocks noGrp="1" noChangeArrowheads="1"/>
          </p:cNvSpPr>
          <p:nvPr>
            <p:ph type="ftr" sz="quarter" idx="11"/>
          </p:nvPr>
        </p:nvSpPr>
        <p:spPr>
          <a:ln/>
        </p:spPr>
        <p:txBody>
          <a:bodyPr/>
          <a:lstStyle>
            <a:lvl1pPr>
              <a:defRPr/>
            </a:lvl1pPr>
          </a:lstStyle>
          <a:p>
            <a:pPr>
              <a:defRPr/>
            </a:pPr>
            <a:endParaRPr lang="cs-CZ"/>
          </a:p>
        </p:txBody>
      </p:sp>
      <p:sp>
        <p:nvSpPr>
          <p:cNvPr id="9" name="Rectangle 8"/>
          <p:cNvSpPr>
            <a:spLocks noGrp="1" noChangeArrowheads="1"/>
          </p:cNvSpPr>
          <p:nvPr>
            <p:ph type="sldNum" sz="quarter" idx="12"/>
          </p:nvPr>
        </p:nvSpPr>
        <p:spPr>
          <a:ln/>
        </p:spPr>
        <p:txBody>
          <a:bodyPr/>
          <a:lstStyle>
            <a:lvl1pPr>
              <a:defRPr/>
            </a:lvl1pPr>
          </a:lstStyle>
          <a:p>
            <a:pPr>
              <a:defRPr/>
            </a:pPr>
            <a:fld id="{EB8E8A20-99C1-4B6C-87FE-C51AB7D4E017}" type="slidenum">
              <a:rPr lang="cs-CZ"/>
              <a:pPr>
                <a:defRPr/>
              </a:pPr>
              <a:t>‹#›</a:t>
            </a:fld>
            <a:endParaRPr lang="cs-CZ"/>
          </a:p>
        </p:txBody>
      </p:sp>
    </p:spTree>
    <p:extLst>
      <p:ext uri="{BB962C8B-B14F-4D97-AF65-F5344CB8AC3E}">
        <p14:creationId xmlns:p14="http://schemas.microsoft.com/office/powerpoint/2010/main" val="2849376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Rectangle 6"/>
          <p:cNvSpPr>
            <a:spLocks noGrp="1" noChangeArrowheads="1"/>
          </p:cNvSpPr>
          <p:nvPr>
            <p:ph type="dt" sz="half" idx="10"/>
          </p:nvPr>
        </p:nvSpPr>
        <p:spPr>
          <a:ln/>
        </p:spPr>
        <p:txBody>
          <a:bodyPr/>
          <a:lstStyle>
            <a:lvl1pPr>
              <a:defRPr/>
            </a:lvl1pPr>
          </a:lstStyle>
          <a:p>
            <a:pPr>
              <a:defRPr/>
            </a:pPr>
            <a:endParaRPr lang="cs-CZ"/>
          </a:p>
        </p:txBody>
      </p:sp>
      <p:sp>
        <p:nvSpPr>
          <p:cNvPr id="4" name="Rectangle 7"/>
          <p:cNvSpPr>
            <a:spLocks noGrp="1" noChangeArrowheads="1"/>
          </p:cNvSpPr>
          <p:nvPr>
            <p:ph type="ftr" sz="quarter" idx="11"/>
          </p:nvPr>
        </p:nvSpPr>
        <p:spPr>
          <a:ln/>
        </p:spPr>
        <p:txBody>
          <a:bodyPr/>
          <a:lstStyle>
            <a:lvl1pPr>
              <a:defRPr/>
            </a:lvl1pPr>
          </a:lstStyle>
          <a:p>
            <a:pPr>
              <a:defRPr/>
            </a:pPr>
            <a:endParaRPr lang="cs-CZ"/>
          </a:p>
        </p:txBody>
      </p:sp>
      <p:sp>
        <p:nvSpPr>
          <p:cNvPr id="5" name="Rectangle 8"/>
          <p:cNvSpPr>
            <a:spLocks noGrp="1" noChangeArrowheads="1"/>
          </p:cNvSpPr>
          <p:nvPr>
            <p:ph type="sldNum" sz="quarter" idx="12"/>
          </p:nvPr>
        </p:nvSpPr>
        <p:spPr>
          <a:ln/>
        </p:spPr>
        <p:txBody>
          <a:bodyPr/>
          <a:lstStyle>
            <a:lvl1pPr>
              <a:defRPr/>
            </a:lvl1pPr>
          </a:lstStyle>
          <a:p>
            <a:pPr>
              <a:defRPr/>
            </a:pPr>
            <a:fld id="{AAD50CF6-7E4A-470E-A885-89695A1DB4C9}" type="slidenum">
              <a:rPr lang="cs-CZ"/>
              <a:pPr>
                <a:defRPr/>
              </a:pPr>
              <a:t>‹#›</a:t>
            </a:fld>
            <a:endParaRPr lang="cs-CZ"/>
          </a:p>
        </p:txBody>
      </p:sp>
    </p:spTree>
    <p:extLst>
      <p:ext uri="{BB962C8B-B14F-4D97-AF65-F5344CB8AC3E}">
        <p14:creationId xmlns:p14="http://schemas.microsoft.com/office/powerpoint/2010/main" val="512648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cs-CZ"/>
          </a:p>
        </p:txBody>
      </p:sp>
      <p:sp>
        <p:nvSpPr>
          <p:cNvPr id="3" name="Rectangle 7"/>
          <p:cNvSpPr>
            <a:spLocks noGrp="1" noChangeArrowheads="1"/>
          </p:cNvSpPr>
          <p:nvPr>
            <p:ph type="ftr" sz="quarter" idx="11"/>
          </p:nvPr>
        </p:nvSpPr>
        <p:spPr>
          <a:ln/>
        </p:spPr>
        <p:txBody>
          <a:bodyPr/>
          <a:lstStyle>
            <a:lvl1pPr>
              <a:defRPr/>
            </a:lvl1pPr>
          </a:lstStyle>
          <a:p>
            <a:pPr>
              <a:defRPr/>
            </a:pPr>
            <a:endParaRPr lang="cs-CZ"/>
          </a:p>
        </p:txBody>
      </p:sp>
      <p:sp>
        <p:nvSpPr>
          <p:cNvPr id="4" name="Rectangle 8"/>
          <p:cNvSpPr>
            <a:spLocks noGrp="1" noChangeArrowheads="1"/>
          </p:cNvSpPr>
          <p:nvPr>
            <p:ph type="sldNum" sz="quarter" idx="12"/>
          </p:nvPr>
        </p:nvSpPr>
        <p:spPr>
          <a:ln/>
        </p:spPr>
        <p:txBody>
          <a:bodyPr/>
          <a:lstStyle>
            <a:lvl1pPr>
              <a:defRPr/>
            </a:lvl1pPr>
          </a:lstStyle>
          <a:p>
            <a:pPr>
              <a:defRPr/>
            </a:pPr>
            <a:fld id="{C0A1FD33-9F2B-4FB5-BA23-17B7C616948E}" type="slidenum">
              <a:rPr lang="cs-CZ"/>
              <a:pPr>
                <a:defRPr/>
              </a:pPr>
              <a:t>‹#›</a:t>
            </a:fld>
            <a:endParaRPr lang="cs-CZ"/>
          </a:p>
        </p:txBody>
      </p:sp>
    </p:spTree>
    <p:extLst>
      <p:ext uri="{BB962C8B-B14F-4D97-AF65-F5344CB8AC3E}">
        <p14:creationId xmlns:p14="http://schemas.microsoft.com/office/powerpoint/2010/main" val="1406203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6"/>
          <p:cNvSpPr>
            <a:spLocks noGrp="1" noChangeArrowheads="1"/>
          </p:cNvSpPr>
          <p:nvPr>
            <p:ph type="dt" sz="half" idx="10"/>
          </p:nvPr>
        </p:nvSpPr>
        <p:spPr>
          <a:ln/>
        </p:spPr>
        <p:txBody>
          <a:bodyPr/>
          <a:lstStyle>
            <a:lvl1pPr>
              <a:defRPr/>
            </a:lvl1pPr>
          </a:lstStyle>
          <a:p>
            <a:pPr>
              <a:defRPr/>
            </a:pPr>
            <a:endParaRPr lang="cs-CZ"/>
          </a:p>
        </p:txBody>
      </p:sp>
      <p:sp>
        <p:nvSpPr>
          <p:cNvPr id="6" name="Rectangle 7"/>
          <p:cNvSpPr>
            <a:spLocks noGrp="1" noChangeArrowheads="1"/>
          </p:cNvSpPr>
          <p:nvPr>
            <p:ph type="ftr" sz="quarter" idx="11"/>
          </p:nvPr>
        </p:nvSpPr>
        <p:spPr>
          <a:ln/>
        </p:spPr>
        <p:txBody>
          <a:bodyPr/>
          <a:lstStyle>
            <a:lvl1pPr>
              <a:defRPr/>
            </a:lvl1pPr>
          </a:lstStyle>
          <a:p>
            <a:pPr>
              <a:defRPr/>
            </a:pPr>
            <a:endParaRPr lang="cs-CZ"/>
          </a:p>
        </p:txBody>
      </p:sp>
      <p:sp>
        <p:nvSpPr>
          <p:cNvPr id="7" name="Rectangle 8"/>
          <p:cNvSpPr>
            <a:spLocks noGrp="1" noChangeArrowheads="1"/>
          </p:cNvSpPr>
          <p:nvPr>
            <p:ph type="sldNum" sz="quarter" idx="12"/>
          </p:nvPr>
        </p:nvSpPr>
        <p:spPr>
          <a:ln/>
        </p:spPr>
        <p:txBody>
          <a:bodyPr/>
          <a:lstStyle>
            <a:lvl1pPr>
              <a:defRPr/>
            </a:lvl1pPr>
          </a:lstStyle>
          <a:p>
            <a:pPr>
              <a:defRPr/>
            </a:pPr>
            <a:fld id="{99D78D0C-FE69-4A25-B87B-521F05EEA784}" type="slidenum">
              <a:rPr lang="cs-CZ"/>
              <a:pPr>
                <a:defRPr/>
              </a:pPr>
              <a:t>‹#›</a:t>
            </a:fld>
            <a:endParaRPr lang="cs-CZ"/>
          </a:p>
        </p:txBody>
      </p:sp>
    </p:spTree>
    <p:extLst>
      <p:ext uri="{BB962C8B-B14F-4D97-AF65-F5344CB8AC3E}">
        <p14:creationId xmlns:p14="http://schemas.microsoft.com/office/powerpoint/2010/main" val="2828550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6"/>
          <p:cNvSpPr>
            <a:spLocks noGrp="1" noChangeArrowheads="1"/>
          </p:cNvSpPr>
          <p:nvPr>
            <p:ph type="dt" sz="half" idx="10"/>
          </p:nvPr>
        </p:nvSpPr>
        <p:spPr>
          <a:ln/>
        </p:spPr>
        <p:txBody>
          <a:bodyPr/>
          <a:lstStyle>
            <a:lvl1pPr>
              <a:defRPr/>
            </a:lvl1pPr>
          </a:lstStyle>
          <a:p>
            <a:pPr>
              <a:defRPr/>
            </a:pPr>
            <a:endParaRPr lang="cs-CZ"/>
          </a:p>
        </p:txBody>
      </p:sp>
      <p:sp>
        <p:nvSpPr>
          <p:cNvPr id="6" name="Rectangle 7"/>
          <p:cNvSpPr>
            <a:spLocks noGrp="1" noChangeArrowheads="1"/>
          </p:cNvSpPr>
          <p:nvPr>
            <p:ph type="ftr" sz="quarter" idx="11"/>
          </p:nvPr>
        </p:nvSpPr>
        <p:spPr>
          <a:ln/>
        </p:spPr>
        <p:txBody>
          <a:bodyPr/>
          <a:lstStyle>
            <a:lvl1pPr>
              <a:defRPr/>
            </a:lvl1pPr>
          </a:lstStyle>
          <a:p>
            <a:pPr>
              <a:defRPr/>
            </a:pPr>
            <a:endParaRPr lang="cs-CZ"/>
          </a:p>
        </p:txBody>
      </p:sp>
      <p:sp>
        <p:nvSpPr>
          <p:cNvPr id="7" name="Rectangle 8"/>
          <p:cNvSpPr>
            <a:spLocks noGrp="1" noChangeArrowheads="1"/>
          </p:cNvSpPr>
          <p:nvPr>
            <p:ph type="sldNum" sz="quarter" idx="12"/>
          </p:nvPr>
        </p:nvSpPr>
        <p:spPr>
          <a:ln/>
        </p:spPr>
        <p:txBody>
          <a:bodyPr/>
          <a:lstStyle>
            <a:lvl1pPr>
              <a:defRPr/>
            </a:lvl1pPr>
          </a:lstStyle>
          <a:p>
            <a:pPr>
              <a:defRPr/>
            </a:pPr>
            <a:fld id="{A17C80CD-1838-421B-94C1-5017F08AF61B}" type="slidenum">
              <a:rPr lang="cs-CZ"/>
              <a:pPr>
                <a:defRPr/>
              </a:pPr>
              <a:t>‹#›</a:t>
            </a:fld>
            <a:endParaRPr lang="cs-CZ"/>
          </a:p>
        </p:txBody>
      </p:sp>
    </p:spTree>
    <p:extLst>
      <p:ext uri="{BB962C8B-B14F-4D97-AF65-F5344CB8AC3E}">
        <p14:creationId xmlns:p14="http://schemas.microsoft.com/office/powerpoint/2010/main" val="35583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cs-CZ" smtClean="0"/>
              <a:t>Klepnutím lze upravit styl předlohy nadpisů.</a:t>
            </a:r>
          </a:p>
        </p:txBody>
      </p:sp>
      <p:sp>
        <p:nvSpPr>
          <p:cNvPr id="1027" name="Rectangle 3"/>
          <p:cNvSpPr>
            <a:spLocks noGrp="1" noChangeArrowheads="1"/>
          </p:cNvSpPr>
          <p:nvPr>
            <p:ph type="body" idx="1"/>
          </p:nvPr>
        </p:nvSpPr>
        <p:spPr bwMode="auto">
          <a:xfrm>
            <a:off x="566738" y="1752600"/>
            <a:ext cx="80010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2147483647 h 1000"/>
              <a:gd name="T6" fmla="*/ 0 w 1000"/>
              <a:gd name="T7" fmla="*/ 2147483647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cs-CZ"/>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58374"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cs-CZ"/>
          </a:p>
        </p:txBody>
      </p:sp>
      <p:sp>
        <p:nvSpPr>
          <p:cNvPr id="58375"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a:lvl1pPr>
          </a:lstStyle>
          <a:p>
            <a:pPr>
              <a:defRPr/>
            </a:pPr>
            <a:endParaRPr lang="cs-CZ"/>
          </a:p>
        </p:txBody>
      </p:sp>
      <p:sp>
        <p:nvSpPr>
          <p:cNvPr id="58376"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fld id="{6E9C08DF-E6D2-459D-AC1D-6A619745BB23}"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744"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42" r:id="rId12"/>
    <p:sldLayoutId id="2147483743" r:id="rId13"/>
  </p:sldLayoutIdLst>
  <p:timing>
    <p:tnLst>
      <p:par>
        <p:cTn id="1" dur="indefinite" restart="never" nodeType="tmRoot"/>
      </p:par>
    </p:tnLst>
  </p:timing>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Verdana" pitchFamily="34" charset="0"/>
        </a:defRPr>
      </a:lvl2pPr>
      <a:lvl3pPr algn="l" rtl="0" eaLnBrk="0" fontAlgn="base" hangingPunct="0">
        <a:spcBef>
          <a:spcPct val="0"/>
        </a:spcBef>
        <a:spcAft>
          <a:spcPct val="0"/>
        </a:spcAft>
        <a:defRPr sz="3800">
          <a:solidFill>
            <a:schemeClr val="tx2"/>
          </a:solidFill>
          <a:latin typeface="Verdana" pitchFamily="34" charset="0"/>
        </a:defRPr>
      </a:lvl3pPr>
      <a:lvl4pPr algn="l" rtl="0" eaLnBrk="0" fontAlgn="base" hangingPunct="0">
        <a:spcBef>
          <a:spcPct val="0"/>
        </a:spcBef>
        <a:spcAft>
          <a:spcPct val="0"/>
        </a:spcAft>
        <a:defRPr sz="3800">
          <a:solidFill>
            <a:schemeClr val="tx2"/>
          </a:solidFill>
          <a:latin typeface="Verdana" pitchFamily="34" charset="0"/>
        </a:defRPr>
      </a:lvl4pPr>
      <a:lvl5pPr algn="l" rtl="0" eaLnBrk="0" fontAlgn="base" hangingPunct="0">
        <a:spcBef>
          <a:spcPct val="0"/>
        </a:spcBef>
        <a:spcAft>
          <a:spcPct val="0"/>
        </a:spcAft>
        <a:defRPr sz="3800">
          <a:solidFill>
            <a:schemeClr val="tx2"/>
          </a:solidFill>
          <a:latin typeface="Verdana" pitchFamily="34" charset="0"/>
        </a:defRPr>
      </a:lvl5pPr>
      <a:lvl6pPr marL="457200" algn="l" rtl="0" fontAlgn="base">
        <a:spcBef>
          <a:spcPct val="0"/>
        </a:spcBef>
        <a:spcAft>
          <a:spcPct val="0"/>
        </a:spcAft>
        <a:defRPr sz="3800">
          <a:solidFill>
            <a:schemeClr val="tx2"/>
          </a:solidFill>
          <a:latin typeface="Verdana" pitchFamily="34" charset="0"/>
        </a:defRPr>
      </a:lvl6pPr>
      <a:lvl7pPr marL="914400" algn="l" rtl="0" fontAlgn="base">
        <a:spcBef>
          <a:spcPct val="0"/>
        </a:spcBef>
        <a:spcAft>
          <a:spcPct val="0"/>
        </a:spcAft>
        <a:defRPr sz="3800">
          <a:solidFill>
            <a:schemeClr val="tx2"/>
          </a:solidFill>
          <a:latin typeface="Verdana" pitchFamily="34" charset="0"/>
        </a:defRPr>
      </a:lvl7pPr>
      <a:lvl8pPr marL="1371600" algn="l" rtl="0" fontAlgn="base">
        <a:spcBef>
          <a:spcPct val="0"/>
        </a:spcBef>
        <a:spcAft>
          <a:spcPct val="0"/>
        </a:spcAft>
        <a:defRPr sz="3800">
          <a:solidFill>
            <a:schemeClr val="tx2"/>
          </a:solidFill>
          <a:latin typeface="Verdana" pitchFamily="34" charset="0"/>
        </a:defRPr>
      </a:lvl8pPr>
      <a:lvl9pPr marL="1828800" algn="l" rtl="0" fontAlgn="base">
        <a:spcBef>
          <a:spcPct val="0"/>
        </a:spcBef>
        <a:spcAft>
          <a:spcPct val="0"/>
        </a:spcAft>
        <a:defRPr sz="3800">
          <a:solidFill>
            <a:schemeClr val="tx2"/>
          </a:solidFill>
          <a:latin typeface="Verdana" pitchFamily="34" charset="0"/>
        </a:defRPr>
      </a:lvl9pPr>
    </p:titleStyle>
    <p:bodyStyle>
      <a:lvl1pPr marL="469900" indent="-469900" algn="l" rtl="0" eaLnBrk="0" fontAlgn="base" hangingPunct="0">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eaLnBrk="0" fontAlgn="base" hangingPunct="0">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oukopova@econ.muni.cz"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11188" y="981075"/>
            <a:ext cx="7772400" cy="1470025"/>
          </a:xfrm>
        </p:spPr>
        <p:txBody>
          <a:bodyPr/>
          <a:lstStyle/>
          <a:p>
            <a:pPr eaLnBrk="1" hangingPunct="1"/>
            <a:r>
              <a:rPr lang="cs-CZ" smtClean="0"/>
              <a:t>Přednáška</a:t>
            </a:r>
          </a:p>
        </p:txBody>
      </p:sp>
      <p:sp>
        <p:nvSpPr>
          <p:cNvPr id="3075" name="Rectangle 3"/>
          <p:cNvSpPr>
            <a:spLocks noGrp="1" noChangeArrowheads="1"/>
          </p:cNvSpPr>
          <p:nvPr>
            <p:ph type="subTitle" idx="1"/>
          </p:nvPr>
        </p:nvSpPr>
        <p:spPr>
          <a:xfrm>
            <a:off x="1447800" y="3141663"/>
            <a:ext cx="7010400" cy="2951162"/>
          </a:xfrm>
        </p:spPr>
        <p:txBody>
          <a:bodyPr/>
          <a:lstStyle/>
          <a:p>
            <a:pPr eaLnBrk="1" hangingPunct="1"/>
            <a:r>
              <a:rPr lang="cs-CZ" sz="3200" smtClean="0"/>
              <a:t>Analýza nákladů a přínosů</a:t>
            </a:r>
          </a:p>
          <a:p>
            <a:pPr eaLnBrk="1" hangingPunct="1"/>
            <a:r>
              <a:rPr lang="cs-CZ" sz="3200" smtClean="0"/>
              <a:t>Cost Benefit Analysis (CBA)</a:t>
            </a:r>
          </a:p>
          <a:p>
            <a:pPr algn="r" eaLnBrk="1" hangingPunct="1"/>
            <a:endParaRPr lang="cs-CZ" sz="2000" smtClean="0"/>
          </a:p>
          <a:p>
            <a:pPr algn="r" eaLnBrk="1" hangingPunct="1"/>
            <a:endParaRPr lang="cs-CZ" sz="2000" smtClean="0"/>
          </a:p>
          <a:p>
            <a:pPr algn="r" eaLnBrk="1" hangingPunct="1"/>
            <a:r>
              <a:rPr lang="cs-CZ" sz="2000" smtClean="0"/>
              <a:t>Jana Soukopová</a:t>
            </a:r>
          </a:p>
          <a:p>
            <a:pPr algn="r" eaLnBrk="1" hangingPunct="1"/>
            <a:r>
              <a:rPr lang="cs-CZ" sz="2000" smtClean="0">
                <a:hlinkClick r:id="rId2"/>
              </a:rPr>
              <a:t>soukopova@econ.muni.cz</a:t>
            </a:r>
            <a:r>
              <a:rPr lang="cs-CZ" smtClean="0"/>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574675" y="304800"/>
            <a:ext cx="8001000" cy="1179513"/>
          </a:xfrm>
        </p:spPr>
        <p:txBody>
          <a:bodyPr/>
          <a:lstStyle/>
          <a:p>
            <a:pPr eaLnBrk="1" hangingPunct="1"/>
            <a:r>
              <a:rPr lang="cs-CZ" smtClean="0"/>
              <a:t>Konstrukce ukazatele B/C</a:t>
            </a:r>
          </a:p>
        </p:txBody>
      </p:sp>
      <p:sp>
        <p:nvSpPr>
          <p:cNvPr id="12291" name="Rectangle 3"/>
          <p:cNvSpPr>
            <a:spLocks noGrp="1" noChangeArrowheads="1"/>
          </p:cNvSpPr>
          <p:nvPr>
            <p:ph type="body" idx="1"/>
          </p:nvPr>
        </p:nvSpPr>
        <p:spPr>
          <a:xfrm>
            <a:off x="457200" y="1844675"/>
            <a:ext cx="8229600" cy="4281488"/>
          </a:xfrm>
        </p:spPr>
        <p:txBody>
          <a:bodyPr/>
          <a:lstStyle/>
          <a:p>
            <a:pPr eaLnBrk="1" hangingPunct="1">
              <a:lnSpc>
                <a:spcPct val="90000"/>
              </a:lnSpc>
            </a:pPr>
            <a:r>
              <a:rPr lang="cs-CZ" smtClean="0"/>
              <a:t>ukazatel B/C je definován vztahem:</a:t>
            </a:r>
            <a:endParaRPr lang="cs-CZ" sz="2200" b="1" smtClean="0"/>
          </a:p>
          <a:p>
            <a:pPr eaLnBrk="1" hangingPunct="1">
              <a:lnSpc>
                <a:spcPct val="90000"/>
              </a:lnSpc>
              <a:buFont typeface="Wingdings" pitchFamily="2" charset="2"/>
              <a:buNone/>
            </a:pPr>
            <a:r>
              <a:rPr lang="cs-CZ" sz="2200" b="1" smtClean="0"/>
              <a:t>				</a:t>
            </a:r>
          </a:p>
          <a:p>
            <a:pPr eaLnBrk="1" hangingPunct="1">
              <a:lnSpc>
                <a:spcPct val="90000"/>
              </a:lnSpc>
              <a:buFont typeface="Wingdings" pitchFamily="2" charset="2"/>
              <a:buNone/>
            </a:pPr>
            <a:endParaRPr lang="cs-CZ" sz="2200" b="1" smtClean="0"/>
          </a:p>
          <a:p>
            <a:pPr eaLnBrk="1" hangingPunct="1">
              <a:lnSpc>
                <a:spcPct val="90000"/>
              </a:lnSpc>
              <a:buFont typeface="Wingdings" pitchFamily="2" charset="2"/>
              <a:buNone/>
            </a:pPr>
            <a:endParaRPr lang="cs-CZ" sz="2200" smtClean="0"/>
          </a:p>
          <a:p>
            <a:pPr eaLnBrk="1" hangingPunct="1">
              <a:lnSpc>
                <a:spcPct val="90000"/>
              </a:lnSpc>
              <a:buFont typeface="Wingdings" pitchFamily="2" charset="2"/>
              <a:buNone/>
            </a:pPr>
            <a:endParaRPr lang="cs-CZ" sz="2200" smtClean="0"/>
          </a:p>
          <a:p>
            <a:pPr eaLnBrk="1" hangingPunct="1">
              <a:lnSpc>
                <a:spcPct val="90000"/>
              </a:lnSpc>
              <a:buFont typeface="Wingdings" pitchFamily="2" charset="2"/>
              <a:buNone/>
            </a:pPr>
            <a:r>
              <a:rPr lang="cs-CZ" sz="2200" smtClean="0"/>
              <a:t>Kde	</a:t>
            </a:r>
            <a:r>
              <a:rPr lang="cs-CZ" sz="2100" i="1" smtClean="0"/>
              <a:t>B</a:t>
            </a:r>
            <a:r>
              <a:rPr lang="cs-CZ" sz="2100" i="1" baseline="-25000" smtClean="0"/>
              <a:t>t</a:t>
            </a:r>
            <a:r>
              <a:rPr lang="cs-CZ" sz="2100" smtClean="0"/>
              <a:t>	je přínos v období </a:t>
            </a:r>
            <a:r>
              <a:rPr lang="cs-CZ" sz="2100" i="1" smtClean="0"/>
              <a:t>t,</a:t>
            </a:r>
          </a:p>
          <a:p>
            <a:pPr eaLnBrk="1" hangingPunct="1">
              <a:lnSpc>
                <a:spcPct val="90000"/>
              </a:lnSpc>
              <a:buFont typeface="Wingdings" pitchFamily="2" charset="2"/>
              <a:buNone/>
            </a:pPr>
            <a:r>
              <a:rPr lang="cs-CZ" sz="2100" i="1" smtClean="0"/>
              <a:t>		C</a:t>
            </a:r>
            <a:r>
              <a:rPr lang="cs-CZ" sz="2100" i="1" baseline="-25000" smtClean="0"/>
              <a:t>t</a:t>
            </a:r>
            <a:r>
              <a:rPr lang="cs-CZ" sz="2100" smtClean="0"/>
              <a:t>	je náklad v období </a:t>
            </a:r>
            <a:r>
              <a:rPr lang="cs-CZ" sz="2100" i="1" smtClean="0"/>
              <a:t>t,</a:t>
            </a:r>
            <a:r>
              <a:rPr lang="cs-CZ" sz="2100" smtClean="0"/>
              <a:t> </a:t>
            </a:r>
            <a:endParaRPr lang="cs-CZ" sz="2100" i="1" smtClean="0"/>
          </a:p>
          <a:p>
            <a:pPr eaLnBrk="1" hangingPunct="1">
              <a:lnSpc>
                <a:spcPct val="90000"/>
              </a:lnSpc>
              <a:buFont typeface="Wingdings" pitchFamily="2" charset="2"/>
              <a:buNone/>
            </a:pPr>
            <a:r>
              <a:rPr lang="cs-CZ" sz="2100" i="1" smtClean="0"/>
              <a:t>		r</a:t>
            </a:r>
            <a:r>
              <a:rPr lang="cs-CZ" sz="2100" smtClean="0"/>
              <a:t>	je diskontní sazba,</a:t>
            </a:r>
          </a:p>
          <a:p>
            <a:pPr eaLnBrk="1" hangingPunct="1">
              <a:lnSpc>
                <a:spcPct val="90000"/>
              </a:lnSpc>
              <a:buFont typeface="Wingdings" pitchFamily="2" charset="2"/>
              <a:buNone/>
            </a:pPr>
            <a:r>
              <a:rPr lang="cs-CZ" sz="2100" i="1" smtClean="0"/>
              <a:t>		t</a:t>
            </a:r>
            <a:r>
              <a:rPr lang="cs-CZ" sz="2100" smtClean="0"/>
              <a:t>	je dané časové období,</a:t>
            </a:r>
            <a:endParaRPr lang="cs-CZ" sz="2100" i="1" smtClean="0"/>
          </a:p>
          <a:p>
            <a:pPr eaLnBrk="1" hangingPunct="1">
              <a:lnSpc>
                <a:spcPct val="90000"/>
              </a:lnSpc>
              <a:buFont typeface="Wingdings" pitchFamily="2" charset="2"/>
              <a:buNone/>
            </a:pPr>
            <a:r>
              <a:rPr lang="cs-CZ" sz="2100" i="1" smtClean="0"/>
              <a:t>		n</a:t>
            </a:r>
            <a:r>
              <a:rPr lang="cs-CZ" sz="2100" smtClean="0"/>
              <a:t>	je konečný časový horizont, kdy projekt 			završí svou ekonomickou životnost.</a:t>
            </a:r>
            <a:r>
              <a:rPr lang="cs-CZ" sz="2200" smtClean="0"/>
              <a:t>	</a:t>
            </a:r>
          </a:p>
        </p:txBody>
      </p:sp>
      <p:sp>
        <p:nvSpPr>
          <p:cNvPr id="12292"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cs-CZ"/>
          </a:p>
        </p:txBody>
      </p:sp>
      <p:sp>
        <p:nvSpPr>
          <p:cNvPr id="12293"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cs-CZ"/>
          </a:p>
        </p:txBody>
      </p:sp>
      <p:sp>
        <p:nvSpPr>
          <p:cNvPr id="12294"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cs-CZ"/>
          </a:p>
        </p:txBody>
      </p:sp>
      <p:sp>
        <p:nvSpPr>
          <p:cNvPr id="12295"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cs-CZ"/>
          </a:p>
        </p:txBody>
      </p:sp>
      <p:graphicFrame>
        <p:nvGraphicFramePr>
          <p:cNvPr id="12296" name="Object 8"/>
          <p:cNvGraphicFramePr>
            <a:graphicFrameLocks noChangeAspect="1"/>
          </p:cNvGraphicFramePr>
          <p:nvPr/>
        </p:nvGraphicFramePr>
        <p:xfrm>
          <a:off x="2411413" y="2492375"/>
          <a:ext cx="3600450" cy="1195388"/>
        </p:xfrm>
        <a:graphic>
          <a:graphicData uri="http://schemas.openxmlformats.org/presentationml/2006/ole">
            <mc:AlternateContent xmlns:mc="http://schemas.openxmlformats.org/markup-compatibility/2006">
              <mc:Choice xmlns:v="urn:schemas-microsoft-com:vml" Requires="v">
                <p:oleObj spid="_x0000_s12297" name="Rovnice" r:id="rId3" imgW="1345616" imgH="444307" progId="Equation.3">
                  <p:embed/>
                </p:oleObj>
              </mc:Choice>
              <mc:Fallback>
                <p:oleObj name="Rovnice" r:id="rId3" imgW="1345616" imgH="444307" progId="Equation.3">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413" y="2492375"/>
                        <a:ext cx="3600450" cy="1195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cs-CZ" smtClean="0"/>
              <a:t>Kritérium hodnocení</a:t>
            </a:r>
          </a:p>
        </p:txBody>
      </p:sp>
      <p:sp>
        <p:nvSpPr>
          <p:cNvPr id="13315" name="Rectangle 3"/>
          <p:cNvSpPr>
            <a:spLocks noGrp="1" noChangeArrowheads="1"/>
          </p:cNvSpPr>
          <p:nvPr>
            <p:ph type="body" idx="1"/>
          </p:nvPr>
        </p:nvSpPr>
        <p:spPr/>
        <p:txBody>
          <a:bodyPr/>
          <a:lstStyle/>
          <a:p>
            <a:pPr eaLnBrk="1" hangingPunct="1"/>
            <a:endParaRPr lang="cs-CZ" sz="2800" b="1" smtClean="0"/>
          </a:p>
          <a:p>
            <a:pPr eaLnBrk="1" hangingPunct="1">
              <a:buFont typeface="Wingdings" pitchFamily="2" charset="2"/>
              <a:buNone/>
            </a:pPr>
            <a:r>
              <a:rPr lang="cs-CZ" sz="2800" b="1" smtClean="0"/>
              <a:t>		Kritérium	    Interpretace</a:t>
            </a:r>
          </a:p>
          <a:p>
            <a:pPr eaLnBrk="1" hangingPunct="1">
              <a:buFont typeface="Wingdings" pitchFamily="2" charset="2"/>
              <a:buNone/>
            </a:pPr>
            <a:r>
              <a:rPr lang="cs-CZ" sz="2800" i="1" smtClean="0"/>
              <a:t>		 B/C</a:t>
            </a:r>
            <a:r>
              <a:rPr lang="cs-CZ" sz="2800" smtClean="0"/>
              <a:t> ≥ 1 	        projekt je přijatelný</a:t>
            </a:r>
          </a:p>
          <a:p>
            <a:pPr eaLnBrk="1" hangingPunct="1">
              <a:buFont typeface="Wingdings" pitchFamily="2" charset="2"/>
              <a:buNone/>
            </a:pPr>
            <a:r>
              <a:rPr lang="cs-CZ" sz="2800" i="1" smtClean="0"/>
              <a:t>  		 B/C &lt; </a:t>
            </a:r>
            <a:r>
              <a:rPr lang="cs-CZ" sz="2800" smtClean="0"/>
              <a:t>1 </a:t>
            </a:r>
            <a:r>
              <a:rPr lang="cs-CZ" sz="2800" i="1" smtClean="0"/>
              <a:t>  	</a:t>
            </a:r>
            <a:r>
              <a:rPr lang="cs-CZ" sz="2800" smtClean="0"/>
              <a:t>projekt není přijatelný</a:t>
            </a:r>
          </a:p>
          <a:p>
            <a:pPr eaLnBrk="1" hangingPunct="1">
              <a:buFont typeface="Wingdings" pitchFamily="2" charset="2"/>
              <a:buNone/>
            </a:pPr>
            <a:endParaRPr lang="cs-CZ" sz="26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cs-CZ" sz="3400" smtClean="0"/>
              <a:t>Postup hodnocení a výběru při CBA</a:t>
            </a:r>
          </a:p>
        </p:txBody>
      </p:sp>
      <p:sp>
        <p:nvSpPr>
          <p:cNvPr id="14339" name="Rectangle 3"/>
          <p:cNvSpPr>
            <a:spLocks noGrp="1" noChangeArrowheads="1"/>
          </p:cNvSpPr>
          <p:nvPr>
            <p:ph type="body" idx="1"/>
          </p:nvPr>
        </p:nvSpPr>
        <p:spPr/>
        <p:txBody>
          <a:bodyPr/>
          <a:lstStyle/>
          <a:p>
            <a:pPr eaLnBrk="1" hangingPunct="1">
              <a:lnSpc>
                <a:spcPct val="90000"/>
              </a:lnSpc>
              <a:buFont typeface="Wingdings" pitchFamily="2" charset="2"/>
              <a:buNone/>
            </a:pPr>
            <a:r>
              <a:rPr lang="cs-CZ" sz="2200" b="1" smtClean="0"/>
              <a:t>Krok 1	</a:t>
            </a:r>
          </a:p>
          <a:p>
            <a:pPr eaLnBrk="1" hangingPunct="1">
              <a:lnSpc>
                <a:spcPct val="90000"/>
              </a:lnSpc>
              <a:buFont typeface="Wingdings" pitchFamily="2" charset="2"/>
              <a:buNone/>
            </a:pPr>
            <a:r>
              <a:rPr lang="cs-CZ" sz="2200" smtClean="0"/>
              <a:t>	Určí se výše nákladů a přínosů na projekt v peněžních jednotkách za použití různých metod podle zaměření projektu </a:t>
            </a:r>
          </a:p>
          <a:p>
            <a:pPr eaLnBrk="1" hangingPunct="1">
              <a:lnSpc>
                <a:spcPct val="90000"/>
              </a:lnSpc>
              <a:buFont typeface="Wingdings" pitchFamily="2" charset="2"/>
              <a:buNone/>
            </a:pPr>
            <a:r>
              <a:rPr lang="cs-CZ" sz="2200" b="1" smtClean="0"/>
              <a:t>Krok 2	</a:t>
            </a:r>
          </a:p>
          <a:p>
            <a:pPr eaLnBrk="1" hangingPunct="1">
              <a:lnSpc>
                <a:spcPct val="90000"/>
              </a:lnSpc>
              <a:buFont typeface="Wingdings" pitchFamily="2" charset="2"/>
              <a:buNone/>
            </a:pPr>
            <a:r>
              <a:rPr lang="cs-CZ" sz="2200" smtClean="0"/>
              <a:t>	Zvolí se kritérium nebo kritéria hodnocení </a:t>
            </a:r>
          </a:p>
          <a:p>
            <a:pPr eaLnBrk="1" hangingPunct="1">
              <a:lnSpc>
                <a:spcPct val="90000"/>
              </a:lnSpc>
              <a:buFont typeface="Wingdings" pitchFamily="2" charset="2"/>
              <a:buNone/>
            </a:pPr>
            <a:r>
              <a:rPr lang="cs-CZ" sz="2200" smtClean="0"/>
              <a:t>	(NPV, B/C, DN, Ri, IRR).</a:t>
            </a:r>
            <a:endParaRPr lang="cs-CZ" sz="2200" b="1" smtClean="0"/>
          </a:p>
          <a:p>
            <a:pPr eaLnBrk="1" hangingPunct="1">
              <a:lnSpc>
                <a:spcPct val="90000"/>
              </a:lnSpc>
              <a:buFont typeface="Wingdings" pitchFamily="2" charset="2"/>
              <a:buNone/>
            </a:pPr>
            <a:r>
              <a:rPr lang="cs-CZ" sz="2200" b="1" smtClean="0"/>
              <a:t>Krok 3	</a:t>
            </a:r>
          </a:p>
          <a:p>
            <a:pPr eaLnBrk="1" hangingPunct="1">
              <a:lnSpc>
                <a:spcPct val="90000"/>
              </a:lnSpc>
              <a:buFont typeface="Wingdings" pitchFamily="2" charset="2"/>
              <a:buNone/>
            </a:pPr>
            <a:r>
              <a:rPr lang="cs-CZ" sz="2200" smtClean="0"/>
              <a:t>	Projekty se seřadí podle výsledných hodnot ukazatelů.</a:t>
            </a:r>
            <a:endParaRPr lang="cs-CZ" sz="2200" b="1" smtClean="0"/>
          </a:p>
          <a:p>
            <a:pPr eaLnBrk="1" hangingPunct="1">
              <a:lnSpc>
                <a:spcPct val="90000"/>
              </a:lnSpc>
              <a:buFont typeface="Wingdings" pitchFamily="2" charset="2"/>
              <a:buNone/>
            </a:pPr>
            <a:r>
              <a:rPr lang="cs-CZ" sz="2200" b="1" smtClean="0"/>
              <a:t>Krok 4	</a:t>
            </a:r>
          </a:p>
          <a:p>
            <a:pPr eaLnBrk="1" hangingPunct="1">
              <a:lnSpc>
                <a:spcPct val="90000"/>
              </a:lnSpc>
              <a:buFont typeface="Wingdings" pitchFamily="2" charset="2"/>
              <a:buNone/>
            </a:pPr>
            <a:r>
              <a:rPr lang="cs-CZ" sz="2200" smtClean="0"/>
              <a:t>	Vybere se nejlepší projekt či skupina projektů</a:t>
            </a:r>
            <a:r>
              <a:rPr lang="cs-CZ" sz="1600" smtClean="0"/>
              <a:t>	</a:t>
            </a:r>
          </a:p>
        </p:txBody>
      </p:sp>
      <p:sp>
        <p:nvSpPr>
          <p:cNvPr id="14340"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cs-CZ"/>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cs-CZ" smtClean="0"/>
              <a:t>Nedostatky CBA</a:t>
            </a:r>
          </a:p>
        </p:txBody>
      </p:sp>
      <p:sp>
        <p:nvSpPr>
          <p:cNvPr id="15363" name="Rectangle 3"/>
          <p:cNvSpPr>
            <a:spLocks noGrp="1" noChangeArrowheads="1"/>
          </p:cNvSpPr>
          <p:nvPr>
            <p:ph type="body" idx="1"/>
          </p:nvPr>
        </p:nvSpPr>
        <p:spPr>
          <a:xfrm>
            <a:off x="539750" y="1700213"/>
            <a:ext cx="8001000" cy="4267200"/>
          </a:xfrm>
        </p:spPr>
        <p:txBody>
          <a:bodyPr/>
          <a:lstStyle/>
          <a:p>
            <a:pPr eaLnBrk="1" hangingPunct="1"/>
            <a:r>
              <a:rPr lang="cs-CZ" smtClean="0"/>
              <a:t>problém ocenění užitků (přínosů) a nákladů,</a:t>
            </a:r>
          </a:p>
          <a:p>
            <a:pPr eaLnBrk="1" hangingPunct="1"/>
            <a:r>
              <a:rPr lang="cs-CZ" smtClean="0"/>
              <a:t>problém zahrnutí faktoru času (problematika diskontní sazby).</a:t>
            </a:r>
          </a:p>
          <a:p>
            <a:pPr eaLnBrk="1" hangingPunct="1"/>
            <a:r>
              <a:rPr lang="cs-CZ" smtClean="0"/>
              <a:t>problém výběru vhodného kritéria</a:t>
            </a:r>
          </a:p>
        </p:txBody>
      </p:sp>
      <p:sp>
        <p:nvSpPr>
          <p:cNvPr id="15364"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cs-CZ"/>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cs-CZ" sz="3400" smtClean="0"/>
              <a:t>Problém ocenění nákladů a přínosů</a:t>
            </a:r>
          </a:p>
        </p:txBody>
      </p:sp>
      <p:sp>
        <p:nvSpPr>
          <p:cNvPr id="16387" name="Rectangle 3"/>
          <p:cNvSpPr>
            <a:spLocks noGrp="1" noChangeArrowheads="1"/>
          </p:cNvSpPr>
          <p:nvPr>
            <p:ph type="body" idx="1"/>
          </p:nvPr>
        </p:nvSpPr>
        <p:spPr/>
        <p:txBody>
          <a:bodyPr/>
          <a:lstStyle/>
          <a:p>
            <a:pPr algn="just" eaLnBrk="1" hangingPunct="1"/>
            <a:r>
              <a:rPr lang="cs-CZ" sz="2800" smtClean="0"/>
              <a:t>Jedno ze </a:t>
            </a:r>
            <a:r>
              <a:rPr lang="cs-CZ" sz="2800" b="1" smtClean="0"/>
              <a:t>kritických</a:t>
            </a:r>
            <a:r>
              <a:rPr lang="cs-CZ" sz="2800" smtClean="0"/>
              <a:t> míst při použití téměř všech nákladově-výstupových metod!! </a:t>
            </a:r>
          </a:p>
          <a:p>
            <a:pPr algn="just" eaLnBrk="1" hangingPunct="1"/>
            <a:r>
              <a:rPr lang="cs-CZ" sz="2800" smtClean="0"/>
              <a:t>Lze zmírnit metodikou ocenění nákladů a přínosů</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cs-CZ" sz="3400" smtClean="0"/>
              <a:t>Metodika ocenění nákladů a přínosů</a:t>
            </a:r>
          </a:p>
        </p:txBody>
      </p:sp>
      <p:sp>
        <p:nvSpPr>
          <p:cNvPr id="17411" name="Rectangle 3"/>
          <p:cNvSpPr>
            <a:spLocks noGrp="1" noChangeArrowheads="1"/>
          </p:cNvSpPr>
          <p:nvPr>
            <p:ph type="body" idx="1"/>
          </p:nvPr>
        </p:nvSpPr>
        <p:spPr/>
        <p:txBody>
          <a:bodyPr/>
          <a:lstStyle/>
          <a:p>
            <a:pPr eaLnBrk="1" hangingPunct="1">
              <a:buFont typeface="Wingdings" pitchFamily="2" charset="2"/>
              <a:buNone/>
            </a:pPr>
            <a:r>
              <a:rPr lang="cs-CZ" sz="2400" b="1" smtClean="0"/>
              <a:t>Krok 1</a:t>
            </a:r>
            <a:r>
              <a:rPr lang="cs-CZ" sz="2400" smtClean="0"/>
              <a:t>	</a:t>
            </a:r>
            <a:r>
              <a:rPr lang="cs-CZ" sz="2400" b="1" smtClean="0"/>
              <a:t>Identifikace</a:t>
            </a:r>
            <a:r>
              <a:rPr lang="cs-CZ" sz="2400" smtClean="0"/>
              <a:t> nákladů a přínosů</a:t>
            </a:r>
          </a:p>
          <a:p>
            <a:pPr eaLnBrk="1" hangingPunct="1">
              <a:buFont typeface="Wingdings" pitchFamily="2" charset="2"/>
              <a:buNone/>
            </a:pPr>
            <a:r>
              <a:rPr lang="cs-CZ" sz="2400" b="1" smtClean="0"/>
              <a:t>Krok 2</a:t>
            </a:r>
            <a:r>
              <a:rPr lang="cs-CZ" sz="2400" smtClean="0"/>
              <a:t>	</a:t>
            </a:r>
            <a:r>
              <a:rPr lang="cs-CZ" sz="2400" b="1" smtClean="0"/>
              <a:t>Kontrola</a:t>
            </a:r>
          </a:p>
          <a:p>
            <a:pPr eaLnBrk="1" hangingPunct="1">
              <a:buFont typeface="Wingdings" pitchFamily="2" charset="2"/>
              <a:buNone/>
            </a:pPr>
            <a:r>
              <a:rPr lang="cs-CZ" sz="2400" b="1" smtClean="0"/>
              <a:t>Krok 3</a:t>
            </a:r>
            <a:r>
              <a:rPr lang="cs-CZ" sz="2400" smtClean="0"/>
              <a:t>	U nákladů a přínosů, které nejsou 			vyjádřeny v peněžních jednotkách 			(vzhledem k obtížnosti ocenění) 			zohlednění </a:t>
            </a:r>
            <a:r>
              <a:rPr lang="cs-CZ" sz="2400" b="1" smtClean="0"/>
              <a:t>přípustných</a:t>
            </a:r>
            <a:r>
              <a:rPr lang="cs-CZ" sz="2400" smtClean="0"/>
              <a:t> </a:t>
            </a:r>
            <a:r>
              <a:rPr lang="cs-CZ" sz="2400" b="1" smtClean="0"/>
              <a:t>podmínek</a:t>
            </a:r>
            <a:r>
              <a:rPr lang="cs-CZ" b="1" smtClean="0"/>
              <a:t> </a:t>
            </a:r>
          </a:p>
          <a:p>
            <a:pPr eaLnBrk="1" hangingPunct="1">
              <a:buFont typeface="Wingdings" pitchFamily="2" charset="2"/>
              <a:buNone/>
            </a:pPr>
            <a:r>
              <a:rPr lang="cs-CZ" sz="2400" b="1" smtClean="0"/>
              <a:t>Krok 4	Ocenění </a:t>
            </a:r>
            <a:r>
              <a:rPr lang="cs-CZ" sz="2400" smtClean="0"/>
              <a:t>netržních nákladů a přínosů 		za pomoci </a:t>
            </a:r>
            <a:r>
              <a:rPr lang="cs-CZ" sz="2400" b="1" smtClean="0"/>
              <a:t>vhodné metody</a:t>
            </a:r>
            <a:r>
              <a:rPr lang="cs-CZ" smtClean="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cs-CZ" smtClean="0"/>
              <a:t>Identifikace nákladů a přínosů</a:t>
            </a:r>
          </a:p>
        </p:txBody>
      </p:sp>
      <p:sp>
        <p:nvSpPr>
          <p:cNvPr id="18435" name="Rectangle 3"/>
          <p:cNvSpPr>
            <a:spLocks noGrp="1" noChangeArrowheads="1"/>
          </p:cNvSpPr>
          <p:nvPr>
            <p:ph type="body" sz="half" idx="1"/>
          </p:nvPr>
        </p:nvSpPr>
        <p:spPr>
          <a:xfrm>
            <a:off x="566738" y="1752600"/>
            <a:ext cx="1628775" cy="4267200"/>
          </a:xfrm>
        </p:spPr>
        <p:txBody>
          <a:bodyPr/>
          <a:lstStyle/>
          <a:p>
            <a:pPr eaLnBrk="1" hangingPunct="1">
              <a:buFont typeface="Wingdings" pitchFamily="2" charset="2"/>
              <a:buNone/>
            </a:pPr>
            <a:r>
              <a:rPr lang="cs-CZ" sz="2600" b="1" smtClean="0"/>
              <a:t>				</a:t>
            </a:r>
            <a:endParaRPr lang="cs-CZ" sz="2600" smtClean="0"/>
          </a:p>
        </p:txBody>
      </p:sp>
      <p:graphicFrame>
        <p:nvGraphicFramePr>
          <p:cNvPr id="166916" name="Group 4"/>
          <p:cNvGraphicFramePr>
            <a:graphicFrameLocks noGrp="1"/>
          </p:cNvGraphicFramePr>
          <p:nvPr>
            <p:ph sz="half" idx="2"/>
          </p:nvPr>
        </p:nvGraphicFramePr>
        <p:xfrm>
          <a:off x="611188" y="1752600"/>
          <a:ext cx="8208962" cy="4429125"/>
        </p:xfrm>
        <a:graphic>
          <a:graphicData uri="http://schemas.openxmlformats.org/drawingml/2006/table">
            <a:tbl>
              <a:tblPr/>
              <a:tblGrid>
                <a:gridCol w="1744662"/>
                <a:gridCol w="1208088"/>
                <a:gridCol w="2781300"/>
                <a:gridCol w="2474912"/>
              </a:tblGrid>
              <a:tr h="396297">
                <a:tc>
                  <a:txBody>
                    <a:body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cs typeface="Arial" charset="0"/>
                        </a:rPr>
                        <a:t> </a:t>
                      </a:r>
                      <a:endParaRPr kumimoji="0" lang="cs-CZ" sz="1600" b="0" i="0" u="none" strike="noStrike" cap="none" normalizeH="0" baseline="0" smtClean="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0" lang="cs-CZ" sz="1600" b="1" i="0" u="none" strike="noStrike" cap="none" normalizeH="0" baseline="0" smtClean="0">
                          <a:ln>
                            <a:noFill/>
                          </a:ln>
                          <a:solidFill>
                            <a:schemeClr val="tx1"/>
                          </a:solidFill>
                          <a:effectLst/>
                          <a:latin typeface="Arial" charset="0"/>
                          <a:cs typeface="Arial" charset="0"/>
                        </a:rPr>
                        <a:t> </a:t>
                      </a:r>
                      <a:endParaRPr kumimoji="0" lang="cs-CZ" sz="1600" b="0" i="0" u="none" strike="noStrike" cap="none" normalizeH="0" baseline="0" smtClean="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0" lang="cs-CZ" sz="2000" b="1" i="0" u="none" strike="noStrike" cap="none" normalizeH="0" baseline="0" smtClean="0">
                          <a:ln>
                            <a:noFill/>
                          </a:ln>
                          <a:solidFill>
                            <a:schemeClr val="tx1"/>
                          </a:solidFill>
                          <a:effectLst/>
                          <a:latin typeface="Arial" charset="0"/>
                          <a:cs typeface="Arial" charset="0"/>
                        </a:rPr>
                        <a:t>Přínosy</a:t>
                      </a:r>
                      <a:endParaRPr kumimoji="0" lang="cs-CZ" sz="2000" b="0" i="0" u="none" strike="noStrike" cap="none" normalizeH="0" baseline="0" smtClean="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0" lang="cs-CZ" sz="2000" b="1" i="0" u="none" strike="noStrike" cap="none" normalizeH="0" baseline="0" smtClean="0">
                          <a:ln>
                            <a:noFill/>
                          </a:ln>
                          <a:solidFill>
                            <a:schemeClr val="tx1"/>
                          </a:solidFill>
                          <a:effectLst/>
                          <a:latin typeface="Arial" charset="0"/>
                          <a:cs typeface="Arial" charset="0"/>
                        </a:rPr>
                        <a:t>Náklady</a:t>
                      </a:r>
                      <a:endParaRPr kumimoji="0" lang="cs-CZ" sz="2000" b="0" i="0" u="none" strike="noStrike" cap="none" normalizeH="0" baseline="0" smtClean="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5812">
                <a:tc rowSpan="4">
                  <a:txBody>
                    <a:body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0" lang="cs-CZ" sz="2000" b="1" i="0" u="none" strike="noStrike" cap="none" normalizeH="0" baseline="0" smtClean="0">
                          <a:ln>
                            <a:noFill/>
                          </a:ln>
                          <a:solidFill>
                            <a:schemeClr val="tx1"/>
                          </a:solidFill>
                          <a:effectLst/>
                          <a:latin typeface="Arial" charset="0"/>
                          <a:cs typeface="Arial" charset="0"/>
                        </a:rPr>
                        <a:t>Přímé</a:t>
                      </a:r>
                      <a:endParaRPr kumimoji="0" lang="cs-CZ" sz="2000" b="0" i="0" u="none" strike="noStrike" cap="none" normalizeH="0" baseline="0" smtClean="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3">
                  <a:txBody>
                    <a:body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Arial" charset="0"/>
                          <a:cs typeface="Arial" charset="0"/>
                        </a:rPr>
                        <a:t>Netržní</a:t>
                      </a:r>
                      <a:endParaRPr kumimoji="0" lang="cs-CZ" sz="1800" b="1" i="0" u="none" strike="noStrike" cap="none" normalizeH="0" baseline="0" smtClean="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Arial" charset="0"/>
                          <a:cs typeface="Arial" charset="0"/>
                        </a:rPr>
                        <a:t>Netržní statky</a:t>
                      </a:r>
                      <a:endParaRPr kumimoji="0" lang="cs-CZ" sz="1800" b="1" i="0" u="none" strike="noStrike" cap="none" normalizeH="0" baseline="0" smtClean="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Arial" charset="0"/>
                          <a:cs typeface="Arial" charset="0"/>
                        </a:rPr>
                        <a:t>Výdaje na výrobní </a:t>
                      </a:r>
                    </a:p>
                    <a:p>
                      <a:pPr marL="469900" marR="0" lvl="0" indent="-469900" algn="ctr" defTabSz="914400" rtl="0" eaLnBrk="1" fontAlgn="ctr"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Arial" charset="0"/>
                          <a:cs typeface="Arial" charset="0"/>
                        </a:rPr>
                        <a:t>faktory a jiné vstupy</a:t>
                      </a:r>
                      <a:endParaRPr kumimoji="0" lang="cs-CZ" sz="1800" b="1" i="0" u="none" strike="noStrike" cap="none" normalizeH="0" baseline="0" smtClean="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57265">
                <a:tc vMerge="1">
                  <a:txBody>
                    <a:bodyPr/>
                    <a:lstStyle/>
                    <a:p>
                      <a:endParaRPr lang="cs-CZ"/>
                    </a:p>
                  </a:txBody>
                  <a:tcPr/>
                </a:tc>
                <a:tc vMerge="1">
                  <a:txBody>
                    <a:bodyPr/>
                    <a:lstStyle/>
                    <a:p>
                      <a:endParaRPr lang="cs-CZ"/>
                    </a:p>
                  </a:txBody>
                  <a:tcPr/>
                </a:tc>
                <a:tc>
                  <a:txBody>
                    <a:body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Arial" charset="0"/>
                          <a:cs typeface="Arial" charset="0"/>
                        </a:rPr>
                        <a:t>Časové zisky</a:t>
                      </a:r>
                      <a:endParaRPr kumimoji="0" lang="cs-CZ" sz="1800" b="1" i="0" u="none" strike="noStrike" cap="none" normalizeH="0" baseline="0" smtClean="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cs-CZ"/>
                    </a:p>
                  </a:txBody>
                  <a:tcPr/>
                </a:tc>
              </a:tr>
              <a:tr h="412809">
                <a:tc vMerge="1">
                  <a:txBody>
                    <a:bodyPr/>
                    <a:lstStyle/>
                    <a:p>
                      <a:endParaRPr lang="cs-CZ"/>
                    </a:p>
                  </a:txBody>
                  <a:tcPr/>
                </a:tc>
                <a:tc vMerge="1">
                  <a:txBody>
                    <a:bodyPr/>
                    <a:lstStyle/>
                    <a:p>
                      <a:endParaRPr lang="cs-CZ"/>
                    </a:p>
                  </a:txBody>
                  <a:tcPr/>
                </a:tc>
                <a:tc>
                  <a:txBody>
                    <a:body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Arial" charset="0"/>
                          <a:cs typeface="Arial" charset="0"/>
                        </a:rPr>
                        <a:t>Ušetřené lidské životy</a:t>
                      </a:r>
                      <a:endParaRPr kumimoji="0" lang="cs-CZ" sz="1800" b="1" i="0" u="none" strike="noStrike" cap="none" normalizeH="0" baseline="0" smtClean="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Arial" charset="0"/>
                          <a:cs typeface="Arial" charset="0"/>
                        </a:rPr>
                        <a:t>Finanční náklady</a:t>
                      </a:r>
                      <a:endParaRPr kumimoji="0" lang="cs-CZ" sz="1800" b="1" i="0" u="none" strike="noStrike" cap="none" normalizeH="0" baseline="0" smtClean="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70048">
                <a:tc vMerge="1">
                  <a:txBody>
                    <a:bodyPr/>
                    <a:lstStyle/>
                    <a:p>
                      <a:endParaRPr lang="cs-CZ"/>
                    </a:p>
                  </a:txBody>
                  <a:tcPr/>
                </a:tc>
                <a:tc>
                  <a:txBody>
                    <a:body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Arial" charset="0"/>
                          <a:cs typeface="Arial" charset="0"/>
                        </a:rPr>
                        <a:t>Tržní</a:t>
                      </a:r>
                      <a:endParaRPr kumimoji="0" lang="cs-CZ" sz="1800" b="1" i="0" u="none" strike="noStrike" cap="none" normalizeH="0" baseline="0" smtClean="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Arial" charset="0"/>
                          <a:cs typeface="Arial" charset="0"/>
                        </a:rPr>
                        <a:t>Prodané výrobky</a:t>
                      </a:r>
                      <a:endParaRPr kumimoji="0" lang="cs-CZ" sz="1800" b="1" i="0" u="none" strike="noStrike" cap="none" normalizeH="0" baseline="0" smtClean="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Arial" charset="0"/>
                          <a:cs typeface="Arial" charset="0"/>
                        </a:rPr>
                        <a:t>Náklady projektu</a:t>
                      </a:r>
                      <a:endParaRPr kumimoji="0" lang="cs-CZ" sz="1800" b="1" i="0" u="none" strike="noStrike" cap="none" normalizeH="0" baseline="0" smtClean="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5812">
                <a:tc rowSpan="3">
                  <a:txBody>
                    <a:body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0" lang="cs-CZ" sz="2000" b="1" i="0" u="none" strike="noStrike" cap="none" normalizeH="0" baseline="0" smtClean="0">
                          <a:ln>
                            <a:noFill/>
                          </a:ln>
                          <a:solidFill>
                            <a:schemeClr val="tx1"/>
                          </a:solidFill>
                          <a:effectLst/>
                          <a:latin typeface="Arial" charset="0"/>
                          <a:cs typeface="Arial" charset="0"/>
                        </a:rPr>
                        <a:t>Nepřímé</a:t>
                      </a:r>
                      <a:endParaRPr kumimoji="0" lang="cs-CZ" sz="2000" b="0" i="0" u="none" strike="noStrike" cap="none" normalizeH="0" baseline="0" smtClean="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Arial" charset="0"/>
                          <a:cs typeface="Arial" charset="0"/>
                        </a:rPr>
                        <a:t>Netržní</a:t>
                      </a:r>
                      <a:endParaRPr kumimoji="0" lang="cs-CZ" sz="1800" b="1" i="0" u="none" strike="noStrike" cap="none" normalizeH="0" baseline="0" smtClean="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Arial" charset="0"/>
                          <a:cs typeface="Arial" charset="0"/>
                        </a:rPr>
                        <a:t>Pozitivní externality</a:t>
                      </a:r>
                      <a:endParaRPr kumimoji="0" lang="cs-CZ" sz="1800" b="1" i="0" u="none" strike="noStrike" cap="none" normalizeH="0" baseline="0" smtClean="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Arial" charset="0"/>
                          <a:cs typeface="Arial" charset="0"/>
                        </a:rPr>
                        <a:t>Negativní externality</a:t>
                      </a:r>
                      <a:endParaRPr kumimoji="0" lang="cs-CZ" sz="1800" b="1" i="0" u="none" strike="noStrike" cap="none" normalizeH="0" baseline="0" smtClean="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40172">
                <a:tc vMerge="1">
                  <a:txBody>
                    <a:bodyPr/>
                    <a:lstStyle/>
                    <a:p>
                      <a:endParaRPr lang="cs-CZ"/>
                    </a:p>
                  </a:txBody>
                  <a:tcPr/>
                </a:tc>
                <a:tc rowSpan="2">
                  <a:txBody>
                    <a:body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Arial" charset="0"/>
                          <a:cs typeface="Arial" charset="0"/>
                        </a:rPr>
                        <a:t>Tržní</a:t>
                      </a:r>
                      <a:endParaRPr kumimoji="0" lang="cs-CZ" sz="1800" b="1" i="0" u="none" strike="noStrike" cap="none" normalizeH="0" baseline="0" smtClean="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Arial" charset="0"/>
                          <a:cs typeface="Arial" charset="0"/>
                        </a:rPr>
                        <a:t>Explicitní redistribuce </a:t>
                      </a:r>
                    </a:p>
                    <a:p>
                      <a:pPr marL="469900" marR="0" lvl="0" indent="-469900" algn="ctr" defTabSz="914400" rtl="0" eaLnBrk="1" fontAlgn="ctr"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Arial" charset="0"/>
                          <a:cs typeface="Arial" charset="0"/>
                        </a:rPr>
                        <a:t>důchodů</a:t>
                      </a:r>
                      <a:endParaRPr kumimoji="0" lang="cs-CZ" sz="1800" b="1" i="0" u="none" strike="noStrike" cap="none" normalizeH="0" baseline="0" smtClean="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Arial" charset="0"/>
                          <a:cs typeface="Arial" charset="0"/>
                        </a:rPr>
                        <a:t>Tytéž proměnné </a:t>
                      </a:r>
                    </a:p>
                    <a:p>
                      <a:pPr marL="469900" marR="0" lvl="0" indent="-469900" algn="ctr" defTabSz="914400" rtl="0" eaLnBrk="1" fontAlgn="ctr"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Arial" charset="0"/>
                          <a:cs typeface="Arial" charset="0"/>
                        </a:rPr>
                        <a:t>hodnocené záporně</a:t>
                      </a:r>
                      <a:endParaRPr kumimoji="0" lang="cs-CZ" sz="1800" b="1" i="0" u="none" strike="noStrike" cap="none" normalizeH="0" baseline="0" smtClean="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20909">
                <a:tc vMerge="1">
                  <a:txBody>
                    <a:bodyPr/>
                    <a:lstStyle/>
                    <a:p>
                      <a:endParaRPr lang="cs-CZ"/>
                    </a:p>
                  </a:txBody>
                  <a:tcPr/>
                </a:tc>
                <a:tc vMerge="1">
                  <a:txBody>
                    <a:bodyPr/>
                    <a:lstStyle/>
                    <a:p>
                      <a:endParaRPr lang="cs-CZ"/>
                    </a:p>
                  </a:txBody>
                  <a:tcPr/>
                </a:tc>
                <a:tc>
                  <a:txBody>
                    <a:body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Arial" charset="0"/>
                          <a:cs typeface="Arial" charset="0"/>
                        </a:rPr>
                        <a:t>Implicitní redistribuce </a:t>
                      </a:r>
                    </a:p>
                    <a:p>
                      <a:pPr marL="469900" marR="0" lvl="0" indent="-469900" algn="ctr" defTabSz="914400" rtl="0" eaLnBrk="1" fontAlgn="ctr"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Arial" charset="0"/>
                          <a:cs typeface="Arial" charset="0"/>
                        </a:rPr>
                        <a:t>důchodů v případě </a:t>
                      </a:r>
                    </a:p>
                    <a:p>
                      <a:pPr marL="469900" marR="0" lvl="0" indent="-469900" algn="ctr" defTabSz="914400" rtl="0" eaLnBrk="1" fontAlgn="ctr"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Arial" charset="0"/>
                          <a:cs typeface="Arial" charset="0"/>
                        </a:rPr>
                        <a:t>strukturál. projektů</a:t>
                      </a:r>
                      <a:endParaRPr kumimoji="0" lang="cs-CZ" sz="1800" b="1" i="0" u="none" strike="noStrike" cap="none" normalizeH="0" baseline="0" smtClean="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cs-CZ"/>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cs-CZ" smtClean="0"/>
              <a:t>Identifikace nákladů a přínosů</a:t>
            </a:r>
          </a:p>
        </p:txBody>
      </p:sp>
      <p:sp>
        <p:nvSpPr>
          <p:cNvPr id="19459" name="Rectangle 3"/>
          <p:cNvSpPr>
            <a:spLocks noGrp="1" noChangeArrowheads="1"/>
          </p:cNvSpPr>
          <p:nvPr>
            <p:ph type="body" idx="1"/>
          </p:nvPr>
        </p:nvSpPr>
        <p:spPr/>
        <p:txBody>
          <a:bodyPr/>
          <a:lstStyle/>
          <a:p>
            <a:pPr marL="571500" indent="-571500" eaLnBrk="1" hangingPunct="1">
              <a:lnSpc>
                <a:spcPct val="80000"/>
              </a:lnSpc>
              <a:buFont typeface="Wingdings" pitchFamily="2" charset="2"/>
              <a:buNone/>
            </a:pPr>
            <a:r>
              <a:rPr lang="cs-CZ" sz="1700" b="1" smtClean="0"/>
              <a:t>podle subjektu, kterého se dotýkají</a:t>
            </a:r>
            <a:r>
              <a:rPr lang="cs-CZ" sz="1700" smtClean="0"/>
              <a:t>:</a:t>
            </a:r>
            <a:endParaRPr lang="cs-CZ" altLang="zh-CN" sz="1700" smtClean="0"/>
          </a:p>
          <a:p>
            <a:pPr marL="966788" lvl="1" indent="-495300" eaLnBrk="1" hangingPunct="1">
              <a:lnSpc>
                <a:spcPct val="80000"/>
              </a:lnSpc>
            </a:pPr>
            <a:r>
              <a:rPr lang="cs-CZ" altLang="zh-CN" sz="1600" smtClean="0"/>
              <a:t>státu (dopady na státní rozpočet),</a:t>
            </a:r>
          </a:p>
          <a:p>
            <a:pPr marL="966788" lvl="1" indent="-495300" eaLnBrk="1" hangingPunct="1">
              <a:lnSpc>
                <a:spcPct val="80000"/>
              </a:lnSpc>
            </a:pPr>
            <a:r>
              <a:rPr lang="cs-CZ" altLang="zh-CN" sz="1600" smtClean="0"/>
              <a:t>municipální sféry (obcí, svazků obcí, krajů),</a:t>
            </a:r>
          </a:p>
          <a:p>
            <a:pPr marL="966788" lvl="1" indent="-495300" eaLnBrk="1" hangingPunct="1">
              <a:lnSpc>
                <a:spcPct val="80000"/>
              </a:lnSpc>
            </a:pPr>
            <a:r>
              <a:rPr lang="cs-CZ" altLang="zh-CN" sz="1600" smtClean="0"/>
              <a:t>podnikatelských subjektů,</a:t>
            </a:r>
          </a:p>
          <a:p>
            <a:pPr marL="966788" lvl="1" indent="-495300" eaLnBrk="1" hangingPunct="1">
              <a:lnSpc>
                <a:spcPct val="80000"/>
              </a:lnSpc>
            </a:pPr>
            <a:r>
              <a:rPr lang="cs-CZ" altLang="zh-CN" sz="1600" smtClean="0"/>
              <a:t>ostatních organizací (spolků, NNO, profesních sdružení apod.),</a:t>
            </a:r>
          </a:p>
          <a:p>
            <a:pPr marL="966788" lvl="1" indent="-495300" eaLnBrk="1" hangingPunct="1">
              <a:lnSpc>
                <a:spcPct val="80000"/>
              </a:lnSpc>
            </a:pPr>
            <a:r>
              <a:rPr lang="cs-CZ" altLang="zh-CN" sz="1600" smtClean="0"/>
              <a:t>obyvatel (domácností).</a:t>
            </a:r>
            <a:endParaRPr lang="cs-CZ" altLang="zh-CN" sz="1600" b="1" smtClean="0"/>
          </a:p>
          <a:p>
            <a:pPr marL="571500" indent="-571500" eaLnBrk="1" hangingPunct="1">
              <a:lnSpc>
                <a:spcPct val="80000"/>
              </a:lnSpc>
              <a:buFont typeface="Wingdings" pitchFamily="2" charset="2"/>
              <a:buNone/>
            </a:pPr>
            <a:r>
              <a:rPr lang="cs-CZ" altLang="zh-CN" sz="1700" b="1" smtClean="0"/>
              <a:t>podle fází projektu, do kterého časově spadají</a:t>
            </a:r>
            <a:r>
              <a:rPr lang="cs-CZ" altLang="zh-CN" sz="1700" smtClean="0"/>
              <a:t>:</a:t>
            </a:r>
          </a:p>
          <a:p>
            <a:pPr marL="966788" lvl="1" indent="-495300" eaLnBrk="1" hangingPunct="1">
              <a:lnSpc>
                <a:spcPct val="80000"/>
              </a:lnSpc>
            </a:pPr>
            <a:r>
              <a:rPr lang="cs-CZ" altLang="zh-CN" sz="1600" smtClean="0"/>
              <a:t>předinvestiční fáze (nesmí být do hodnocení zahrnuty),</a:t>
            </a:r>
          </a:p>
          <a:p>
            <a:pPr marL="966788" lvl="1" indent="-495300" eaLnBrk="1" hangingPunct="1">
              <a:lnSpc>
                <a:spcPct val="80000"/>
              </a:lnSpc>
            </a:pPr>
            <a:r>
              <a:rPr lang="cs-CZ" altLang="zh-CN" sz="1600" smtClean="0"/>
              <a:t>investiční (výstavbové) fáze,</a:t>
            </a:r>
          </a:p>
          <a:p>
            <a:pPr marL="966788" lvl="1" indent="-495300" eaLnBrk="1" hangingPunct="1">
              <a:lnSpc>
                <a:spcPct val="80000"/>
              </a:lnSpc>
            </a:pPr>
            <a:r>
              <a:rPr lang="cs-CZ" altLang="zh-CN" sz="1600" smtClean="0"/>
              <a:t>provozní fáze a popř. poprovozní fáze.</a:t>
            </a:r>
            <a:endParaRPr lang="cs-CZ" altLang="zh-CN" sz="1600" b="1" smtClean="0"/>
          </a:p>
          <a:p>
            <a:pPr marL="571500" indent="-571500" eaLnBrk="1" hangingPunct="1">
              <a:lnSpc>
                <a:spcPct val="80000"/>
              </a:lnSpc>
              <a:buFont typeface="Wingdings" pitchFamily="2" charset="2"/>
              <a:buNone/>
            </a:pPr>
            <a:r>
              <a:rPr lang="cs-CZ" altLang="zh-CN" sz="1700" b="1" smtClean="0"/>
              <a:t>podle věcné povahy</a:t>
            </a:r>
            <a:r>
              <a:rPr lang="cs-CZ" altLang="zh-CN" sz="1700" smtClean="0"/>
              <a:t>:</a:t>
            </a:r>
          </a:p>
          <a:p>
            <a:pPr marL="966788" lvl="1" indent="-495300" eaLnBrk="1" hangingPunct="1">
              <a:lnSpc>
                <a:spcPct val="80000"/>
              </a:lnSpc>
            </a:pPr>
            <a:r>
              <a:rPr lang="cs-CZ" altLang="zh-CN" sz="1600" smtClean="0"/>
              <a:t>hmotné, nehmotné a finanční povahy.</a:t>
            </a:r>
            <a:r>
              <a:rPr lang="cs-CZ" altLang="zh-CN" sz="1500" smtClean="0"/>
              <a:t> </a:t>
            </a:r>
            <a:endParaRPr lang="cs-CZ" altLang="zh-CN" sz="1500" b="1" smtClean="0"/>
          </a:p>
          <a:p>
            <a:pPr marL="571500" indent="-571500" eaLnBrk="1" hangingPunct="1">
              <a:lnSpc>
                <a:spcPct val="80000"/>
              </a:lnSpc>
              <a:buFont typeface="Wingdings" pitchFamily="2" charset="2"/>
              <a:buNone/>
            </a:pPr>
            <a:r>
              <a:rPr lang="cs-CZ" altLang="zh-CN" sz="1700" b="1" smtClean="0"/>
              <a:t>podle schopnosti vyjádřit v kvantitativních jednotkách</a:t>
            </a:r>
            <a:r>
              <a:rPr lang="cs-CZ" altLang="zh-CN" sz="1700" smtClean="0"/>
              <a:t>:</a:t>
            </a:r>
          </a:p>
          <a:p>
            <a:pPr marL="966788" lvl="1" indent="-495300" eaLnBrk="1" hangingPunct="1">
              <a:lnSpc>
                <a:spcPct val="80000"/>
              </a:lnSpc>
            </a:pPr>
            <a:r>
              <a:rPr lang="cs-CZ" altLang="zh-CN" sz="1600" smtClean="0"/>
              <a:t>kvantifikovatelné a nekvantifikovatelné</a:t>
            </a:r>
            <a:r>
              <a:rPr lang="cs-CZ" altLang="zh-CN" sz="1500" smtClean="0"/>
              <a:t> </a:t>
            </a:r>
            <a:endParaRPr lang="cs-CZ" altLang="zh-CN" sz="1500" b="1" smtClean="0"/>
          </a:p>
          <a:p>
            <a:pPr marL="571500" indent="-571500" eaLnBrk="1" hangingPunct="1">
              <a:lnSpc>
                <a:spcPct val="80000"/>
              </a:lnSpc>
              <a:buFont typeface="Wingdings" pitchFamily="2" charset="2"/>
              <a:buNone/>
            </a:pPr>
            <a:r>
              <a:rPr lang="cs-CZ" altLang="zh-CN" sz="1700" b="1" smtClean="0"/>
              <a:t>podle jednoznačnosti příčinné souvislosti s investičním projektem</a:t>
            </a:r>
            <a:r>
              <a:rPr lang="cs-CZ" altLang="zh-CN" sz="1700" smtClean="0"/>
              <a:t>:</a:t>
            </a:r>
          </a:p>
          <a:p>
            <a:pPr marL="966788" lvl="1" indent="-495300" eaLnBrk="1" hangingPunct="1">
              <a:lnSpc>
                <a:spcPct val="80000"/>
              </a:lnSpc>
            </a:pPr>
            <a:r>
              <a:rPr lang="cs-CZ" altLang="zh-CN" sz="1600" smtClean="0"/>
              <a:t>přímo a nepřímo (indukovaně) plynoucí z projektu.</a:t>
            </a:r>
            <a:endParaRPr lang="cs-CZ" sz="14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cs-CZ" smtClean="0"/>
              <a:t>Kontrola</a:t>
            </a:r>
          </a:p>
        </p:txBody>
      </p:sp>
      <p:sp>
        <p:nvSpPr>
          <p:cNvPr id="20483" name="Rectangle 3"/>
          <p:cNvSpPr>
            <a:spLocks noGrp="1" noChangeArrowheads="1"/>
          </p:cNvSpPr>
          <p:nvPr>
            <p:ph type="body" idx="1"/>
          </p:nvPr>
        </p:nvSpPr>
        <p:spPr/>
        <p:txBody>
          <a:bodyPr/>
          <a:lstStyle/>
          <a:p>
            <a:pPr eaLnBrk="1" hangingPunct="1"/>
            <a:r>
              <a:rPr lang="cs-CZ" sz="2600" smtClean="0"/>
              <a:t>zda některý z přínosů konkrétního subjektu není zároveň nákladem jiného subjektu a pokud tomu tak je, že jsou oba zahrnuty do analýzy;</a:t>
            </a:r>
          </a:p>
          <a:p>
            <a:pPr eaLnBrk="1" hangingPunct="1"/>
            <a:r>
              <a:rPr lang="cs-CZ" sz="2600" smtClean="0"/>
              <a:t>nedošlo k neoprávněnému duplicitnímu zahrnutí nákladů (přínosů) ;</a:t>
            </a:r>
          </a:p>
          <a:p>
            <a:pPr eaLnBrk="1" hangingPunct="1"/>
            <a:r>
              <a:rPr lang="cs-CZ" sz="2600" smtClean="0"/>
              <a:t>odhady výše a struktury všech nákladů (přínosů) jsou v souladu s identickou nulovou resp. investiční variantou.</a:t>
            </a:r>
          </a:p>
          <a:p>
            <a:pPr eaLnBrk="1" hangingPunct="1"/>
            <a:endParaRPr lang="cs-CZ" sz="260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cs-CZ" smtClean="0"/>
              <a:t>Přípustné podmínky</a:t>
            </a:r>
          </a:p>
        </p:txBody>
      </p:sp>
      <p:sp>
        <p:nvSpPr>
          <p:cNvPr id="21507" name="Rectangle 3"/>
          <p:cNvSpPr>
            <a:spLocks noGrp="1" noChangeArrowheads="1"/>
          </p:cNvSpPr>
          <p:nvPr>
            <p:ph type="body" idx="1"/>
          </p:nvPr>
        </p:nvSpPr>
        <p:spPr/>
        <p:txBody>
          <a:bodyPr/>
          <a:lstStyle/>
          <a:p>
            <a:pPr eaLnBrk="1" hangingPunct="1">
              <a:buFont typeface="Wingdings" pitchFamily="2" charset="2"/>
              <a:buNone/>
            </a:pPr>
            <a:r>
              <a:rPr lang="cs-CZ" sz="2800" smtClean="0"/>
              <a:t>Přínosy (náklady) je nutné ocenit pokud:</a:t>
            </a:r>
          </a:p>
          <a:p>
            <a:pPr eaLnBrk="1" hangingPunct="1"/>
            <a:r>
              <a:rPr lang="cs-CZ" sz="2800" smtClean="0"/>
              <a:t>se tím zvýší kvalita našeho rozhodování;</a:t>
            </a:r>
          </a:p>
          <a:p>
            <a:pPr eaLnBrk="1" hangingPunct="1"/>
            <a:r>
              <a:rPr lang="cs-CZ" sz="2800" smtClean="0"/>
              <a:t>je pravděpodobné, že shromáždění dalších dodatečných informací o netržních položkách změní výsledek analýzy;</a:t>
            </a:r>
          </a:p>
          <a:p>
            <a:pPr eaLnBrk="1" hangingPunct="1"/>
            <a:r>
              <a:rPr lang="cs-CZ" sz="2800" smtClean="0"/>
              <a:t>můžeme si dovolit vynaložit náklady potřebné k získání dodatečných informací.</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cs-CZ" smtClean="0"/>
              <a:t>Obsah přednášky</a:t>
            </a:r>
          </a:p>
        </p:txBody>
      </p:sp>
      <p:sp>
        <p:nvSpPr>
          <p:cNvPr id="4099" name="Rectangle 3"/>
          <p:cNvSpPr>
            <a:spLocks noGrp="1" noChangeArrowheads="1"/>
          </p:cNvSpPr>
          <p:nvPr>
            <p:ph type="body" idx="1"/>
          </p:nvPr>
        </p:nvSpPr>
        <p:spPr/>
        <p:txBody>
          <a:bodyPr/>
          <a:lstStyle/>
          <a:p>
            <a:pPr eaLnBrk="1" hangingPunct="1"/>
            <a:r>
              <a:rPr lang="cs-CZ" smtClean="0"/>
              <a:t>CBA</a:t>
            </a:r>
          </a:p>
          <a:p>
            <a:pPr eaLnBrk="1" hangingPunct="1"/>
            <a:r>
              <a:rPr lang="cs-CZ" smtClean="0"/>
              <a:t>Metodika – teorie</a:t>
            </a:r>
          </a:p>
          <a:p>
            <a:pPr eaLnBrk="1" hangingPunct="1"/>
            <a:r>
              <a:rPr lang="cs-CZ" smtClean="0"/>
              <a:t>Metodika – EU 2008</a:t>
            </a:r>
          </a:p>
          <a:p>
            <a:pPr eaLnBrk="1" hangingPunct="1"/>
            <a:r>
              <a:rPr lang="cs-CZ" smtClean="0"/>
              <a:t>Silné a slabé stránky CBA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cs-CZ" smtClean="0"/>
              <a:t>Vhodné metody</a:t>
            </a:r>
          </a:p>
        </p:txBody>
      </p:sp>
      <p:sp>
        <p:nvSpPr>
          <p:cNvPr id="22531" name="Rectangle 3"/>
          <p:cNvSpPr>
            <a:spLocks noGrp="1" noChangeArrowheads="1"/>
          </p:cNvSpPr>
          <p:nvPr>
            <p:ph type="body" idx="1"/>
          </p:nvPr>
        </p:nvSpPr>
        <p:spPr/>
        <p:txBody>
          <a:bodyPr/>
          <a:lstStyle/>
          <a:p>
            <a:pPr eaLnBrk="1" hangingPunct="1"/>
            <a:r>
              <a:rPr lang="cs-CZ" smtClean="0"/>
              <a:t>Mimotržní metody oceňování </a:t>
            </a:r>
          </a:p>
          <a:p>
            <a:pPr lvl="1" eaLnBrk="1" hangingPunct="1"/>
            <a:r>
              <a:rPr lang="cs-CZ" smtClean="0"/>
              <a:t>preferenční</a:t>
            </a:r>
          </a:p>
          <a:p>
            <a:pPr lvl="1" eaLnBrk="1" hangingPunct="1"/>
            <a:r>
              <a:rPr lang="cs-CZ" smtClean="0"/>
              <a:t>nepreferenční</a:t>
            </a:r>
          </a:p>
          <a:p>
            <a:pPr eaLnBrk="1" hangingPunct="1"/>
            <a:r>
              <a:rPr lang="cs-CZ" smtClean="0"/>
              <a:t>Náhražkové trhy</a:t>
            </a:r>
          </a:p>
          <a:p>
            <a:pPr eaLnBrk="1" hangingPunct="1"/>
            <a:r>
              <a:rPr lang="cs-CZ" smtClean="0"/>
              <a:t>Stínové ceny</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cs-CZ" sz="3400" smtClean="0"/>
              <a:t>Problém stanovení diskontní sazby</a:t>
            </a:r>
          </a:p>
        </p:txBody>
      </p:sp>
      <p:sp>
        <p:nvSpPr>
          <p:cNvPr id="23555" name="Rectangle 3"/>
          <p:cNvSpPr>
            <a:spLocks noGrp="1" noChangeArrowheads="1"/>
          </p:cNvSpPr>
          <p:nvPr>
            <p:ph type="body" idx="1"/>
          </p:nvPr>
        </p:nvSpPr>
        <p:spPr/>
        <p:txBody>
          <a:bodyPr/>
          <a:lstStyle/>
          <a:p>
            <a:pPr eaLnBrk="1" hangingPunct="1"/>
            <a:r>
              <a:rPr lang="cs-CZ" smtClean="0"/>
              <a:t>Problém zahrnutí faktoru času je možné vyřešit diskontováním oceněných nákladů a přínosů na současnou hodnotu pomocí diskontní sazby</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cs-CZ" smtClean="0"/>
              <a:t>Diskontní sazba</a:t>
            </a:r>
          </a:p>
        </p:txBody>
      </p:sp>
      <p:sp>
        <p:nvSpPr>
          <p:cNvPr id="24579" name="Rectangle 3"/>
          <p:cNvSpPr>
            <a:spLocks noGrp="1" noChangeArrowheads="1"/>
          </p:cNvSpPr>
          <p:nvPr>
            <p:ph type="body" idx="1"/>
          </p:nvPr>
        </p:nvSpPr>
        <p:spPr/>
        <p:txBody>
          <a:bodyPr/>
          <a:lstStyle/>
          <a:p>
            <a:pPr eaLnBrk="1" hangingPunct="1"/>
            <a:r>
              <a:rPr lang="cs-CZ" smtClean="0"/>
              <a:t>Definice</a:t>
            </a:r>
          </a:p>
          <a:p>
            <a:pPr lvl="1" eaLnBrk="1" hangingPunct="1"/>
            <a:r>
              <a:rPr lang="cs-CZ" smtClean="0"/>
              <a:t>Teoreticky - nejlepší možný výnos alternativní investice k investici posuzované se stejným rizikem. </a:t>
            </a:r>
          </a:p>
          <a:p>
            <a:pPr eaLnBrk="1" hangingPunct="1"/>
            <a:r>
              <a:rPr lang="cs-CZ" smtClean="0"/>
              <a:t>Společenská diskontní sazba</a:t>
            </a:r>
          </a:p>
          <a:p>
            <a:pPr lvl="1" eaLnBrk="1" hangingPunct="1"/>
            <a:r>
              <a:rPr lang="cs-CZ" smtClean="0"/>
              <a:t>Diskontní sazba používaná vládou.</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cs-CZ" smtClean="0"/>
              <a:t>Výše diskontní sazby</a:t>
            </a:r>
          </a:p>
        </p:txBody>
      </p:sp>
      <p:sp>
        <p:nvSpPr>
          <p:cNvPr id="25603" name="Rectangle 3"/>
          <p:cNvSpPr>
            <a:spLocks noGrp="1" noChangeArrowheads="1"/>
          </p:cNvSpPr>
          <p:nvPr>
            <p:ph type="body" idx="1"/>
          </p:nvPr>
        </p:nvSpPr>
        <p:spPr/>
        <p:txBody>
          <a:bodyPr/>
          <a:lstStyle/>
          <a:p>
            <a:pPr eaLnBrk="1" hangingPunct="1">
              <a:lnSpc>
                <a:spcPct val="90000"/>
              </a:lnSpc>
            </a:pPr>
            <a:r>
              <a:rPr lang="cs-CZ" sz="2800" smtClean="0"/>
              <a:t>Daná mírou zhodnocení využívaných zdrojů v případě jejich použití v soukromém sektoru. </a:t>
            </a:r>
          </a:p>
          <a:p>
            <a:pPr eaLnBrk="1" hangingPunct="1">
              <a:lnSpc>
                <a:spcPct val="90000"/>
              </a:lnSpc>
            </a:pPr>
            <a:r>
              <a:rPr lang="cs-CZ" sz="2800" smtClean="0"/>
              <a:t>Velmi diskutovaná zvláště v případech dlouhodobých VP (desetiletí a více)</a:t>
            </a:r>
          </a:p>
          <a:p>
            <a:pPr eaLnBrk="1" hangingPunct="1">
              <a:lnSpc>
                <a:spcPct val="90000"/>
              </a:lnSpc>
            </a:pPr>
            <a:r>
              <a:rPr lang="cs-CZ" sz="2800" smtClean="0"/>
              <a:t>Nízká diskontní sazba nejvíce ovlivní VP, přinášející přínosy v dlouhém časovém období.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cs-CZ" sz="3400" smtClean="0"/>
              <a:t>Přístupy ke stanovení diskontní sazby</a:t>
            </a:r>
          </a:p>
        </p:txBody>
      </p:sp>
      <p:sp>
        <p:nvSpPr>
          <p:cNvPr id="26627" name="Rectangle 3"/>
          <p:cNvSpPr>
            <a:spLocks noGrp="1" noChangeArrowheads="1"/>
          </p:cNvSpPr>
          <p:nvPr>
            <p:ph type="body" idx="1"/>
          </p:nvPr>
        </p:nvSpPr>
        <p:spPr/>
        <p:txBody>
          <a:bodyPr/>
          <a:lstStyle/>
          <a:p>
            <a:pPr marL="571500" indent="-571500" eaLnBrk="1" hangingPunct="1">
              <a:lnSpc>
                <a:spcPct val="90000"/>
              </a:lnSpc>
              <a:buFont typeface="Wingdings" pitchFamily="2" charset="2"/>
              <a:buAutoNum type="arabicPeriod"/>
            </a:pPr>
            <a:r>
              <a:rPr lang="cs-CZ" sz="2600" smtClean="0"/>
              <a:t>Užití </a:t>
            </a:r>
            <a:r>
              <a:rPr lang="cs-CZ" sz="2600" b="1" smtClean="0"/>
              <a:t>společenské funkce blahobytu</a:t>
            </a:r>
            <a:r>
              <a:rPr lang="cs-CZ" sz="2600" smtClean="0"/>
              <a:t> k ohodnocení přínosů a ztrát různých generací.</a:t>
            </a:r>
          </a:p>
          <a:p>
            <a:pPr marL="571500" indent="-571500" algn="just" eaLnBrk="1" hangingPunct="1">
              <a:lnSpc>
                <a:spcPct val="90000"/>
              </a:lnSpc>
              <a:buFont typeface="Wingdings" pitchFamily="2" charset="2"/>
              <a:buAutoNum type="arabicPeriod"/>
            </a:pPr>
            <a:r>
              <a:rPr lang="cs-CZ" sz="2600" smtClean="0"/>
              <a:t>Použití </a:t>
            </a:r>
            <a:r>
              <a:rPr lang="cs-CZ" sz="2600" b="1" smtClean="0"/>
              <a:t>vlastní společenské diskontní sazby</a:t>
            </a:r>
            <a:r>
              <a:rPr lang="cs-CZ" sz="2600" smtClean="0"/>
              <a:t>. </a:t>
            </a:r>
          </a:p>
          <a:p>
            <a:pPr marL="966788" lvl="1" indent="-495300" algn="just" eaLnBrk="1" hangingPunct="1">
              <a:lnSpc>
                <a:spcPct val="90000"/>
              </a:lnSpc>
              <a:buFont typeface="Wingdings" pitchFamily="2" charset="2"/>
              <a:buChar char="o"/>
            </a:pPr>
            <a:r>
              <a:rPr lang="cs-CZ" sz="2200" smtClean="0"/>
              <a:t>V současné době je obvyklé, že diskontní sazbu stanovuje</a:t>
            </a:r>
            <a:r>
              <a:rPr lang="cs-CZ" sz="2200" b="1" smtClean="0"/>
              <a:t> </a:t>
            </a:r>
            <a:r>
              <a:rPr lang="cs-CZ" sz="2200" smtClean="0"/>
              <a:t>poskytovatel dotace s tím, že tato sazba může být průběžně aktualizována. Např. pro první kolo přijímání žádostí o finanční pomoc ze SROP a OP Infrastruktura je dlouhodobá  reálná společenská diskontní sazba  stanovena ve výši  5% p.a.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cs-CZ" sz="3400" smtClean="0"/>
              <a:t>Nominální a reálná diskontní sazba</a:t>
            </a:r>
          </a:p>
        </p:txBody>
      </p:sp>
      <p:sp>
        <p:nvSpPr>
          <p:cNvPr id="27651" name="Rectangle 3"/>
          <p:cNvSpPr>
            <a:spLocks noGrp="1" noChangeArrowheads="1"/>
          </p:cNvSpPr>
          <p:nvPr>
            <p:ph type="body" idx="1"/>
          </p:nvPr>
        </p:nvSpPr>
        <p:spPr/>
        <p:txBody>
          <a:bodyPr/>
          <a:lstStyle/>
          <a:p>
            <a:pPr eaLnBrk="1" hangingPunct="1">
              <a:lnSpc>
                <a:spcPct val="90000"/>
              </a:lnSpc>
            </a:pPr>
            <a:r>
              <a:rPr lang="cs-CZ" smtClean="0"/>
              <a:t>Zohledňuje vliv inflace</a:t>
            </a:r>
          </a:p>
          <a:p>
            <a:pPr eaLnBrk="1" hangingPunct="1">
              <a:lnSpc>
                <a:spcPct val="90000"/>
              </a:lnSpc>
            </a:pPr>
            <a:endParaRPr lang="cs-CZ" smtClean="0"/>
          </a:p>
          <a:p>
            <a:pPr eaLnBrk="1" hangingPunct="1">
              <a:lnSpc>
                <a:spcPct val="90000"/>
              </a:lnSpc>
            </a:pPr>
            <a:endParaRPr lang="cs-CZ" smtClean="0"/>
          </a:p>
          <a:p>
            <a:pPr eaLnBrk="1" hangingPunct="1">
              <a:lnSpc>
                <a:spcPct val="90000"/>
              </a:lnSpc>
            </a:pPr>
            <a:endParaRPr lang="cs-CZ" smtClean="0"/>
          </a:p>
          <a:p>
            <a:pPr eaLnBrk="1" hangingPunct="1">
              <a:lnSpc>
                <a:spcPct val="90000"/>
              </a:lnSpc>
              <a:buFont typeface="Wingdings" pitchFamily="2" charset="2"/>
              <a:buNone/>
            </a:pPr>
            <a:r>
              <a:rPr lang="cs-CZ" sz="2800" smtClean="0"/>
              <a:t>Kde 	</a:t>
            </a:r>
            <a:r>
              <a:rPr lang="cs-CZ" sz="2800" i="1" smtClean="0"/>
              <a:t>Rr 	</a:t>
            </a:r>
            <a:r>
              <a:rPr lang="cs-CZ" sz="2800" smtClean="0"/>
              <a:t>je reálná diskontní sazba,</a:t>
            </a:r>
            <a:endParaRPr lang="cs-CZ" sz="2800" i="1" smtClean="0"/>
          </a:p>
          <a:p>
            <a:pPr eaLnBrk="1" hangingPunct="1">
              <a:lnSpc>
                <a:spcPct val="90000"/>
              </a:lnSpc>
              <a:buFont typeface="Wingdings" pitchFamily="2" charset="2"/>
              <a:buNone/>
            </a:pPr>
            <a:r>
              <a:rPr lang="cs-CZ" sz="2800" i="1" smtClean="0"/>
              <a:t>		Nr</a:t>
            </a:r>
            <a:r>
              <a:rPr lang="cs-CZ" sz="2800" smtClean="0"/>
              <a:t>	je nominální diskontní sazba.</a:t>
            </a:r>
          </a:p>
          <a:p>
            <a:pPr lvl="1" eaLnBrk="1" hangingPunct="1">
              <a:lnSpc>
                <a:spcPct val="90000"/>
              </a:lnSpc>
              <a:buFont typeface="Wingdings" pitchFamily="2" charset="2"/>
              <a:buNone/>
            </a:pPr>
            <a:r>
              <a:rPr lang="cs-CZ" sz="2800" i="1" smtClean="0"/>
              <a:t>	I</a:t>
            </a:r>
            <a:r>
              <a:rPr lang="cs-CZ" sz="2800" i="1" baseline="-25000" smtClean="0"/>
              <a:t>E</a:t>
            </a:r>
            <a:r>
              <a:rPr lang="cs-CZ" sz="2800" i="1" smtClean="0"/>
              <a:t> 	</a:t>
            </a:r>
            <a:r>
              <a:rPr lang="cs-CZ" sz="2800" smtClean="0"/>
              <a:t>je inflační koeficient od období 0 		(základní období) do období </a:t>
            </a:r>
            <a:r>
              <a:rPr lang="cs-CZ" sz="2800" i="1" smtClean="0"/>
              <a:t>t.</a:t>
            </a:r>
            <a:r>
              <a:rPr lang="cs-CZ" sz="2800" smtClean="0"/>
              <a:t> </a:t>
            </a:r>
            <a:br>
              <a:rPr lang="cs-CZ" sz="2800" smtClean="0"/>
            </a:br>
            <a:endParaRPr lang="cs-CZ" sz="2800" smtClean="0"/>
          </a:p>
        </p:txBody>
      </p:sp>
      <p:sp>
        <p:nvSpPr>
          <p:cNvPr id="27652"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cs-CZ"/>
          </a:p>
        </p:txBody>
      </p:sp>
      <p:graphicFrame>
        <p:nvGraphicFramePr>
          <p:cNvPr id="27653" name="Object 5"/>
          <p:cNvGraphicFramePr>
            <a:graphicFrameLocks noChangeAspect="1"/>
          </p:cNvGraphicFramePr>
          <p:nvPr/>
        </p:nvGraphicFramePr>
        <p:xfrm>
          <a:off x="2843213" y="2420938"/>
          <a:ext cx="3024187" cy="1203325"/>
        </p:xfrm>
        <a:graphic>
          <a:graphicData uri="http://schemas.openxmlformats.org/presentationml/2006/ole">
            <mc:AlternateContent xmlns:mc="http://schemas.openxmlformats.org/markup-compatibility/2006">
              <mc:Choice xmlns:v="urn:schemas-microsoft-com:vml" Requires="v">
                <p:oleObj spid="_x0000_s27654" name="Rovnice" r:id="rId3" imgW="1079032" imgH="431613" progId="Equation.3">
                  <p:embed/>
                </p:oleObj>
              </mc:Choice>
              <mc:Fallback>
                <p:oleObj name="Rovnice" r:id="rId3" imgW="1079032" imgH="431613"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43213" y="2420938"/>
                        <a:ext cx="3024187" cy="120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cs-CZ" sz="3400" smtClean="0"/>
              <a:t>Problém výběru vhodného kritéria</a:t>
            </a:r>
          </a:p>
        </p:txBody>
      </p:sp>
      <p:sp>
        <p:nvSpPr>
          <p:cNvPr id="28675" name="Rectangle 3"/>
          <p:cNvSpPr>
            <a:spLocks noGrp="1" noChangeArrowheads="1"/>
          </p:cNvSpPr>
          <p:nvPr>
            <p:ph type="body" sz="half" idx="1"/>
          </p:nvPr>
        </p:nvSpPr>
        <p:spPr>
          <a:xfrm>
            <a:off x="566738" y="1752600"/>
            <a:ext cx="8326437" cy="4267200"/>
          </a:xfrm>
        </p:spPr>
        <p:txBody>
          <a:bodyPr/>
          <a:lstStyle/>
          <a:p>
            <a:pPr eaLnBrk="1" hangingPunct="1"/>
            <a:endParaRPr lang="cs-CZ" sz="2600" smtClean="0"/>
          </a:p>
          <a:p>
            <a:pPr eaLnBrk="1" hangingPunct="1"/>
            <a:endParaRPr lang="cs-CZ" sz="2600" smtClean="0"/>
          </a:p>
          <a:p>
            <a:pPr eaLnBrk="1" hangingPunct="1"/>
            <a:endParaRPr lang="cs-CZ" sz="2600" smtClean="0"/>
          </a:p>
        </p:txBody>
      </p:sp>
      <p:graphicFrame>
        <p:nvGraphicFramePr>
          <p:cNvPr id="177156" name="Group 4"/>
          <p:cNvGraphicFramePr>
            <a:graphicFrameLocks noGrp="1"/>
          </p:cNvGraphicFramePr>
          <p:nvPr>
            <p:ph sz="half" idx="2"/>
          </p:nvPr>
        </p:nvGraphicFramePr>
        <p:xfrm>
          <a:off x="755650" y="2133600"/>
          <a:ext cx="8064500" cy="2073275"/>
        </p:xfrm>
        <a:graphic>
          <a:graphicData uri="http://schemas.openxmlformats.org/drawingml/2006/table">
            <a:tbl>
              <a:tblPr/>
              <a:tblGrid>
                <a:gridCol w="1211263"/>
                <a:gridCol w="1165225"/>
                <a:gridCol w="1162050"/>
                <a:gridCol w="782637"/>
                <a:gridCol w="1223963"/>
                <a:gridCol w="1223962"/>
                <a:gridCol w="1295400"/>
              </a:tblGrid>
              <a:tr h="701255">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000" b="1" i="0" u="none" strike="noStrike" cap="none" normalizeH="0" baseline="0" smtClean="0">
                          <a:ln>
                            <a:noFill/>
                          </a:ln>
                          <a:solidFill>
                            <a:schemeClr val="tx1"/>
                          </a:solidFill>
                          <a:effectLst/>
                          <a:latin typeface="Arial" charset="0"/>
                          <a:cs typeface="Arial" charset="0"/>
                        </a:rPr>
                        <a:t>Projekt</a:t>
                      </a:r>
                      <a:endParaRPr kumimoji="0" lang="cs-CZ" sz="2000" b="0" i="0" u="none" strike="noStrike" cap="none" normalizeH="0" baseline="0" smtClean="0">
                        <a:ln>
                          <a:noFill/>
                        </a:ln>
                        <a:solidFill>
                          <a:schemeClr val="tx1"/>
                        </a:solidFill>
                        <a:effectLst/>
                        <a:latin typeface="Arial" charset="0"/>
                      </a:endParaRPr>
                    </a:p>
                  </a:txBody>
                  <a:tcPr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000" b="1" i="0" u="none" strike="noStrike" cap="none" normalizeH="0" baseline="0" smtClean="0">
                          <a:ln>
                            <a:noFill/>
                          </a:ln>
                          <a:solidFill>
                            <a:schemeClr val="tx1"/>
                          </a:solidFill>
                          <a:effectLst/>
                          <a:latin typeface="Arial" charset="0"/>
                          <a:cs typeface="Arial" charset="0"/>
                        </a:rPr>
                        <a:t>Náklady </a:t>
                      </a:r>
                    </a:p>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000" b="1" i="0" u="none" strike="noStrike" cap="none" normalizeH="0" baseline="0" smtClean="0">
                          <a:ln>
                            <a:noFill/>
                          </a:ln>
                          <a:solidFill>
                            <a:schemeClr val="tx1"/>
                          </a:solidFill>
                          <a:effectLst/>
                          <a:latin typeface="Arial" charset="0"/>
                          <a:cs typeface="Arial" charset="0"/>
                        </a:rPr>
                        <a:t>(C)</a:t>
                      </a:r>
                      <a:endParaRPr kumimoji="0" lang="cs-CZ" sz="2000" b="0" i="0" u="none" strike="noStrike" cap="none" normalizeH="0" baseline="0" smtClean="0">
                        <a:ln>
                          <a:noFill/>
                        </a:ln>
                        <a:solidFill>
                          <a:schemeClr val="tx1"/>
                        </a:solidFill>
                        <a:effectLst/>
                        <a:latin typeface="Arial" charset="0"/>
                      </a:endParaRPr>
                    </a:p>
                  </a:txBody>
                  <a:tcPr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000" b="1" i="0" u="none" strike="noStrike" cap="none" normalizeH="0" baseline="0" smtClean="0">
                          <a:ln>
                            <a:noFill/>
                          </a:ln>
                          <a:solidFill>
                            <a:schemeClr val="tx1"/>
                          </a:solidFill>
                          <a:effectLst/>
                          <a:latin typeface="Arial" charset="0"/>
                          <a:cs typeface="Arial" charset="0"/>
                        </a:rPr>
                        <a:t>Přínosy </a:t>
                      </a:r>
                    </a:p>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000" b="1" i="0" u="none" strike="noStrike" cap="none" normalizeH="0" baseline="0" smtClean="0">
                          <a:ln>
                            <a:noFill/>
                          </a:ln>
                          <a:solidFill>
                            <a:schemeClr val="tx1"/>
                          </a:solidFill>
                          <a:effectLst/>
                          <a:latin typeface="Arial" charset="0"/>
                          <a:cs typeface="Arial" charset="0"/>
                        </a:rPr>
                        <a:t>(B)</a:t>
                      </a:r>
                      <a:endParaRPr kumimoji="0" lang="cs-CZ" sz="2000" b="0" i="0" u="none" strike="noStrike" cap="none" normalizeH="0" baseline="0" smtClean="0">
                        <a:ln>
                          <a:noFill/>
                        </a:ln>
                        <a:solidFill>
                          <a:schemeClr val="tx1"/>
                        </a:solidFill>
                        <a:effectLst/>
                        <a:latin typeface="Arial" charset="0"/>
                      </a:endParaRPr>
                    </a:p>
                  </a:txBody>
                  <a:tcPr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000" b="1" i="0" u="none" strike="noStrike" cap="none" normalizeH="0" baseline="0" smtClean="0">
                          <a:ln>
                            <a:noFill/>
                          </a:ln>
                          <a:solidFill>
                            <a:schemeClr val="tx1"/>
                          </a:solidFill>
                          <a:effectLst/>
                          <a:latin typeface="Arial" charset="0"/>
                          <a:cs typeface="Arial" charset="0"/>
                        </a:rPr>
                        <a:t>B/C</a:t>
                      </a:r>
                      <a:endParaRPr kumimoji="0" lang="cs-CZ" sz="2000" b="0" i="0" u="none" strike="noStrike" cap="none" normalizeH="0" baseline="0" smtClean="0">
                        <a:ln>
                          <a:noFill/>
                        </a:ln>
                        <a:solidFill>
                          <a:schemeClr val="tx1"/>
                        </a:solidFill>
                        <a:effectLst/>
                        <a:latin typeface="Arial" charset="0"/>
                      </a:endParaRPr>
                    </a:p>
                  </a:txBody>
                  <a:tcPr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t" latinLnBrk="0" hangingPunct="1">
                        <a:lnSpc>
                          <a:spcPct val="100000"/>
                        </a:lnSpc>
                        <a:spcBef>
                          <a:spcPct val="0"/>
                        </a:spcBef>
                        <a:spcAft>
                          <a:spcPct val="0"/>
                        </a:spcAft>
                        <a:buClrTx/>
                        <a:buSzTx/>
                        <a:buFontTx/>
                        <a:buNone/>
                        <a:tabLst/>
                      </a:pPr>
                      <a:r>
                        <a:rPr kumimoji="0" lang="cs-CZ" sz="2000" b="1" i="0" u="none" strike="noStrike" cap="none" normalizeH="0" baseline="0" smtClean="0">
                          <a:ln>
                            <a:noFill/>
                          </a:ln>
                          <a:solidFill>
                            <a:schemeClr val="tx1"/>
                          </a:solidFill>
                          <a:effectLst/>
                          <a:latin typeface="Arial" charset="0"/>
                          <a:cs typeface="Arial" charset="0"/>
                        </a:rPr>
                        <a:t>Pořadí</a:t>
                      </a:r>
                    </a:p>
                    <a:p>
                      <a:pPr marL="469900" marR="0" lvl="0" indent="-469900" algn="ctr" defTabSz="914400" rtl="0" eaLnBrk="1" fontAlgn="t" latinLnBrk="0" hangingPunct="1">
                        <a:lnSpc>
                          <a:spcPct val="100000"/>
                        </a:lnSpc>
                        <a:spcBef>
                          <a:spcPct val="0"/>
                        </a:spcBef>
                        <a:spcAft>
                          <a:spcPct val="0"/>
                        </a:spcAft>
                        <a:buClrTx/>
                        <a:buSzTx/>
                        <a:buFontTx/>
                        <a:buNone/>
                        <a:tabLst/>
                      </a:pPr>
                      <a:r>
                        <a:rPr kumimoji="0" lang="cs-CZ" sz="2000" b="1" i="0" u="none" strike="noStrike" cap="none" normalizeH="0" baseline="0" smtClean="0">
                          <a:ln>
                            <a:noFill/>
                          </a:ln>
                          <a:solidFill>
                            <a:schemeClr val="tx1"/>
                          </a:solidFill>
                          <a:effectLst/>
                          <a:latin typeface="Arial" charset="0"/>
                          <a:cs typeface="Arial" charset="0"/>
                        </a:rPr>
                        <a:t>projektů</a:t>
                      </a:r>
                      <a:endParaRPr kumimoji="0" lang="cs-CZ" sz="2000" b="0" i="0" u="none" strike="noStrike" cap="none" normalizeH="0" baseline="0" smtClean="0">
                        <a:ln>
                          <a:noFill/>
                        </a:ln>
                        <a:solidFill>
                          <a:schemeClr val="tx1"/>
                        </a:solidFill>
                        <a:effectLst/>
                        <a:latin typeface="Arial" charset="0"/>
                      </a:endParaRPr>
                    </a:p>
                  </a:txBody>
                  <a:tcPr marT="45734" marB="457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000" b="1" i="0" u="none" strike="noStrike" cap="none" normalizeH="0" baseline="0" smtClean="0">
                          <a:ln>
                            <a:noFill/>
                          </a:ln>
                          <a:solidFill>
                            <a:schemeClr val="tx1"/>
                          </a:solidFill>
                          <a:effectLst/>
                          <a:latin typeface="Arial" charset="0"/>
                          <a:cs typeface="Arial" charset="0"/>
                        </a:rPr>
                        <a:t>NPV</a:t>
                      </a:r>
                      <a:endParaRPr kumimoji="0" lang="cs-CZ" sz="2000" b="0" i="0" u="none" strike="noStrike" cap="none" normalizeH="0" baseline="0" smtClean="0">
                        <a:ln>
                          <a:noFill/>
                        </a:ln>
                        <a:solidFill>
                          <a:schemeClr val="tx1"/>
                        </a:solidFill>
                        <a:effectLst/>
                        <a:latin typeface="Arial" charset="0"/>
                      </a:endParaRPr>
                    </a:p>
                  </a:txBody>
                  <a:tcPr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t" latinLnBrk="0" hangingPunct="1">
                        <a:lnSpc>
                          <a:spcPct val="100000"/>
                        </a:lnSpc>
                        <a:spcBef>
                          <a:spcPct val="0"/>
                        </a:spcBef>
                        <a:spcAft>
                          <a:spcPct val="0"/>
                        </a:spcAft>
                        <a:buClrTx/>
                        <a:buSzTx/>
                        <a:buFontTx/>
                        <a:buNone/>
                        <a:tabLst/>
                      </a:pPr>
                      <a:r>
                        <a:rPr kumimoji="0" lang="cs-CZ" sz="2000" b="1" i="0" u="none" strike="noStrike" cap="none" normalizeH="0" baseline="0" smtClean="0">
                          <a:ln>
                            <a:noFill/>
                          </a:ln>
                          <a:solidFill>
                            <a:schemeClr val="tx1"/>
                          </a:solidFill>
                          <a:effectLst/>
                          <a:latin typeface="Arial" charset="0"/>
                          <a:cs typeface="Arial" charset="0"/>
                        </a:rPr>
                        <a:t>Pořadí </a:t>
                      </a:r>
                    </a:p>
                    <a:p>
                      <a:pPr marL="469900" marR="0" lvl="0" indent="-469900" algn="ctr" defTabSz="914400" rtl="0" eaLnBrk="1" fontAlgn="t" latinLnBrk="0" hangingPunct="1">
                        <a:lnSpc>
                          <a:spcPct val="100000"/>
                        </a:lnSpc>
                        <a:spcBef>
                          <a:spcPct val="0"/>
                        </a:spcBef>
                        <a:spcAft>
                          <a:spcPct val="0"/>
                        </a:spcAft>
                        <a:buClrTx/>
                        <a:buSzTx/>
                        <a:buFontTx/>
                        <a:buNone/>
                        <a:tabLst/>
                      </a:pPr>
                      <a:r>
                        <a:rPr kumimoji="0" lang="cs-CZ" sz="2000" b="1" i="0" u="none" strike="noStrike" cap="none" normalizeH="0" baseline="0" smtClean="0">
                          <a:ln>
                            <a:noFill/>
                          </a:ln>
                          <a:solidFill>
                            <a:schemeClr val="tx1"/>
                          </a:solidFill>
                          <a:effectLst/>
                          <a:latin typeface="Arial" charset="0"/>
                          <a:cs typeface="Arial" charset="0"/>
                        </a:rPr>
                        <a:t>projektů</a:t>
                      </a:r>
                      <a:endParaRPr kumimoji="0" lang="cs-CZ" sz="2000" b="0" i="0" u="none" strike="noStrike" cap="none" normalizeH="0" baseline="0" smtClean="0">
                        <a:ln>
                          <a:noFill/>
                        </a:ln>
                        <a:solidFill>
                          <a:schemeClr val="tx1"/>
                        </a:solidFill>
                        <a:effectLst/>
                        <a:latin typeface="Arial" charset="0"/>
                      </a:endParaRPr>
                    </a:p>
                  </a:txBody>
                  <a:tcPr marT="45734" marB="457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57340">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400" b="0" i="0" u="none" strike="noStrike" cap="none" normalizeH="0" baseline="0" smtClean="0">
                          <a:ln>
                            <a:noFill/>
                          </a:ln>
                          <a:solidFill>
                            <a:schemeClr val="tx1"/>
                          </a:solidFill>
                          <a:effectLst/>
                          <a:latin typeface="Arial" charset="0"/>
                          <a:cs typeface="Arial" charset="0"/>
                        </a:rPr>
                        <a:t>A</a:t>
                      </a:r>
                      <a:endParaRPr kumimoji="0" lang="cs-CZ" sz="2400" b="0" i="0" u="none" strike="noStrike" cap="none" normalizeH="0" baseline="0" smtClean="0">
                        <a:ln>
                          <a:noFill/>
                        </a:ln>
                        <a:solidFill>
                          <a:schemeClr val="tx1"/>
                        </a:solidFill>
                        <a:effectLst/>
                        <a:latin typeface="Arial" charset="0"/>
                      </a:endParaRPr>
                    </a:p>
                  </a:txBody>
                  <a:tcPr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400" b="0" i="0" u="none" strike="noStrike" cap="none" normalizeH="0" baseline="0" smtClean="0">
                          <a:ln>
                            <a:noFill/>
                          </a:ln>
                          <a:solidFill>
                            <a:schemeClr val="tx1"/>
                          </a:solidFill>
                          <a:effectLst/>
                          <a:latin typeface="Arial" charset="0"/>
                          <a:cs typeface="Arial" charset="0"/>
                        </a:rPr>
                        <a:t>120</a:t>
                      </a:r>
                      <a:endParaRPr kumimoji="0" lang="cs-CZ" sz="2400" b="0" i="0" u="none" strike="noStrike" cap="none" normalizeH="0" baseline="0" smtClean="0">
                        <a:ln>
                          <a:noFill/>
                        </a:ln>
                        <a:solidFill>
                          <a:schemeClr val="tx1"/>
                        </a:solidFill>
                        <a:effectLst/>
                        <a:latin typeface="Arial" charset="0"/>
                      </a:endParaRPr>
                    </a:p>
                  </a:txBody>
                  <a:tcPr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400" b="0" i="0" u="none" strike="noStrike" cap="none" normalizeH="0" baseline="0" smtClean="0">
                          <a:ln>
                            <a:noFill/>
                          </a:ln>
                          <a:solidFill>
                            <a:schemeClr val="tx1"/>
                          </a:solidFill>
                          <a:effectLst/>
                          <a:latin typeface="Arial" charset="0"/>
                          <a:cs typeface="Arial" charset="0"/>
                        </a:rPr>
                        <a:t>180</a:t>
                      </a:r>
                      <a:endParaRPr kumimoji="0" lang="cs-CZ" sz="2400" b="0" i="0" u="none" strike="noStrike" cap="none" normalizeH="0" baseline="0" smtClean="0">
                        <a:ln>
                          <a:noFill/>
                        </a:ln>
                        <a:solidFill>
                          <a:schemeClr val="tx1"/>
                        </a:solidFill>
                        <a:effectLst/>
                        <a:latin typeface="Arial" charset="0"/>
                      </a:endParaRPr>
                    </a:p>
                  </a:txBody>
                  <a:tcPr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400" b="0" i="0" u="none" strike="noStrike" cap="none" normalizeH="0" baseline="0" smtClean="0">
                          <a:ln>
                            <a:noFill/>
                          </a:ln>
                          <a:solidFill>
                            <a:schemeClr val="tx1"/>
                          </a:solidFill>
                          <a:effectLst/>
                          <a:latin typeface="Arial" charset="0"/>
                          <a:cs typeface="Arial" charset="0"/>
                        </a:rPr>
                        <a:t>1,5</a:t>
                      </a:r>
                      <a:endParaRPr kumimoji="0" lang="cs-CZ" sz="2400" b="0" i="0" u="none" strike="noStrike" cap="none" normalizeH="0" baseline="0" smtClean="0">
                        <a:ln>
                          <a:noFill/>
                        </a:ln>
                        <a:solidFill>
                          <a:schemeClr val="tx1"/>
                        </a:solidFill>
                        <a:effectLst/>
                        <a:latin typeface="Arial" charset="0"/>
                      </a:endParaRPr>
                    </a:p>
                  </a:txBody>
                  <a:tcPr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t" latinLnBrk="0" hangingPunct="1">
                        <a:lnSpc>
                          <a:spcPct val="100000"/>
                        </a:lnSpc>
                        <a:spcBef>
                          <a:spcPct val="0"/>
                        </a:spcBef>
                        <a:spcAft>
                          <a:spcPct val="0"/>
                        </a:spcAft>
                        <a:buClrTx/>
                        <a:buSzTx/>
                        <a:buFontTx/>
                        <a:buNone/>
                        <a:tabLst/>
                      </a:pPr>
                      <a:r>
                        <a:rPr kumimoji="0" lang="cs-CZ" sz="2400" b="0" i="0" u="none" strike="noStrike" cap="none" normalizeH="0" baseline="0" smtClean="0">
                          <a:ln>
                            <a:noFill/>
                          </a:ln>
                          <a:solidFill>
                            <a:schemeClr val="tx1"/>
                          </a:solidFill>
                          <a:effectLst/>
                          <a:latin typeface="Arial" charset="0"/>
                          <a:cs typeface="Arial" charset="0"/>
                        </a:rPr>
                        <a:t>2</a:t>
                      </a:r>
                      <a:endParaRPr kumimoji="0" lang="cs-CZ" sz="2400" b="0" i="0" u="none" strike="noStrike" cap="none" normalizeH="0" baseline="0" smtClean="0">
                        <a:ln>
                          <a:noFill/>
                        </a:ln>
                        <a:solidFill>
                          <a:schemeClr val="tx1"/>
                        </a:solidFill>
                        <a:effectLst/>
                        <a:latin typeface="Arial" charset="0"/>
                      </a:endParaRPr>
                    </a:p>
                  </a:txBody>
                  <a:tcPr marT="45734" marB="457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400" b="0" i="0" u="none" strike="noStrike" cap="none" normalizeH="0" baseline="0" smtClean="0">
                          <a:ln>
                            <a:noFill/>
                          </a:ln>
                          <a:solidFill>
                            <a:schemeClr val="tx1"/>
                          </a:solidFill>
                          <a:effectLst/>
                          <a:latin typeface="Arial" charset="0"/>
                          <a:cs typeface="Arial" charset="0"/>
                        </a:rPr>
                        <a:t>60</a:t>
                      </a:r>
                      <a:endParaRPr kumimoji="0" lang="cs-CZ" sz="2400" b="0" i="0" u="none" strike="noStrike" cap="none" normalizeH="0" baseline="0" smtClean="0">
                        <a:ln>
                          <a:noFill/>
                        </a:ln>
                        <a:solidFill>
                          <a:schemeClr val="tx1"/>
                        </a:solidFill>
                        <a:effectLst/>
                        <a:latin typeface="Arial" charset="0"/>
                      </a:endParaRPr>
                    </a:p>
                  </a:txBody>
                  <a:tcPr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t" latinLnBrk="0" hangingPunct="1">
                        <a:lnSpc>
                          <a:spcPct val="100000"/>
                        </a:lnSpc>
                        <a:spcBef>
                          <a:spcPct val="0"/>
                        </a:spcBef>
                        <a:spcAft>
                          <a:spcPct val="0"/>
                        </a:spcAft>
                        <a:buClrTx/>
                        <a:buSzTx/>
                        <a:buFontTx/>
                        <a:buNone/>
                        <a:tabLst/>
                      </a:pPr>
                      <a:r>
                        <a:rPr kumimoji="0" lang="cs-CZ" sz="2400" b="0" i="0" u="none" strike="noStrike" cap="none" normalizeH="0" baseline="0" smtClean="0">
                          <a:ln>
                            <a:noFill/>
                          </a:ln>
                          <a:solidFill>
                            <a:schemeClr val="tx1"/>
                          </a:solidFill>
                          <a:effectLst/>
                          <a:latin typeface="Arial" charset="0"/>
                          <a:cs typeface="Arial" charset="0"/>
                        </a:rPr>
                        <a:t>1</a:t>
                      </a:r>
                      <a:endParaRPr kumimoji="0" lang="cs-CZ" sz="2400" b="0" i="0" u="none" strike="noStrike" cap="none" normalizeH="0" baseline="0" smtClean="0">
                        <a:ln>
                          <a:noFill/>
                        </a:ln>
                        <a:solidFill>
                          <a:schemeClr val="tx1"/>
                        </a:solidFill>
                        <a:effectLst/>
                        <a:latin typeface="Arial" charset="0"/>
                      </a:endParaRPr>
                    </a:p>
                  </a:txBody>
                  <a:tcPr marT="45734" marB="457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57340">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400" b="0" i="0" u="none" strike="noStrike" cap="none" normalizeH="0" baseline="0" smtClean="0">
                          <a:ln>
                            <a:noFill/>
                          </a:ln>
                          <a:solidFill>
                            <a:schemeClr val="tx1"/>
                          </a:solidFill>
                          <a:effectLst/>
                          <a:latin typeface="Arial" charset="0"/>
                          <a:cs typeface="Arial" charset="0"/>
                        </a:rPr>
                        <a:t>B</a:t>
                      </a:r>
                      <a:endParaRPr kumimoji="0" lang="cs-CZ" sz="2400" b="0" i="0" u="none" strike="noStrike" cap="none" normalizeH="0" baseline="0" smtClean="0">
                        <a:ln>
                          <a:noFill/>
                        </a:ln>
                        <a:solidFill>
                          <a:schemeClr val="tx1"/>
                        </a:solidFill>
                        <a:effectLst/>
                        <a:latin typeface="Arial" charset="0"/>
                      </a:endParaRPr>
                    </a:p>
                  </a:txBody>
                  <a:tcPr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400" b="0" i="0" u="none" strike="noStrike" cap="none" normalizeH="0" baseline="0" smtClean="0">
                          <a:ln>
                            <a:noFill/>
                          </a:ln>
                          <a:solidFill>
                            <a:schemeClr val="tx1"/>
                          </a:solidFill>
                          <a:effectLst/>
                          <a:latin typeface="Arial" charset="0"/>
                          <a:cs typeface="Arial" charset="0"/>
                        </a:rPr>
                        <a:t>80</a:t>
                      </a:r>
                      <a:endParaRPr kumimoji="0" lang="cs-CZ" sz="2400" b="0" i="0" u="none" strike="noStrike" cap="none" normalizeH="0" baseline="0" smtClean="0">
                        <a:ln>
                          <a:noFill/>
                        </a:ln>
                        <a:solidFill>
                          <a:schemeClr val="tx1"/>
                        </a:solidFill>
                        <a:effectLst/>
                        <a:latin typeface="Arial" charset="0"/>
                      </a:endParaRPr>
                    </a:p>
                  </a:txBody>
                  <a:tcPr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400" b="0" i="0" u="none" strike="noStrike" cap="none" normalizeH="0" baseline="0" smtClean="0">
                          <a:ln>
                            <a:noFill/>
                          </a:ln>
                          <a:solidFill>
                            <a:schemeClr val="tx1"/>
                          </a:solidFill>
                          <a:effectLst/>
                          <a:latin typeface="Arial" charset="0"/>
                          <a:cs typeface="Arial" charset="0"/>
                        </a:rPr>
                        <a:t>120</a:t>
                      </a:r>
                      <a:endParaRPr kumimoji="0" lang="cs-CZ" sz="2400" b="0" i="0" u="none" strike="noStrike" cap="none" normalizeH="0" baseline="0" smtClean="0">
                        <a:ln>
                          <a:noFill/>
                        </a:ln>
                        <a:solidFill>
                          <a:schemeClr val="tx1"/>
                        </a:solidFill>
                        <a:effectLst/>
                        <a:latin typeface="Arial" charset="0"/>
                      </a:endParaRPr>
                    </a:p>
                  </a:txBody>
                  <a:tcPr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400" b="0" i="0" u="none" strike="noStrike" cap="none" normalizeH="0" baseline="0" smtClean="0">
                          <a:ln>
                            <a:noFill/>
                          </a:ln>
                          <a:solidFill>
                            <a:schemeClr val="tx1"/>
                          </a:solidFill>
                          <a:effectLst/>
                          <a:latin typeface="Arial" charset="0"/>
                          <a:cs typeface="Arial" charset="0"/>
                        </a:rPr>
                        <a:t>1,5</a:t>
                      </a:r>
                      <a:endParaRPr kumimoji="0" lang="cs-CZ" sz="2400" b="0" i="0" u="none" strike="noStrike" cap="none" normalizeH="0" baseline="0" smtClean="0">
                        <a:ln>
                          <a:noFill/>
                        </a:ln>
                        <a:solidFill>
                          <a:schemeClr val="tx1"/>
                        </a:solidFill>
                        <a:effectLst/>
                        <a:latin typeface="Arial" charset="0"/>
                      </a:endParaRPr>
                    </a:p>
                  </a:txBody>
                  <a:tcPr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t" latinLnBrk="0" hangingPunct="1">
                        <a:lnSpc>
                          <a:spcPct val="100000"/>
                        </a:lnSpc>
                        <a:spcBef>
                          <a:spcPct val="0"/>
                        </a:spcBef>
                        <a:spcAft>
                          <a:spcPct val="0"/>
                        </a:spcAft>
                        <a:buClrTx/>
                        <a:buSzTx/>
                        <a:buFontTx/>
                        <a:buNone/>
                        <a:tabLst/>
                      </a:pPr>
                      <a:r>
                        <a:rPr kumimoji="0" lang="cs-CZ" sz="2400" b="0" i="0" u="none" strike="noStrike" cap="none" normalizeH="0" baseline="0" smtClean="0">
                          <a:ln>
                            <a:noFill/>
                          </a:ln>
                          <a:solidFill>
                            <a:schemeClr val="tx1"/>
                          </a:solidFill>
                          <a:effectLst/>
                          <a:latin typeface="Arial" charset="0"/>
                          <a:cs typeface="Arial" charset="0"/>
                        </a:rPr>
                        <a:t>2</a:t>
                      </a:r>
                      <a:endParaRPr kumimoji="0" lang="cs-CZ" sz="2400" b="0" i="0" u="none" strike="noStrike" cap="none" normalizeH="0" baseline="0" smtClean="0">
                        <a:ln>
                          <a:noFill/>
                        </a:ln>
                        <a:solidFill>
                          <a:schemeClr val="tx1"/>
                        </a:solidFill>
                        <a:effectLst/>
                        <a:latin typeface="Arial" charset="0"/>
                      </a:endParaRPr>
                    </a:p>
                  </a:txBody>
                  <a:tcPr marT="45734" marB="457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400" b="0" i="0" u="none" strike="noStrike" cap="none" normalizeH="0" baseline="0" smtClean="0">
                          <a:ln>
                            <a:noFill/>
                          </a:ln>
                          <a:solidFill>
                            <a:schemeClr val="tx1"/>
                          </a:solidFill>
                          <a:effectLst/>
                          <a:latin typeface="Arial" charset="0"/>
                          <a:cs typeface="Arial" charset="0"/>
                        </a:rPr>
                        <a:t>40</a:t>
                      </a:r>
                      <a:endParaRPr kumimoji="0" lang="cs-CZ" sz="2400" b="0" i="0" u="none" strike="noStrike" cap="none" normalizeH="0" baseline="0" smtClean="0">
                        <a:ln>
                          <a:noFill/>
                        </a:ln>
                        <a:solidFill>
                          <a:schemeClr val="tx1"/>
                        </a:solidFill>
                        <a:effectLst/>
                        <a:latin typeface="Arial" charset="0"/>
                      </a:endParaRPr>
                    </a:p>
                  </a:txBody>
                  <a:tcPr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t" latinLnBrk="0" hangingPunct="1">
                        <a:lnSpc>
                          <a:spcPct val="100000"/>
                        </a:lnSpc>
                        <a:spcBef>
                          <a:spcPct val="0"/>
                        </a:spcBef>
                        <a:spcAft>
                          <a:spcPct val="0"/>
                        </a:spcAft>
                        <a:buClrTx/>
                        <a:buSzTx/>
                        <a:buFontTx/>
                        <a:buNone/>
                        <a:tabLst/>
                      </a:pPr>
                      <a:r>
                        <a:rPr kumimoji="0" lang="cs-CZ" sz="2400" b="0" i="0" u="none" strike="noStrike" cap="none" normalizeH="0" baseline="0" smtClean="0">
                          <a:ln>
                            <a:noFill/>
                          </a:ln>
                          <a:solidFill>
                            <a:schemeClr val="tx1"/>
                          </a:solidFill>
                          <a:effectLst/>
                          <a:latin typeface="Arial" charset="0"/>
                          <a:cs typeface="Arial" charset="0"/>
                        </a:rPr>
                        <a:t>3</a:t>
                      </a:r>
                      <a:endParaRPr kumimoji="0" lang="cs-CZ" sz="2400" b="0" i="0" u="none" strike="noStrike" cap="none" normalizeH="0" baseline="0" smtClean="0">
                        <a:ln>
                          <a:noFill/>
                        </a:ln>
                        <a:solidFill>
                          <a:schemeClr val="tx1"/>
                        </a:solidFill>
                        <a:effectLst/>
                        <a:latin typeface="Arial" charset="0"/>
                      </a:endParaRPr>
                    </a:p>
                  </a:txBody>
                  <a:tcPr marT="45734" marB="457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57340">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400" b="0" i="0" u="none" strike="noStrike" cap="none" normalizeH="0" baseline="0" smtClean="0">
                          <a:ln>
                            <a:noFill/>
                          </a:ln>
                          <a:solidFill>
                            <a:schemeClr val="tx1"/>
                          </a:solidFill>
                          <a:effectLst/>
                          <a:latin typeface="Arial" charset="0"/>
                          <a:cs typeface="Arial" charset="0"/>
                        </a:rPr>
                        <a:t>C</a:t>
                      </a:r>
                      <a:endParaRPr kumimoji="0" lang="cs-CZ" sz="2400" b="0" i="0" u="none" strike="noStrike" cap="none" normalizeH="0" baseline="0" smtClean="0">
                        <a:ln>
                          <a:noFill/>
                        </a:ln>
                        <a:solidFill>
                          <a:schemeClr val="tx1"/>
                        </a:solidFill>
                        <a:effectLst/>
                        <a:latin typeface="Arial" charset="0"/>
                      </a:endParaRPr>
                    </a:p>
                  </a:txBody>
                  <a:tcPr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400" b="0" i="0" u="none" strike="noStrike" cap="none" normalizeH="0" baseline="0" smtClean="0">
                          <a:ln>
                            <a:noFill/>
                          </a:ln>
                          <a:solidFill>
                            <a:schemeClr val="tx1"/>
                          </a:solidFill>
                          <a:effectLst/>
                          <a:latin typeface="Arial" charset="0"/>
                          <a:cs typeface="Arial" charset="0"/>
                        </a:rPr>
                        <a:t>50</a:t>
                      </a:r>
                      <a:endParaRPr kumimoji="0" lang="cs-CZ" sz="2400" b="0" i="0" u="none" strike="noStrike" cap="none" normalizeH="0" baseline="0" smtClean="0">
                        <a:ln>
                          <a:noFill/>
                        </a:ln>
                        <a:solidFill>
                          <a:schemeClr val="tx1"/>
                        </a:solidFill>
                        <a:effectLst/>
                        <a:latin typeface="Arial" charset="0"/>
                      </a:endParaRPr>
                    </a:p>
                  </a:txBody>
                  <a:tcPr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400" b="0" i="0" u="none" strike="noStrike" cap="none" normalizeH="0" baseline="0" smtClean="0">
                          <a:ln>
                            <a:noFill/>
                          </a:ln>
                          <a:solidFill>
                            <a:schemeClr val="tx1"/>
                          </a:solidFill>
                          <a:effectLst/>
                          <a:latin typeface="Arial" charset="0"/>
                          <a:cs typeface="Arial" charset="0"/>
                        </a:rPr>
                        <a:t>100</a:t>
                      </a:r>
                      <a:endParaRPr kumimoji="0" lang="cs-CZ" sz="2400" b="0" i="0" u="none" strike="noStrike" cap="none" normalizeH="0" baseline="0" smtClean="0">
                        <a:ln>
                          <a:noFill/>
                        </a:ln>
                        <a:solidFill>
                          <a:schemeClr val="tx1"/>
                        </a:solidFill>
                        <a:effectLst/>
                        <a:latin typeface="Arial" charset="0"/>
                      </a:endParaRPr>
                    </a:p>
                  </a:txBody>
                  <a:tcPr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400" b="0" i="0" u="none" strike="noStrike" cap="none" normalizeH="0" baseline="0" smtClean="0">
                          <a:ln>
                            <a:noFill/>
                          </a:ln>
                          <a:solidFill>
                            <a:schemeClr val="tx1"/>
                          </a:solidFill>
                          <a:effectLst/>
                          <a:latin typeface="Arial" charset="0"/>
                          <a:cs typeface="Arial" charset="0"/>
                        </a:rPr>
                        <a:t>2</a:t>
                      </a:r>
                      <a:endParaRPr kumimoji="0" lang="cs-CZ" sz="2400" b="0" i="0" u="none" strike="noStrike" cap="none" normalizeH="0" baseline="0" smtClean="0">
                        <a:ln>
                          <a:noFill/>
                        </a:ln>
                        <a:solidFill>
                          <a:schemeClr val="tx1"/>
                        </a:solidFill>
                        <a:effectLst/>
                        <a:latin typeface="Arial" charset="0"/>
                      </a:endParaRPr>
                    </a:p>
                  </a:txBody>
                  <a:tcPr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t" latinLnBrk="0" hangingPunct="1">
                        <a:lnSpc>
                          <a:spcPct val="100000"/>
                        </a:lnSpc>
                        <a:spcBef>
                          <a:spcPct val="0"/>
                        </a:spcBef>
                        <a:spcAft>
                          <a:spcPct val="0"/>
                        </a:spcAft>
                        <a:buClrTx/>
                        <a:buSzTx/>
                        <a:buFontTx/>
                        <a:buNone/>
                        <a:tabLst/>
                      </a:pPr>
                      <a:r>
                        <a:rPr kumimoji="0" lang="cs-CZ" sz="2400" b="0" i="0" u="none" strike="noStrike" cap="none" normalizeH="0" baseline="0" smtClean="0">
                          <a:ln>
                            <a:noFill/>
                          </a:ln>
                          <a:solidFill>
                            <a:schemeClr val="tx1"/>
                          </a:solidFill>
                          <a:effectLst/>
                          <a:latin typeface="Arial" charset="0"/>
                          <a:cs typeface="Arial" charset="0"/>
                        </a:rPr>
                        <a:t>1</a:t>
                      </a:r>
                      <a:endParaRPr kumimoji="0" lang="cs-CZ" sz="2400" b="0" i="0" u="none" strike="noStrike" cap="none" normalizeH="0" baseline="0" smtClean="0">
                        <a:ln>
                          <a:noFill/>
                        </a:ln>
                        <a:solidFill>
                          <a:schemeClr val="tx1"/>
                        </a:solidFill>
                        <a:effectLst/>
                        <a:latin typeface="Arial" charset="0"/>
                      </a:endParaRPr>
                    </a:p>
                  </a:txBody>
                  <a:tcPr marT="45734" marB="457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400" b="0" i="0" u="none" strike="noStrike" cap="none" normalizeH="0" baseline="0" smtClean="0">
                          <a:ln>
                            <a:noFill/>
                          </a:ln>
                          <a:solidFill>
                            <a:schemeClr val="tx1"/>
                          </a:solidFill>
                          <a:effectLst/>
                          <a:latin typeface="Arial" charset="0"/>
                          <a:cs typeface="Arial" charset="0"/>
                        </a:rPr>
                        <a:t>50</a:t>
                      </a:r>
                      <a:endParaRPr kumimoji="0" lang="cs-CZ" sz="2400" b="0" i="0" u="none" strike="noStrike" cap="none" normalizeH="0" baseline="0" smtClean="0">
                        <a:ln>
                          <a:noFill/>
                        </a:ln>
                        <a:solidFill>
                          <a:schemeClr val="tx1"/>
                        </a:solidFill>
                        <a:effectLst/>
                        <a:latin typeface="Arial" charset="0"/>
                      </a:endParaRPr>
                    </a:p>
                  </a:txBody>
                  <a:tcPr marT="45734" marB="4573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t" latinLnBrk="0" hangingPunct="1">
                        <a:lnSpc>
                          <a:spcPct val="100000"/>
                        </a:lnSpc>
                        <a:spcBef>
                          <a:spcPct val="0"/>
                        </a:spcBef>
                        <a:spcAft>
                          <a:spcPct val="0"/>
                        </a:spcAft>
                        <a:buClrTx/>
                        <a:buSzTx/>
                        <a:buFontTx/>
                        <a:buNone/>
                        <a:tabLst/>
                      </a:pPr>
                      <a:r>
                        <a:rPr kumimoji="0" lang="cs-CZ" sz="2400" b="0" i="0" u="none" strike="noStrike" cap="none" normalizeH="0" baseline="0" smtClean="0">
                          <a:ln>
                            <a:noFill/>
                          </a:ln>
                          <a:solidFill>
                            <a:schemeClr val="tx1"/>
                          </a:solidFill>
                          <a:effectLst/>
                          <a:latin typeface="Arial" charset="0"/>
                          <a:cs typeface="Arial" charset="0"/>
                        </a:rPr>
                        <a:t>2</a:t>
                      </a:r>
                      <a:endParaRPr kumimoji="0" lang="cs-CZ" sz="2400" b="0" i="0" u="none" strike="noStrike" cap="none" normalizeH="0" baseline="0" smtClean="0">
                        <a:ln>
                          <a:noFill/>
                        </a:ln>
                        <a:solidFill>
                          <a:schemeClr val="tx1"/>
                        </a:solidFill>
                        <a:effectLst/>
                        <a:latin typeface="Arial" charset="0"/>
                      </a:endParaRPr>
                    </a:p>
                  </a:txBody>
                  <a:tcPr marT="45734" marB="457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cs-CZ" smtClean="0"/>
              <a:t>Porovnání ukazatelů hodnocení</a:t>
            </a:r>
          </a:p>
        </p:txBody>
      </p:sp>
      <p:graphicFrame>
        <p:nvGraphicFramePr>
          <p:cNvPr id="178179" name="Group 3"/>
          <p:cNvGraphicFramePr>
            <a:graphicFrameLocks noGrp="1"/>
          </p:cNvGraphicFramePr>
          <p:nvPr>
            <p:ph idx="1"/>
          </p:nvPr>
        </p:nvGraphicFramePr>
        <p:xfrm>
          <a:off x="539750" y="1773238"/>
          <a:ext cx="8135938" cy="4273550"/>
        </p:xfrm>
        <a:graphic>
          <a:graphicData uri="http://schemas.openxmlformats.org/drawingml/2006/table">
            <a:tbl>
              <a:tblPr/>
              <a:tblGrid>
                <a:gridCol w="2808288"/>
                <a:gridCol w="863600"/>
                <a:gridCol w="1008062"/>
                <a:gridCol w="865188"/>
                <a:gridCol w="1008062"/>
                <a:gridCol w="935038"/>
                <a:gridCol w="647700"/>
              </a:tblGrid>
              <a:tr h="509588">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000" b="1" i="0" u="none" strike="noStrike" cap="none" normalizeH="0" baseline="0" smtClean="0">
                          <a:ln>
                            <a:noFill/>
                          </a:ln>
                          <a:solidFill>
                            <a:schemeClr val="tx1"/>
                          </a:solidFill>
                          <a:effectLst/>
                          <a:latin typeface="Arial" charset="0"/>
                          <a:cs typeface="Arial" charset="0"/>
                        </a:rPr>
                        <a:t>Vlastnosti ukazatele</a:t>
                      </a:r>
                      <a:endParaRPr kumimoji="0" lang="cs-CZ"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000" b="1" i="0" u="none" strike="noStrike" cap="none" normalizeH="0" baseline="0" smtClean="0">
                          <a:ln>
                            <a:noFill/>
                          </a:ln>
                          <a:solidFill>
                            <a:schemeClr val="tx1"/>
                          </a:solidFill>
                          <a:effectLst/>
                          <a:latin typeface="Arial" charset="0"/>
                          <a:cs typeface="Arial" charset="0"/>
                        </a:rPr>
                        <a:t>B/C</a:t>
                      </a:r>
                      <a:endParaRPr kumimoji="0" lang="cs-CZ"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000" b="1" i="0" u="none" strike="noStrike" cap="none" normalizeH="0" baseline="0" smtClean="0">
                          <a:ln>
                            <a:noFill/>
                          </a:ln>
                          <a:solidFill>
                            <a:schemeClr val="tx1"/>
                          </a:solidFill>
                          <a:effectLst/>
                          <a:latin typeface="Arial" charset="0"/>
                          <a:cs typeface="Arial" charset="0"/>
                        </a:rPr>
                        <a:t>NPV</a:t>
                      </a:r>
                      <a:endParaRPr kumimoji="0" lang="cs-CZ"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000" b="1" i="0" u="none" strike="noStrike" cap="none" normalizeH="0" baseline="0" smtClean="0">
                          <a:ln>
                            <a:noFill/>
                          </a:ln>
                          <a:solidFill>
                            <a:schemeClr val="tx1"/>
                          </a:solidFill>
                          <a:effectLst/>
                          <a:latin typeface="Arial" charset="0"/>
                          <a:cs typeface="Arial" charset="0"/>
                        </a:rPr>
                        <a:t>IRR</a:t>
                      </a:r>
                      <a:endParaRPr kumimoji="0" lang="cs-CZ"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000" b="1" i="0" u="none" strike="noStrike" cap="none" normalizeH="0" baseline="0" smtClean="0">
                          <a:ln>
                            <a:noFill/>
                          </a:ln>
                          <a:solidFill>
                            <a:schemeClr val="tx1"/>
                          </a:solidFill>
                          <a:effectLst/>
                          <a:latin typeface="Arial" charset="0"/>
                          <a:cs typeface="Arial" charset="0"/>
                        </a:rPr>
                        <a:t>DN </a:t>
                      </a:r>
                    </a:p>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000" b="1" i="0" u="none" strike="noStrike" cap="none" normalizeH="0" baseline="0" smtClean="0">
                          <a:ln>
                            <a:noFill/>
                          </a:ln>
                          <a:solidFill>
                            <a:schemeClr val="tx1"/>
                          </a:solidFill>
                          <a:effectLst/>
                          <a:latin typeface="Arial" charset="0"/>
                          <a:cs typeface="Arial" charset="0"/>
                        </a:rPr>
                        <a:t>prostá</a:t>
                      </a:r>
                      <a:endParaRPr kumimoji="0" lang="cs-CZ"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000" b="1" i="0" u="none" strike="noStrike" cap="none" normalizeH="0" baseline="0" smtClean="0">
                          <a:ln>
                            <a:noFill/>
                          </a:ln>
                          <a:solidFill>
                            <a:schemeClr val="tx1"/>
                          </a:solidFill>
                          <a:effectLst/>
                          <a:latin typeface="Arial" charset="0"/>
                          <a:cs typeface="Arial" charset="0"/>
                        </a:rPr>
                        <a:t>DN </a:t>
                      </a:r>
                    </a:p>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000" b="1" i="0" u="none" strike="noStrike" cap="none" normalizeH="0" baseline="0" smtClean="0">
                          <a:ln>
                            <a:noFill/>
                          </a:ln>
                          <a:solidFill>
                            <a:schemeClr val="tx1"/>
                          </a:solidFill>
                          <a:effectLst/>
                          <a:latin typeface="Arial" charset="0"/>
                          <a:cs typeface="Arial" charset="0"/>
                        </a:rPr>
                        <a:t>reálná</a:t>
                      </a:r>
                      <a:endParaRPr kumimoji="0" lang="cs-CZ"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000" b="1" i="0" u="none" strike="noStrike" cap="none" normalizeH="0" baseline="0" smtClean="0">
                          <a:ln>
                            <a:noFill/>
                          </a:ln>
                          <a:solidFill>
                            <a:schemeClr val="tx1"/>
                          </a:solidFill>
                          <a:effectLst/>
                          <a:latin typeface="Arial" charset="0"/>
                          <a:cs typeface="Arial" charset="0"/>
                        </a:rPr>
                        <a:t>Ri</a:t>
                      </a:r>
                      <a:endParaRPr kumimoji="0" lang="cs-CZ"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69913">
                <a:tc>
                  <a:txBody>
                    <a:bodyPr/>
                    <a:lstStyle/>
                    <a:p>
                      <a:pPr marL="469900" marR="0" lvl="0" indent="-469900" algn="l" defTabSz="914400" rtl="0" eaLnBrk="1" fontAlgn="t"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cs typeface="Arial" charset="0"/>
                        </a:rPr>
                        <a:t>Uvažuje časovou</a:t>
                      </a:r>
                    </a:p>
                    <a:p>
                      <a:pPr marL="469900" marR="0" lvl="0" indent="-469900" algn="l" defTabSz="914400" rtl="0" eaLnBrk="1" fontAlgn="t"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cs typeface="Arial" charset="0"/>
                        </a:rPr>
                        <a:t>hodnotu peněz</a:t>
                      </a:r>
                      <a:endParaRPr kumimoji="0" lang="cs-CZ"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cs typeface="Arial" charset="0"/>
                        </a:rPr>
                        <a:t>ano</a:t>
                      </a:r>
                      <a:endParaRPr kumimoji="0" lang="cs-CZ"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cs typeface="Arial" charset="0"/>
                        </a:rPr>
                        <a:t>ano</a:t>
                      </a:r>
                      <a:endParaRPr kumimoji="0" lang="cs-CZ"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cs typeface="Arial" charset="0"/>
                        </a:rPr>
                        <a:t>ano</a:t>
                      </a:r>
                      <a:endParaRPr kumimoji="0" lang="cs-CZ"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cs typeface="Arial" charset="0"/>
                        </a:rPr>
                        <a:t>ne</a:t>
                      </a:r>
                      <a:endParaRPr kumimoji="0" lang="cs-CZ"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cs typeface="Arial" charset="0"/>
                        </a:rPr>
                        <a:t>ano</a:t>
                      </a:r>
                      <a:endParaRPr kumimoji="0" lang="cs-CZ"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cs typeface="Arial" charset="0"/>
                        </a:rPr>
                        <a:t>ano</a:t>
                      </a:r>
                      <a:endParaRPr kumimoji="0" lang="cs-CZ"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60400">
                <a:tc>
                  <a:txBody>
                    <a:bodyPr/>
                    <a:lstStyle/>
                    <a:p>
                      <a:pPr marL="469900" marR="0" lvl="0" indent="-469900" algn="l" defTabSz="914400" rtl="0" eaLnBrk="1" fontAlgn="t"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cs typeface="Arial" charset="0"/>
                        </a:rPr>
                        <a:t>Uvažuje všechny</a:t>
                      </a:r>
                    </a:p>
                    <a:p>
                      <a:pPr marL="469900" marR="0" lvl="0" indent="-469900" algn="l" defTabSz="914400" rtl="0" eaLnBrk="1" fontAlgn="t"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cs typeface="Arial" charset="0"/>
                        </a:rPr>
                        <a:t>relevantní hotovostní</a:t>
                      </a:r>
                    </a:p>
                    <a:p>
                      <a:pPr marL="469900" marR="0" lvl="0" indent="-469900" algn="l" defTabSz="914400" rtl="0" eaLnBrk="1" fontAlgn="t"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cs typeface="Arial" charset="0"/>
                        </a:rPr>
                        <a:t>toky</a:t>
                      </a:r>
                      <a:endParaRPr kumimoji="0" lang="cs-CZ"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cs typeface="Arial" charset="0"/>
                        </a:rPr>
                        <a:t>ano</a:t>
                      </a:r>
                      <a:endParaRPr kumimoji="0" lang="cs-CZ"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cs typeface="Arial" charset="0"/>
                        </a:rPr>
                        <a:t>ano</a:t>
                      </a:r>
                      <a:endParaRPr kumimoji="0" lang="cs-CZ"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cs typeface="Arial" charset="0"/>
                        </a:rPr>
                        <a:t>ano</a:t>
                      </a:r>
                      <a:endParaRPr kumimoji="0" lang="cs-CZ"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cs typeface="Arial" charset="0"/>
                        </a:rPr>
                        <a:t>ne</a:t>
                      </a:r>
                      <a:endParaRPr kumimoji="0" lang="cs-CZ"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cs typeface="Arial" charset="0"/>
                        </a:rPr>
                        <a:t>ne</a:t>
                      </a:r>
                      <a:endParaRPr kumimoji="0" lang="cs-CZ"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cs typeface="Arial" charset="0"/>
                        </a:rPr>
                        <a:t>ano</a:t>
                      </a:r>
                      <a:endParaRPr kumimoji="0" lang="cs-CZ"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33413">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cs typeface="Arial" charset="0"/>
                        </a:rPr>
                        <a:t>Závislost na odhadu</a:t>
                      </a:r>
                    </a:p>
                    <a:p>
                      <a:pPr marL="469900" marR="0" lvl="0" indent="-469900" algn="l" defTabSz="914400" rtl="0" eaLnBrk="1" fontAlgn="b"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cs typeface="Arial" charset="0"/>
                        </a:rPr>
                        <a:t>diskontní sazby r</a:t>
                      </a:r>
                      <a:endParaRPr kumimoji="0" lang="cs-CZ"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cs typeface="Arial" charset="0"/>
                        </a:rPr>
                        <a:t>ano</a:t>
                      </a:r>
                      <a:endParaRPr kumimoji="0" lang="cs-CZ"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cs typeface="Arial" charset="0"/>
                        </a:rPr>
                        <a:t>ano</a:t>
                      </a:r>
                      <a:endParaRPr kumimoji="0" lang="cs-CZ"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cs typeface="Arial" charset="0"/>
                        </a:rPr>
                        <a:t>ne</a:t>
                      </a:r>
                      <a:endParaRPr kumimoji="0" lang="cs-CZ"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cs typeface="Arial" charset="0"/>
                        </a:rPr>
                        <a:t>ne</a:t>
                      </a:r>
                      <a:endParaRPr kumimoji="0" lang="cs-CZ"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cs typeface="Arial" charset="0"/>
                        </a:rPr>
                        <a:t>ano</a:t>
                      </a:r>
                      <a:endParaRPr kumimoji="0" lang="cs-CZ"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cs typeface="Arial" charset="0"/>
                        </a:rPr>
                        <a:t>ano</a:t>
                      </a:r>
                      <a:endParaRPr kumimoji="0" lang="cs-CZ"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68325">
                <a:tc>
                  <a:txBody>
                    <a:bodyPr/>
                    <a:lstStyle/>
                    <a:p>
                      <a:pPr marL="469900" marR="0" lvl="0" indent="-469900" algn="l" defTabSz="914400" rtl="0" eaLnBrk="1" fontAlgn="t"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cs typeface="Arial" charset="0"/>
                        </a:rPr>
                        <a:t>Závislost na odhadu</a:t>
                      </a:r>
                    </a:p>
                    <a:p>
                      <a:pPr marL="469900" marR="0" lvl="0" indent="-469900" algn="l" defTabSz="914400" rtl="0" eaLnBrk="1" fontAlgn="t"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cs typeface="Arial" charset="0"/>
                        </a:rPr>
                        <a:t>hotovostních toků</a:t>
                      </a:r>
                      <a:endParaRPr kumimoji="0" lang="cs-CZ"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cs typeface="Arial" charset="0"/>
                        </a:rPr>
                        <a:t>ano</a:t>
                      </a:r>
                      <a:endParaRPr kumimoji="0" lang="cs-CZ"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cs typeface="Arial" charset="0"/>
                        </a:rPr>
                        <a:t>ano</a:t>
                      </a:r>
                      <a:endParaRPr kumimoji="0" lang="cs-CZ"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cs typeface="Arial" charset="0"/>
                        </a:rPr>
                        <a:t>ano</a:t>
                      </a:r>
                      <a:endParaRPr kumimoji="0" lang="cs-CZ"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cs typeface="Arial" charset="0"/>
                        </a:rPr>
                        <a:t>ano</a:t>
                      </a:r>
                      <a:endParaRPr kumimoji="0" lang="cs-CZ"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cs typeface="Arial" charset="0"/>
                        </a:rPr>
                        <a:t>ano</a:t>
                      </a:r>
                      <a:endParaRPr kumimoji="0" lang="cs-CZ"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cs typeface="Arial" charset="0"/>
                        </a:rPr>
                        <a:t>ano</a:t>
                      </a:r>
                      <a:endParaRPr kumimoji="0" lang="cs-CZ"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3550">
                <a:tc>
                  <a:txBody>
                    <a:bodyPr/>
                    <a:lstStyle/>
                    <a:p>
                      <a:pPr marL="469900" marR="0" lvl="0" indent="-469900" algn="l" defTabSz="914400" rtl="0" eaLnBrk="1" fontAlgn="t"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cs typeface="Arial" charset="0"/>
                        </a:rPr>
                        <a:t>Vlastnost aditivity</a:t>
                      </a:r>
                      <a:endParaRPr kumimoji="0" lang="cs-CZ" sz="20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cs typeface="Arial" charset="0"/>
                        </a:rPr>
                        <a:t>ne</a:t>
                      </a:r>
                      <a:endParaRPr kumimoji="0" lang="cs-CZ"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cs typeface="Arial" charset="0"/>
                        </a:rPr>
                        <a:t>ano</a:t>
                      </a:r>
                      <a:endParaRPr kumimoji="0" lang="cs-CZ"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cs typeface="Arial" charset="0"/>
                        </a:rPr>
                        <a:t>ne</a:t>
                      </a:r>
                      <a:endParaRPr kumimoji="0" lang="cs-CZ"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cs typeface="Arial" charset="0"/>
                        </a:rPr>
                        <a:t>ne</a:t>
                      </a:r>
                      <a:endParaRPr kumimoji="0" lang="cs-CZ"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cs typeface="Arial" charset="0"/>
                        </a:rPr>
                        <a:t>ne</a:t>
                      </a:r>
                      <a:endParaRPr kumimoji="0" lang="cs-CZ"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cs typeface="Arial" charset="0"/>
                        </a:rPr>
                        <a:t>ne</a:t>
                      </a:r>
                      <a:endParaRPr kumimoji="0" lang="cs-CZ" sz="20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cs-CZ" smtClean="0"/>
              <a:t>Metodika EU</a:t>
            </a:r>
          </a:p>
        </p:txBody>
      </p:sp>
      <p:sp>
        <p:nvSpPr>
          <p:cNvPr id="30723" name="Rectangle 3"/>
          <p:cNvSpPr>
            <a:spLocks noGrp="1" noChangeArrowheads="1"/>
          </p:cNvSpPr>
          <p:nvPr>
            <p:ph type="body" idx="1"/>
          </p:nvPr>
        </p:nvSpPr>
        <p:spPr/>
        <p:txBody>
          <a:bodyPr/>
          <a:lstStyle/>
          <a:p>
            <a:pPr eaLnBrk="1" hangingPunct="1"/>
            <a:r>
              <a:rPr lang="cs-CZ" smtClean="0"/>
              <a:t>Postup CBA</a:t>
            </a:r>
          </a:p>
          <a:p>
            <a:pPr lvl="1" eaLnBrk="1" hangingPunct="1"/>
            <a:r>
              <a:rPr lang="cs-CZ" smtClean="0"/>
              <a:t>Analýza souvislostí, definice cílů </a:t>
            </a:r>
          </a:p>
          <a:p>
            <a:pPr lvl="1" eaLnBrk="1" hangingPunct="1"/>
            <a:r>
              <a:rPr lang="cs-CZ" smtClean="0"/>
              <a:t>Identifikace projektu</a:t>
            </a:r>
          </a:p>
          <a:p>
            <a:pPr lvl="1" eaLnBrk="1" hangingPunct="1"/>
            <a:r>
              <a:rPr lang="cs-CZ" smtClean="0"/>
              <a:t>Studie proveditelnosti a možností</a:t>
            </a:r>
          </a:p>
          <a:p>
            <a:pPr lvl="1" eaLnBrk="1" hangingPunct="1"/>
            <a:r>
              <a:rPr lang="cs-CZ" smtClean="0"/>
              <a:t>Finanční analýza</a:t>
            </a:r>
          </a:p>
          <a:p>
            <a:pPr lvl="1" eaLnBrk="1" hangingPunct="1"/>
            <a:r>
              <a:rPr lang="cs-CZ" smtClean="0"/>
              <a:t>Ekonomická analýza</a:t>
            </a:r>
          </a:p>
          <a:p>
            <a:pPr lvl="1" eaLnBrk="1" hangingPunct="1"/>
            <a:r>
              <a:rPr lang="cs-CZ" smtClean="0"/>
              <a:t>Analýza citlivosti a analýza rizik</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cs-CZ" smtClean="0"/>
              <a:t>Definice cílů, analýza souvislostí</a:t>
            </a:r>
          </a:p>
        </p:txBody>
      </p:sp>
      <p:sp>
        <p:nvSpPr>
          <p:cNvPr id="31747" name="Rectangle 3"/>
          <p:cNvSpPr>
            <a:spLocks noGrp="1" noChangeArrowheads="1"/>
          </p:cNvSpPr>
          <p:nvPr>
            <p:ph type="body" idx="1"/>
          </p:nvPr>
        </p:nvSpPr>
        <p:spPr/>
        <p:txBody>
          <a:bodyPr/>
          <a:lstStyle/>
          <a:p>
            <a:pPr eaLnBrk="1" hangingPunct="1"/>
            <a:r>
              <a:rPr lang="cs-CZ" smtClean="0"/>
              <a:t>Prvním krokem při stanovení cílů projektu je porozumění sociálním, ekonomickým a institucionálním souvislostem ve kterých bude projekt implementován</a:t>
            </a:r>
          </a:p>
          <a:p>
            <a:pPr eaLnBrk="1" hangingPunct="1"/>
            <a:r>
              <a:rPr lang="cs-CZ" smtClean="0"/>
              <a:t>Jaké služby a zboží bude projekt generovat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cs-CZ" smtClean="0"/>
              <a:t>Analýza nákladů a přínosů</a:t>
            </a:r>
          </a:p>
        </p:txBody>
      </p:sp>
      <p:sp>
        <p:nvSpPr>
          <p:cNvPr id="5123" name="Rectangle 3"/>
          <p:cNvSpPr>
            <a:spLocks noGrp="1" noChangeArrowheads="1"/>
          </p:cNvSpPr>
          <p:nvPr>
            <p:ph type="body" idx="1"/>
          </p:nvPr>
        </p:nvSpPr>
        <p:spPr>
          <a:xfrm>
            <a:off x="566738" y="1752600"/>
            <a:ext cx="8001000" cy="4268788"/>
          </a:xfrm>
        </p:spPr>
        <p:txBody>
          <a:bodyPr/>
          <a:lstStyle/>
          <a:p>
            <a:pPr eaLnBrk="1" hangingPunct="1">
              <a:buFont typeface="Wingdings" pitchFamily="2" charset="2"/>
              <a:buNone/>
            </a:pPr>
            <a:r>
              <a:rPr lang="cs-CZ" sz="2800" smtClean="0"/>
              <a:t>angl. Cost-benefit Analysis (CBA)</a:t>
            </a:r>
          </a:p>
          <a:p>
            <a:pPr eaLnBrk="1" hangingPunct="1">
              <a:buFont typeface="Wingdings" pitchFamily="2" charset="2"/>
              <a:buNone/>
            </a:pPr>
            <a:endParaRPr lang="cs-CZ" sz="1600" b="1" smtClean="0"/>
          </a:p>
          <a:p>
            <a:pPr eaLnBrk="1" hangingPunct="1">
              <a:buFont typeface="Wingdings" pitchFamily="2" charset="2"/>
              <a:buNone/>
            </a:pPr>
            <a:r>
              <a:rPr lang="cs-CZ" sz="2400" b="1" smtClean="0"/>
              <a:t>Definice</a:t>
            </a:r>
          </a:p>
          <a:p>
            <a:pPr lvl="1" eaLnBrk="1" hangingPunct="1"/>
            <a:r>
              <a:rPr lang="cs-CZ" smtClean="0"/>
              <a:t>analytický rámec pro vyhodnocování investičních projektů ve vládním sektoru</a:t>
            </a:r>
          </a:p>
          <a:p>
            <a:pPr lvl="1" eaLnBrk="1" hangingPunct="1"/>
            <a:r>
              <a:rPr lang="cs-CZ" smtClean="0"/>
              <a:t>metodický postup, který svým průběhem postupně zodpovídá základní otázku: </a:t>
            </a:r>
            <a:r>
              <a:rPr lang="cs-CZ" i="1" smtClean="0"/>
              <a:t>Co komu realizace investičního projektu přináší a co komu bere?</a:t>
            </a:r>
            <a:r>
              <a:rPr lang="cs-CZ" smtClean="0"/>
              <a:t>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cs-CZ" smtClean="0"/>
              <a:t>Stanovení cílů</a:t>
            </a:r>
          </a:p>
        </p:txBody>
      </p:sp>
      <p:sp>
        <p:nvSpPr>
          <p:cNvPr id="32771" name="Rectangle 3"/>
          <p:cNvSpPr>
            <a:spLocks noGrp="1" noChangeArrowheads="1"/>
          </p:cNvSpPr>
          <p:nvPr>
            <p:ph type="body" idx="1"/>
          </p:nvPr>
        </p:nvSpPr>
        <p:spPr/>
        <p:txBody>
          <a:bodyPr/>
          <a:lstStyle/>
          <a:p>
            <a:pPr eaLnBrk="1" hangingPunct="1">
              <a:lnSpc>
                <a:spcPct val="80000"/>
              </a:lnSpc>
            </a:pPr>
            <a:r>
              <a:rPr lang="cs-CZ" sz="1900" smtClean="0"/>
              <a:t>Pro hodnocení veřejných projektů je důležité dodržení následujících  požadavků podstatných pro výběr vhodné metody hodnocení:</a:t>
            </a:r>
            <a:endParaRPr lang="cs-CZ" sz="1900" b="1" smtClean="0"/>
          </a:p>
          <a:p>
            <a:pPr lvl="1" eaLnBrk="1" hangingPunct="1">
              <a:lnSpc>
                <a:spcPct val="80000"/>
              </a:lnSpc>
            </a:pPr>
            <a:r>
              <a:rPr lang="cs-CZ" sz="1700" b="1" smtClean="0"/>
              <a:t>předmětnost cílů</a:t>
            </a:r>
            <a:r>
              <a:rPr lang="cs-CZ" sz="1700" smtClean="0"/>
              <a:t>, tedy to, aby cíle byly odvozeny od očekávání veřejných projektů, od jejich užitků,</a:t>
            </a:r>
            <a:endParaRPr lang="cs-CZ" sz="1700" b="1" smtClean="0"/>
          </a:p>
          <a:p>
            <a:pPr lvl="1" eaLnBrk="1" hangingPunct="1">
              <a:lnSpc>
                <a:spcPct val="80000"/>
              </a:lnSpc>
            </a:pPr>
            <a:r>
              <a:rPr lang="cs-CZ" sz="1700" b="1" smtClean="0"/>
              <a:t>verifikovatelnost cílů</a:t>
            </a:r>
            <a:r>
              <a:rPr lang="cs-CZ" sz="1700" i="1" smtClean="0"/>
              <a:t>,</a:t>
            </a:r>
            <a:r>
              <a:rPr lang="cs-CZ" sz="1700" smtClean="0"/>
              <a:t> která umožní zjistit, zda na konci sledovaného období bylo cíle dosaženo, </a:t>
            </a:r>
            <a:endParaRPr lang="cs-CZ" sz="1700" b="1" smtClean="0"/>
          </a:p>
          <a:p>
            <a:pPr lvl="1" eaLnBrk="1" hangingPunct="1">
              <a:lnSpc>
                <a:spcPct val="80000"/>
              </a:lnSpc>
            </a:pPr>
            <a:r>
              <a:rPr lang="cs-CZ" sz="1700" b="1" smtClean="0"/>
              <a:t>reálnost cílů</a:t>
            </a:r>
            <a:r>
              <a:rPr lang="cs-CZ" sz="1700" smtClean="0"/>
              <a:t>, tedy zda jsou splnitelné,</a:t>
            </a:r>
            <a:endParaRPr lang="cs-CZ" sz="1700" b="1" smtClean="0"/>
          </a:p>
          <a:p>
            <a:pPr lvl="1" eaLnBrk="1" hangingPunct="1">
              <a:lnSpc>
                <a:spcPct val="80000"/>
              </a:lnSpc>
            </a:pPr>
            <a:r>
              <a:rPr lang="cs-CZ" sz="1700" b="1" smtClean="0"/>
              <a:t>konzistentnost cílů</a:t>
            </a:r>
            <a:r>
              <a:rPr lang="cs-CZ" sz="1700" i="1" smtClean="0"/>
              <a:t>,</a:t>
            </a:r>
            <a:r>
              <a:rPr lang="cs-CZ" sz="1700" smtClean="0"/>
              <a:t> tedy jejich vzájemná návaznost,</a:t>
            </a:r>
            <a:endParaRPr lang="cs-CZ" sz="1700" b="1" smtClean="0"/>
          </a:p>
          <a:p>
            <a:pPr lvl="1" eaLnBrk="1" hangingPunct="1">
              <a:lnSpc>
                <a:spcPct val="80000"/>
              </a:lnSpc>
            </a:pPr>
            <a:r>
              <a:rPr lang="cs-CZ" sz="1700" b="1" smtClean="0"/>
              <a:t>kvantifikovatelnost cílů</a:t>
            </a:r>
            <a:r>
              <a:rPr lang="cs-CZ" sz="1700" i="1" smtClean="0"/>
              <a:t>,</a:t>
            </a:r>
            <a:r>
              <a:rPr lang="cs-CZ" sz="1700" smtClean="0"/>
              <a:t> zaručující, že přímo v zadání cíle jsou uváděny měrné jednotky umožňující měřit v jakém množství (kolik), v jaké kvalitě (jaké charakteristiky), v jakých termínech (kdy) a s jakými náklady byly cíle splněny a </a:t>
            </a:r>
            <a:endParaRPr lang="cs-CZ" sz="1700" b="1" smtClean="0"/>
          </a:p>
          <a:p>
            <a:pPr lvl="1" eaLnBrk="1" hangingPunct="1">
              <a:lnSpc>
                <a:spcPct val="80000"/>
              </a:lnSpc>
            </a:pPr>
            <a:r>
              <a:rPr lang="cs-CZ" sz="1700" b="1" smtClean="0"/>
              <a:t>zda cíle pokrývají dané potřeby</a:t>
            </a:r>
            <a:r>
              <a:rPr lang="cs-CZ" sz="1700" smtClean="0"/>
              <a:t>.</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cs-CZ" sz="3400" smtClean="0"/>
              <a:t>Nastavení cílů v souvislosti s metodikou EU</a:t>
            </a:r>
          </a:p>
        </p:txBody>
      </p:sp>
      <p:sp>
        <p:nvSpPr>
          <p:cNvPr id="33795" name="Rectangle 3"/>
          <p:cNvSpPr>
            <a:spLocks noGrp="1" noChangeArrowheads="1"/>
          </p:cNvSpPr>
          <p:nvPr>
            <p:ph type="body" idx="1"/>
          </p:nvPr>
        </p:nvSpPr>
        <p:spPr/>
        <p:txBody>
          <a:bodyPr/>
          <a:lstStyle/>
          <a:p>
            <a:pPr eaLnBrk="1" hangingPunct="1"/>
            <a:r>
              <a:rPr lang="cs-CZ" smtClean="0"/>
              <a:t>NAVÍC DŮLEŽITÉ, ZVAŽOVAT KONSISTENTNOST CÍLŮ S LEGISLATIVOU EU I ČR</a:t>
            </a:r>
          </a:p>
          <a:p>
            <a:pPr eaLnBrk="1" hangingPunct="1"/>
            <a:r>
              <a:rPr lang="cs-CZ" smtClean="0"/>
              <a:t>BYL V KONSISTENCI S EU A NÁRODNÍM POLITIKOU V DANÉ OBLASTI</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cs-CZ" smtClean="0"/>
              <a:t>Identifikace projektu</a:t>
            </a:r>
          </a:p>
        </p:txBody>
      </p:sp>
      <p:sp>
        <p:nvSpPr>
          <p:cNvPr id="34819" name="Rectangle 3"/>
          <p:cNvSpPr>
            <a:spLocks noGrp="1" noChangeArrowheads="1"/>
          </p:cNvSpPr>
          <p:nvPr>
            <p:ph type="body" idx="1"/>
          </p:nvPr>
        </p:nvSpPr>
        <p:spPr/>
        <p:txBody>
          <a:bodyPr/>
          <a:lstStyle/>
          <a:p>
            <a:pPr eaLnBrk="1" hangingPunct="1">
              <a:lnSpc>
                <a:spcPct val="90000"/>
              </a:lnSpc>
            </a:pPr>
            <a:r>
              <a:rPr lang="cs-CZ" sz="2100" smtClean="0"/>
              <a:t>Projekt je definován souborem technických, organizačních, marketingových a finančních řešení, které tvoří logicky provázaný funkční celek, který má určitý dopad na socioekonomickou situaci určitých členů společnosti. </a:t>
            </a:r>
          </a:p>
          <a:p>
            <a:pPr eaLnBrk="1" hangingPunct="1">
              <a:lnSpc>
                <a:spcPct val="90000"/>
              </a:lnSpc>
            </a:pPr>
            <a:r>
              <a:rPr lang="cs-CZ" sz="2100" smtClean="0"/>
              <a:t>Z hlediska investičního pak můžeme na projekt pohlížet jako na určité aktivum, které si pořizujeme proto, aby nám přinášelo užitek. Již jsme jednoznačně řekli, že k tomu, abychom se mohli rozhodnout o smysluplnosti realizace projektu, musíme znát důsledky jeho přijetí.</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cs-CZ" smtClean="0"/>
              <a:t>Identifikace projektu</a:t>
            </a:r>
          </a:p>
        </p:txBody>
      </p:sp>
      <p:sp>
        <p:nvSpPr>
          <p:cNvPr id="35843" name="Rectangle 3"/>
          <p:cNvSpPr>
            <a:spLocks noGrp="1" noChangeArrowheads="1"/>
          </p:cNvSpPr>
          <p:nvPr>
            <p:ph type="body" idx="1"/>
          </p:nvPr>
        </p:nvSpPr>
        <p:spPr/>
        <p:txBody>
          <a:bodyPr/>
          <a:lstStyle/>
          <a:p>
            <a:pPr eaLnBrk="1" hangingPunct="1"/>
            <a:r>
              <a:rPr lang="cs-CZ" smtClean="0"/>
              <a:t>Při identifikaci projektu je nutné zvažovat:</a:t>
            </a:r>
          </a:p>
          <a:p>
            <a:pPr lvl="1" eaLnBrk="1" hangingPunct="1"/>
            <a:r>
              <a:rPr lang="cs-CZ" smtClean="0"/>
              <a:t>Investiční variantu</a:t>
            </a:r>
          </a:p>
          <a:p>
            <a:pPr lvl="1" eaLnBrk="1" hangingPunct="1"/>
            <a:r>
              <a:rPr lang="cs-CZ" smtClean="0"/>
              <a:t>Nulovou variantu</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cs-CZ" sz="3400" smtClean="0"/>
              <a:t>Studie proveditelnosti a možností</a:t>
            </a:r>
          </a:p>
        </p:txBody>
      </p:sp>
      <p:sp>
        <p:nvSpPr>
          <p:cNvPr id="36867" name="Rectangle 3"/>
          <p:cNvSpPr>
            <a:spLocks noGrp="1" noChangeArrowheads="1"/>
          </p:cNvSpPr>
          <p:nvPr>
            <p:ph type="body" idx="1"/>
          </p:nvPr>
        </p:nvSpPr>
        <p:spPr/>
        <p:txBody>
          <a:bodyPr/>
          <a:lstStyle/>
          <a:p>
            <a:pPr eaLnBrk="1" hangingPunct="1"/>
            <a:r>
              <a:rPr lang="cs-CZ" smtClean="0"/>
              <a:t>Měl by být poskytnut důkaz, že vybraný projekt je z uvažovaných možností nejvhodnější alternativou. Tuto informaci by obvykle měly obsahovat výsledky studií proveditelnosti, které musejí být předkládány Komisi podle čl. 40 písm. c).</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cs-CZ" smtClean="0"/>
              <a:t>Finanční analýza</a:t>
            </a:r>
          </a:p>
        </p:txBody>
      </p:sp>
      <p:sp>
        <p:nvSpPr>
          <p:cNvPr id="37891" name="Rectangle 3"/>
          <p:cNvSpPr>
            <a:spLocks noGrp="1" noChangeArrowheads="1"/>
          </p:cNvSpPr>
          <p:nvPr>
            <p:ph type="body" idx="1"/>
          </p:nvPr>
        </p:nvSpPr>
        <p:spPr/>
        <p:txBody>
          <a:bodyPr/>
          <a:lstStyle/>
          <a:p>
            <a:pPr eaLnBrk="1" hangingPunct="1"/>
            <a:r>
              <a:rPr lang="cs-CZ" sz="2600" smtClean="0"/>
              <a:t>Hlavním účelem finanční analýzy je výpočet ukazatelů finanční výkonnosti projektu.</a:t>
            </a:r>
          </a:p>
          <a:p>
            <a:pPr eaLnBrk="1" hangingPunct="1"/>
            <a:r>
              <a:rPr lang="cs-CZ" sz="2600" smtClean="0"/>
              <a:t>K posouzení finanční návratnosti projektu můžeme využít standardně finanční čistou současnou hodnotu (Financial Net Present Value – FNPV) a finanční vnitřní výnosové procento (Financial Internet Rate of Return – FIRR) a to ve formách výnosnosti projektu (FIRRC, resp. FNPVC) a výnosnosti kapitálu (FIRRK , resp. FNPVK).</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cs-CZ" smtClean="0"/>
              <a:t>Finanční analýza</a:t>
            </a:r>
          </a:p>
        </p:txBody>
      </p:sp>
      <p:sp>
        <p:nvSpPr>
          <p:cNvPr id="38915" name="Rectangle 3"/>
          <p:cNvSpPr>
            <a:spLocks noGrp="1" noChangeArrowheads="1"/>
          </p:cNvSpPr>
          <p:nvPr>
            <p:ph type="body" idx="1"/>
          </p:nvPr>
        </p:nvSpPr>
        <p:spPr/>
        <p:txBody>
          <a:bodyPr/>
          <a:lstStyle/>
          <a:p>
            <a:pPr eaLnBrk="1" hangingPunct="1"/>
            <a:r>
              <a:rPr lang="cs-CZ" sz="2600" smtClean="0"/>
              <a:t>Finanční analýza prováděná v rámci analýzy nákladů a přínosů velkého projektu, která má být poskytnuta Komisi, by se měla zejména zaměřit na:</a:t>
            </a:r>
          </a:p>
          <a:p>
            <a:pPr lvl="1" eaLnBrk="1" hangingPunct="1"/>
            <a:r>
              <a:rPr lang="cs-CZ" sz="2200" smtClean="0"/>
              <a:t>zhodnocení </a:t>
            </a:r>
            <a:r>
              <a:rPr lang="cs-CZ" sz="2200" b="1" smtClean="0"/>
              <a:t>finanční ziskovosti investice </a:t>
            </a:r>
            <a:r>
              <a:rPr lang="cs-CZ" sz="2200" smtClean="0"/>
              <a:t>a vlastního (státního) kapitálu,</a:t>
            </a:r>
          </a:p>
          <a:p>
            <a:pPr lvl="1" eaLnBrk="1" hangingPunct="1"/>
            <a:r>
              <a:rPr lang="cs-CZ" sz="2200" smtClean="0"/>
              <a:t>stanovení vhodného (maximálního) </a:t>
            </a:r>
            <a:r>
              <a:rPr lang="cs-CZ" sz="2200" b="1" smtClean="0"/>
              <a:t>příspěvku z fondů,</a:t>
            </a:r>
          </a:p>
          <a:p>
            <a:pPr lvl="1" eaLnBrk="1" hangingPunct="1"/>
            <a:r>
              <a:rPr lang="cs-CZ" sz="2200" smtClean="0"/>
              <a:t>kontrolu </a:t>
            </a:r>
            <a:r>
              <a:rPr lang="cs-CZ" sz="2200" b="1" smtClean="0"/>
              <a:t>finanční udržitelnosti </a:t>
            </a:r>
            <a:r>
              <a:rPr lang="cs-CZ" sz="2200" smtClean="0"/>
              <a:t>projektu.</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cs-CZ" smtClean="0"/>
              <a:t>Výše dotace</a:t>
            </a:r>
          </a:p>
        </p:txBody>
      </p:sp>
      <p:sp>
        <p:nvSpPr>
          <p:cNvPr id="39939" name="Rectangle 3"/>
          <p:cNvSpPr>
            <a:spLocks noGrp="1" noChangeArrowheads="1"/>
          </p:cNvSpPr>
          <p:nvPr>
            <p:ph type="body" idx="1"/>
          </p:nvPr>
        </p:nvSpPr>
        <p:spPr/>
        <p:txBody>
          <a:bodyPr/>
          <a:lstStyle/>
          <a:p>
            <a:pPr eaLnBrk="1" hangingPunct="1"/>
            <a:r>
              <a:rPr lang="cs-CZ" b="1" smtClean="0"/>
              <a:t>Výše grantu EU se stanovuje v </a:t>
            </a:r>
            <a:r>
              <a:rPr lang="cs-CZ" smtClean="0"/>
              <a:t>souladu s článkem 55. </a:t>
            </a:r>
          </a:p>
          <a:p>
            <a:pPr eaLnBrk="1" hangingPunct="1"/>
            <a:r>
              <a:rPr lang="cs-CZ" smtClean="0"/>
              <a:t>Je nutné řádně zohlednit příjmy projektu tak, aby se příspěvek z fondů upravil v závislosti na hrubém rozpětí samofinancování a aby nedošlo k nadměrnému financování. </a:t>
            </a:r>
          </a:p>
          <a:p>
            <a:pPr eaLnBrk="1" hangingPunct="1">
              <a:buFont typeface="Wingdings" pitchFamily="2" charset="2"/>
              <a:buNone/>
            </a:pPr>
            <a:endParaRPr lang="cs-CZ"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cs-CZ" smtClean="0"/>
              <a:t>Finanční udržitelnost</a:t>
            </a:r>
          </a:p>
        </p:txBody>
      </p:sp>
      <p:sp>
        <p:nvSpPr>
          <p:cNvPr id="40963" name="Rectangle 3"/>
          <p:cNvSpPr>
            <a:spLocks noGrp="1" noChangeArrowheads="1"/>
          </p:cNvSpPr>
          <p:nvPr>
            <p:ph type="body" idx="1"/>
          </p:nvPr>
        </p:nvSpPr>
        <p:spPr/>
        <p:txBody>
          <a:bodyPr/>
          <a:lstStyle/>
          <a:p>
            <a:pPr eaLnBrk="1" hangingPunct="1">
              <a:lnSpc>
                <a:spcPct val="90000"/>
              </a:lnSpc>
            </a:pPr>
            <a:r>
              <a:rPr lang="cs-CZ" sz="2600" b="1" smtClean="0"/>
              <a:t>Finanční udržitelnost </a:t>
            </a:r>
            <a:r>
              <a:rPr lang="cs-CZ" sz="2600" smtClean="0"/>
              <a:t>projektu by se měla posuzovat kontrolou toho, že kumulované (nediskontované) čisté peněžní toky jsou po celé uvažované referenční období kladné.</a:t>
            </a:r>
          </a:p>
          <a:p>
            <a:pPr eaLnBrk="1" hangingPunct="1">
              <a:lnSpc>
                <a:spcPct val="90000"/>
              </a:lnSpc>
            </a:pPr>
            <a:r>
              <a:rPr lang="cs-CZ" sz="2600" smtClean="0"/>
              <a:t>Čisté peněžní toky pro tyto účely by měly zohledňovat investiční náklady, veškeré finanční zdroje (státní i EU) a čisté příjmy. </a:t>
            </a:r>
          </a:p>
          <a:p>
            <a:pPr eaLnBrk="1" hangingPunct="1">
              <a:lnSpc>
                <a:spcPct val="90000"/>
              </a:lnSpc>
            </a:pPr>
            <a:r>
              <a:rPr lang="cs-CZ" sz="2600" smtClean="0"/>
              <a:t>Zbytková hodnota se zde nezohledňuje, nejsou-li aktiva v posledním roce uvažované analýzy skutečně zlikvidována.</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cs-CZ" smtClean="0"/>
              <a:t>Ekonomická analýza</a:t>
            </a:r>
          </a:p>
        </p:txBody>
      </p:sp>
      <p:sp>
        <p:nvSpPr>
          <p:cNvPr id="41987" name="Rectangle 3"/>
          <p:cNvSpPr>
            <a:spLocks noGrp="1" noChangeArrowheads="1"/>
          </p:cNvSpPr>
          <p:nvPr>
            <p:ph type="body" idx="1"/>
          </p:nvPr>
        </p:nvSpPr>
        <p:spPr/>
        <p:txBody>
          <a:bodyPr/>
          <a:lstStyle/>
          <a:p>
            <a:pPr eaLnBrk="1" hangingPunct="1"/>
            <a:r>
              <a:rPr lang="cs-CZ" smtClean="0"/>
              <a:t>Důvodem ekonomického hodnocení je skutečnost, že vstupy do projektu by měly být oceněny náklady příležitosti a výstupy z projektu ochotou spotřebitelů platit.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cs-CZ" smtClean="0"/>
              <a:t>Základní rys CBA</a:t>
            </a:r>
          </a:p>
        </p:txBody>
      </p:sp>
      <p:sp>
        <p:nvSpPr>
          <p:cNvPr id="6147" name="Rectangle 3"/>
          <p:cNvSpPr>
            <a:spLocks noGrp="1" noChangeArrowheads="1"/>
          </p:cNvSpPr>
          <p:nvPr>
            <p:ph type="body" idx="1"/>
          </p:nvPr>
        </p:nvSpPr>
        <p:spPr/>
        <p:txBody>
          <a:bodyPr/>
          <a:lstStyle/>
          <a:p>
            <a:pPr eaLnBrk="1" hangingPunct="1"/>
            <a:r>
              <a:rPr lang="cs-CZ" smtClean="0"/>
              <a:t>náklady a přínosy (vstupy a výstupy) vždy oceňuje v </a:t>
            </a:r>
            <a:r>
              <a:rPr lang="cs-CZ" b="1" smtClean="0"/>
              <a:t>peněžních jednotkách</a:t>
            </a:r>
          </a:p>
          <a:p>
            <a:pPr eaLnBrk="1" hangingPunct="1">
              <a:buFont typeface="Wingdings" pitchFamily="2" charset="2"/>
              <a:buNone/>
            </a:pPr>
            <a:endParaRPr lang="cs-CZ" sz="2800" b="1" smtClean="0"/>
          </a:p>
          <a:p>
            <a:pPr eaLnBrk="1" hangingPunct="1"/>
            <a:endParaRPr lang="cs-CZ"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cs-CZ" smtClean="0"/>
              <a:t>1. Krok ekonomické analýzy</a:t>
            </a:r>
          </a:p>
        </p:txBody>
      </p:sp>
      <p:sp>
        <p:nvSpPr>
          <p:cNvPr id="43011" name="Rectangle 3"/>
          <p:cNvSpPr>
            <a:spLocks noGrp="1" noChangeArrowheads="1"/>
          </p:cNvSpPr>
          <p:nvPr>
            <p:ph type="body" idx="1"/>
          </p:nvPr>
        </p:nvSpPr>
        <p:spPr/>
        <p:txBody>
          <a:bodyPr/>
          <a:lstStyle/>
          <a:p>
            <a:pPr eaLnBrk="1" hangingPunct="1"/>
            <a:r>
              <a:rPr lang="cs-CZ" sz="2600" smtClean="0"/>
              <a:t>Výchozím bodem ekonomické analýzy jsou peněžní toky používané ve finanční analýze. Při určování ukazatelů hospodářské výkonnosti je třeba provést určité úpravy.</a:t>
            </a:r>
          </a:p>
          <a:p>
            <a:pPr lvl="1" eaLnBrk="1" hangingPunct="1"/>
            <a:r>
              <a:rPr lang="cs-CZ" sz="2200" b="1" i="1" smtClean="0"/>
              <a:t>Daňové opravy: </a:t>
            </a:r>
            <a:r>
              <a:rPr lang="cs-CZ" sz="2200" smtClean="0"/>
              <a:t>je nutné odečíst nepřímé daně (např. DPH), subvence a čisté převody (např. platby na sociální zabezpečení). Do cen by však měly být započteny přímé daně. Měly by být také zahrnuty konkrétní nepřímé daně nebo subvence, pokud mají představovat opravu v důsledku externalit</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endParaRPr lang="cs-CZ" smtClean="0"/>
          </a:p>
        </p:txBody>
      </p:sp>
      <p:sp>
        <p:nvSpPr>
          <p:cNvPr id="44035" name="Rectangle 3"/>
          <p:cNvSpPr>
            <a:spLocks noGrp="1" noChangeArrowheads="1"/>
          </p:cNvSpPr>
          <p:nvPr>
            <p:ph type="body" idx="1"/>
          </p:nvPr>
        </p:nvSpPr>
        <p:spPr>
          <a:xfrm>
            <a:off x="566738" y="1752600"/>
            <a:ext cx="8001000" cy="4124325"/>
          </a:xfrm>
        </p:spPr>
        <p:txBody>
          <a:bodyPr/>
          <a:lstStyle/>
          <a:p>
            <a:pPr lvl="1" eaLnBrk="1" hangingPunct="1"/>
            <a:r>
              <a:rPr lang="cs-CZ" sz="2200" b="1" i="1" smtClean="0"/>
              <a:t>Opravy v důsledku externalit: </a:t>
            </a:r>
            <a:r>
              <a:rPr lang="cs-CZ" sz="2200" smtClean="0"/>
              <a:t>mohou se objevit některé dopady, které se z projektu rozšíří na další hospodářské subjekty bez jakýchkoliv náhrad. Tyto účinky mohou být záporné (nová silnice zvyšující úrovně znečištění) nebo kladné (nová železnice snižující dopravní zácpy na souběžných silničních komunikacích). Jelikož podle definice vznikají externality bez peněžní náhrady, nejsou obsaženy ve finanční analýze, a musejí být proto odhadnuty a oceněny.</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endParaRPr lang="cs-CZ" smtClean="0"/>
          </a:p>
        </p:txBody>
      </p:sp>
      <p:sp>
        <p:nvSpPr>
          <p:cNvPr id="45059" name="Rectangle 3"/>
          <p:cNvSpPr>
            <a:spLocks noGrp="1" noChangeArrowheads="1"/>
          </p:cNvSpPr>
          <p:nvPr>
            <p:ph type="body" idx="1"/>
          </p:nvPr>
        </p:nvSpPr>
        <p:spPr/>
        <p:txBody>
          <a:bodyPr/>
          <a:lstStyle/>
          <a:p>
            <a:pPr lvl="1" eaLnBrk="1" hangingPunct="1"/>
            <a:r>
              <a:rPr lang="cs-CZ" sz="2200" b="1" i="1" smtClean="0"/>
              <a:t>Od cen tržních k cenám účetním (stínovým): </a:t>
            </a:r>
            <a:r>
              <a:rPr lang="cs-CZ" sz="2200" smtClean="0"/>
              <a:t>kromě zkreslení způsobeného daněmi nebo externalitami mohou vzdálit ceny od rovnováhy konkurenceschopného (tj. efektivního) trhu i další faktory: systémy monopolů, obchodní překážky, regulace práce, neúplné informace atd. Ve všech takových případech jsou sledované tržní (tj. finanční) ceny zavádějící, a je proto třeba místo nich použít ceny účetní (stínové),</a:t>
            </a:r>
          </a:p>
          <a:p>
            <a:pPr lvl="1" eaLnBrk="1" hangingPunct="1">
              <a:buFont typeface="Wingdings" pitchFamily="2" charset="2"/>
              <a:buNone/>
            </a:pPr>
            <a:endParaRPr lang="cs-CZ" sz="220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cs-CZ" smtClean="0"/>
              <a:t>Analýza citlivosti a analýza rizik</a:t>
            </a:r>
          </a:p>
        </p:txBody>
      </p:sp>
      <p:sp>
        <p:nvSpPr>
          <p:cNvPr id="46083" name="Rectangle 3"/>
          <p:cNvSpPr>
            <a:spLocks noGrp="1" noChangeArrowheads="1"/>
          </p:cNvSpPr>
          <p:nvPr>
            <p:ph type="body" idx="1"/>
          </p:nvPr>
        </p:nvSpPr>
        <p:spPr>
          <a:xfrm>
            <a:off x="566738" y="1752600"/>
            <a:ext cx="8001000" cy="4556125"/>
          </a:xfrm>
        </p:spPr>
        <p:txBody>
          <a:bodyPr/>
          <a:lstStyle/>
          <a:p>
            <a:pPr eaLnBrk="1" hangingPunct="1">
              <a:lnSpc>
                <a:spcPct val="80000"/>
              </a:lnSpc>
            </a:pPr>
            <a:r>
              <a:rPr lang="cs-CZ" sz="2400" b="1" smtClean="0"/>
              <a:t>Analýza citlivosti </a:t>
            </a:r>
            <a:r>
              <a:rPr lang="cs-CZ" sz="2400" smtClean="0"/>
              <a:t>se</a:t>
            </a:r>
            <a:r>
              <a:rPr lang="cs-CZ" sz="2400" b="1" i="1" smtClean="0"/>
              <a:t> </a:t>
            </a:r>
            <a:r>
              <a:rPr lang="cs-CZ" sz="2400" smtClean="0"/>
              <a:t>zaměřuje se na zjištění </a:t>
            </a:r>
            <a:r>
              <a:rPr lang="cs-CZ" sz="2400" b="1" smtClean="0"/>
              <a:t>kritických proměnných projektu</a:t>
            </a:r>
            <a:r>
              <a:rPr lang="cs-CZ" sz="2400" smtClean="0"/>
              <a:t>. </a:t>
            </a:r>
          </a:p>
          <a:p>
            <a:pPr lvl="1" eaLnBrk="1" hangingPunct="1">
              <a:lnSpc>
                <a:spcPct val="80000"/>
              </a:lnSpc>
            </a:pPr>
            <a:r>
              <a:rPr lang="cs-CZ" sz="2300" smtClean="0"/>
              <a:t>Provádí se tak, že se proměnné projektu postupně mění o určité procento a sledují se následné změny ukazatelů finanční i hospodářské výkonnosti. Z proměnných by se měla měnit vždy pouze jedna a ostatní parametry by měly zůstat neměnné. </a:t>
            </a:r>
          </a:p>
          <a:p>
            <a:pPr lvl="1" eaLnBrk="1" hangingPunct="1">
              <a:lnSpc>
                <a:spcPct val="80000"/>
              </a:lnSpc>
            </a:pPr>
            <a:r>
              <a:rPr lang="cs-CZ" sz="2300" smtClean="0"/>
              <a:t>Návod pak doporučuje za „kritické“ považovat ty proměnné, u nichž změna o 1 % (kladná či záporná) způsobuje odpovídající změnu základní hodnoty NPV o 5 %. Je však možné přijmout odlišná kritéria. Jaká procentní změna by měla za následek NPV = 0</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endParaRPr lang="cs-CZ" smtClean="0"/>
          </a:p>
        </p:txBody>
      </p:sp>
      <p:sp>
        <p:nvSpPr>
          <p:cNvPr id="47107" name="Rectangle 3"/>
          <p:cNvSpPr>
            <a:spLocks noGrp="1" noChangeArrowheads="1"/>
          </p:cNvSpPr>
          <p:nvPr>
            <p:ph type="body" idx="1"/>
          </p:nvPr>
        </p:nvSpPr>
        <p:spPr>
          <a:xfrm>
            <a:off x="566738" y="1752600"/>
            <a:ext cx="8001000" cy="4484688"/>
          </a:xfrm>
        </p:spPr>
        <p:txBody>
          <a:bodyPr/>
          <a:lstStyle/>
          <a:p>
            <a:pPr eaLnBrk="1" hangingPunct="1">
              <a:lnSpc>
                <a:spcPct val="90000"/>
              </a:lnSpc>
            </a:pPr>
            <a:r>
              <a:rPr lang="cs-CZ" sz="2600" b="1" smtClean="0"/>
              <a:t>Analýza rizik</a:t>
            </a:r>
            <a:r>
              <a:rPr lang="cs-CZ" sz="2600" smtClean="0"/>
              <a:t> je posouzení dopadu daných procentních změn určité proměnné na výkonnostní ukazatele projektu nevypovídá o pravděpodobnosti toho, že taková změna nastane. </a:t>
            </a:r>
          </a:p>
          <a:p>
            <a:pPr lvl="1" eaLnBrk="1" hangingPunct="1">
              <a:lnSpc>
                <a:spcPct val="90000"/>
              </a:lnSpc>
            </a:pPr>
            <a:r>
              <a:rPr lang="cs-CZ" sz="2200" smtClean="0"/>
              <a:t>Když se kritickým proměnným přidělí vhodné rozdělení pravděpodobnosti, lze odhadnout rozdělení pravděpodobnosti finančních a hospodářských ukazatelů výkonnosti. </a:t>
            </a:r>
          </a:p>
          <a:p>
            <a:pPr lvl="1" eaLnBrk="1" hangingPunct="1">
              <a:lnSpc>
                <a:spcPct val="90000"/>
              </a:lnSpc>
            </a:pPr>
            <a:r>
              <a:rPr lang="cs-CZ" sz="2200" smtClean="0"/>
              <a:t>To analytikovi umožní poskytnout zajímavé statistické údaje o výkonnostních ukazatelích projektu: očekávanou hodnotu, standardní odchylku, variační koeficient atd.</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cs-CZ" smtClean="0"/>
              <a:t>Mimotržní metody oceňování	</a:t>
            </a:r>
          </a:p>
        </p:txBody>
      </p:sp>
      <p:sp>
        <p:nvSpPr>
          <p:cNvPr id="48131" name="Rectangle 3"/>
          <p:cNvSpPr>
            <a:spLocks noGrp="1" noChangeArrowheads="1"/>
          </p:cNvSpPr>
          <p:nvPr>
            <p:ph type="body" idx="1"/>
          </p:nvPr>
        </p:nvSpPr>
        <p:spPr>
          <a:xfrm>
            <a:off x="566738" y="1752600"/>
            <a:ext cx="8001000" cy="4268788"/>
          </a:xfrm>
        </p:spPr>
        <p:txBody>
          <a:bodyPr/>
          <a:lstStyle/>
          <a:p>
            <a:pPr eaLnBrk="1" hangingPunct="1">
              <a:buFont typeface="Wingdings" pitchFamily="2" charset="2"/>
              <a:buNone/>
            </a:pPr>
            <a:r>
              <a:rPr lang="cs-CZ" sz="2400" b="1" smtClean="0"/>
              <a:t>Definice</a:t>
            </a:r>
            <a:r>
              <a:rPr lang="cs-CZ" sz="2400" smtClean="0"/>
              <a:t>: </a:t>
            </a:r>
          </a:p>
          <a:p>
            <a:pPr eaLnBrk="1" hangingPunct="1"/>
            <a:r>
              <a:rPr lang="cs-CZ" sz="2400" smtClean="0"/>
              <a:t>Mimotržní metody oceňování jsou metody používané pro ocenění netržních (veřejných) statků (ekologické přínosy, hodnota života, aj.)</a:t>
            </a:r>
          </a:p>
          <a:p>
            <a:pPr algn="just" eaLnBrk="1" hangingPunct="1">
              <a:spcBef>
                <a:spcPts val="500"/>
              </a:spcBef>
              <a:spcAft>
                <a:spcPts val="500"/>
              </a:spcAft>
            </a:pPr>
            <a:r>
              <a:rPr lang="cs-CZ" sz="2600" smtClean="0"/>
              <a:t>Ekonomické metody, které se používají pro získávání ceny pro netržní (veřejné) statky</a:t>
            </a:r>
          </a:p>
          <a:p>
            <a:pPr lvl="1" algn="just" eaLnBrk="1" hangingPunct="1">
              <a:spcBef>
                <a:spcPts val="500"/>
              </a:spcBef>
              <a:spcAft>
                <a:spcPts val="500"/>
              </a:spcAft>
            </a:pPr>
            <a:r>
              <a:rPr lang="cs-CZ" sz="2200" smtClean="0"/>
              <a:t>Ze samého principu tyto statky cenu nemají, ale mají hodnotu a měly by proto vystupovat do hodnocení</a:t>
            </a:r>
            <a:endParaRPr lang="cs-CZ" sz="2000" smtClean="0"/>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cs-CZ" smtClean="0"/>
              <a:t>Netržní statky a služby</a:t>
            </a:r>
          </a:p>
        </p:txBody>
      </p:sp>
      <p:sp>
        <p:nvSpPr>
          <p:cNvPr id="49155" name="Rectangle 3"/>
          <p:cNvSpPr>
            <a:spLocks noGrp="1" noChangeArrowheads="1"/>
          </p:cNvSpPr>
          <p:nvPr>
            <p:ph type="body" idx="1"/>
          </p:nvPr>
        </p:nvSpPr>
        <p:spPr/>
        <p:txBody>
          <a:bodyPr/>
          <a:lstStyle/>
          <a:p>
            <a:pPr eaLnBrk="1" hangingPunct="1">
              <a:lnSpc>
                <a:spcPct val="90000"/>
              </a:lnSpc>
              <a:buFont typeface="Wingdings" pitchFamily="2" charset="2"/>
              <a:buNone/>
            </a:pPr>
            <a:r>
              <a:rPr lang="cs-CZ" b="1" smtClean="0"/>
              <a:t>Definice veřejného statku</a:t>
            </a:r>
          </a:p>
          <a:p>
            <a:pPr eaLnBrk="1" hangingPunct="1">
              <a:lnSpc>
                <a:spcPct val="90000"/>
              </a:lnSpc>
            </a:pPr>
            <a:r>
              <a:rPr lang="cs-CZ" smtClean="0"/>
              <a:t>Podle ekonomické podstaty (Samuelson) jsou to statky, pro které jsou charakteristické následující vlastnosti </a:t>
            </a:r>
            <a:r>
              <a:rPr lang="cs-CZ" sz="2400" smtClean="0"/>
              <a:t>(platí pro čisté veřejné statky)</a:t>
            </a:r>
            <a:r>
              <a:rPr lang="cs-CZ" smtClean="0"/>
              <a:t>:</a:t>
            </a:r>
          </a:p>
          <a:p>
            <a:pPr lvl="1" eaLnBrk="1" hangingPunct="1">
              <a:lnSpc>
                <a:spcPct val="90000"/>
              </a:lnSpc>
            </a:pPr>
            <a:r>
              <a:rPr lang="cs-CZ" smtClean="0"/>
              <a:t>Nedělitelnost spotřeby a nesoutěživost spotřebitele</a:t>
            </a:r>
          </a:p>
          <a:p>
            <a:pPr lvl="1" eaLnBrk="1" hangingPunct="1">
              <a:lnSpc>
                <a:spcPct val="90000"/>
              </a:lnSpc>
            </a:pPr>
            <a:r>
              <a:rPr lang="cs-CZ" smtClean="0"/>
              <a:t>Nevylučitelnost ze spotřeby</a:t>
            </a:r>
          </a:p>
          <a:p>
            <a:pPr lvl="1" eaLnBrk="1" hangingPunct="1">
              <a:lnSpc>
                <a:spcPct val="90000"/>
              </a:lnSpc>
            </a:pPr>
            <a:r>
              <a:rPr lang="cs-CZ" smtClean="0"/>
              <a:t>Nulové mezní náklady na spotřebu každého dalšího spotřebitele</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cs-CZ" smtClean="0"/>
              <a:t>Ekonomická hodnota přírody</a:t>
            </a:r>
          </a:p>
        </p:txBody>
      </p:sp>
      <p:sp>
        <p:nvSpPr>
          <p:cNvPr id="50179" name="Rectangle 3"/>
          <p:cNvSpPr>
            <a:spLocks noGrp="1" noChangeArrowheads="1"/>
          </p:cNvSpPr>
          <p:nvPr>
            <p:ph type="body" idx="1"/>
          </p:nvPr>
        </p:nvSpPr>
        <p:spPr/>
        <p:txBody>
          <a:bodyPr/>
          <a:lstStyle/>
          <a:p>
            <a:pPr marL="571500" indent="-571500" eaLnBrk="1" hangingPunct="1">
              <a:lnSpc>
                <a:spcPct val="80000"/>
              </a:lnSpc>
              <a:buFont typeface="Wingdings" pitchFamily="2" charset="2"/>
              <a:buNone/>
            </a:pPr>
            <a:r>
              <a:rPr lang="cs-CZ" sz="2600" smtClean="0"/>
              <a:t>Vychází ze 4 hlavních užitků:</a:t>
            </a:r>
          </a:p>
          <a:p>
            <a:pPr marL="571500" indent="-571500" eaLnBrk="1" hangingPunct="1">
              <a:lnSpc>
                <a:spcPct val="80000"/>
              </a:lnSpc>
            </a:pPr>
            <a:r>
              <a:rPr lang="cs-CZ" sz="2600" smtClean="0"/>
              <a:t>přímá užitná hodnota , </a:t>
            </a:r>
          </a:p>
          <a:p>
            <a:pPr marL="966788" lvl="1" indent="-495300" eaLnBrk="1" hangingPunct="1">
              <a:lnSpc>
                <a:spcPct val="80000"/>
              </a:lnSpc>
            </a:pPr>
            <a:r>
              <a:rPr lang="cs-CZ" sz="2200" smtClean="0"/>
              <a:t>klasická ekonomická hodnota odvozená ze současného využití, </a:t>
            </a:r>
          </a:p>
          <a:p>
            <a:pPr marL="571500" indent="-571500" eaLnBrk="1" hangingPunct="1">
              <a:lnSpc>
                <a:spcPct val="80000"/>
              </a:lnSpc>
            </a:pPr>
            <a:r>
              <a:rPr lang="cs-CZ" sz="2600" smtClean="0"/>
              <a:t>nepřímá užitná hodnota</a:t>
            </a:r>
          </a:p>
          <a:p>
            <a:pPr marL="966788" lvl="1" indent="-495300" eaLnBrk="1" hangingPunct="1">
              <a:lnSpc>
                <a:spcPct val="80000"/>
              </a:lnSpc>
            </a:pPr>
            <a:r>
              <a:rPr lang="cs-CZ" sz="2200" smtClean="0"/>
              <a:t>vztahuje se k poskytovaným ekologickým funkcím, </a:t>
            </a:r>
          </a:p>
          <a:p>
            <a:pPr marL="571500" indent="-571500" eaLnBrk="1" hangingPunct="1">
              <a:lnSpc>
                <a:spcPct val="80000"/>
              </a:lnSpc>
            </a:pPr>
            <a:r>
              <a:rPr lang="cs-CZ" sz="2600" smtClean="0"/>
              <a:t>opční hodnota </a:t>
            </a:r>
          </a:p>
          <a:p>
            <a:pPr marL="966788" lvl="1" indent="-495300" eaLnBrk="1" hangingPunct="1">
              <a:lnSpc>
                <a:spcPct val="80000"/>
              </a:lnSpc>
            </a:pPr>
            <a:r>
              <a:rPr lang="cs-CZ" sz="2200" smtClean="0"/>
              <a:t>vyplývá z nejistoty spojené s riziky budoucnosti </a:t>
            </a:r>
          </a:p>
          <a:p>
            <a:pPr marL="571500" indent="-571500" eaLnBrk="1" hangingPunct="1">
              <a:lnSpc>
                <a:spcPct val="80000"/>
              </a:lnSpc>
            </a:pPr>
            <a:r>
              <a:rPr lang="cs-CZ" sz="2600" smtClean="0"/>
              <a:t>existenční hodnota</a:t>
            </a:r>
          </a:p>
          <a:p>
            <a:pPr marL="966788" lvl="1" indent="-495300" eaLnBrk="1" hangingPunct="1">
              <a:lnSpc>
                <a:spcPct val="80000"/>
              </a:lnSpc>
            </a:pPr>
            <a:r>
              <a:rPr lang="cs-CZ" sz="2200" smtClean="0"/>
              <a:t>vyjádření potřeby zachování přírody a různých forem života. </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cs-CZ" smtClean="0"/>
              <a:t>Příklady ekologických hodnot</a:t>
            </a:r>
          </a:p>
        </p:txBody>
      </p:sp>
      <p:graphicFrame>
        <p:nvGraphicFramePr>
          <p:cNvPr id="200707" name="Group 3"/>
          <p:cNvGraphicFramePr>
            <a:graphicFrameLocks noGrp="1"/>
          </p:cNvGraphicFramePr>
          <p:nvPr>
            <p:ph idx="1"/>
          </p:nvPr>
        </p:nvGraphicFramePr>
        <p:xfrm>
          <a:off x="566738" y="1752600"/>
          <a:ext cx="8108950" cy="4289425"/>
        </p:xfrm>
        <a:graphic>
          <a:graphicData uri="http://schemas.openxmlformats.org/drawingml/2006/table">
            <a:tbl>
              <a:tblPr/>
              <a:tblGrid>
                <a:gridCol w="1989137"/>
                <a:gridCol w="2376488"/>
                <a:gridCol w="1871662"/>
                <a:gridCol w="1871663"/>
              </a:tblGrid>
              <a:tr h="717488">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Arial" charset="0"/>
                          <a:cs typeface="Arial" charset="0"/>
                        </a:rPr>
                        <a:t>Přímé užitné hodnoty</a:t>
                      </a:r>
                      <a:endParaRPr kumimoji="0" lang="cs-CZ" sz="1800" b="0" i="0" u="none" strike="noStrike" cap="none" normalizeH="0" baseline="0" smtClean="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Arial" charset="0"/>
                          <a:cs typeface="Arial" charset="0"/>
                        </a:rPr>
                        <a:t>Nepřímé užitné hodnoty</a:t>
                      </a:r>
                      <a:endParaRPr kumimoji="0" lang="cs-CZ" sz="1800" b="0" i="0" u="none" strike="noStrike" cap="none" normalizeH="0" baseline="0" smtClean="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Arial" charset="0"/>
                          <a:cs typeface="Arial" charset="0"/>
                        </a:rPr>
                        <a:t>Opční hodnoty</a:t>
                      </a:r>
                      <a:endParaRPr kumimoji="0" lang="cs-CZ" sz="1800" b="0" i="0" u="none" strike="noStrike" cap="none" normalizeH="0" baseline="0" smtClean="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Arial" charset="0"/>
                          <a:cs typeface="Arial" charset="0"/>
                        </a:rPr>
                        <a:t>Existenční hodnoty</a:t>
                      </a:r>
                      <a:endParaRPr kumimoji="0" lang="cs-CZ" sz="1800" b="0" i="0" u="none" strike="noStrike" cap="none" normalizeH="0" baseline="0" smtClean="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8436">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Produkce ryb</a:t>
                      </a:r>
                      <a:endParaRPr kumimoji="0" lang="cs-CZ" sz="1800" b="0" i="0" u="none" strike="noStrike" cap="none" normalizeH="0" baseline="0" smtClean="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Biodiverzita</a:t>
                      </a:r>
                      <a:endParaRPr kumimoji="0" lang="cs-CZ" sz="1800" b="0" i="0" u="none" strike="noStrike" cap="none" normalizeH="0" baseline="0" smtClean="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Zachování </a:t>
                      </a:r>
                    </a:p>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Biodiverzity</a:t>
                      </a:r>
                    </a:p>
                    <a:p>
                      <a:pPr marL="469900" marR="0" lvl="0" indent="-469900" algn="ct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6">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Zachování</a:t>
                      </a:r>
                    </a:p>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biodiverzity</a:t>
                      </a:r>
                    </a:p>
                    <a:p>
                      <a:pPr marL="469900" marR="0" lvl="0" indent="-469900" algn="ct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a:p>
                      <a:pPr marL="469900" marR="0" lvl="0" indent="-469900" algn="ct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a:p>
                      <a:pPr marL="469900" marR="0" lvl="0" indent="-469900" algn="ct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a:p>
                      <a:pPr marL="469900" marR="0" lvl="0" indent="-469900" algn="ct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a:p>
                      <a:pPr marL="469900" marR="0" lvl="0" indent="-469900" algn="ct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cs typeface="Arial" charset="0"/>
                      </a:endParaRPr>
                    </a:p>
                    <a:p>
                      <a:pPr marL="469900" marR="0" lvl="0" indent="-469900" algn="ct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38117">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Chov kachen</a:t>
                      </a:r>
                      <a:endParaRPr kumimoji="0" lang="cs-CZ" sz="1800" b="0" i="0" u="none" strike="noStrike" cap="none" normalizeH="0" baseline="0" smtClean="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Mikroklima</a:t>
                      </a:r>
                      <a:endParaRPr kumimoji="0" lang="cs-CZ" sz="1800" b="0" i="0" u="none" strike="noStrike" cap="none" normalizeH="0" baseline="0" smtClean="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cs-CZ"/>
                    </a:p>
                  </a:txBody>
                  <a:tcPr/>
                </a:tc>
                <a:tc vMerge="1">
                  <a:txBody>
                    <a:bodyPr/>
                    <a:lstStyle/>
                    <a:p>
                      <a:endParaRPr lang="cs-CZ"/>
                    </a:p>
                  </a:txBody>
                  <a:tcPr/>
                </a:tc>
              </a:tr>
              <a:tr h="640073">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Rekreace</a:t>
                      </a:r>
                      <a:endParaRPr kumimoji="0" lang="cs-CZ" sz="1800" b="0" i="0" u="none" strike="noStrike" cap="none" normalizeH="0" baseline="0" smtClean="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Ekologická stabilita </a:t>
                      </a:r>
                    </a:p>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krajiny</a:t>
                      </a:r>
                      <a:endParaRPr kumimoji="0" lang="cs-CZ" sz="1800" b="0" i="0" u="none" strike="noStrike" cap="none" normalizeH="0" baseline="0" smtClean="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Udržení vodních </a:t>
                      </a:r>
                    </a:p>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zdrojů</a:t>
                      </a:r>
                    </a:p>
                    <a:p>
                      <a:pPr marL="469900" marR="0" lvl="0" indent="-469900" algn="ct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cs-CZ"/>
                    </a:p>
                  </a:txBody>
                  <a:tcPr/>
                </a:tc>
              </a:tr>
              <a:tr h="538117">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Regulace odtoku</a:t>
                      </a:r>
                      <a:endParaRPr kumimoji="0" lang="cs-CZ" sz="1800" b="0" i="0" u="none" strike="noStrike" cap="none" normalizeH="0" baseline="0" smtClean="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Krajinný ráz</a:t>
                      </a:r>
                      <a:endParaRPr kumimoji="0" lang="cs-CZ" sz="1800" b="0" i="0" u="none" strike="noStrike" cap="none" normalizeH="0" baseline="0" smtClean="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cs-CZ"/>
                    </a:p>
                  </a:txBody>
                  <a:tcPr/>
                </a:tc>
                <a:tc vMerge="1">
                  <a:txBody>
                    <a:bodyPr/>
                    <a:lstStyle/>
                    <a:p>
                      <a:endParaRPr lang="cs-CZ"/>
                    </a:p>
                  </a:txBody>
                  <a:tcPr/>
                </a:tc>
              </a:tr>
              <a:tr h="719076">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Pozitivní vliv na </a:t>
                      </a:r>
                    </a:p>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kvalitu vody</a:t>
                      </a:r>
                      <a:endParaRPr kumimoji="0" lang="cs-CZ" sz="1800" b="0" i="0" u="none" strike="noStrike" cap="none" normalizeH="0" baseline="0" smtClean="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Samočisticí procesy</a:t>
                      </a:r>
                      <a:endParaRPr kumimoji="0" lang="cs-CZ" sz="1800" b="0" i="0" u="none" strike="noStrike" cap="none" normalizeH="0" baseline="0" smtClean="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Stabilita krajiny </a:t>
                      </a:r>
                    </a:p>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vůči klimatickým </a:t>
                      </a:r>
                    </a:p>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změnám</a:t>
                      </a:r>
                    </a:p>
                    <a:p>
                      <a:pPr marL="469900" marR="0" lvl="0" indent="-469900" algn="ctr" defTabSz="914400" rtl="0" eaLnBrk="1" fontAlgn="b"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cs-CZ"/>
                    </a:p>
                  </a:txBody>
                  <a:tcPr/>
                </a:tc>
              </a:tr>
              <a:tr h="538117">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Vodní zdroj</a:t>
                      </a:r>
                      <a:endParaRPr kumimoji="0" lang="cs-CZ" sz="1800" b="0" i="0" u="none" strike="noStrike" cap="none" normalizeH="0" baseline="0" smtClean="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cs typeface="Arial" charset="0"/>
                        </a:rPr>
                        <a:t>Produkce kyslíku</a:t>
                      </a:r>
                      <a:endParaRPr kumimoji="0" lang="cs-CZ" sz="1800" b="0" i="0" u="none" strike="noStrike" cap="none" normalizeH="0" baseline="0" smtClean="0">
                        <a:ln>
                          <a:noFill/>
                        </a:ln>
                        <a:solidFill>
                          <a:schemeClr val="tx1"/>
                        </a:solidFill>
                        <a:effectLst/>
                        <a:latin typeface="Arial" charset="0"/>
                      </a:endParaRPr>
                    </a:p>
                  </a:txBody>
                  <a:tcPr marT="45717" marB="457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cs-CZ"/>
                    </a:p>
                  </a:txBody>
                  <a:tcPr/>
                </a:tc>
                <a:tc vMerge="1">
                  <a:txBody>
                    <a:bodyPr/>
                    <a:lstStyle/>
                    <a:p>
                      <a:endParaRPr lang="cs-CZ"/>
                    </a:p>
                  </a:txBody>
                  <a:tcPr/>
                </a:tc>
              </a:tr>
            </a:tbl>
          </a:graphicData>
        </a:graphic>
      </p:graphicFrame>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611188" y="549275"/>
            <a:ext cx="8001000" cy="1008063"/>
          </a:xfrm>
        </p:spPr>
        <p:txBody>
          <a:bodyPr/>
          <a:lstStyle/>
          <a:p>
            <a:pPr eaLnBrk="1" hangingPunct="1"/>
            <a:r>
              <a:rPr lang="cs-CZ" sz="3600" smtClean="0"/>
              <a:t>Klasifikace</a:t>
            </a:r>
          </a:p>
        </p:txBody>
      </p:sp>
      <p:sp>
        <p:nvSpPr>
          <p:cNvPr id="52227" name="Rectangle 3"/>
          <p:cNvSpPr>
            <a:spLocks noGrp="1" noChangeArrowheads="1"/>
          </p:cNvSpPr>
          <p:nvPr>
            <p:ph type="body" idx="1"/>
          </p:nvPr>
        </p:nvSpPr>
        <p:spPr>
          <a:xfrm>
            <a:off x="468313" y="1844675"/>
            <a:ext cx="8229600" cy="4281488"/>
          </a:xfrm>
        </p:spPr>
        <p:txBody>
          <a:bodyPr/>
          <a:lstStyle/>
          <a:p>
            <a:pPr marL="571500" indent="-571500" eaLnBrk="1" hangingPunct="1"/>
            <a:r>
              <a:rPr lang="cs-CZ" sz="2800" smtClean="0"/>
              <a:t>přímé metody, </a:t>
            </a:r>
          </a:p>
          <a:p>
            <a:pPr marL="966788" lvl="1" indent="-495300" eaLnBrk="1" hangingPunct="1"/>
            <a:r>
              <a:rPr lang="cs-CZ" sz="2400" smtClean="0"/>
              <a:t>spotřebitel je dotazován přímo,</a:t>
            </a:r>
          </a:p>
          <a:p>
            <a:pPr marL="571500" indent="-571500" eaLnBrk="1" hangingPunct="1"/>
            <a:r>
              <a:rPr lang="cs-CZ" sz="2800" smtClean="0"/>
              <a:t>nepřímé metody, </a:t>
            </a:r>
          </a:p>
          <a:p>
            <a:pPr marL="966788" lvl="1" indent="-495300" eaLnBrk="1" hangingPunct="1"/>
            <a:r>
              <a:rPr lang="cs-CZ" sz="2400" smtClean="0"/>
              <a:t>spotřebitelská úspora je odvozena prostřednictvím souvisejících trhů (trhy těch statků a služeb, u nichž jsou veřejné statky a služby posuzovány jako jedna z částí užitné hodnoty).</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539750" y="549275"/>
            <a:ext cx="8001000" cy="1008063"/>
          </a:xfrm>
        </p:spPr>
        <p:txBody>
          <a:bodyPr/>
          <a:lstStyle/>
          <a:p>
            <a:pPr eaLnBrk="1" hangingPunct="1"/>
            <a:r>
              <a:rPr lang="cs-CZ" smtClean="0"/>
              <a:t>Náklady</a:t>
            </a:r>
          </a:p>
        </p:txBody>
      </p:sp>
      <p:sp>
        <p:nvSpPr>
          <p:cNvPr id="7171" name="Rectangle 3"/>
          <p:cNvSpPr>
            <a:spLocks noGrp="1" noChangeArrowheads="1"/>
          </p:cNvSpPr>
          <p:nvPr>
            <p:ph type="body" idx="1"/>
          </p:nvPr>
        </p:nvSpPr>
        <p:spPr>
          <a:xfrm>
            <a:off x="468313" y="1844675"/>
            <a:ext cx="8229600" cy="4281488"/>
          </a:xfrm>
        </p:spPr>
        <p:txBody>
          <a:bodyPr/>
          <a:lstStyle/>
          <a:p>
            <a:pPr marL="571500" indent="-571500" eaLnBrk="1" hangingPunct="1"/>
            <a:r>
              <a:rPr lang="cs-CZ" sz="2800" smtClean="0"/>
              <a:t>v pojetí CBA souhrnem </a:t>
            </a:r>
            <a:r>
              <a:rPr lang="cs-CZ" sz="2800" b="1" smtClean="0"/>
              <a:t>peněžních výdajů</a:t>
            </a:r>
            <a:r>
              <a:rPr lang="cs-CZ" sz="2800" smtClean="0"/>
              <a:t> a </a:t>
            </a:r>
            <a:r>
              <a:rPr lang="cs-CZ" sz="2800" b="1" smtClean="0"/>
              <a:t>nepeněžních prvků</a:t>
            </a:r>
            <a:r>
              <a:rPr lang="cs-CZ" sz="2800" smtClean="0"/>
              <a:t> nutných k využití různých zdrojů pro získání specifického produktu. </a:t>
            </a:r>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68313" y="260350"/>
            <a:ext cx="8001000" cy="1216025"/>
          </a:xfrm>
        </p:spPr>
        <p:txBody>
          <a:bodyPr/>
          <a:lstStyle/>
          <a:p>
            <a:pPr eaLnBrk="1" hangingPunct="1"/>
            <a:r>
              <a:rPr lang="cs-CZ" sz="3200" smtClean="0"/>
              <a:t>Metody ocenění environmentálních nákladů a přínosů</a:t>
            </a:r>
          </a:p>
        </p:txBody>
      </p:sp>
      <p:sp>
        <p:nvSpPr>
          <p:cNvPr id="53251" name="Rectangle 3"/>
          <p:cNvSpPr>
            <a:spLocks noGrp="1" noChangeArrowheads="1"/>
          </p:cNvSpPr>
          <p:nvPr>
            <p:ph type="body" idx="1"/>
          </p:nvPr>
        </p:nvSpPr>
        <p:spPr>
          <a:xfrm>
            <a:off x="468313" y="1700213"/>
            <a:ext cx="8001000" cy="4681537"/>
          </a:xfrm>
        </p:spPr>
        <p:txBody>
          <a:bodyPr/>
          <a:lstStyle/>
          <a:p>
            <a:pPr eaLnBrk="1" hangingPunct="1">
              <a:buFont typeface="Wingdings" pitchFamily="2" charset="2"/>
              <a:buNone/>
            </a:pPr>
            <a:endParaRPr lang="cs-CZ" sz="2400" smtClean="0"/>
          </a:p>
          <a:p>
            <a:pPr eaLnBrk="1" hangingPunct="1">
              <a:buFont typeface="Wingdings" pitchFamily="2" charset="2"/>
              <a:buNone/>
            </a:pPr>
            <a:endParaRPr lang="cs-CZ" sz="2400" smtClean="0"/>
          </a:p>
          <a:p>
            <a:pPr eaLnBrk="1" hangingPunct="1">
              <a:buFont typeface="Wingdings" pitchFamily="2" charset="2"/>
              <a:buNone/>
            </a:pPr>
            <a:endParaRPr lang="cs-CZ" sz="2400" smtClean="0"/>
          </a:p>
          <a:p>
            <a:pPr eaLnBrk="1" hangingPunct="1">
              <a:buFont typeface="Wingdings" pitchFamily="2" charset="2"/>
              <a:buNone/>
            </a:pPr>
            <a:endParaRPr lang="cs-CZ" sz="2400" smtClean="0"/>
          </a:p>
          <a:p>
            <a:pPr eaLnBrk="1" hangingPunct="1">
              <a:buFont typeface="Wingdings" pitchFamily="2" charset="2"/>
              <a:buNone/>
            </a:pPr>
            <a:endParaRPr lang="cs-CZ" sz="2400" smtClean="0"/>
          </a:p>
          <a:p>
            <a:pPr eaLnBrk="1" hangingPunct="1">
              <a:buFont typeface="Wingdings" pitchFamily="2" charset="2"/>
              <a:buNone/>
            </a:pPr>
            <a:endParaRPr lang="cs-CZ" sz="2400" smtClean="0"/>
          </a:p>
          <a:p>
            <a:pPr eaLnBrk="1" hangingPunct="1">
              <a:buFont typeface="Wingdings" pitchFamily="2" charset="2"/>
              <a:buNone/>
            </a:pPr>
            <a:endParaRPr lang="cs-CZ" sz="2400" smtClean="0"/>
          </a:p>
          <a:p>
            <a:pPr eaLnBrk="1" hangingPunct="1">
              <a:buFont typeface="Wingdings" pitchFamily="2" charset="2"/>
              <a:buNone/>
            </a:pPr>
            <a:endParaRPr lang="cs-CZ" sz="2400" smtClean="0"/>
          </a:p>
          <a:p>
            <a:pPr eaLnBrk="1" hangingPunct="1">
              <a:buFont typeface="Wingdings" pitchFamily="2" charset="2"/>
              <a:buNone/>
            </a:pPr>
            <a:endParaRPr lang="cs-CZ" sz="2400" smtClean="0"/>
          </a:p>
          <a:p>
            <a:pPr eaLnBrk="1" hangingPunct="1">
              <a:buFont typeface="Wingdings" pitchFamily="2" charset="2"/>
              <a:buNone/>
            </a:pPr>
            <a:endParaRPr lang="cs-CZ" sz="2400" smtClean="0"/>
          </a:p>
        </p:txBody>
      </p:sp>
      <p:grpSp>
        <p:nvGrpSpPr>
          <p:cNvPr id="53252" name="Group 4"/>
          <p:cNvGrpSpPr>
            <a:grpSpLocks noChangeAspect="1"/>
          </p:cNvGrpSpPr>
          <p:nvPr/>
        </p:nvGrpSpPr>
        <p:grpSpPr bwMode="auto">
          <a:xfrm>
            <a:off x="900113" y="1773238"/>
            <a:ext cx="6696075" cy="4275137"/>
            <a:chOff x="2500" y="6865"/>
            <a:chExt cx="7200" cy="4627"/>
          </a:xfrm>
        </p:grpSpPr>
        <p:sp>
          <p:nvSpPr>
            <p:cNvPr id="53253" name="AutoShape 5"/>
            <p:cNvSpPr>
              <a:spLocks noChangeAspect="1" noChangeArrowheads="1"/>
            </p:cNvSpPr>
            <p:nvPr/>
          </p:nvSpPr>
          <p:spPr bwMode="auto">
            <a:xfrm>
              <a:off x="2500" y="6865"/>
              <a:ext cx="7200" cy="4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p>
          </p:txBody>
        </p:sp>
        <p:sp>
          <p:nvSpPr>
            <p:cNvPr id="53254" name="Rectangle 6"/>
            <p:cNvSpPr>
              <a:spLocks noChangeArrowheads="1"/>
            </p:cNvSpPr>
            <p:nvPr/>
          </p:nvSpPr>
          <p:spPr bwMode="auto">
            <a:xfrm>
              <a:off x="3726" y="7790"/>
              <a:ext cx="1684" cy="462"/>
            </a:xfrm>
            <a:prstGeom prst="rect">
              <a:avLst/>
            </a:prstGeom>
            <a:solidFill>
              <a:srgbClr val="FFFFFF"/>
            </a:solidFill>
            <a:ln w="9525">
              <a:solidFill>
                <a:srgbClr val="000000"/>
              </a:solidFill>
              <a:miter lim="800000"/>
              <a:headEnd/>
              <a:tailEnd/>
            </a:ln>
          </p:spPr>
          <p:txBody>
            <a:bodyPr/>
            <a:lstStyle/>
            <a:p>
              <a:pPr algn="ctr"/>
              <a:r>
                <a:rPr lang="cs-CZ" sz="1200">
                  <a:latin typeface="Arial" charset="0"/>
                </a:rPr>
                <a:t>Nepřímé metody ocenění</a:t>
              </a:r>
              <a:endParaRPr lang="cs-CZ" sz="1200"/>
            </a:p>
          </p:txBody>
        </p:sp>
        <p:sp>
          <p:nvSpPr>
            <p:cNvPr id="53255" name="Rectangle 7"/>
            <p:cNvSpPr>
              <a:spLocks noChangeArrowheads="1"/>
            </p:cNvSpPr>
            <p:nvPr/>
          </p:nvSpPr>
          <p:spPr bwMode="auto">
            <a:xfrm>
              <a:off x="6943" y="7790"/>
              <a:ext cx="1685" cy="462"/>
            </a:xfrm>
            <a:prstGeom prst="rect">
              <a:avLst/>
            </a:prstGeom>
            <a:solidFill>
              <a:srgbClr val="FFFFFF"/>
            </a:solidFill>
            <a:ln w="9525">
              <a:solidFill>
                <a:srgbClr val="000000"/>
              </a:solidFill>
              <a:miter lim="800000"/>
              <a:headEnd/>
              <a:tailEnd/>
            </a:ln>
          </p:spPr>
          <p:txBody>
            <a:bodyPr/>
            <a:lstStyle/>
            <a:p>
              <a:pPr algn="ctr"/>
              <a:r>
                <a:rPr lang="cs-CZ" sz="1200">
                  <a:latin typeface="Arial" charset="0"/>
                </a:rPr>
                <a:t>Přímé metody ocenění</a:t>
              </a:r>
              <a:endParaRPr lang="cs-CZ" sz="1200"/>
            </a:p>
          </p:txBody>
        </p:sp>
        <p:sp>
          <p:nvSpPr>
            <p:cNvPr id="53256" name="Rectangle 8"/>
            <p:cNvSpPr>
              <a:spLocks noChangeArrowheads="1"/>
            </p:cNvSpPr>
            <p:nvPr/>
          </p:nvSpPr>
          <p:spPr bwMode="auto">
            <a:xfrm>
              <a:off x="4492" y="7019"/>
              <a:ext cx="3217" cy="462"/>
            </a:xfrm>
            <a:prstGeom prst="rect">
              <a:avLst/>
            </a:prstGeom>
            <a:solidFill>
              <a:srgbClr val="FFFFFF"/>
            </a:solidFill>
            <a:ln w="9525">
              <a:solidFill>
                <a:srgbClr val="000000"/>
              </a:solidFill>
              <a:miter lim="800000"/>
              <a:headEnd/>
              <a:tailEnd/>
            </a:ln>
          </p:spPr>
          <p:txBody>
            <a:bodyPr/>
            <a:lstStyle/>
            <a:p>
              <a:pPr algn="ctr"/>
              <a:r>
                <a:rPr lang="cs-CZ" sz="1200">
                  <a:latin typeface="Arial" charset="0"/>
                </a:rPr>
                <a:t>Metody ocenění environmentálních nákladů a přínosů</a:t>
              </a:r>
              <a:endParaRPr lang="cs-CZ" sz="1200"/>
            </a:p>
          </p:txBody>
        </p:sp>
        <p:sp>
          <p:nvSpPr>
            <p:cNvPr id="53257" name="Rectangle 9"/>
            <p:cNvSpPr>
              <a:spLocks noChangeArrowheads="1"/>
            </p:cNvSpPr>
            <p:nvPr/>
          </p:nvSpPr>
          <p:spPr bwMode="auto">
            <a:xfrm>
              <a:off x="2653" y="8562"/>
              <a:ext cx="1378" cy="462"/>
            </a:xfrm>
            <a:prstGeom prst="rect">
              <a:avLst/>
            </a:prstGeom>
            <a:solidFill>
              <a:srgbClr val="FFFFFF"/>
            </a:solidFill>
            <a:ln w="9525">
              <a:solidFill>
                <a:srgbClr val="000000"/>
              </a:solidFill>
              <a:miter lim="800000"/>
              <a:headEnd/>
              <a:tailEnd/>
            </a:ln>
          </p:spPr>
          <p:txBody>
            <a:bodyPr/>
            <a:lstStyle/>
            <a:p>
              <a:pPr algn="ctr"/>
              <a:r>
                <a:rPr lang="cs-CZ" sz="1200">
                  <a:latin typeface="Arial" charset="0"/>
                </a:rPr>
                <a:t>Konvenčních trhů</a:t>
              </a:r>
              <a:endParaRPr lang="cs-CZ" sz="1200"/>
            </a:p>
          </p:txBody>
        </p:sp>
        <p:sp>
          <p:nvSpPr>
            <p:cNvPr id="53258" name="Rectangle 10"/>
            <p:cNvSpPr>
              <a:spLocks noChangeArrowheads="1"/>
            </p:cNvSpPr>
            <p:nvPr/>
          </p:nvSpPr>
          <p:spPr bwMode="auto">
            <a:xfrm>
              <a:off x="4798" y="8562"/>
              <a:ext cx="1379" cy="462"/>
            </a:xfrm>
            <a:prstGeom prst="rect">
              <a:avLst/>
            </a:prstGeom>
            <a:solidFill>
              <a:srgbClr val="FFFFFF"/>
            </a:solidFill>
            <a:ln w="9525">
              <a:solidFill>
                <a:srgbClr val="000000"/>
              </a:solidFill>
              <a:miter lim="800000"/>
              <a:headEnd/>
              <a:tailEnd/>
            </a:ln>
          </p:spPr>
          <p:txBody>
            <a:bodyPr/>
            <a:lstStyle/>
            <a:p>
              <a:pPr algn="ctr"/>
              <a:r>
                <a:rPr lang="cs-CZ" sz="1200">
                  <a:latin typeface="Arial" charset="0"/>
                </a:rPr>
                <a:t>Náhražkových trhů</a:t>
              </a:r>
              <a:endParaRPr lang="cs-CZ" sz="1200"/>
            </a:p>
          </p:txBody>
        </p:sp>
        <p:sp>
          <p:nvSpPr>
            <p:cNvPr id="53259" name="Rectangle 11"/>
            <p:cNvSpPr>
              <a:spLocks noChangeArrowheads="1"/>
            </p:cNvSpPr>
            <p:nvPr/>
          </p:nvSpPr>
          <p:spPr bwMode="auto">
            <a:xfrm>
              <a:off x="7096" y="8562"/>
              <a:ext cx="1378" cy="462"/>
            </a:xfrm>
            <a:prstGeom prst="rect">
              <a:avLst/>
            </a:prstGeom>
            <a:solidFill>
              <a:srgbClr val="FFFFFF"/>
            </a:solidFill>
            <a:ln w="9525">
              <a:solidFill>
                <a:srgbClr val="000000"/>
              </a:solidFill>
              <a:miter lim="800000"/>
              <a:headEnd/>
              <a:tailEnd/>
            </a:ln>
          </p:spPr>
          <p:txBody>
            <a:bodyPr/>
            <a:lstStyle/>
            <a:p>
              <a:pPr algn="ctr"/>
              <a:r>
                <a:rPr lang="cs-CZ" sz="1200">
                  <a:latin typeface="Arial" charset="0"/>
                </a:rPr>
                <a:t>Hypotetických trhů </a:t>
              </a:r>
              <a:endParaRPr lang="cs-CZ" sz="1200"/>
            </a:p>
          </p:txBody>
        </p:sp>
        <p:sp>
          <p:nvSpPr>
            <p:cNvPr id="53260" name="Rectangle 12"/>
            <p:cNvSpPr>
              <a:spLocks noChangeArrowheads="1"/>
            </p:cNvSpPr>
            <p:nvPr/>
          </p:nvSpPr>
          <p:spPr bwMode="auto">
            <a:xfrm>
              <a:off x="2960" y="9333"/>
              <a:ext cx="1685" cy="463"/>
            </a:xfrm>
            <a:prstGeom prst="rect">
              <a:avLst/>
            </a:prstGeom>
            <a:solidFill>
              <a:srgbClr val="FFFFFF"/>
            </a:solidFill>
            <a:ln w="9525">
              <a:solidFill>
                <a:srgbClr val="000000"/>
              </a:solidFill>
              <a:miter lim="800000"/>
              <a:headEnd/>
              <a:tailEnd/>
            </a:ln>
          </p:spPr>
          <p:txBody>
            <a:bodyPr/>
            <a:lstStyle/>
            <a:p>
              <a:pPr algn="ctr"/>
              <a:r>
                <a:rPr lang="cs-CZ" sz="1200">
                  <a:latin typeface="Arial" charset="0"/>
                </a:rPr>
                <a:t>Metoda ovlivnění produkce (EOPM)</a:t>
              </a:r>
              <a:endParaRPr lang="cs-CZ" sz="1200"/>
            </a:p>
          </p:txBody>
        </p:sp>
        <p:sp>
          <p:nvSpPr>
            <p:cNvPr id="53261" name="Rectangle 13"/>
            <p:cNvSpPr>
              <a:spLocks noChangeArrowheads="1"/>
            </p:cNvSpPr>
            <p:nvPr/>
          </p:nvSpPr>
          <p:spPr bwMode="auto">
            <a:xfrm>
              <a:off x="2960" y="10104"/>
              <a:ext cx="1685" cy="464"/>
            </a:xfrm>
            <a:prstGeom prst="rect">
              <a:avLst/>
            </a:prstGeom>
            <a:solidFill>
              <a:srgbClr val="FFFFFF"/>
            </a:solidFill>
            <a:ln w="9525">
              <a:solidFill>
                <a:srgbClr val="000000"/>
              </a:solidFill>
              <a:miter lim="800000"/>
              <a:headEnd/>
              <a:tailEnd/>
            </a:ln>
          </p:spPr>
          <p:txBody>
            <a:bodyPr/>
            <a:lstStyle/>
            <a:p>
              <a:pPr algn="ctr"/>
              <a:r>
                <a:rPr lang="cs-CZ" sz="1200">
                  <a:latin typeface="Arial" charset="0"/>
                </a:rPr>
                <a:t>Metoda nákladů na odstranění (RCM)</a:t>
              </a:r>
              <a:endParaRPr lang="cs-CZ" sz="1200"/>
            </a:p>
          </p:txBody>
        </p:sp>
        <p:sp>
          <p:nvSpPr>
            <p:cNvPr id="53262" name="Rectangle 14"/>
            <p:cNvSpPr>
              <a:spLocks noChangeArrowheads="1"/>
            </p:cNvSpPr>
            <p:nvPr/>
          </p:nvSpPr>
          <p:spPr bwMode="auto">
            <a:xfrm>
              <a:off x="5104" y="9333"/>
              <a:ext cx="1686" cy="464"/>
            </a:xfrm>
            <a:prstGeom prst="rect">
              <a:avLst/>
            </a:prstGeom>
            <a:solidFill>
              <a:srgbClr val="FFFFFF"/>
            </a:solidFill>
            <a:ln w="9525">
              <a:solidFill>
                <a:srgbClr val="000000"/>
              </a:solidFill>
              <a:miter lim="800000"/>
              <a:headEnd/>
              <a:tailEnd/>
            </a:ln>
          </p:spPr>
          <p:txBody>
            <a:bodyPr/>
            <a:lstStyle/>
            <a:p>
              <a:pPr algn="ctr"/>
              <a:r>
                <a:rPr lang="cs-CZ" sz="1200">
                  <a:latin typeface="Arial" charset="0"/>
                </a:rPr>
                <a:t>Metoda prevent. výdajů (PEM)</a:t>
              </a:r>
              <a:endParaRPr lang="cs-CZ" sz="1200"/>
            </a:p>
          </p:txBody>
        </p:sp>
        <p:sp>
          <p:nvSpPr>
            <p:cNvPr id="53263" name="Rectangle 15"/>
            <p:cNvSpPr>
              <a:spLocks noChangeArrowheads="1"/>
            </p:cNvSpPr>
            <p:nvPr/>
          </p:nvSpPr>
          <p:spPr bwMode="auto">
            <a:xfrm>
              <a:off x="5104" y="10104"/>
              <a:ext cx="1687" cy="463"/>
            </a:xfrm>
            <a:prstGeom prst="rect">
              <a:avLst/>
            </a:prstGeom>
            <a:solidFill>
              <a:srgbClr val="FFFFFF"/>
            </a:solidFill>
            <a:ln w="9525">
              <a:solidFill>
                <a:srgbClr val="000000"/>
              </a:solidFill>
              <a:miter lim="800000"/>
              <a:headEnd/>
              <a:tailEnd/>
            </a:ln>
          </p:spPr>
          <p:txBody>
            <a:bodyPr/>
            <a:lstStyle/>
            <a:p>
              <a:pPr algn="ctr"/>
              <a:r>
                <a:rPr lang="cs-CZ" sz="1200">
                  <a:latin typeface="Arial" charset="0"/>
                </a:rPr>
                <a:t>Metoda cestovních nákladů (TCM)</a:t>
              </a:r>
              <a:endParaRPr lang="cs-CZ" sz="1200"/>
            </a:p>
          </p:txBody>
        </p:sp>
        <p:sp>
          <p:nvSpPr>
            <p:cNvPr id="53264" name="Rectangle 16"/>
            <p:cNvSpPr>
              <a:spLocks noChangeArrowheads="1"/>
            </p:cNvSpPr>
            <p:nvPr/>
          </p:nvSpPr>
          <p:spPr bwMode="auto">
            <a:xfrm>
              <a:off x="5104" y="10876"/>
              <a:ext cx="1689" cy="463"/>
            </a:xfrm>
            <a:prstGeom prst="rect">
              <a:avLst/>
            </a:prstGeom>
            <a:solidFill>
              <a:srgbClr val="FFFFFF"/>
            </a:solidFill>
            <a:ln w="9525">
              <a:solidFill>
                <a:srgbClr val="000000"/>
              </a:solidFill>
              <a:miter lim="800000"/>
              <a:headEnd/>
              <a:tailEnd/>
            </a:ln>
          </p:spPr>
          <p:txBody>
            <a:bodyPr/>
            <a:lstStyle/>
            <a:p>
              <a:pPr algn="ctr"/>
              <a:r>
                <a:rPr lang="cs-CZ" sz="1200">
                  <a:latin typeface="Arial" charset="0"/>
                </a:rPr>
                <a:t>Hedonic Price   Method (HPM)</a:t>
              </a:r>
              <a:endParaRPr lang="cs-CZ" sz="1200"/>
            </a:p>
          </p:txBody>
        </p:sp>
        <p:sp>
          <p:nvSpPr>
            <p:cNvPr id="53265" name="Rectangle 17"/>
            <p:cNvSpPr>
              <a:spLocks noChangeArrowheads="1"/>
            </p:cNvSpPr>
            <p:nvPr/>
          </p:nvSpPr>
          <p:spPr bwMode="auto">
            <a:xfrm>
              <a:off x="7402" y="9333"/>
              <a:ext cx="2145" cy="464"/>
            </a:xfrm>
            <a:prstGeom prst="rect">
              <a:avLst/>
            </a:prstGeom>
            <a:solidFill>
              <a:srgbClr val="FFFFFF"/>
            </a:solidFill>
            <a:ln w="9525">
              <a:solidFill>
                <a:srgbClr val="000000"/>
              </a:solidFill>
              <a:miter lim="800000"/>
              <a:headEnd/>
              <a:tailEnd/>
            </a:ln>
          </p:spPr>
          <p:txBody>
            <a:bodyPr/>
            <a:lstStyle/>
            <a:p>
              <a:pPr algn="ctr"/>
              <a:r>
                <a:rPr lang="cs-CZ" sz="1200">
                  <a:latin typeface="Arial" charset="0"/>
                </a:rPr>
                <a:t>Kontingentní oceňovací metoda (CVM</a:t>
              </a:r>
              <a:r>
                <a:rPr lang="cs-CZ" sz="900">
                  <a:latin typeface="Arial" charset="0"/>
                </a:rPr>
                <a:t>)</a:t>
              </a:r>
              <a:endParaRPr lang="cs-CZ"/>
            </a:p>
          </p:txBody>
        </p:sp>
        <p:sp>
          <p:nvSpPr>
            <p:cNvPr id="53266" name="Rectangle 18"/>
            <p:cNvSpPr>
              <a:spLocks noChangeArrowheads="1"/>
            </p:cNvSpPr>
            <p:nvPr/>
          </p:nvSpPr>
          <p:spPr bwMode="auto">
            <a:xfrm>
              <a:off x="7402" y="10104"/>
              <a:ext cx="2145" cy="464"/>
            </a:xfrm>
            <a:prstGeom prst="rect">
              <a:avLst/>
            </a:prstGeom>
            <a:solidFill>
              <a:srgbClr val="FFFFFF"/>
            </a:solidFill>
            <a:ln w="9525">
              <a:solidFill>
                <a:srgbClr val="000000"/>
              </a:solidFill>
              <a:miter lim="800000"/>
              <a:headEnd/>
              <a:tailEnd/>
            </a:ln>
          </p:spPr>
          <p:txBody>
            <a:bodyPr/>
            <a:lstStyle/>
            <a:p>
              <a:pPr algn="ctr"/>
              <a:r>
                <a:rPr lang="cs-CZ" sz="1200">
                  <a:latin typeface="Arial" charset="0"/>
                </a:rPr>
                <a:t>Metoda konting. pořádku (CRM)</a:t>
              </a:r>
              <a:endParaRPr lang="cs-CZ" sz="1200"/>
            </a:p>
          </p:txBody>
        </p:sp>
        <p:sp>
          <p:nvSpPr>
            <p:cNvPr id="53267" name="Rectangle 19"/>
            <p:cNvSpPr>
              <a:spLocks noChangeArrowheads="1"/>
            </p:cNvSpPr>
            <p:nvPr/>
          </p:nvSpPr>
          <p:spPr bwMode="auto">
            <a:xfrm>
              <a:off x="7402" y="10876"/>
              <a:ext cx="2145" cy="463"/>
            </a:xfrm>
            <a:prstGeom prst="rect">
              <a:avLst/>
            </a:prstGeom>
            <a:solidFill>
              <a:srgbClr val="FFFFFF"/>
            </a:solidFill>
            <a:ln w="9525">
              <a:solidFill>
                <a:srgbClr val="000000"/>
              </a:solidFill>
              <a:miter lim="800000"/>
              <a:headEnd/>
              <a:tailEnd/>
            </a:ln>
          </p:spPr>
          <p:txBody>
            <a:bodyPr/>
            <a:lstStyle/>
            <a:p>
              <a:pPr algn="ctr"/>
              <a:r>
                <a:rPr lang="cs-CZ" sz="1200">
                  <a:latin typeface="Arial" charset="0"/>
                </a:rPr>
                <a:t>Metoda experiment. výběru (CEM)</a:t>
              </a:r>
              <a:endParaRPr lang="cs-CZ" sz="1200"/>
            </a:p>
          </p:txBody>
        </p:sp>
        <p:sp>
          <p:nvSpPr>
            <p:cNvPr id="53268" name="Line 20"/>
            <p:cNvSpPr>
              <a:spLocks noChangeShapeType="1"/>
            </p:cNvSpPr>
            <p:nvPr/>
          </p:nvSpPr>
          <p:spPr bwMode="auto">
            <a:xfrm>
              <a:off x="2807" y="10413"/>
              <a:ext cx="153"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3269" name="Line 21"/>
            <p:cNvSpPr>
              <a:spLocks noChangeShapeType="1"/>
            </p:cNvSpPr>
            <p:nvPr/>
          </p:nvSpPr>
          <p:spPr bwMode="auto">
            <a:xfrm>
              <a:off x="2807" y="9642"/>
              <a:ext cx="153"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3270" name="Line 22"/>
            <p:cNvSpPr>
              <a:spLocks noChangeShapeType="1"/>
            </p:cNvSpPr>
            <p:nvPr/>
          </p:nvSpPr>
          <p:spPr bwMode="auto">
            <a:xfrm>
              <a:off x="4951" y="9024"/>
              <a:ext cx="0" cy="21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3271" name="Line 23"/>
            <p:cNvSpPr>
              <a:spLocks noChangeShapeType="1"/>
            </p:cNvSpPr>
            <p:nvPr/>
          </p:nvSpPr>
          <p:spPr bwMode="auto">
            <a:xfrm>
              <a:off x="4951" y="11184"/>
              <a:ext cx="153"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3272" name="Line 24"/>
            <p:cNvSpPr>
              <a:spLocks noChangeShapeType="1"/>
            </p:cNvSpPr>
            <p:nvPr/>
          </p:nvSpPr>
          <p:spPr bwMode="auto">
            <a:xfrm>
              <a:off x="4951" y="10413"/>
              <a:ext cx="153"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3273" name="Line 25"/>
            <p:cNvSpPr>
              <a:spLocks noChangeShapeType="1"/>
            </p:cNvSpPr>
            <p:nvPr/>
          </p:nvSpPr>
          <p:spPr bwMode="auto">
            <a:xfrm>
              <a:off x="4951" y="9642"/>
              <a:ext cx="153"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3274" name="Line 26"/>
            <p:cNvSpPr>
              <a:spLocks noChangeShapeType="1"/>
            </p:cNvSpPr>
            <p:nvPr/>
          </p:nvSpPr>
          <p:spPr bwMode="auto">
            <a:xfrm>
              <a:off x="7249" y="9024"/>
              <a:ext cx="0" cy="21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3275" name="Line 27"/>
            <p:cNvSpPr>
              <a:spLocks noChangeShapeType="1"/>
            </p:cNvSpPr>
            <p:nvPr/>
          </p:nvSpPr>
          <p:spPr bwMode="auto">
            <a:xfrm>
              <a:off x="7249" y="11184"/>
              <a:ext cx="153"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3276" name="Line 28"/>
            <p:cNvSpPr>
              <a:spLocks noChangeShapeType="1"/>
            </p:cNvSpPr>
            <p:nvPr/>
          </p:nvSpPr>
          <p:spPr bwMode="auto">
            <a:xfrm>
              <a:off x="7249" y="10413"/>
              <a:ext cx="153"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3277" name="Line 29"/>
            <p:cNvSpPr>
              <a:spLocks noChangeShapeType="1"/>
            </p:cNvSpPr>
            <p:nvPr/>
          </p:nvSpPr>
          <p:spPr bwMode="auto">
            <a:xfrm>
              <a:off x="7249" y="9642"/>
              <a:ext cx="153"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3278" name="Line 30"/>
            <p:cNvSpPr>
              <a:spLocks noChangeShapeType="1"/>
            </p:cNvSpPr>
            <p:nvPr/>
          </p:nvSpPr>
          <p:spPr bwMode="auto">
            <a:xfrm>
              <a:off x="3419" y="8407"/>
              <a:ext cx="1992"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3279" name="Line 31"/>
            <p:cNvSpPr>
              <a:spLocks noChangeShapeType="1"/>
            </p:cNvSpPr>
            <p:nvPr/>
          </p:nvSpPr>
          <p:spPr bwMode="auto">
            <a:xfrm>
              <a:off x="3419" y="8407"/>
              <a:ext cx="0" cy="15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3280" name="Line 32"/>
            <p:cNvSpPr>
              <a:spLocks noChangeShapeType="1"/>
            </p:cNvSpPr>
            <p:nvPr/>
          </p:nvSpPr>
          <p:spPr bwMode="auto">
            <a:xfrm>
              <a:off x="5411" y="8407"/>
              <a:ext cx="0" cy="15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3281" name="Line 33"/>
            <p:cNvSpPr>
              <a:spLocks noChangeShapeType="1"/>
            </p:cNvSpPr>
            <p:nvPr/>
          </p:nvSpPr>
          <p:spPr bwMode="auto">
            <a:xfrm>
              <a:off x="4492" y="8253"/>
              <a:ext cx="1" cy="15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3282" name="Line 34"/>
            <p:cNvSpPr>
              <a:spLocks noChangeShapeType="1"/>
            </p:cNvSpPr>
            <p:nvPr/>
          </p:nvSpPr>
          <p:spPr bwMode="auto">
            <a:xfrm>
              <a:off x="7709" y="8253"/>
              <a:ext cx="1" cy="30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3283" name="Line 35"/>
            <p:cNvSpPr>
              <a:spLocks noChangeShapeType="1"/>
            </p:cNvSpPr>
            <p:nvPr/>
          </p:nvSpPr>
          <p:spPr bwMode="auto">
            <a:xfrm>
              <a:off x="6024" y="7481"/>
              <a:ext cx="1" cy="15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3284" name="Line 36"/>
            <p:cNvSpPr>
              <a:spLocks noChangeShapeType="1"/>
            </p:cNvSpPr>
            <p:nvPr/>
          </p:nvSpPr>
          <p:spPr bwMode="auto">
            <a:xfrm>
              <a:off x="4492" y="7636"/>
              <a:ext cx="1" cy="15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3285" name="Line 37"/>
            <p:cNvSpPr>
              <a:spLocks noChangeShapeType="1"/>
            </p:cNvSpPr>
            <p:nvPr/>
          </p:nvSpPr>
          <p:spPr bwMode="auto">
            <a:xfrm>
              <a:off x="7709" y="7636"/>
              <a:ext cx="1" cy="15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3286" name="Line 38"/>
            <p:cNvSpPr>
              <a:spLocks noChangeShapeType="1"/>
            </p:cNvSpPr>
            <p:nvPr/>
          </p:nvSpPr>
          <p:spPr bwMode="auto">
            <a:xfrm>
              <a:off x="4491" y="7636"/>
              <a:ext cx="321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3287" name="Rectangle 39"/>
            <p:cNvSpPr>
              <a:spLocks noChangeArrowheads="1"/>
            </p:cNvSpPr>
            <p:nvPr/>
          </p:nvSpPr>
          <p:spPr bwMode="auto">
            <a:xfrm>
              <a:off x="2960" y="10875"/>
              <a:ext cx="1683" cy="463"/>
            </a:xfrm>
            <a:prstGeom prst="rect">
              <a:avLst/>
            </a:prstGeom>
            <a:solidFill>
              <a:srgbClr val="FFFFFF"/>
            </a:solidFill>
            <a:ln w="9525">
              <a:solidFill>
                <a:srgbClr val="000000"/>
              </a:solidFill>
              <a:miter lim="800000"/>
              <a:headEnd/>
              <a:tailEnd/>
            </a:ln>
          </p:spPr>
          <p:txBody>
            <a:bodyPr/>
            <a:lstStyle/>
            <a:p>
              <a:pPr algn="ctr"/>
              <a:r>
                <a:rPr lang="cs-CZ" sz="1200">
                  <a:latin typeface="Arial" charset="0"/>
                </a:rPr>
                <a:t>Nákladové metody (TCA, LCA,TCC)</a:t>
              </a:r>
              <a:endParaRPr lang="cs-CZ" sz="1200"/>
            </a:p>
          </p:txBody>
        </p:sp>
        <p:sp>
          <p:nvSpPr>
            <p:cNvPr id="53288" name="Line 40"/>
            <p:cNvSpPr>
              <a:spLocks noChangeShapeType="1"/>
            </p:cNvSpPr>
            <p:nvPr/>
          </p:nvSpPr>
          <p:spPr bwMode="auto">
            <a:xfrm>
              <a:off x="2806" y="9024"/>
              <a:ext cx="0" cy="21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3289" name="Line 41"/>
            <p:cNvSpPr>
              <a:spLocks noChangeShapeType="1"/>
            </p:cNvSpPr>
            <p:nvPr/>
          </p:nvSpPr>
          <p:spPr bwMode="auto">
            <a:xfrm>
              <a:off x="2806" y="11184"/>
              <a:ext cx="15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cs-CZ"/>
            </a:p>
          </p:txBody>
        </p:sp>
      </p:gr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574675" y="304800"/>
            <a:ext cx="8001000" cy="1179513"/>
          </a:xfrm>
        </p:spPr>
        <p:txBody>
          <a:bodyPr/>
          <a:lstStyle/>
          <a:p>
            <a:pPr eaLnBrk="1" hangingPunct="1"/>
            <a:r>
              <a:rPr lang="cs-CZ" sz="3200" smtClean="0"/>
              <a:t>Druhy klasifikace</a:t>
            </a:r>
          </a:p>
        </p:txBody>
      </p:sp>
      <p:sp>
        <p:nvSpPr>
          <p:cNvPr id="54275" name="Rectangle 3"/>
          <p:cNvSpPr>
            <a:spLocks noGrp="1" noChangeArrowheads="1"/>
          </p:cNvSpPr>
          <p:nvPr>
            <p:ph type="body" idx="1"/>
          </p:nvPr>
        </p:nvSpPr>
        <p:spPr>
          <a:xfrm>
            <a:off x="457200" y="1844675"/>
            <a:ext cx="8229600" cy="4281488"/>
          </a:xfrm>
        </p:spPr>
        <p:txBody>
          <a:bodyPr/>
          <a:lstStyle/>
          <a:p>
            <a:pPr marL="571500" indent="-571500" eaLnBrk="1" hangingPunct="1">
              <a:lnSpc>
                <a:spcPct val="80000"/>
              </a:lnSpc>
            </a:pPr>
            <a:r>
              <a:rPr lang="cs-CZ" sz="2400" smtClean="0"/>
              <a:t>Metodologie vycházející z nákladů</a:t>
            </a:r>
          </a:p>
          <a:p>
            <a:pPr marL="966788" lvl="1" indent="-495300" eaLnBrk="1" hangingPunct="1">
              <a:lnSpc>
                <a:spcPct val="80000"/>
              </a:lnSpc>
            </a:pPr>
            <a:r>
              <a:rPr lang="cs-CZ" altLang="zh-CN" sz="2000" smtClean="0"/>
              <a:t>metody založené na obnovovacích (reprodukčních) nákladech,</a:t>
            </a:r>
          </a:p>
          <a:p>
            <a:pPr marL="571500" indent="-571500" eaLnBrk="1" hangingPunct="1">
              <a:lnSpc>
                <a:spcPct val="80000"/>
              </a:lnSpc>
            </a:pPr>
            <a:r>
              <a:rPr lang="cs-CZ" altLang="zh-CN" sz="2400" smtClean="0"/>
              <a:t>Metodologie ocenění ztráty užitné a neužitné hodnoty</a:t>
            </a:r>
          </a:p>
          <a:p>
            <a:pPr marL="966788" lvl="1" indent="-495300" eaLnBrk="1" hangingPunct="1">
              <a:lnSpc>
                <a:spcPct val="80000"/>
              </a:lnSpc>
            </a:pPr>
            <a:r>
              <a:rPr lang="cs-CZ" altLang="zh-CN" sz="2000" smtClean="0"/>
              <a:t>metody založené na údajích generovaných trhem (ocenění na základě ceny tržního statku, který je nejbližším substitutem aj.),</a:t>
            </a:r>
          </a:p>
          <a:p>
            <a:pPr marL="966788" lvl="1" indent="-495300" eaLnBrk="1" hangingPunct="1">
              <a:lnSpc>
                <a:spcPct val="80000"/>
              </a:lnSpc>
            </a:pPr>
            <a:r>
              <a:rPr lang="cs-CZ" altLang="zh-CN" sz="2000" smtClean="0"/>
              <a:t>metody založené na náhradním tržním ocenění (metoda cestovních nákladů, metoda hedonických cen),</a:t>
            </a:r>
          </a:p>
          <a:p>
            <a:pPr marL="966788" lvl="1" indent="-495300" eaLnBrk="1" hangingPunct="1">
              <a:lnSpc>
                <a:spcPct val="80000"/>
              </a:lnSpc>
            </a:pPr>
            <a:r>
              <a:rPr lang="cs-CZ" altLang="zh-CN" sz="2000" smtClean="0"/>
              <a:t>metody založené na vytvoření “hypotetického trhu” (kontingentní oceňovací metoda),</a:t>
            </a:r>
          </a:p>
          <a:p>
            <a:pPr marL="966788" lvl="1" indent="-495300" eaLnBrk="1" hangingPunct="1">
              <a:lnSpc>
                <a:spcPct val="80000"/>
              </a:lnSpc>
            </a:pPr>
            <a:r>
              <a:rPr lang="cs-CZ" altLang="zh-CN" sz="2000" smtClean="0"/>
              <a:t>metody založené na transferu benefitů (využití hodnot ocenění pro podobné situace)</a:t>
            </a:r>
            <a:r>
              <a:rPr lang="cs-CZ" altLang="zh-CN" smtClean="0"/>
              <a:t> </a:t>
            </a:r>
            <a:endParaRPr lang="cs-CZ" smtClean="0"/>
          </a:p>
        </p:txBody>
      </p:sp>
      <p:sp>
        <p:nvSpPr>
          <p:cNvPr id="5427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cs-CZ"/>
          </a:p>
        </p:txBody>
      </p:sp>
      <p:sp>
        <p:nvSpPr>
          <p:cNvPr id="54277"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cs-CZ"/>
          </a:p>
        </p:txBody>
      </p:sp>
      <p:sp>
        <p:nvSpPr>
          <p:cNvPr id="54278"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cs-CZ"/>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cs-CZ" smtClean="0"/>
              <a:t>Druhy klasifikace</a:t>
            </a:r>
          </a:p>
        </p:txBody>
      </p:sp>
      <p:sp>
        <p:nvSpPr>
          <p:cNvPr id="55299" name="Rectangle 3"/>
          <p:cNvSpPr>
            <a:spLocks noGrp="1" noChangeArrowheads="1"/>
          </p:cNvSpPr>
          <p:nvPr>
            <p:ph type="body" idx="1"/>
          </p:nvPr>
        </p:nvSpPr>
        <p:spPr/>
        <p:txBody>
          <a:bodyPr/>
          <a:lstStyle/>
          <a:p>
            <a:pPr marL="495300" indent="-495300" eaLnBrk="1" hangingPunct="1">
              <a:lnSpc>
                <a:spcPct val="90000"/>
              </a:lnSpc>
            </a:pPr>
            <a:r>
              <a:rPr lang="cs-CZ" sz="2600" smtClean="0"/>
              <a:t>Metody založené na preferencích jednotlivců</a:t>
            </a:r>
            <a:endParaRPr lang="cs-CZ" sz="2500" smtClean="0"/>
          </a:p>
          <a:p>
            <a:pPr lvl="1" eaLnBrk="1" hangingPunct="1">
              <a:lnSpc>
                <a:spcPct val="90000"/>
              </a:lnSpc>
            </a:pPr>
            <a:r>
              <a:rPr lang="cs-CZ" altLang="zh-CN" sz="2300" smtClean="0"/>
              <a:t>metody vyjádřených preferencí </a:t>
            </a:r>
          </a:p>
          <a:p>
            <a:pPr lvl="1" eaLnBrk="1" hangingPunct="1">
              <a:lnSpc>
                <a:spcPct val="90000"/>
              </a:lnSpc>
            </a:pPr>
            <a:r>
              <a:rPr lang="cs-CZ" altLang="zh-CN" sz="2300" smtClean="0"/>
              <a:t>metody projevených preferencí </a:t>
            </a:r>
          </a:p>
          <a:p>
            <a:pPr marL="495300" indent="-495300" eaLnBrk="1" hangingPunct="1">
              <a:lnSpc>
                <a:spcPct val="90000"/>
              </a:lnSpc>
            </a:pPr>
            <a:r>
              <a:rPr lang="cs-CZ" sz="2600" smtClean="0"/>
              <a:t>Metody založené na expertním (nepreferenčním) přístupu</a:t>
            </a:r>
          </a:p>
          <a:p>
            <a:pPr lvl="1" eaLnBrk="1" hangingPunct="1">
              <a:lnSpc>
                <a:spcPct val="90000"/>
              </a:lnSpc>
            </a:pPr>
            <a:r>
              <a:rPr lang="cs-CZ" altLang="zh-CN" sz="2300" smtClean="0"/>
              <a:t>metody expertní,</a:t>
            </a:r>
          </a:p>
          <a:p>
            <a:pPr lvl="1" eaLnBrk="1" hangingPunct="1">
              <a:lnSpc>
                <a:spcPct val="90000"/>
              </a:lnSpc>
            </a:pPr>
            <a:r>
              <a:rPr lang="cs-CZ" altLang="zh-CN" sz="2300" smtClean="0"/>
              <a:t>metody založené na zjišťování nákladů a rizik přes oportunitní náklady, alternativní náklady</a:t>
            </a:r>
          </a:p>
          <a:p>
            <a:pPr lvl="1" eaLnBrk="1" hangingPunct="1">
              <a:lnSpc>
                <a:spcPct val="90000"/>
              </a:lnSpc>
            </a:pPr>
            <a:r>
              <a:rPr lang="cs-CZ" altLang="zh-CN" sz="2300" smtClean="0"/>
              <a:t>metody přístupu produkční funkce </a:t>
            </a:r>
          </a:p>
          <a:p>
            <a:pPr lvl="1" eaLnBrk="1" hangingPunct="1">
              <a:lnSpc>
                <a:spcPct val="90000"/>
              </a:lnSpc>
            </a:pPr>
            <a:r>
              <a:rPr lang="cs-CZ" altLang="zh-CN" sz="2300" smtClean="0"/>
              <a:t>multikriteriální expertní metody</a:t>
            </a:r>
            <a:endParaRPr lang="cs-CZ" sz="2300" smtClean="0"/>
          </a:p>
        </p:txBody>
      </p:sp>
      <p:sp>
        <p:nvSpPr>
          <p:cNvPr id="55300"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cs-CZ"/>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cs-CZ" sz="3400" smtClean="0"/>
              <a:t>Vyjádřené a projevené preference</a:t>
            </a:r>
          </a:p>
        </p:txBody>
      </p:sp>
      <p:sp>
        <p:nvSpPr>
          <p:cNvPr id="56323" name="Rectangle 3"/>
          <p:cNvSpPr>
            <a:spLocks noGrp="1" noChangeArrowheads="1"/>
          </p:cNvSpPr>
          <p:nvPr>
            <p:ph type="body" idx="1"/>
          </p:nvPr>
        </p:nvSpPr>
        <p:spPr/>
        <p:txBody>
          <a:bodyPr/>
          <a:lstStyle/>
          <a:p>
            <a:pPr eaLnBrk="1" hangingPunct="1">
              <a:lnSpc>
                <a:spcPct val="80000"/>
              </a:lnSpc>
            </a:pPr>
            <a:r>
              <a:rPr lang="cs-CZ" sz="2800" smtClean="0"/>
              <a:t>Vyjádřené preference</a:t>
            </a:r>
          </a:p>
          <a:p>
            <a:pPr lvl="1" eaLnBrk="1" hangingPunct="1">
              <a:lnSpc>
                <a:spcPct val="80000"/>
              </a:lnSpc>
              <a:spcBef>
                <a:spcPts val="500"/>
              </a:spcBef>
              <a:spcAft>
                <a:spcPts val="500"/>
              </a:spcAft>
            </a:pPr>
            <a:r>
              <a:rPr lang="cs-CZ" sz="2200" smtClean="0"/>
              <a:t>Vycházejí z reakcí ek. subjektů na předloženou hypotetickou, nereálnou, situaci na trhu. </a:t>
            </a:r>
          </a:p>
          <a:p>
            <a:pPr lvl="1" eaLnBrk="1" hangingPunct="1">
              <a:lnSpc>
                <a:spcPct val="80000"/>
              </a:lnSpc>
              <a:spcBef>
                <a:spcPts val="500"/>
              </a:spcBef>
              <a:spcAft>
                <a:spcPts val="500"/>
              </a:spcAft>
            </a:pPr>
            <a:r>
              <a:rPr lang="cs-CZ" sz="2200" smtClean="0"/>
              <a:t>Typicky se zjišťují dotazníkovým zkoumáním. Při tomto typu výzkumu se výrazně uplatňují sociologické metody. </a:t>
            </a:r>
          </a:p>
          <a:p>
            <a:pPr algn="just" eaLnBrk="1" hangingPunct="1">
              <a:lnSpc>
                <a:spcPct val="80000"/>
              </a:lnSpc>
              <a:spcBef>
                <a:spcPts val="500"/>
              </a:spcBef>
              <a:spcAft>
                <a:spcPts val="500"/>
              </a:spcAft>
            </a:pPr>
            <a:r>
              <a:rPr lang="cs-CZ" sz="2800" smtClean="0"/>
              <a:t>Projevené preference</a:t>
            </a:r>
          </a:p>
          <a:p>
            <a:pPr lvl="1" eaLnBrk="1" hangingPunct="1">
              <a:lnSpc>
                <a:spcPct val="80000"/>
              </a:lnSpc>
              <a:spcBef>
                <a:spcPts val="500"/>
              </a:spcBef>
              <a:spcAft>
                <a:spcPts val="500"/>
              </a:spcAft>
            </a:pPr>
            <a:r>
              <a:rPr lang="cs-CZ" sz="2200" smtClean="0"/>
              <a:t>Skutečně pozorované chování ekonomických subjektů na trzích. </a:t>
            </a:r>
          </a:p>
          <a:p>
            <a:pPr lvl="1" eaLnBrk="1" hangingPunct="1">
              <a:lnSpc>
                <a:spcPct val="80000"/>
              </a:lnSpc>
              <a:spcBef>
                <a:spcPts val="500"/>
              </a:spcBef>
              <a:spcAft>
                <a:spcPts val="500"/>
              </a:spcAft>
            </a:pPr>
            <a:r>
              <a:rPr lang="cs-CZ" sz="2200" smtClean="0"/>
              <a:t>Jako zdroj informací slouží statistická data týkající se konkrétního trhu (např. trhu 	nemovitostí). </a:t>
            </a:r>
          </a:p>
          <a:p>
            <a:pPr lvl="1" eaLnBrk="1" hangingPunct="1">
              <a:lnSpc>
                <a:spcPct val="80000"/>
              </a:lnSpc>
            </a:pPr>
            <a:endParaRPr lang="cs-CZ" sz="2200"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endParaRPr lang="cs-CZ" smtClean="0"/>
          </a:p>
        </p:txBody>
      </p:sp>
      <p:sp>
        <p:nvSpPr>
          <p:cNvPr id="57347" name="Rectangle 3"/>
          <p:cNvSpPr>
            <a:spLocks noGrp="1" noChangeArrowheads="1"/>
          </p:cNvSpPr>
          <p:nvPr>
            <p:ph type="body" idx="1"/>
          </p:nvPr>
        </p:nvSpPr>
        <p:spPr/>
        <p:txBody>
          <a:bodyPr/>
          <a:lstStyle/>
          <a:p>
            <a:pPr eaLnBrk="1" hangingPunct="1"/>
            <a:endParaRPr lang="cs-CZ" smtClean="0"/>
          </a:p>
          <a:p>
            <a:pPr eaLnBrk="1" hangingPunct="1"/>
            <a:endParaRPr lang="cs-CZ" smtClean="0"/>
          </a:p>
          <a:p>
            <a:pPr eaLnBrk="1" hangingPunct="1"/>
            <a:endParaRPr lang="cs-CZ" smtClean="0"/>
          </a:p>
          <a:p>
            <a:pPr algn="ctr" eaLnBrk="1" hangingPunct="1">
              <a:buFont typeface="Wingdings" pitchFamily="2" charset="2"/>
              <a:buNone/>
            </a:pPr>
            <a:r>
              <a:rPr lang="cs-CZ" smtClean="0">
                <a:solidFill>
                  <a:schemeClr val="accent2"/>
                </a:solidFill>
              </a:rPr>
              <a:t>Děkuji za pozornost</a:t>
            </a:r>
          </a:p>
          <a:p>
            <a:pPr algn="ctr" eaLnBrk="1" hangingPunct="1">
              <a:buFont typeface="Wingdings" pitchFamily="2" charset="2"/>
              <a:buNone/>
            </a:pPr>
            <a:r>
              <a:rPr lang="cs-CZ" sz="1400" smtClean="0"/>
              <a:t>To je dnes vše </a:t>
            </a:r>
          </a:p>
          <a:p>
            <a:pPr algn="ctr" eaLnBrk="1" hangingPunct="1">
              <a:buFont typeface="Wingdings" pitchFamily="2" charset="2"/>
              <a:buNone/>
            </a:pPr>
            <a:r>
              <a:rPr lang="cs-CZ" sz="4000" smtClean="0">
                <a:sym typeface="Wingdings" pitchFamily="2" charset="2"/>
              </a:rPr>
              <a:t></a:t>
            </a:r>
            <a:endParaRPr lang="cs-CZ" sz="40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cs-CZ" smtClean="0"/>
              <a:t>Nepeněžní prvky</a:t>
            </a:r>
          </a:p>
        </p:txBody>
      </p:sp>
      <p:sp>
        <p:nvSpPr>
          <p:cNvPr id="8195" name="Rectangle 3"/>
          <p:cNvSpPr>
            <a:spLocks noGrp="1" noChangeArrowheads="1"/>
          </p:cNvSpPr>
          <p:nvPr>
            <p:ph type="body" idx="1"/>
          </p:nvPr>
        </p:nvSpPr>
        <p:spPr/>
        <p:txBody>
          <a:bodyPr/>
          <a:lstStyle/>
          <a:p>
            <a:pPr eaLnBrk="1" hangingPunct="1"/>
            <a:r>
              <a:rPr lang="cs-CZ" sz="2800" smtClean="0"/>
              <a:t>Mezi nepeněžní prvky lze zahrnout:</a:t>
            </a:r>
          </a:p>
          <a:p>
            <a:pPr lvl="1" eaLnBrk="1" hangingPunct="1"/>
            <a:r>
              <a:rPr lang="cs-CZ" sz="2400" smtClean="0"/>
              <a:t>omezení plynoucí ze státních regulačních opatření, </a:t>
            </a:r>
          </a:p>
          <a:p>
            <a:pPr lvl="1" eaLnBrk="1" hangingPunct="1"/>
            <a:r>
              <a:rPr lang="cs-CZ" sz="2400" smtClean="0"/>
              <a:t>škody pociťované jinými subjekty, </a:t>
            </a:r>
          </a:p>
          <a:p>
            <a:pPr lvl="1" eaLnBrk="1" hangingPunct="1"/>
            <a:r>
              <a:rPr lang="cs-CZ" sz="2400" smtClean="0"/>
              <a:t>znehodnocení životního prostředí, </a:t>
            </a:r>
          </a:p>
          <a:p>
            <a:pPr lvl="1" eaLnBrk="1" hangingPunct="1"/>
            <a:r>
              <a:rPr lang="cs-CZ" sz="2400" smtClean="0"/>
              <a:t>negativní externality a </a:t>
            </a:r>
          </a:p>
          <a:p>
            <a:pPr lvl="1" eaLnBrk="1" hangingPunct="1"/>
            <a:r>
              <a:rPr lang="cs-CZ" sz="2400" smtClean="0"/>
              <a:t>“náklady příležitosti”, které označují výhody plynoucí z alternativního použití týchž zdrojů. </a:t>
            </a:r>
          </a:p>
          <a:p>
            <a:pPr eaLnBrk="1" hangingPunct="1"/>
            <a:endParaRPr lang="cs-CZ"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cs-CZ" smtClean="0"/>
              <a:t>Přínosy</a:t>
            </a:r>
          </a:p>
        </p:txBody>
      </p:sp>
      <p:sp>
        <p:nvSpPr>
          <p:cNvPr id="9219" name="Rectangle 3"/>
          <p:cNvSpPr>
            <a:spLocks noGrp="1" noChangeArrowheads="1"/>
          </p:cNvSpPr>
          <p:nvPr>
            <p:ph type="body" idx="1"/>
          </p:nvPr>
        </p:nvSpPr>
        <p:spPr/>
        <p:txBody>
          <a:bodyPr/>
          <a:lstStyle/>
          <a:p>
            <a:pPr eaLnBrk="1" hangingPunct="1"/>
            <a:r>
              <a:rPr lang="cs-CZ" sz="2800" smtClean="0"/>
              <a:t>v pojetí CBA souhrnem uspokojení (užitků) jednotlivců, skupiny jednotlivců či komunity, které projekt generuje. Mohou mít primárně peněžní i nepeněžní formu.</a:t>
            </a:r>
          </a:p>
          <a:p>
            <a:pPr eaLnBrk="1" hangingPunct="1"/>
            <a:endParaRPr lang="cs-CZ"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cs-CZ" sz="3400" smtClean="0"/>
              <a:t>Formy CBA</a:t>
            </a:r>
          </a:p>
        </p:txBody>
      </p:sp>
      <p:sp>
        <p:nvSpPr>
          <p:cNvPr id="10243" name="Rectangle 3"/>
          <p:cNvSpPr>
            <a:spLocks noGrp="1" noChangeArrowheads="1"/>
          </p:cNvSpPr>
          <p:nvPr>
            <p:ph type="body" idx="1"/>
          </p:nvPr>
        </p:nvSpPr>
        <p:spPr/>
        <p:txBody>
          <a:bodyPr/>
          <a:lstStyle/>
          <a:p>
            <a:pPr marL="571500" indent="-571500" eaLnBrk="1" hangingPunct="1">
              <a:lnSpc>
                <a:spcPct val="80000"/>
              </a:lnSpc>
              <a:buFont typeface="Wingdings" pitchFamily="2" charset="2"/>
              <a:buNone/>
            </a:pPr>
            <a:endParaRPr lang="cs-CZ" sz="2800" smtClean="0"/>
          </a:p>
          <a:p>
            <a:pPr marL="571500" indent="-571500" eaLnBrk="1" hangingPunct="1">
              <a:lnSpc>
                <a:spcPct val="80000"/>
              </a:lnSpc>
              <a:buFont typeface="Wingdings" pitchFamily="2" charset="2"/>
              <a:buNone/>
            </a:pPr>
            <a:r>
              <a:rPr lang="cs-CZ" sz="2800" smtClean="0"/>
              <a:t>2 formy CBA:</a:t>
            </a:r>
          </a:p>
          <a:p>
            <a:pPr marL="966788" lvl="1" indent="-495300" eaLnBrk="1" hangingPunct="1">
              <a:buFont typeface="Wingdings" pitchFamily="2" charset="2"/>
              <a:buAutoNum type="arabicPeriod"/>
            </a:pPr>
            <a:r>
              <a:rPr lang="cs-CZ" sz="2500" b="1" smtClean="0"/>
              <a:t>imanentní</a:t>
            </a:r>
            <a:r>
              <a:rPr lang="cs-CZ" sz="2500" smtClean="0"/>
              <a:t> </a:t>
            </a:r>
            <a:r>
              <a:rPr lang="cs-CZ" sz="2500" b="1" smtClean="0"/>
              <a:t>(vlastní)</a:t>
            </a:r>
            <a:r>
              <a:rPr lang="cs-CZ" sz="2500" smtClean="0"/>
              <a:t> </a:t>
            </a:r>
            <a:r>
              <a:rPr lang="cs-CZ" sz="2500" b="1" smtClean="0"/>
              <a:t>forma CBA</a:t>
            </a:r>
            <a:r>
              <a:rPr lang="cs-CZ" sz="2500" smtClean="0"/>
              <a:t>, kde se náklady i přínosy vztahují pouze k dané investiční akci. </a:t>
            </a:r>
          </a:p>
          <a:p>
            <a:pPr marL="966788" lvl="1" indent="-495300" eaLnBrk="1" hangingPunct="1">
              <a:buFont typeface="Wingdings" pitchFamily="2" charset="2"/>
              <a:buAutoNum type="arabicPeriod"/>
            </a:pPr>
            <a:r>
              <a:rPr lang="cs-CZ" sz="2500" b="1" smtClean="0"/>
              <a:t>společenská</a:t>
            </a:r>
            <a:r>
              <a:rPr lang="cs-CZ" sz="2500" smtClean="0"/>
              <a:t> </a:t>
            </a:r>
            <a:r>
              <a:rPr lang="cs-CZ" sz="2500" b="1" smtClean="0"/>
              <a:t>forma CBA</a:t>
            </a:r>
            <a:r>
              <a:rPr lang="cs-CZ" sz="2500" smtClean="0"/>
              <a:t>, kde jsou uvažovány veškeré přínosy a náklady bez ohledu na to, kdo je jejich adresátem.</a:t>
            </a:r>
            <a:r>
              <a:rPr lang="cs-CZ" sz="2400" smtClean="0"/>
              <a:t> </a:t>
            </a:r>
          </a:p>
          <a:p>
            <a:pPr marL="966788" lvl="1" indent="-495300" eaLnBrk="1" hangingPunct="1">
              <a:lnSpc>
                <a:spcPct val="80000"/>
              </a:lnSpc>
              <a:buFont typeface="Wingdings" pitchFamily="2" charset="2"/>
              <a:buNone/>
            </a:pPr>
            <a:r>
              <a:rPr lang="cs-CZ" sz="2100" smtClean="0"/>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cs-CZ" smtClean="0"/>
              <a:t>Kritéria hodnocení CBA</a:t>
            </a:r>
          </a:p>
        </p:txBody>
      </p:sp>
      <p:sp>
        <p:nvSpPr>
          <p:cNvPr id="11267" name="Rectangle 3"/>
          <p:cNvSpPr>
            <a:spLocks noGrp="1" noChangeArrowheads="1"/>
          </p:cNvSpPr>
          <p:nvPr>
            <p:ph type="body" idx="1"/>
          </p:nvPr>
        </p:nvSpPr>
        <p:spPr/>
        <p:txBody>
          <a:bodyPr/>
          <a:lstStyle/>
          <a:p>
            <a:pPr eaLnBrk="1" hangingPunct="1"/>
            <a:r>
              <a:rPr lang="cs-CZ" sz="3200" smtClean="0"/>
              <a:t>NPV ≥0</a:t>
            </a:r>
          </a:p>
          <a:p>
            <a:pPr eaLnBrk="1" hangingPunct="1"/>
            <a:r>
              <a:rPr lang="cs-CZ" sz="3200" smtClean="0"/>
              <a:t>IRR </a:t>
            </a:r>
            <a:r>
              <a:rPr lang="cs-CZ" smtClean="0"/>
              <a:t>≥r</a:t>
            </a:r>
            <a:endParaRPr lang="cs-CZ" sz="3200" smtClean="0"/>
          </a:p>
          <a:p>
            <a:pPr eaLnBrk="1" hangingPunct="1"/>
            <a:r>
              <a:rPr lang="cs-CZ" sz="3200" smtClean="0"/>
              <a:t>Ri </a:t>
            </a:r>
            <a:r>
              <a:rPr lang="cs-CZ" smtClean="0"/>
              <a:t>≥0 </a:t>
            </a:r>
            <a:endParaRPr lang="cs-CZ" sz="3200" smtClean="0"/>
          </a:p>
          <a:p>
            <a:pPr eaLnBrk="1" hangingPunct="1"/>
            <a:r>
              <a:rPr lang="cs-CZ" sz="3200" smtClean="0"/>
              <a:t>DN </a:t>
            </a:r>
            <a:r>
              <a:rPr lang="cs-CZ" smtClean="0"/>
              <a:t>≤ DŽ</a:t>
            </a:r>
            <a:endParaRPr lang="cs-CZ" sz="3200" smtClean="0"/>
          </a:p>
          <a:p>
            <a:pPr lvl="1" eaLnBrk="1" hangingPunct="1"/>
            <a:r>
              <a:rPr lang="cs-CZ" sz="2400" smtClean="0"/>
              <a:t>prostá</a:t>
            </a:r>
          </a:p>
          <a:p>
            <a:pPr lvl="1" eaLnBrk="1" hangingPunct="1"/>
            <a:r>
              <a:rPr lang="cs-CZ" sz="2400" smtClean="0"/>
              <a:t>reálná</a:t>
            </a:r>
          </a:p>
          <a:p>
            <a:pPr eaLnBrk="1" hangingPunct="1"/>
            <a:r>
              <a:rPr lang="cs-CZ" sz="3200" smtClean="0"/>
              <a:t>B/C </a:t>
            </a:r>
            <a:r>
              <a:rPr lang="cs-CZ" smtClean="0"/>
              <a:t>≥1 </a:t>
            </a:r>
            <a:endParaRPr lang="cs-CZ" sz="3200" smtClean="0"/>
          </a:p>
          <a:p>
            <a:pPr eaLnBrk="1" hangingPunct="1">
              <a:buFont typeface="Wingdings" pitchFamily="2" charset="2"/>
              <a:buNone/>
            </a:pPr>
            <a:endParaRPr lang="cs-CZ" sz="280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ofil">
  <a:themeElements>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
      <a:majorFont>
        <a:latin typeface="Verdana"/>
        <a:ea typeface=""/>
        <a:cs typeface=""/>
      </a:majorFont>
      <a:minorFont>
        <a:latin typeface="Verdan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Profile</Template>
  <TotalTime>646</TotalTime>
  <Words>2065</Words>
  <Application>Microsoft Office PowerPoint</Application>
  <PresentationFormat>Předvádění na obrazovce (4:3)</PresentationFormat>
  <Paragraphs>423</Paragraphs>
  <Slides>54</Slides>
  <Notes>0</Notes>
  <HiddenSlides>0</HiddenSlides>
  <MMClips>0</MMClips>
  <ScaleCrop>false</ScaleCrop>
  <HeadingPairs>
    <vt:vector size="8" baseType="variant">
      <vt:variant>
        <vt:lpstr>Použitá písma</vt:lpstr>
      </vt:variant>
      <vt:variant>
        <vt:i4>4</vt:i4>
      </vt:variant>
      <vt:variant>
        <vt:lpstr>Motiv</vt:lpstr>
      </vt:variant>
      <vt:variant>
        <vt:i4>1</vt:i4>
      </vt:variant>
      <vt:variant>
        <vt:lpstr>Vložené servery OLE</vt:lpstr>
      </vt:variant>
      <vt:variant>
        <vt:i4>1</vt:i4>
      </vt:variant>
      <vt:variant>
        <vt:lpstr>Nadpisy snímků</vt:lpstr>
      </vt:variant>
      <vt:variant>
        <vt:i4>54</vt:i4>
      </vt:variant>
    </vt:vector>
  </HeadingPairs>
  <TitlesOfParts>
    <vt:vector size="60" baseType="lpstr">
      <vt:lpstr>Verdana</vt:lpstr>
      <vt:lpstr>Arial</vt:lpstr>
      <vt:lpstr>Wingdings</vt:lpstr>
      <vt:lpstr>Calibri</vt:lpstr>
      <vt:lpstr>Profil</vt:lpstr>
      <vt:lpstr>Editor rovnic 3.0</vt:lpstr>
      <vt:lpstr>Přednáška</vt:lpstr>
      <vt:lpstr>Obsah přednášky</vt:lpstr>
      <vt:lpstr>Analýza nákladů a přínosů</vt:lpstr>
      <vt:lpstr>Základní rys CBA</vt:lpstr>
      <vt:lpstr>Náklady</vt:lpstr>
      <vt:lpstr>Nepeněžní prvky</vt:lpstr>
      <vt:lpstr>Přínosy</vt:lpstr>
      <vt:lpstr>Formy CBA</vt:lpstr>
      <vt:lpstr>Kritéria hodnocení CBA</vt:lpstr>
      <vt:lpstr>Konstrukce ukazatele B/C</vt:lpstr>
      <vt:lpstr>Kritérium hodnocení</vt:lpstr>
      <vt:lpstr>Postup hodnocení a výběru při CBA</vt:lpstr>
      <vt:lpstr>Nedostatky CBA</vt:lpstr>
      <vt:lpstr>Problém ocenění nákladů a přínosů</vt:lpstr>
      <vt:lpstr>Metodika ocenění nákladů a přínosů</vt:lpstr>
      <vt:lpstr>Identifikace nákladů a přínosů</vt:lpstr>
      <vt:lpstr>Identifikace nákladů a přínosů</vt:lpstr>
      <vt:lpstr>Kontrola</vt:lpstr>
      <vt:lpstr>Přípustné podmínky</vt:lpstr>
      <vt:lpstr>Vhodné metody</vt:lpstr>
      <vt:lpstr>Problém stanovení diskontní sazby</vt:lpstr>
      <vt:lpstr>Diskontní sazba</vt:lpstr>
      <vt:lpstr>Výše diskontní sazby</vt:lpstr>
      <vt:lpstr>Přístupy ke stanovení diskontní sazby</vt:lpstr>
      <vt:lpstr>Nominální a reálná diskontní sazba</vt:lpstr>
      <vt:lpstr>Problém výběru vhodného kritéria</vt:lpstr>
      <vt:lpstr>Porovnání ukazatelů hodnocení</vt:lpstr>
      <vt:lpstr>Metodika EU</vt:lpstr>
      <vt:lpstr>Definice cílů, analýza souvislostí</vt:lpstr>
      <vt:lpstr>Stanovení cílů</vt:lpstr>
      <vt:lpstr>Nastavení cílů v souvislosti s metodikou EU</vt:lpstr>
      <vt:lpstr>Identifikace projektu</vt:lpstr>
      <vt:lpstr>Identifikace projektu</vt:lpstr>
      <vt:lpstr>Studie proveditelnosti a možností</vt:lpstr>
      <vt:lpstr>Finanční analýza</vt:lpstr>
      <vt:lpstr>Finanční analýza</vt:lpstr>
      <vt:lpstr>Výše dotace</vt:lpstr>
      <vt:lpstr>Finanční udržitelnost</vt:lpstr>
      <vt:lpstr>Ekonomická analýza</vt:lpstr>
      <vt:lpstr>1. Krok ekonomické analýzy</vt:lpstr>
      <vt:lpstr>Prezentace aplikace PowerPoint</vt:lpstr>
      <vt:lpstr>Prezentace aplikace PowerPoint</vt:lpstr>
      <vt:lpstr>Analýza citlivosti a analýza rizik</vt:lpstr>
      <vt:lpstr>Prezentace aplikace PowerPoint</vt:lpstr>
      <vt:lpstr>Mimotržní metody oceňování </vt:lpstr>
      <vt:lpstr>Netržní statky a služby</vt:lpstr>
      <vt:lpstr>Ekonomická hodnota přírody</vt:lpstr>
      <vt:lpstr>Příklady ekologických hodnot</vt:lpstr>
      <vt:lpstr>Klasifikace</vt:lpstr>
      <vt:lpstr>Metody ocenění environmentálních nákladů a přínosů</vt:lpstr>
      <vt:lpstr>Druhy klasifikace</vt:lpstr>
      <vt:lpstr>Druhy klasifikace</vt:lpstr>
      <vt:lpstr>Vyjádřené a projevené preference</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Metody hodnocení veřejných projektů</dc:title>
  <dc:creator>Jana</dc:creator>
  <cp:lastModifiedBy>Jana</cp:lastModifiedBy>
  <cp:revision>28</cp:revision>
  <dcterms:created xsi:type="dcterms:W3CDTF">2006-09-10T14:17:29Z</dcterms:created>
  <dcterms:modified xsi:type="dcterms:W3CDTF">2012-04-30T14:29:32Z</dcterms:modified>
</cp:coreProperties>
</file>