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8" r:id="rId3"/>
    <p:sldId id="310" r:id="rId4"/>
    <p:sldId id="278" r:id="rId5"/>
    <p:sldId id="279" r:id="rId6"/>
    <p:sldId id="259" r:id="rId7"/>
    <p:sldId id="263" r:id="rId8"/>
    <p:sldId id="261" r:id="rId9"/>
    <p:sldId id="271" r:id="rId10"/>
    <p:sldId id="292" r:id="rId11"/>
    <p:sldId id="262" r:id="rId12"/>
    <p:sldId id="267" r:id="rId13"/>
    <p:sldId id="272" r:id="rId14"/>
    <p:sldId id="273" r:id="rId15"/>
    <p:sldId id="297" r:id="rId16"/>
    <p:sldId id="274" r:id="rId17"/>
    <p:sldId id="280" r:id="rId18"/>
    <p:sldId id="275" r:id="rId19"/>
    <p:sldId id="281" r:id="rId20"/>
    <p:sldId id="300" r:id="rId21"/>
    <p:sldId id="283" r:id="rId22"/>
    <p:sldId id="304" r:id="rId23"/>
    <p:sldId id="276" r:id="rId24"/>
    <p:sldId id="298" r:id="rId25"/>
    <p:sldId id="282" r:id="rId26"/>
    <p:sldId id="301" r:id="rId27"/>
    <p:sldId id="302" r:id="rId28"/>
    <p:sldId id="303" r:id="rId29"/>
    <p:sldId id="284" r:id="rId30"/>
    <p:sldId id="285" r:id="rId31"/>
    <p:sldId id="291" r:id="rId32"/>
    <p:sldId id="295" r:id="rId33"/>
    <p:sldId id="296" r:id="rId34"/>
    <p:sldId id="293" r:id="rId35"/>
    <p:sldId id="294" r:id="rId36"/>
    <p:sldId id="308" r:id="rId37"/>
    <p:sldId id="309" r:id="rId38"/>
    <p:sldId id="305" r:id="rId39"/>
    <p:sldId id="306" r:id="rId40"/>
    <p:sldId id="307" r:id="rId41"/>
    <p:sldId id="286" r:id="rId42"/>
    <p:sldId id="287" r:id="rId43"/>
    <p:sldId id="289" r:id="rId4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19" autoAdjust="0"/>
    <p:restoredTop sz="94600"/>
  </p:normalViewPr>
  <p:slideViewPr>
    <p:cSldViewPr>
      <p:cViewPr varScale="1">
        <p:scale>
          <a:sx n="39" d="100"/>
          <a:sy n="39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C15D9A-F80D-4583-91CD-7432E1776D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50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E2800-2640-4DF8-AEDE-8551B54386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79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F697C-711C-42A8-9829-4DCD6EADF7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952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4B97D-A33F-45E7-AA2F-3CA21B9808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35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0F61A-EF87-4D60-88D4-FD440D8403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969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43D89-09FF-4557-BA23-F2328A9602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5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69B4D-CF0E-4E09-A7D5-A9E028FD1D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57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1FF0A-2940-449F-9F40-7983D3F7D7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52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CE45C-970E-4F1B-A09E-7D0E6FD26D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43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1D5AE-0CAC-487F-A076-C114148CFF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20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702C8-531E-4EA9-8535-DCA8697767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40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8739E-2A76-4D19-BACD-B048D8E829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243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1C143D2-CA08-4FC7-87EE-AA1B45C148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ukopova@econ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81075"/>
            <a:ext cx="7772400" cy="1470025"/>
          </a:xfrm>
        </p:spPr>
        <p:txBody>
          <a:bodyPr/>
          <a:lstStyle/>
          <a:p>
            <a:pPr eaLnBrk="1" hangingPunct="1"/>
            <a:r>
              <a:rPr lang="cs-CZ" smtClean="0"/>
              <a:t>Přednáška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357563"/>
            <a:ext cx="7631112" cy="2879725"/>
          </a:xfrm>
        </p:spPr>
        <p:txBody>
          <a:bodyPr/>
          <a:lstStyle/>
          <a:p>
            <a:pPr eaLnBrk="1" hangingPunct="1"/>
            <a:r>
              <a:rPr lang="cs-CZ" sz="3200" smtClean="0"/>
              <a:t>Mimotržní metody oceňování</a:t>
            </a:r>
          </a:p>
          <a:p>
            <a:pPr eaLnBrk="1" hangingPunct="1"/>
            <a:endParaRPr lang="cs-CZ" sz="3200" smtClean="0"/>
          </a:p>
          <a:p>
            <a:pPr eaLnBrk="1" hangingPunct="1"/>
            <a:endParaRPr lang="cs-CZ" sz="3200" smtClean="0"/>
          </a:p>
          <a:p>
            <a:pPr algn="r" eaLnBrk="1" hangingPunct="1"/>
            <a:r>
              <a:rPr lang="cs-CZ" sz="2000" smtClean="0"/>
              <a:t>Jana Soukopová</a:t>
            </a:r>
          </a:p>
          <a:p>
            <a:pPr algn="r" eaLnBrk="1" hangingPunct="1"/>
            <a:r>
              <a:rPr lang="cs-CZ" sz="2000" smtClean="0">
                <a:hlinkClick r:id="rId2"/>
              </a:rPr>
              <a:t>soukopova@econ.muni.cz</a:t>
            </a:r>
            <a:r>
              <a:rPr lang="cs-CZ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Vyjádřené a projevené preference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Vyjádřené preference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200" smtClean="0"/>
              <a:t>Vycházejí z reakcí ek. subjektů na předloženou hypotetickou, nereálnou, situaci na trhu.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200" smtClean="0"/>
              <a:t>Typicky se zjišťují dotazníkovým zkoumáním. Při tomto typu výzkumu se výrazně uplatňují sociologické metody. </a:t>
            </a:r>
          </a:p>
          <a:p>
            <a:pPr algn="just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800" smtClean="0"/>
              <a:t>Projevené preference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200" smtClean="0"/>
              <a:t>Skutečně pozorované chování ekonomických subjektů na trzích.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200" smtClean="0"/>
              <a:t>Jako zdroj informací slouží statistická data týkající se konkrétního trhu (např. trhu 	nemovitostí). </a:t>
            </a:r>
          </a:p>
          <a:p>
            <a:pPr lvl="1" eaLnBrk="1" hangingPunct="1">
              <a:lnSpc>
                <a:spcPct val="80000"/>
              </a:lnSpc>
            </a:pPr>
            <a:endParaRPr lang="cs-CZ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Mimotržní metody založené na preferenčním přístupu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12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Definice</a:t>
            </a:r>
            <a:r>
              <a:rPr lang="cs-CZ" sz="280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k určování ekonomických hodnot veřejných statků a služeb přistupují dvojím způsobem: prostřednictvím zjišťování ochoty jednotlivých lidí platit (WTP) za udržení či zlepšení veřejného statku či služby či prostřednictvím ochoty přijímat kompenzaci (WTO) při zhoršení podmínek pro poskytnutí veřejného statku či služby.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 sz="2600" smtClean="0"/>
              <a:t>Metody vyjádřených preferencí </a:t>
            </a:r>
          </a:p>
          <a:p>
            <a:pPr lvl="1" eaLnBrk="1" hangingPunct="1"/>
            <a:r>
              <a:rPr lang="cs-CZ" altLang="zh-CN" sz="2200" smtClean="0"/>
              <a:t>Metoda kontingentního oceňování,</a:t>
            </a:r>
          </a:p>
          <a:p>
            <a:pPr lvl="1" eaLnBrk="1" hangingPunct="1"/>
            <a:r>
              <a:rPr lang="cs-CZ" altLang="zh-CN" sz="2200" smtClean="0"/>
              <a:t>Hodnota statistického života</a:t>
            </a:r>
          </a:p>
          <a:p>
            <a:pPr eaLnBrk="1" hangingPunct="1"/>
            <a:r>
              <a:rPr lang="cs-CZ" sz="2600" smtClean="0"/>
              <a:t>Metody odhalených preferencí</a:t>
            </a:r>
          </a:p>
          <a:p>
            <a:pPr lvl="1" eaLnBrk="1" hangingPunct="1"/>
            <a:r>
              <a:rPr lang="cs-CZ" sz="2200" smtClean="0"/>
              <a:t>Metoda cestovních nákladů, </a:t>
            </a:r>
          </a:p>
          <a:p>
            <a:pPr lvl="1" eaLnBrk="1" hangingPunct="1"/>
            <a:r>
              <a:rPr lang="cs-CZ" sz="2200" smtClean="0"/>
              <a:t>Metoda hedonického oceňování, </a:t>
            </a:r>
          </a:p>
          <a:p>
            <a:pPr lvl="1" eaLnBrk="1" hangingPunct="1"/>
            <a:r>
              <a:rPr lang="cs-CZ" sz="2200" smtClean="0"/>
              <a:t>Metody obranného (preventivního) chování</a:t>
            </a:r>
          </a:p>
          <a:p>
            <a:pPr lvl="1" eaLnBrk="1" hangingPunct="1"/>
            <a:r>
              <a:rPr lang="cs-CZ" altLang="zh-CN" sz="2200" smtClean="0"/>
              <a:t>Metoda ztracené produkce</a:t>
            </a:r>
            <a:endParaRPr lang="cs-CZ" sz="2200" smtClean="0"/>
          </a:p>
          <a:p>
            <a:pPr lvl="1" eaLnBrk="1" hangingPunct="1"/>
            <a:r>
              <a:rPr lang="cs-CZ" sz="2200" smtClean="0"/>
              <a:t>Metoda ztracené spotřeby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smtClean="0"/>
              <a:t>Klasifikace preferenčních metod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Kontingentní oceňovací metoda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800" smtClean="0"/>
              <a:t>angl. Contingent Valuation Method (CVM)</a:t>
            </a:r>
          </a:p>
          <a:p>
            <a:pPr eaLnBrk="1" hangingPunct="1"/>
            <a:r>
              <a:rPr lang="cs-CZ" sz="2800" smtClean="0"/>
              <a:t>Reaguje na absenci tržních informací o spotřebitelských preferencích tím, že na základě WTP či WTA  konstruuje hypotetické preference. </a:t>
            </a:r>
          </a:p>
          <a:p>
            <a:pPr eaLnBrk="1" hangingPunct="1"/>
            <a:r>
              <a:rPr lang="cs-CZ" sz="2800" smtClean="0"/>
              <a:t>Spotřebitelé vyjadřují své hodnocení přínosů (užitků) nebo nákladů přímo, ale již ne v reálné situaci.</a:t>
            </a:r>
            <a:r>
              <a:rPr lang="cs-CZ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 CVM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Dotazník – písemný, nebo osobní interview</a:t>
            </a:r>
          </a:p>
          <a:p>
            <a:pPr eaLnBrk="1" hangingPunct="1"/>
            <a:r>
              <a:rPr lang="cs-CZ" sz="2600" smtClean="0"/>
              <a:t>Odpovědi na </a:t>
            </a:r>
          </a:p>
          <a:p>
            <a:pPr lvl="1" eaLnBrk="1" hangingPunct="1"/>
            <a:r>
              <a:rPr lang="cs-CZ" sz="2200" smtClean="0"/>
              <a:t>velikost WTP za konkrétně specifikované zvýšení daného užitku (přínosu) </a:t>
            </a:r>
          </a:p>
          <a:p>
            <a:pPr lvl="1" eaLnBrk="1" hangingPunct="1"/>
            <a:r>
              <a:rPr lang="cs-CZ" sz="2200" smtClean="0"/>
              <a:t>jak velkou kompenzaci by požadovali za utrpěnou ztrátu. </a:t>
            </a:r>
          </a:p>
          <a:p>
            <a:pPr eaLnBrk="1" hangingPunct="1"/>
            <a:r>
              <a:rPr lang="cs-CZ" sz="2600" smtClean="0"/>
              <a:t>Tím - vytvořen simulovaný trh, kde reakce spotřebitelů na hypotetickou situaci substituuje jejich chování na skutečném trhu.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Dotazník CVM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cs-CZ" sz="2400" smtClean="0"/>
              <a:t>tři základní části:</a:t>
            </a:r>
          </a:p>
          <a:p>
            <a:pPr algn="just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AutoNum type="arabicPeriod"/>
            </a:pPr>
            <a:r>
              <a:rPr lang="cs-CZ" sz="2100" smtClean="0"/>
              <a:t>V první části je uvedena zkoumaná hypotéza, včetně informací o statku nebo jeho charakteristice, kterého se výzkum týká. Dále je uveden způsob platby (např. zvýšení daní, zavedení nové daně, srážky ze mzdy apod.) za změny způsobené předkládanou hypotetickou situací. </a:t>
            </a:r>
          </a:p>
          <a:p>
            <a:pPr algn="just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AutoNum type="arabicPeriod"/>
            </a:pPr>
            <a:r>
              <a:rPr lang="cs-CZ" sz="2100" smtClean="0"/>
              <a:t>V druhé části je každý respondent dotázán na výši částky, kterou by byl ochotetn zaplatit (případně přijmout jako kompenzaci), aby přijmul nabízenou změnu. </a:t>
            </a:r>
          </a:p>
          <a:p>
            <a:pPr algn="just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AutoNum type="arabicPeriod"/>
            </a:pPr>
            <a:r>
              <a:rPr lang="cs-CZ" sz="2100" smtClean="0"/>
              <a:t>Třetí část standardně obsahuje otázky na socioekonomické a demografické ukazatele vzorku respondentů.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Nedostatky CVM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smtClean="0"/>
              <a:t>Subjektivní ocenění, které má přímou vazbu na rozpočtové omezení jednotlivce či domácnosti.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možnost zkreslení (hypotetické, strategické, vliv výzkumníků a formulace otázek a hypotetického trhu),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Dochází ke zobecňování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Rozdíly mezi WTP a WTA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Teorie - kvantifikace užitků na základě WTP a WTA měla být srovnatelná.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Praxe - značně rozdíly.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Oblast ochrany ŽP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předpokládá nalézt trh s nějakým jiným zbožím (náhražkový trh), který je však ovlivněn netržním ekologickým statkem. </a:t>
            </a:r>
          </a:p>
          <a:p>
            <a:pPr eaLnBrk="1" hangingPunct="1"/>
            <a:r>
              <a:rPr lang="cs-CZ" sz="2600" smtClean="0"/>
              <a:t>Souvisí s 2 trhy:</a:t>
            </a:r>
          </a:p>
          <a:p>
            <a:pPr lvl="1" eaLnBrk="1" hangingPunct="1"/>
            <a:r>
              <a:rPr lang="cs-CZ" sz="2200" smtClean="0"/>
              <a:t>s trhem nemovitostí, kde kvalita životního prostředí jako veřejného statku, ovlivňuje cenu statku soukromého,</a:t>
            </a:r>
          </a:p>
          <a:p>
            <a:pPr lvl="1" eaLnBrk="1" hangingPunct="1"/>
            <a:r>
              <a:rPr lang="cs-CZ" sz="2200" smtClean="0"/>
              <a:t>s trhem práce, kde se předpokládá, že zdravotní riziko, spojené s nízkou kvalitou životního prostředí je zahrnuto ve mzdě.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Metoda hedonického ocenění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600" smtClean="0"/>
              <a:t>Metodou hedonického oceňování se odhaduje hodnota určité charakteristiky tržního statku či netržního statku prostřednictvím informací ze souvisejícího reálného trhu (např. z trhu nemovitostí v případě zjišťování hodnoty hluku z dopravy či průmyslu). </a:t>
            </a:r>
          </a:p>
          <a:p>
            <a:pPr algn="just"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600" smtClean="0"/>
              <a:t>Je založena na předpokladu, že mezi netržním statkem a zkoumaným tržním statkem existuje souvislost, která ovlivňuje spotřebu tržního statku.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 výpočtu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jeden z faktorů, které ovlivňují cenu nemovitosti vystupuje specifický užitek </a:t>
            </a:r>
          </a:p>
          <a:p>
            <a:pPr eaLnBrk="1" hangingPunct="1"/>
            <a:r>
              <a:rPr lang="cs-CZ" sz="2600" smtClean="0"/>
              <a:t>Cena nemovitosti se pak vyjadřuje pomocí co největšího počtu charakteristik nemovitosti jako funkce ochoty respondenta platit za přínos získaný zlepšením některé z charakteristik. </a:t>
            </a:r>
          </a:p>
          <a:p>
            <a:pPr eaLnBrk="1" hangingPunct="1"/>
            <a:r>
              <a:rPr lang="cs-CZ" sz="2600" smtClean="0"/>
              <a:t>Na základě regresní analýzy se zjišťuje cenový rozdíl vyvolaný změnou kvality životního prostředí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Mimotržní metody oceňování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2687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 smtClean="0"/>
              <a:t>Definice</a:t>
            </a:r>
            <a:r>
              <a:rPr lang="cs-CZ" sz="2400" smtClean="0"/>
              <a:t>: </a:t>
            </a:r>
          </a:p>
          <a:p>
            <a:pPr eaLnBrk="1" hangingPunct="1"/>
            <a:r>
              <a:rPr lang="cs-CZ" sz="2400" smtClean="0"/>
              <a:t>Mimotržní metody oceňování jsou metody používané pro ocenění netržních (veřejných) statků (ekologické přínosy, hodnota života, aj.)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cs-CZ" sz="2600" smtClean="0"/>
              <a:t>Ekonomické metody, které se používají pro získávání ceny pro netržní (veřejné) statky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cs-CZ" sz="2200" smtClean="0"/>
              <a:t>Ze samého principu tyto statky cenu nemají, ale mají hodnotu a měly by proto vystupovat do hodnocení</a:t>
            </a:r>
            <a:endParaRPr lang="cs-CZ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koupě domu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100" smtClean="0"/>
              <a:t>Na výběr je mezi domem v blízkosti skládky komunálního odpadu a domem s přibližně stejnými charakteristikami, ovšem bez blízkosti sládky. </a:t>
            </a:r>
          </a:p>
          <a:p>
            <a:pPr algn="just"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100" smtClean="0"/>
              <a:t>Metoda zjišťuje tržní hodnotu domů v obou lokalitách a snaží se ji analyzovat podle jednotlivých charakteristik domů (připusťme zde, že oba domy se ve svých charakteristikách významně neliší, kromě již zmíněného okolí). </a:t>
            </a:r>
          </a:p>
          <a:p>
            <a:pPr algn="just"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100" smtClean="0"/>
              <a:t>Rozdíl v cenách charakterizuje ochotu dotyčného člověka zaplatit za lepší okolí. </a:t>
            </a:r>
          </a:p>
          <a:p>
            <a:pPr algn="just"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100" smtClean="0"/>
              <a:t>Suma individuálních hodnot ochoty platit za lepší lokalitu může charakterizovat externí náklady např. zmíněné skládky.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Přednosti a nedostatky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smtClean="0"/>
              <a:t>Velmi jednoduchá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Některé statky mohou mít velmi mnoho charakteristik (typicky nemovitosti), které musí být zahrnuty do regresních rovnic, aby bylo možné odhalit vliv zkoumané charakteristiky – velký objem dat</a:t>
            </a:r>
          </a:p>
          <a:p>
            <a:pPr algn="just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600" smtClean="0"/>
              <a:t>Jednotlivci ne vždy mají preference vzhledem ke zkoumané charakteristice, resp. netržnímu statku. </a:t>
            </a:r>
          </a:p>
          <a:p>
            <a:pPr algn="just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600" smtClean="0"/>
              <a:t>Mezi externí vlivy, které musí být zohledněny, patří cenová stabilita během výzkumu.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 ČR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velmi obtížné, protože předpokládá: </a:t>
            </a:r>
          </a:p>
          <a:p>
            <a:pPr lvl="1" eaLnBrk="1" hangingPunct="1"/>
            <a:r>
              <a:rPr lang="cs-CZ" smtClean="0"/>
              <a:t>efektivně fungující trh s nemovitostmi, </a:t>
            </a:r>
          </a:p>
          <a:p>
            <a:pPr lvl="1" eaLnBrk="1" hangingPunct="1"/>
            <a:r>
              <a:rPr lang="cs-CZ" smtClean="0"/>
              <a:t>náležitou informovanost jednotlivců o kvalitě prostředí a </a:t>
            </a:r>
          </a:p>
          <a:p>
            <a:pPr lvl="1" eaLnBrk="1" hangingPunct="1"/>
            <a:r>
              <a:rPr lang="cs-CZ" smtClean="0"/>
              <a:t>relativně volný výběr lokalit, v nichž chce respondent bydlet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Metoda cestovních nákladů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600" smtClean="0"/>
              <a:t>používá pro zjišťování hodnoty rekreačních přírodních či kulturních oblastí a památek. </a:t>
            </a:r>
          </a:p>
          <a:p>
            <a:pPr algn="just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600" smtClean="0"/>
              <a:t>spočívá ve zjištění nákladů, které by skupina nebo jednotlivci byli ochotni uhradit, aby navštívili určité místo ležící v určité vzdálenosti. </a:t>
            </a:r>
            <a:r>
              <a:rPr lang="cs-CZ" sz="2600" b="1" smtClean="0"/>
              <a:t>Náklady na cestu</a:t>
            </a:r>
            <a:r>
              <a:rPr lang="cs-CZ" sz="2600" smtClean="0"/>
              <a:t>, nebo úsilí vynaložené na návštěvu daného místa slouží jako vodítko pro zjišťování skutečné hodnoty toho místa. </a:t>
            </a:r>
          </a:p>
          <a:p>
            <a:pPr algn="just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600" smtClean="0"/>
              <a:t>Metodu cestovních nákladů často používají vládní agentury v USA a Velké Británii.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Námitky k metodě cest. nákladů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600" smtClean="0"/>
              <a:t>Způsob oceňování času stráveného cestováním, zohlednění alternativních možností pro návštěvníky, zohlednění možnosti více účelů cesty. </a:t>
            </a:r>
          </a:p>
          <a:p>
            <a:pPr algn="just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600" smtClean="0"/>
              <a:t>Hodnota zkoumaného místa je podceněna díky návštěvníkům, kteří mají „nulové“ náklady (např. děti) a kteří nejčastěji cestují s ostatními členy rodiny. </a:t>
            </a:r>
          </a:p>
          <a:p>
            <a:pPr algn="just"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600" smtClean="0"/>
              <a:t>Nelze ji použít pro měření hodnoty zamýšlených změn, například změny režimu přístupu do chráněné oblasti. </a:t>
            </a:r>
          </a:p>
          <a:p>
            <a:pPr eaLnBrk="1" hangingPunct="1">
              <a:lnSpc>
                <a:spcPct val="80000"/>
              </a:lnSpc>
            </a:pPr>
            <a:endParaRPr lang="cs-CZ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Nedostatky metody CN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algn="just" eaLnBrk="1" hangingPunct="1">
              <a:lnSpc>
                <a:spcPct val="90000"/>
              </a:lnSpc>
            </a:pPr>
            <a:r>
              <a:rPr lang="cs-CZ" smtClean="0"/>
              <a:t>umožňuje vyjádřit pouze ztrátu užitné hodnoty rekreační lokality, nikoliv její vlastní existenční hodnotu anebo potenciální hodnotu ve vztahu k zájmům budoucích generací. </a:t>
            </a:r>
          </a:p>
          <a:p>
            <a:pPr marL="571500" indent="-571500" algn="just" eaLnBrk="1" hangingPunct="1">
              <a:lnSpc>
                <a:spcPct val="90000"/>
              </a:lnSpc>
            </a:pPr>
            <a:r>
              <a:rPr lang="cs-CZ" smtClean="0"/>
              <a:t>V ČR naráží na:</a:t>
            </a:r>
          </a:p>
          <a:p>
            <a:pPr marL="966788" lvl="1" indent="-495300" algn="just" eaLnBrk="1" hangingPunct="1">
              <a:lnSpc>
                <a:spcPct val="90000"/>
              </a:lnSpc>
            </a:pPr>
            <a:r>
              <a:rPr lang="cs-CZ" smtClean="0"/>
              <a:t>velmi malou rozlohu ČR, </a:t>
            </a:r>
          </a:p>
          <a:p>
            <a:pPr marL="966788" lvl="1" indent="-495300" algn="just" eaLnBrk="1" hangingPunct="1">
              <a:lnSpc>
                <a:spcPct val="90000"/>
              </a:lnSpc>
            </a:pPr>
            <a:r>
              <a:rPr lang="cs-CZ" smtClean="0"/>
              <a:t>obecné metodologické těžkosti spojené především s vyjádřením kategorie časových nákladů.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Metody obranného chování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Metody preventivního chování, někdy označovány jako metody trhu produktů zvyšujících bezpečí, spočívají na představě, že některé změny ve výdajích nebo v chování snižují současné riziko spojené se znehodnocením životního prostředí nebo zdravotním stavem.</a:t>
            </a:r>
          </a:p>
          <a:p>
            <a:pPr eaLnBrk="1" hangingPunct="1"/>
            <a:r>
              <a:rPr lang="cs-CZ" sz="2600" smtClean="0"/>
              <a:t>Předpokládají, že jedinec projeví preference přes spotřebu a výdaje, které jsou spojené s dopady na zdraví.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umožňují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například </a:t>
            </a:r>
            <a:r>
              <a:rPr lang="cs-CZ" b="1" smtClean="0"/>
              <a:t>nepřímo odhadnout hodnotu ochoty platit </a:t>
            </a:r>
            <a:r>
              <a:rPr lang="cs-CZ" smtClean="0"/>
              <a:t>za snížení rizika úmrtí a/nebo snížení rizika nemocnosti.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Analýza je založena na nacházení vztahu mezi vynaloženými výdaji a frekvencí jejich alokace a změnou pravděpodobnosti nastání smrti nebo úrazu.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Přednosti a nedostatky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Přednosti a nevýhody této metody jsou obdobné jako u hedonické metody: </a:t>
            </a:r>
          </a:p>
          <a:p>
            <a:pPr lvl="1" eaLnBrk="1" hangingPunct="1"/>
            <a:r>
              <a:rPr lang="cs-CZ" smtClean="0"/>
              <a:t>teoretická jednoduchost na jedné straně, </a:t>
            </a:r>
          </a:p>
          <a:p>
            <a:pPr lvl="1" eaLnBrk="1" hangingPunct="1"/>
            <a:r>
              <a:rPr lang="cs-CZ" smtClean="0"/>
              <a:t>značné obtíže spojené s její implementací, zejména se získáním potřebných dat. 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Nepreferenční (expertní) metody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vycházejí z expertního určování </a:t>
            </a:r>
          </a:p>
          <a:p>
            <a:pPr eaLnBrk="1" hangingPunct="1"/>
            <a:r>
              <a:rPr lang="cs-CZ" smtClean="0"/>
              <a:t>velké množství těchto metod</a:t>
            </a:r>
          </a:p>
          <a:p>
            <a:pPr eaLnBrk="1" hangingPunct="1"/>
            <a:r>
              <a:rPr lang="cs-CZ" smtClean="0"/>
              <a:t>V oblasti ochrany ŽP z určování ekologických hodnot různých částí životního prostředí (biotopů), nebo nákladů a rizik spojených s externalitami (přes oportunitní náklady, alternativní náklady aj.)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Netržní statky a služby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/>
              <a:t>Definice veřejného statku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Podle ekonomické podstaty (Samuelson) jsou to statky, pro které jsou charakteristické následující vlastnosti </a:t>
            </a:r>
            <a:r>
              <a:rPr lang="cs-CZ" sz="2400" smtClean="0"/>
              <a:t>(platí pro čisté veřejné statky)</a:t>
            </a:r>
            <a:r>
              <a:rPr lang="cs-CZ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Nedělitelnost spotřeby a nesoutěživost spotřebitele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Nevylučitelnost ze spotřeby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Nulové mezní náklady na spotřebu každého dalšího spotřebitele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Nejpoužívanější metody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Náklady nemoci</a:t>
            </a:r>
          </a:p>
          <a:p>
            <a:pPr eaLnBrk="1" hangingPunct="1"/>
            <a:r>
              <a:rPr lang="cs-CZ" smtClean="0"/>
              <a:t>Metoda defenzivních výdajů</a:t>
            </a:r>
          </a:p>
          <a:p>
            <a:pPr eaLnBrk="1" hangingPunct="1"/>
            <a:r>
              <a:rPr lang="cs-CZ" smtClean="0"/>
              <a:t>Metody založené na „dose-response“ údajích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Náklady nemoci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cs-CZ" smtClean="0"/>
              <a:t>Je založena na představě, že náklady negativních dopadů na zdraví se projevují na národním příjmu, tedy že společenský blahobyt se v důsledku nemocí, pracovních neschopností a předčasných úmrtí snižuje v rozsahu, v jakém tyto projevy snižují národní příjem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Způsob výpočtu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600" smtClean="0"/>
              <a:t>Náklady nemoci jsou počítány buď na základě prevalence nebo incidence. </a:t>
            </a:r>
          </a:p>
          <a:p>
            <a:pPr algn="just"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600" smtClean="0"/>
              <a:t>Přístup založený na </a:t>
            </a:r>
            <a:r>
              <a:rPr lang="cs-CZ" sz="2600" b="1" smtClean="0"/>
              <a:t>prevalenci</a:t>
            </a:r>
            <a:r>
              <a:rPr lang="cs-CZ" sz="2600" smtClean="0"/>
              <a:t> přiřazuje náklady ke všem existujícím případům nemoci pro časové období (např. rok), v němž vznikly. </a:t>
            </a:r>
          </a:p>
          <a:p>
            <a:pPr algn="just"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cs-CZ" sz="2600" smtClean="0"/>
              <a:t>Na</a:t>
            </a:r>
            <a:r>
              <a:rPr lang="cs-CZ" sz="2600" b="1" smtClean="0"/>
              <a:t> incidenci </a:t>
            </a:r>
            <a:r>
              <a:rPr lang="cs-CZ" sz="2600" smtClean="0"/>
              <a:t>založený přístup naproti tomu zjišťuje všechny náklady nemoci, které vzniknou od jejího vypuknutí až do jejího vyléčení nebo do smrti. </a:t>
            </a:r>
          </a:p>
          <a:p>
            <a:pPr eaLnBrk="1" hangingPunct="1">
              <a:lnSpc>
                <a:spcPct val="90000"/>
              </a:lnSpc>
            </a:pPr>
            <a:endParaRPr lang="cs-CZ" sz="26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Členění nákladů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Přímé zdravotní náklady</a:t>
            </a:r>
            <a:r>
              <a:rPr lang="cs-CZ" sz="21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náklady spojené se zdravotní péčí při prevenci, zjištění diagnózy, léčení onemocnění, rehabilitaci, následné péči, léky, zdravotní pomůcky apod.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Ostatní (související) přímé náklady</a:t>
            </a:r>
            <a:r>
              <a:rPr lang="cs-CZ" sz="21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převážně soukromé výdaje spojené např. se zvláštní dietou, domácí péčí, dopravou apod.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Nepřímé náklady</a:t>
            </a:r>
            <a:r>
              <a:rPr lang="cs-CZ" sz="21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ztráta produktivity nebo její snížení v důsledku nemoci, případně jiných aktivit (vzdělávání apod.)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Ostatní nepřímé náklady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snížení produktivity členů domácnosti či jiných osob v důsledku péče o nemocného.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Zhodnocení Cost-of -Illness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cs-CZ" sz="2600" smtClean="0"/>
              <a:t>nedovoluje zahrnout tržně neoceněné statky, které však zároveň představuji součást společenského blahobytu 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cs-CZ" sz="2600" smtClean="0"/>
              <a:t>výsledné hodnoty cost-of-illness (a to především nepřímých nákladů) velmi nízké u dětí a důchodců, stejně tak není zohledněna hodnota psychosociálních nákladů, zvláště pak bolesti a utrpení (s výjimkou nákladů vynaložených na léčení bolesti)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Metody dávka-reakce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Metody založené na dose-response údajích předpokládají nejprve stanovit fyzické změny přírodního prostředí, které jsou důsledkem znečištění a následně stanovit rozdíl, který tyto negativní dopady způsobily v hodnotě výstupu daného odvětví.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Oblast ochrany a tvorby ŽP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Škody na životním prostředí ovlivňují v mnoha různých podobách jak skutečnou produkci některých odvětví, tak produkční schopnost systému.</a:t>
            </a:r>
          </a:p>
          <a:p>
            <a:pPr eaLnBrk="1" hangingPunct="1"/>
            <a:r>
              <a:rPr lang="cs-CZ" sz="2600" smtClean="0"/>
              <a:t>V těchto případech je možné měřit dopad škod vyhodnocením poměru mezi určitým negativním efektem (např. zvýšení koncentrace SO2) a jeho následky (např. snížení hektarových výnosů), s využitím údajů o cenách produkce.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2 přístupy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vztah mezi škodou na životním prostředí a jejím dopadem na výrobu, který se vypočítává na základě funkce</a:t>
            </a:r>
            <a:r>
              <a:rPr lang="cs-CZ" b="1" smtClean="0"/>
              <a:t> reakce na expozici</a:t>
            </a:r>
            <a:r>
              <a:rPr lang="cs-CZ" smtClean="0"/>
              <a:t> (dávku zatížení).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Druhý přístup souvisí s </a:t>
            </a:r>
            <a:r>
              <a:rPr lang="cs-CZ" b="1" smtClean="0"/>
              <a:t>chováním výrobce</a:t>
            </a:r>
            <a:r>
              <a:rPr lang="cs-CZ" smtClean="0"/>
              <a:t>, který je škodám na životním prostředí vystaven.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Reakcí na škody může být adaptační chování, které se projevuje realizací různých opatření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Metoda defenzivních výdajů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 založena na hypotéze o vzájemné zaměnitelnosti mezi kvalitou životního prostředí a tržními statky. </a:t>
            </a:r>
          </a:p>
          <a:p>
            <a:pPr eaLnBrk="1" hangingPunct="1"/>
            <a:r>
              <a:rPr lang="cs-CZ" smtClean="0"/>
              <a:t>Předpokládá, že znečištění životního prostředí je možno substituovat výdaji na předcházení či snížení jeho negativního dopadu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znečištění ovzduší je možno zmírnit instalací praček vzduchu, </a:t>
            </a:r>
          </a:p>
          <a:p>
            <a:pPr eaLnBrk="1" hangingPunct="1"/>
            <a:r>
              <a:rPr lang="cs-CZ" smtClean="0"/>
              <a:t>znečištění vody instalací vodního filtru v domácnosti či nákupem balené vody apod.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Ekonomická hodnota přírody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Vychází ze 4 hlavních užitků: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cs-CZ" sz="2600" smtClean="0"/>
              <a:t>přímá užitná hodnota , 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sz="2200" smtClean="0"/>
              <a:t>klasická ekonomická hodnota odvozená ze současného využití, 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cs-CZ" sz="2600" smtClean="0"/>
              <a:t>nepřímá užitná hodnota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sz="2200" smtClean="0"/>
              <a:t>vztahuje se k poskytovaným ekologickým funkcím, 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cs-CZ" sz="2600" smtClean="0"/>
              <a:t>opční hodnota 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sz="2200" smtClean="0"/>
              <a:t>vyplývá z nejistoty spojené s riziky budoucnosti 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cs-CZ" sz="2600" smtClean="0"/>
              <a:t>existenční hodnota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sz="2200" smtClean="0"/>
              <a:t>vyjádření potřeby zachování přírody a různých forem života.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Omezení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smtClean="0"/>
              <a:t>V praxi je nutné velmi pečlivě vybírat případy, kdy mohou být defenzivní výdaje interpretovány jako substitut ocenění škod na životním prostředí. Vyžaduje se přitom splnění několika podmínek: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Dostatečná averze příslušného subjektu ke škodám ze znečištění životního prostředí. Nemá-li subjekt dostatečnou averzi k riziku, k realizaci defenzivních (preventivních) výdajů nepřistoupí.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Dostatečný objem věrohodných informací o dopadech škod na různé recipienty, kterým příslušné subjekty disponují.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Transfer přínosů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Speciální metodou hodnocení nákladů a přínosů </a:t>
            </a:r>
          </a:p>
          <a:p>
            <a:pPr eaLnBrk="1" hangingPunct="1"/>
            <a:r>
              <a:rPr lang="cs-CZ" smtClean="0"/>
              <a:t>Používá se především v oblasti envrionmentálních nákladů a přínosů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Pojem transfer přínosů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Angl. benefit transfer</a:t>
            </a:r>
          </a:p>
          <a:p>
            <a:pPr eaLnBrk="1" hangingPunct="1"/>
            <a:r>
              <a:rPr lang="cs-CZ" smtClean="0"/>
              <a:t>představuje aplikaci hodnot v peněžním, zkoumaného v podobných vyjádření, kde tyto hodnoty byly získané výzkumem pro konkrétní studii, na další studii podmínkách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Kritéria pro použití transferu přínosů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Transfer přínosů má velké výhody, ale jen při dodržení určitých kritérií, která zahrnují: </a:t>
            </a:r>
          </a:p>
          <a:p>
            <a:pPr marL="966788" lvl="1" indent="-495300" eaLnBrk="1" hangingPunct="1"/>
            <a:r>
              <a:rPr lang="cs-CZ" b="1" smtClean="0"/>
              <a:t>Hodnocení kvality původní studie</a:t>
            </a:r>
            <a:r>
              <a:rPr lang="cs-CZ" smtClean="0"/>
              <a:t> </a:t>
            </a:r>
          </a:p>
          <a:p>
            <a:pPr marL="966788" lvl="1" indent="-495300" eaLnBrk="1" hangingPunct="1"/>
            <a:r>
              <a:rPr lang="cs-CZ" b="1" smtClean="0"/>
              <a:t>Rozsah podmínek, v čem se oblast studie podobá nebo se liší oblasti hodnocení</a:t>
            </a:r>
          </a:p>
          <a:p>
            <a:pPr marL="966788" lvl="1" indent="-495300" eaLnBrk="1" hangingPunct="1"/>
            <a:r>
              <a:rPr lang="cs-CZ" b="1" smtClean="0"/>
              <a:t>Metodu použitou při transferu přínosů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5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Příklady ekologických hodnot</a:t>
            </a:r>
          </a:p>
        </p:txBody>
      </p:sp>
      <p:graphicFrame>
        <p:nvGraphicFramePr>
          <p:cNvPr id="83107" name="Group 163"/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108950" cy="4289425"/>
        </p:xfrm>
        <a:graphic>
          <a:graphicData uri="http://schemas.openxmlformats.org/drawingml/2006/table">
            <a:tbl>
              <a:tblPr/>
              <a:tblGrid>
                <a:gridCol w="1989137"/>
                <a:gridCol w="2376488"/>
                <a:gridCol w="1871662"/>
                <a:gridCol w="1871663"/>
              </a:tblGrid>
              <a:tr h="717496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Přímé užitné hodnoty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Nepřímé užitné hodnoty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Opční hodnoty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Existenční hodnoty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43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Produkce ryb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Biodiverzita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Zachování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Biodiverzity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Zachování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biodiverzity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23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Chov kachen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Mikroklima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40032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Rekreace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Ekologická stabilita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krajiny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Udržení vodních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zdrojů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38123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Regulace odtoku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Krajinný ráz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19084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Pozitivní vliv na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kvalitu vody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Samočisticí procesy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Stabilita krajiny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vůči klimatickým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změnám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38123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Vodní zdroj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Produkce kyslíku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8001000" cy="1008063"/>
          </a:xfrm>
        </p:spPr>
        <p:txBody>
          <a:bodyPr/>
          <a:lstStyle/>
          <a:p>
            <a:pPr eaLnBrk="1" hangingPunct="1"/>
            <a:r>
              <a:rPr lang="cs-CZ" sz="3600" smtClean="0"/>
              <a:t>Klasifikace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281488"/>
          </a:xfrm>
        </p:spPr>
        <p:txBody>
          <a:bodyPr/>
          <a:lstStyle/>
          <a:p>
            <a:pPr marL="571500" indent="-571500" eaLnBrk="1" hangingPunct="1"/>
            <a:r>
              <a:rPr lang="cs-CZ" sz="2800" smtClean="0"/>
              <a:t>přímé metody, </a:t>
            </a:r>
          </a:p>
          <a:p>
            <a:pPr marL="966788" lvl="1" indent="-495300" eaLnBrk="1" hangingPunct="1"/>
            <a:r>
              <a:rPr lang="cs-CZ" sz="2400" smtClean="0"/>
              <a:t>spotřebitel je dotazován přímo,</a:t>
            </a:r>
          </a:p>
          <a:p>
            <a:pPr marL="571500" indent="-571500" eaLnBrk="1" hangingPunct="1"/>
            <a:r>
              <a:rPr lang="cs-CZ" sz="2800" smtClean="0"/>
              <a:t>nepřímé metody, </a:t>
            </a:r>
          </a:p>
          <a:p>
            <a:pPr marL="966788" lvl="1" indent="-495300" eaLnBrk="1" hangingPunct="1"/>
            <a:r>
              <a:rPr lang="cs-CZ" sz="2400" smtClean="0"/>
              <a:t>spotřebitelská úspora je odvozena prostřednictvím souvisejících trhů (trhy těch statků a služeb, u nichž jsou veřejné statky a služby posuzovány jako jedna z částí užitné hodnoty).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001000" cy="1216025"/>
          </a:xfrm>
        </p:spPr>
        <p:txBody>
          <a:bodyPr/>
          <a:lstStyle/>
          <a:p>
            <a:pPr eaLnBrk="1" hangingPunct="1"/>
            <a:r>
              <a:rPr lang="cs-CZ" sz="3200" smtClean="0"/>
              <a:t>Metody ocenění environmentálních nákladů a přínosů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001000" cy="46815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</p:txBody>
      </p:sp>
      <p:grpSp>
        <p:nvGrpSpPr>
          <p:cNvPr id="9220" name="Group 4"/>
          <p:cNvGrpSpPr>
            <a:grpSpLocks noChangeAspect="1"/>
          </p:cNvGrpSpPr>
          <p:nvPr/>
        </p:nvGrpSpPr>
        <p:grpSpPr bwMode="auto">
          <a:xfrm>
            <a:off x="900113" y="1773238"/>
            <a:ext cx="6696075" cy="4275137"/>
            <a:chOff x="2500" y="6865"/>
            <a:chExt cx="7200" cy="4627"/>
          </a:xfrm>
        </p:grpSpPr>
        <p:sp>
          <p:nvSpPr>
            <p:cNvPr id="9221" name="AutoShape 5"/>
            <p:cNvSpPr>
              <a:spLocks noChangeAspect="1" noChangeArrowheads="1"/>
            </p:cNvSpPr>
            <p:nvPr/>
          </p:nvSpPr>
          <p:spPr bwMode="auto">
            <a:xfrm>
              <a:off x="2500" y="6865"/>
              <a:ext cx="7200" cy="4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3726" y="7790"/>
              <a:ext cx="1684" cy="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Nepřímé metody ocenění</a:t>
              </a:r>
              <a:endParaRPr lang="cs-CZ" sz="1200"/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6943" y="7790"/>
              <a:ext cx="1685" cy="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Přímé metody ocenění</a:t>
              </a:r>
              <a:endParaRPr lang="cs-CZ" sz="1200"/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4492" y="7019"/>
              <a:ext cx="3217" cy="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Metody ocenění environmentálních nákladů a přínosů</a:t>
              </a:r>
              <a:endParaRPr lang="cs-CZ" sz="1200"/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2653" y="8562"/>
              <a:ext cx="1378" cy="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Konvenčních trhů</a:t>
              </a:r>
              <a:endParaRPr lang="cs-CZ" sz="1200"/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4798" y="8562"/>
              <a:ext cx="1379" cy="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Náhražkových trhů</a:t>
              </a:r>
              <a:endParaRPr lang="cs-CZ" sz="1200"/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7096" y="8562"/>
              <a:ext cx="1378" cy="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Hypotetických trhů </a:t>
              </a:r>
              <a:endParaRPr lang="cs-CZ" sz="1200"/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2960" y="9333"/>
              <a:ext cx="1685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Metoda ovlivnění produkce (EOPM)</a:t>
              </a:r>
              <a:endParaRPr lang="cs-CZ" sz="1200"/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2960" y="10104"/>
              <a:ext cx="1685" cy="4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Metoda nákladů na odstranění (RCM)</a:t>
              </a:r>
              <a:endParaRPr lang="cs-CZ" sz="1200"/>
            </a:p>
          </p:txBody>
        </p:sp>
        <p:sp>
          <p:nvSpPr>
            <p:cNvPr id="9230" name="Rectangle 14"/>
            <p:cNvSpPr>
              <a:spLocks noChangeArrowheads="1"/>
            </p:cNvSpPr>
            <p:nvPr/>
          </p:nvSpPr>
          <p:spPr bwMode="auto">
            <a:xfrm>
              <a:off x="5104" y="9333"/>
              <a:ext cx="1686" cy="4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Metoda prevent. výdajů (PEM)</a:t>
              </a:r>
              <a:endParaRPr lang="cs-CZ" sz="1200"/>
            </a:p>
          </p:txBody>
        </p:sp>
        <p:sp>
          <p:nvSpPr>
            <p:cNvPr id="9231" name="Rectangle 15"/>
            <p:cNvSpPr>
              <a:spLocks noChangeArrowheads="1"/>
            </p:cNvSpPr>
            <p:nvPr/>
          </p:nvSpPr>
          <p:spPr bwMode="auto">
            <a:xfrm>
              <a:off x="5104" y="10104"/>
              <a:ext cx="1687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Metoda cestovních nákladů (TCM)</a:t>
              </a:r>
              <a:endParaRPr lang="cs-CZ" sz="1200"/>
            </a:p>
          </p:txBody>
        </p:sp>
        <p:sp>
          <p:nvSpPr>
            <p:cNvPr id="9232" name="Rectangle 16"/>
            <p:cNvSpPr>
              <a:spLocks noChangeArrowheads="1"/>
            </p:cNvSpPr>
            <p:nvPr/>
          </p:nvSpPr>
          <p:spPr bwMode="auto">
            <a:xfrm>
              <a:off x="5104" y="10876"/>
              <a:ext cx="1689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Hedonic Price   Method (HPM)</a:t>
              </a:r>
              <a:endParaRPr lang="cs-CZ" sz="1200"/>
            </a:p>
          </p:txBody>
        </p:sp>
        <p:sp>
          <p:nvSpPr>
            <p:cNvPr id="9233" name="Rectangle 17"/>
            <p:cNvSpPr>
              <a:spLocks noChangeArrowheads="1"/>
            </p:cNvSpPr>
            <p:nvPr/>
          </p:nvSpPr>
          <p:spPr bwMode="auto">
            <a:xfrm>
              <a:off x="7402" y="9333"/>
              <a:ext cx="2145" cy="4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Kontingentní oceňovací metoda (CVM</a:t>
              </a:r>
              <a:r>
                <a:rPr lang="cs-CZ" sz="900">
                  <a:latin typeface="Arial" charset="0"/>
                </a:rPr>
                <a:t>)</a:t>
              </a:r>
              <a:endParaRPr lang="cs-CZ"/>
            </a:p>
          </p:txBody>
        </p:sp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7402" y="10104"/>
              <a:ext cx="2145" cy="4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Metoda konting. pořádku (CRM)</a:t>
              </a:r>
              <a:endParaRPr lang="cs-CZ" sz="1200"/>
            </a:p>
          </p:txBody>
        </p:sp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7402" y="10876"/>
              <a:ext cx="2145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Metoda experiment. výběru (CEM)</a:t>
              </a:r>
              <a:endParaRPr lang="cs-CZ" sz="1200"/>
            </a:p>
          </p:txBody>
        </p:sp>
        <p:sp>
          <p:nvSpPr>
            <p:cNvPr id="9236" name="Line 20"/>
            <p:cNvSpPr>
              <a:spLocks noChangeShapeType="1"/>
            </p:cNvSpPr>
            <p:nvPr/>
          </p:nvSpPr>
          <p:spPr bwMode="auto">
            <a:xfrm>
              <a:off x="2807" y="10413"/>
              <a:ext cx="1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37" name="Line 21"/>
            <p:cNvSpPr>
              <a:spLocks noChangeShapeType="1"/>
            </p:cNvSpPr>
            <p:nvPr/>
          </p:nvSpPr>
          <p:spPr bwMode="auto">
            <a:xfrm>
              <a:off x="2807" y="9642"/>
              <a:ext cx="1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38" name="Line 22"/>
            <p:cNvSpPr>
              <a:spLocks noChangeShapeType="1"/>
            </p:cNvSpPr>
            <p:nvPr/>
          </p:nvSpPr>
          <p:spPr bwMode="auto">
            <a:xfrm>
              <a:off x="4951" y="9024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39" name="Line 23"/>
            <p:cNvSpPr>
              <a:spLocks noChangeShapeType="1"/>
            </p:cNvSpPr>
            <p:nvPr/>
          </p:nvSpPr>
          <p:spPr bwMode="auto">
            <a:xfrm>
              <a:off x="4951" y="11184"/>
              <a:ext cx="1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0" name="Line 24"/>
            <p:cNvSpPr>
              <a:spLocks noChangeShapeType="1"/>
            </p:cNvSpPr>
            <p:nvPr/>
          </p:nvSpPr>
          <p:spPr bwMode="auto">
            <a:xfrm>
              <a:off x="4951" y="10413"/>
              <a:ext cx="1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1" name="Line 25"/>
            <p:cNvSpPr>
              <a:spLocks noChangeShapeType="1"/>
            </p:cNvSpPr>
            <p:nvPr/>
          </p:nvSpPr>
          <p:spPr bwMode="auto">
            <a:xfrm>
              <a:off x="4951" y="9642"/>
              <a:ext cx="1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2" name="Line 26"/>
            <p:cNvSpPr>
              <a:spLocks noChangeShapeType="1"/>
            </p:cNvSpPr>
            <p:nvPr/>
          </p:nvSpPr>
          <p:spPr bwMode="auto">
            <a:xfrm>
              <a:off x="7249" y="9024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3" name="Line 27"/>
            <p:cNvSpPr>
              <a:spLocks noChangeShapeType="1"/>
            </p:cNvSpPr>
            <p:nvPr/>
          </p:nvSpPr>
          <p:spPr bwMode="auto">
            <a:xfrm>
              <a:off x="7249" y="11184"/>
              <a:ext cx="1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4" name="Line 28"/>
            <p:cNvSpPr>
              <a:spLocks noChangeShapeType="1"/>
            </p:cNvSpPr>
            <p:nvPr/>
          </p:nvSpPr>
          <p:spPr bwMode="auto">
            <a:xfrm>
              <a:off x="7249" y="10413"/>
              <a:ext cx="1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5" name="Line 29"/>
            <p:cNvSpPr>
              <a:spLocks noChangeShapeType="1"/>
            </p:cNvSpPr>
            <p:nvPr/>
          </p:nvSpPr>
          <p:spPr bwMode="auto">
            <a:xfrm>
              <a:off x="7249" y="9642"/>
              <a:ext cx="1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6" name="Line 30"/>
            <p:cNvSpPr>
              <a:spLocks noChangeShapeType="1"/>
            </p:cNvSpPr>
            <p:nvPr/>
          </p:nvSpPr>
          <p:spPr bwMode="auto">
            <a:xfrm>
              <a:off x="3419" y="8407"/>
              <a:ext cx="19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7" name="Line 31"/>
            <p:cNvSpPr>
              <a:spLocks noChangeShapeType="1"/>
            </p:cNvSpPr>
            <p:nvPr/>
          </p:nvSpPr>
          <p:spPr bwMode="auto">
            <a:xfrm>
              <a:off x="3419" y="8407"/>
              <a:ext cx="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8" name="Line 32"/>
            <p:cNvSpPr>
              <a:spLocks noChangeShapeType="1"/>
            </p:cNvSpPr>
            <p:nvPr/>
          </p:nvSpPr>
          <p:spPr bwMode="auto">
            <a:xfrm>
              <a:off x="5411" y="8407"/>
              <a:ext cx="0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9" name="Line 33"/>
            <p:cNvSpPr>
              <a:spLocks noChangeShapeType="1"/>
            </p:cNvSpPr>
            <p:nvPr/>
          </p:nvSpPr>
          <p:spPr bwMode="auto">
            <a:xfrm>
              <a:off x="4492" y="8253"/>
              <a:ext cx="1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0" name="Line 34"/>
            <p:cNvSpPr>
              <a:spLocks noChangeShapeType="1"/>
            </p:cNvSpPr>
            <p:nvPr/>
          </p:nvSpPr>
          <p:spPr bwMode="auto">
            <a:xfrm>
              <a:off x="7709" y="8253"/>
              <a:ext cx="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1" name="Line 35"/>
            <p:cNvSpPr>
              <a:spLocks noChangeShapeType="1"/>
            </p:cNvSpPr>
            <p:nvPr/>
          </p:nvSpPr>
          <p:spPr bwMode="auto">
            <a:xfrm>
              <a:off x="6024" y="7481"/>
              <a:ext cx="1" cy="1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2" name="Line 36"/>
            <p:cNvSpPr>
              <a:spLocks noChangeShapeType="1"/>
            </p:cNvSpPr>
            <p:nvPr/>
          </p:nvSpPr>
          <p:spPr bwMode="auto">
            <a:xfrm>
              <a:off x="4492" y="7636"/>
              <a:ext cx="1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3" name="Line 37"/>
            <p:cNvSpPr>
              <a:spLocks noChangeShapeType="1"/>
            </p:cNvSpPr>
            <p:nvPr/>
          </p:nvSpPr>
          <p:spPr bwMode="auto">
            <a:xfrm>
              <a:off x="7709" y="7636"/>
              <a:ext cx="1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4" name="Line 38"/>
            <p:cNvSpPr>
              <a:spLocks noChangeShapeType="1"/>
            </p:cNvSpPr>
            <p:nvPr/>
          </p:nvSpPr>
          <p:spPr bwMode="auto">
            <a:xfrm>
              <a:off x="4491" y="7636"/>
              <a:ext cx="32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5" name="Rectangle 39"/>
            <p:cNvSpPr>
              <a:spLocks noChangeArrowheads="1"/>
            </p:cNvSpPr>
            <p:nvPr/>
          </p:nvSpPr>
          <p:spPr bwMode="auto">
            <a:xfrm>
              <a:off x="2960" y="10875"/>
              <a:ext cx="1683" cy="4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>
                  <a:latin typeface="Arial" charset="0"/>
                </a:rPr>
                <a:t>Nákladové metody (TCA, LCA,TCC)</a:t>
              </a:r>
              <a:endParaRPr lang="cs-CZ" sz="1200"/>
            </a:p>
          </p:txBody>
        </p:sp>
        <p:sp>
          <p:nvSpPr>
            <p:cNvPr id="9256" name="Line 40"/>
            <p:cNvSpPr>
              <a:spLocks noChangeShapeType="1"/>
            </p:cNvSpPr>
            <p:nvPr/>
          </p:nvSpPr>
          <p:spPr bwMode="auto">
            <a:xfrm>
              <a:off x="2806" y="9024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7" name="Line 41"/>
            <p:cNvSpPr>
              <a:spLocks noChangeShapeType="1"/>
            </p:cNvSpPr>
            <p:nvPr/>
          </p:nvSpPr>
          <p:spPr bwMode="auto">
            <a:xfrm>
              <a:off x="2806" y="11184"/>
              <a:ext cx="15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79513"/>
          </a:xfrm>
        </p:spPr>
        <p:txBody>
          <a:bodyPr/>
          <a:lstStyle/>
          <a:p>
            <a:pPr eaLnBrk="1" hangingPunct="1"/>
            <a:r>
              <a:rPr lang="cs-CZ" sz="3200" smtClean="0"/>
              <a:t>Druhy klasifikace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</a:pPr>
            <a:r>
              <a:rPr lang="cs-CZ" sz="2400" smtClean="0"/>
              <a:t>Metodologie vycházející z nákladů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2000" smtClean="0"/>
              <a:t>metody založené na obnovovacích (reprodukčních) nákladech,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cs-CZ" altLang="zh-CN" sz="2400" smtClean="0"/>
              <a:t>Metodologie ocenění ztráty užitné a neužitné hodnoty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2000" smtClean="0"/>
              <a:t>metody založené na údajích generovaných trhem (ocenění na základě ceny tržního statku, který je nejbližším substitutem aj.),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2000" smtClean="0"/>
              <a:t>metody založené na náhradním tržním ocenění (metoda cestovních nákladů, metoda hedonických cen),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2000" smtClean="0"/>
              <a:t>metody založené na vytvoření “hypotetického trhu” (kontingentní oceňovací metoda),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2000" smtClean="0"/>
              <a:t>metody založené na transferu benefitů (využití hodnot ocenění pro podobné situace)</a:t>
            </a:r>
            <a:r>
              <a:rPr lang="cs-CZ" altLang="zh-CN" smtClean="0"/>
              <a:t> </a:t>
            </a:r>
            <a:endParaRPr lang="cs-CZ" smtClean="0"/>
          </a:p>
        </p:txBody>
      </p:sp>
      <p:sp>
        <p:nvSpPr>
          <p:cNvPr id="1024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Druhy klasifikace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>
              <a:lnSpc>
                <a:spcPct val="90000"/>
              </a:lnSpc>
            </a:pPr>
            <a:r>
              <a:rPr lang="cs-CZ" sz="2600" smtClean="0"/>
              <a:t>Metody založené na preferencích jednotlivců</a:t>
            </a:r>
            <a:endParaRPr lang="cs-CZ" sz="2500" smtClean="0"/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smtClean="0"/>
              <a:t>metody vyjádřených preferencí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smtClean="0"/>
              <a:t>metody projevených preferencí </a:t>
            </a:r>
          </a:p>
          <a:p>
            <a:pPr marL="495300" indent="-495300" eaLnBrk="1" hangingPunct="1">
              <a:lnSpc>
                <a:spcPct val="90000"/>
              </a:lnSpc>
            </a:pPr>
            <a:r>
              <a:rPr lang="cs-CZ" sz="2600" smtClean="0"/>
              <a:t>Metody založené na expertním (nepreferenčním) přístupu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smtClean="0"/>
              <a:t>metody expertní,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smtClean="0"/>
              <a:t>metody založené na zjišťování nákladů a rizik přes oportunitní náklady, alternativní náklady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smtClean="0"/>
              <a:t>metody přístupu produkční funkce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zh-CN" sz="2300" smtClean="0"/>
              <a:t>multikriteriální expertní metody</a:t>
            </a:r>
            <a:endParaRPr lang="cs-CZ" sz="2300" smtClean="0"/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462</TotalTime>
  <Words>2037</Words>
  <Application>Microsoft Office PowerPoint</Application>
  <PresentationFormat>Předvádění na obrazovce (4:3)</PresentationFormat>
  <Paragraphs>254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Verdana</vt:lpstr>
      <vt:lpstr>Arial</vt:lpstr>
      <vt:lpstr>Wingdings</vt:lpstr>
      <vt:lpstr>Calibri</vt:lpstr>
      <vt:lpstr>Profil</vt:lpstr>
      <vt:lpstr>Přednáška</vt:lpstr>
      <vt:lpstr>Mimotržní metody oceňování </vt:lpstr>
      <vt:lpstr>Netržní statky a služby</vt:lpstr>
      <vt:lpstr>Ekonomická hodnota přírody</vt:lpstr>
      <vt:lpstr>Příklady ekologických hodnot</vt:lpstr>
      <vt:lpstr>Klasifikace</vt:lpstr>
      <vt:lpstr>Metody ocenění environmentálních nákladů a přínosů</vt:lpstr>
      <vt:lpstr>Druhy klasifikace</vt:lpstr>
      <vt:lpstr>Druhy klasifikace</vt:lpstr>
      <vt:lpstr>Vyjádřené a projevené preference</vt:lpstr>
      <vt:lpstr>Mimotržní metody založené na preferenčním přístupu</vt:lpstr>
      <vt:lpstr>Klasifikace preferenčních metod</vt:lpstr>
      <vt:lpstr>Kontingentní oceňovací metoda</vt:lpstr>
      <vt:lpstr>Postup CVM</vt:lpstr>
      <vt:lpstr>Dotazník CVM</vt:lpstr>
      <vt:lpstr>Nedostatky CVM</vt:lpstr>
      <vt:lpstr>Oblast ochrany ŽP</vt:lpstr>
      <vt:lpstr>Metoda hedonického ocenění</vt:lpstr>
      <vt:lpstr>Postup výpočtu</vt:lpstr>
      <vt:lpstr>Příklad koupě domu</vt:lpstr>
      <vt:lpstr>Přednosti a nedostatky</vt:lpstr>
      <vt:lpstr>V ČR</vt:lpstr>
      <vt:lpstr>Metoda cestovních nákladů</vt:lpstr>
      <vt:lpstr>Námitky k metodě cest. nákladů</vt:lpstr>
      <vt:lpstr>Nedostatky metody CN</vt:lpstr>
      <vt:lpstr>Metody obranného chování</vt:lpstr>
      <vt:lpstr>Co umožňují</vt:lpstr>
      <vt:lpstr>Přednosti a nedostatky</vt:lpstr>
      <vt:lpstr>Nepreferenční (expertní) metody</vt:lpstr>
      <vt:lpstr>Nejpoužívanější metody</vt:lpstr>
      <vt:lpstr>Náklady nemoci</vt:lpstr>
      <vt:lpstr>Způsob výpočtu</vt:lpstr>
      <vt:lpstr>Členění nákladů</vt:lpstr>
      <vt:lpstr>Zhodnocení Cost-of -Illness</vt:lpstr>
      <vt:lpstr>Metody dávka-reakce</vt:lpstr>
      <vt:lpstr>Oblast ochrany a tvorby ŽP</vt:lpstr>
      <vt:lpstr>2 přístupy</vt:lpstr>
      <vt:lpstr>Metoda defenzivních výdajů</vt:lpstr>
      <vt:lpstr>Příklad</vt:lpstr>
      <vt:lpstr>Omezení</vt:lpstr>
      <vt:lpstr>Transfer přínosů</vt:lpstr>
      <vt:lpstr>Pojem transfer přínosů</vt:lpstr>
      <vt:lpstr>Kritéria pro použití transferu přínosů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hodnocení veřejných projektů</dc:title>
  <dc:creator>Jana</dc:creator>
  <cp:lastModifiedBy>Jana</cp:lastModifiedBy>
  <cp:revision>30</cp:revision>
  <dcterms:created xsi:type="dcterms:W3CDTF">2006-09-10T14:17:29Z</dcterms:created>
  <dcterms:modified xsi:type="dcterms:W3CDTF">2012-04-30T14:29:04Z</dcterms:modified>
</cp:coreProperties>
</file>