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9" r:id="rId10"/>
    <p:sldId id="264" r:id="rId11"/>
    <p:sldId id="265" r:id="rId12"/>
    <p:sldId id="267" r:id="rId13"/>
    <p:sldId id="266" r:id="rId14"/>
    <p:sldId id="268"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15FE5E5F-7845-44B3-8E51-50A6906770AE}" type="datetimeFigureOut">
              <a:rPr lang="cs-CZ" smtClean="0"/>
              <a:t>25.4.2012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9723EF-89AE-4376-92DD-508D24327E64}" type="slidenum">
              <a:rPr lang="cs-CZ" smtClean="0"/>
              <a:t>‹#›</a:t>
            </a:fld>
            <a:endParaRPr lang="cs-CZ"/>
          </a:p>
        </p:txBody>
      </p:sp>
    </p:spTree>
    <p:extLst>
      <p:ext uri="{BB962C8B-B14F-4D97-AF65-F5344CB8AC3E}">
        <p14:creationId xmlns:p14="http://schemas.microsoft.com/office/powerpoint/2010/main" val="280705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5FE5E5F-7845-44B3-8E51-50A6906770AE}" type="datetimeFigureOut">
              <a:rPr lang="cs-CZ" smtClean="0"/>
              <a:t>25.4.2012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9723EF-89AE-4376-92DD-508D24327E64}" type="slidenum">
              <a:rPr lang="cs-CZ" smtClean="0"/>
              <a:t>‹#›</a:t>
            </a:fld>
            <a:endParaRPr lang="cs-CZ"/>
          </a:p>
        </p:txBody>
      </p:sp>
    </p:spTree>
    <p:extLst>
      <p:ext uri="{BB962C8B-B14F-4D97-AF65-F5344CB8AC3E}">
        <p14:creationId xmlns:p14="http://schemas.microsoft.com/office/powerpoint/2010/main" val="227109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5FE5E5F-7845-44B3-8E51-50A6906770AE}" type="datetimeFigureOut">
              <a:rPr lang="cs-CZ" smtClean="0"/>
              <a:t>25.4.2012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9723EF-89AE-4376-92DD-508D24327E64}" type="slidenum">
              <a:rPr lang="cs-CZ" smtClean="0"/>
              <a:t>‹#›</a:t>
            </a:fld>
            <a:endParaRPr lang="cs-CZ"/>
          </a:p>
        </p:txBody>
      </p:sp>
    </p:spTree>
    <p:extLst>
      <p:ext uri="{BB962C8B-B14F-4D97-AF65-F5344CB8AC3E}">
        <p14:creationId xmlns:p14="http://schemas.microsoft.com/office/powerpoint/2010/main" val="2501511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5FE5E5F-7845-44B3-8E51-50A6906770AE}" type="datetimeFigureOut">
              <a:rPr lang="cs-CZ" smtClean="0"/>
              <a:t>25.4.2012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9723EF-89AE-4376-92DD-508D24327E64}" type="slidenum">
              <a:rPr lang="cs-CZ" smtClean="0"/>
              <a:t>‹#›</a:t>
            </a:fld>
            <a:endParaRPr lang="cs-CZ"/>
          </a:p>
        </p:txBody>
      </p:sp>
    </p:spTree>
    <p:extLst>
      <p:ext uri="{BB962C8B-B14F-4D97-AF65-F5344CB8AC3E}">
        <p14:creationId xmlns:p14="http://schemas.microsoft.com/office/powerpoint/2010/main" val="532206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15FE5E5F-7845-44B3-8E51-50A6906770AE}" type="datetimeFigureOut">
              <a:rPr lang="cs-CZ" smtClean="0"/>
              <a:t>25.4.2012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9723EF-89AE-4376-92DD-508D24327E64}" type="slidenum">
              <a:rPr lang="cs-CZ" smtClean="0"/>
              <a:t>‹#›</a:t>
            </a:fld>
            <a:endParaRPr lang="cs-CZ"/>
          </a:p>
        </p:txBody>
      </p:sp>
    </p:spTree>
    <p:extLst>
      <p:ext uri="{BB962C8B-B14F-4D97-AF65-F5344CB8AC3E}">
        <p14:creationId xmlns:p14="http://schemas.microsoft.com/office/powerpoint/2010/main" val="1690430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5FE5E5F-7845-44B3-8E51-50A6906770AE}" type="datetimeFigureOut">
              <a:rPr lang="cs-CZ" smtClean="0"/>
              <a:t>25.4.2012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D9723EF-89AE-4376-92DD-508D24327E64}" type="slidenum">
              <a:rPr lang="cs-CZ" smtClean="0"/>
              <a:t>‹#›</a:t>
            </a:fld>
            <a:endParaRPr lang="cs-CZ"/>
          </a:p>
        </p:txBody>
      </p:sp>
    </p:spTree>
    <p:extLst>
      <p:ext uri="{BB962C8B-B14F-4D97-AF65-F5344CB8AC3E}">
        <p14:creationId xmlns:p14="http://schemas.microsoft.com/office/powerpoint/2010/main" val="1452405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5FE5E5F-7845-44B3-8E51-50A6906770AE}" type="datetimeFigureOut">
              <a:rPr lang="cs-CZ" smtClean="0"/>
              <a:t>25.4.2012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D9723EF-89AE-4376-92DD-508D24327E64}" type="slidenum">
              <a:rPr lang="cs-CZ" smtClean="0"/>
              <a:t>‹#›</a:t>
            </a:fld>
            <a:endParaRPr lang="cs-CZ"/>
          </a:p>
        </p:txBody>
      </p:sp>
    </p:spTree>
    <p:extLst>
      <p:ext uri="{BB962C8B-B14F-4D97-AF65-F5344CB8AC3E}">
        <p14:creationId xmlns:p14="http://schemas.microsoft.com/office/powerpoint/2010/main" val="3649701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15FE5E5F-7845-44B3-8E51-50A6906770AE}" type="datetimeFigureOut">
              <a:rPr lang="cs-CZ" smtClean="0"/>
              <a:t>25.4.2012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D9723EF-89AE-4376-92DD-508D24327E64}" type="slidenum">
              <a:rPr lang="cs-CZ" smtClean="0"/>
              <a:t>‹#›</a:t>
            </a:fld>
            <a:endParaRPr lang="cs-CZ"/>
          </a:p>
        </p:txBody>
      </p:sp>
    </p:spTree>
    <p:extLst>
      <p:ext uri="{BB962C8B-B14F-4D97-AF65-F5344CB8AC3E}">
        <p14:creationId xmlns:p14="http://schemas.microsoft.com/office/powerpoint/2010/main" val="3107798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5FE5E5F-7845-44B3-8E51-50A6906770AE}" type="datetimeFigureOut">
              <a:rPr lang="cs-CZ" smtClean="0"/>
              <a:t>25.4.2012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D9723EF-89AE-4376-92DD-508D24327E64}" type="slidenum">
              <a:rPr lang="cs-CZ" smtClean="0"/>
              <a:t>‹#›</a:t>
            </a:fld>
            <a:endParaRPr lang="cs-CZ"/>
          </a:p>
        </p:txBody>
      </p:sp>
    </p:spTree>
    <p:extLst>
      <p:ext uri="{BB962C8B-B14F-4D97-AF65-F5344CB8AC3E}">
        <p14:creationId xmlns:p14="http://schemas.microsoft.com/office/powerpoint/2010/main" val="1525125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5FE5E5F-7845-44B3-8E51-50A6906770AE}" type="datetimeFigureOut">
              <a:rPr lang="cs-CZ" smtClean="0"/>
              <a:t>25.4.2012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D9723EF-89AE-4376-92DD-508D24327E64}" type="slidenum">
              <a:rPr lang="cs-CZ" smtClean="0"/>
              <a:t>‹#›</a:t>
            </a:fld>
            <a:endParaRPr lang="cs-CZ"/>
          </a:p>
        </p:txBody>
      </p:sp>
    </p:spTree>
    <p:extLst>
      <p:ext uri="{BB962C8B-B14F-4D97-AF65-F5344CB8AC3E}">
        <p14:creationId xmlns:p14="http://schemas.microsoft.com/office/powerpoint/2010/main" val="3069747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5FE5E5F-7845-44B3-8E51-50A6906770AE}" type="datetimeFigureOut">
              <a:rPr lang="cs-CZ" smtClean="0"/>
              <a:t>25.4.2012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D9723EF-89AE-4376-92DD-508D24327E64}" type="slidenum">
              <a:rPr lang="cs-CZ" smtClean="0"/>
              <a:t>‹#›</a:t>
            </a:fld>
            <a:endParaRPr lang="cs-CZ"/>
          </a:p>
        </p:txBody>
      </p:sp>
    </p:spTree>
    <p:extLst>
      <p:ext uri="{BB962C8B-B14F-4D97-AF65-F5344CB8AC3E}">
        <p14:creationId xmlns:p14="http://schemas.microsoft.com/office/powerpoint/2010/main" val="3632489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E5E5F-7845-44B3-8E51-50A6906770AE}" type="datetimeFigureOut">
              <a:rPr lang="cs-CZ" smtClean="0"/>
              <a:t>25.4.2012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9723EF-89AE-4376-92DD-508D24327E64}" type="slidenum">
              <a:rPr lang="cs-CZ" smtClean="0"/>
              <a:t>‹#›</a:t>
            </a:fld>
            <a:endParaRPr lang="cs-CZ"/>
          </a:p>
        </p:txBody>
      </p:sp>
    </p:spTree>
    <p:extLst>
      <p:ext uri="{BB962C8B-B14F-4D97-AF65-F5344CB8AC3E}">
        <p14:creationId xmlns:p14="http://schemas.microsoft.com/office/powerpoint/2010/main" val="2461283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ppi.worldbank.org/features/April2010/PPI%20Project%20Database%20Understanding%20the%20data%20entry.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Faktory ovlivňující úspěšnost PPP projektů </a:t>
            </a:r>
            <a:endParaRPr lang="cs-CZ" dirty="0"/>
          </a:p>
        </p:txBody>
      </p:sp>
      <p:sp>
        <p:nvSpPr>
          <p:cNvPr id="3" name="Podnadpis 2"/>
          <p:cNvSpPr>
            <a:spLocks noGrp="1"/>
          </p:cNvSpPr>
          <p:nvPr>
            <p:ph type="subTitle" idx="1"/>
          </p:nvPr>
        </p:nvSpPr>
        <p:spPr/>
        <p:txBody>
          <a:bodyPr/>
          <a:lstStyle/>
          <a:p>
            <a:pPr algn="r"/>
            <a:r>
              <a:rPr lang="cs-CZ" dirty="0" smtClean="0"/>
              <a:t>	</a:t>
            </a:r>
            <a:r>
              <a:rPr lang="cs-CZ" sz="2000" dirty="0" smtClean="0"/>
              <a:t>27. dubna 2012</a:t>
            </a:r>
            <a:endParaRPr lang="cs-CZ" sz="2000" dirty="0"/>
          </a:p>
        </p:txBody>
      </p:sp>
    </p:spTree>
    <p:extLst>
      <p:ext uri="{BB962C8B-B14F-4D97-AF65-F5344CB8AC3E}">
        <p14:creationId xmlns:p14="http://schemas.microsoft.com/office/powerpoint/2010/main" val="4092368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Zkušenosti úspěšných projektů</a:t>
            </a:r>
            <a:endParaRPr lang="cs-CZ" dirty="0"/>
          </a:p>
        </p:txBody>
      </p:sp>
      <p:sp>
        <p:nvSpPr>
          <p:cNvPr id="3" name="Zástupný symbol pro obsah 2"/>
          <p:cNvSpPr>
            <a:spLocks noGrp="1"/>
          </p:cNvSpPr>
          <p:nvPr>
            <p:ph idx="1"/>
          </p:nvPr>
        </p:nvSpPr>
        <p:spPr/>
        <p:txBody>
          <a:bodyPr>
            <a:normAutofit fontScale="77500" lnSpcReduction="20000"/>
          </a:bodyPr>
          <a:lstStyle/>
          <a:p>
            <a:pPr lvl="0"/>
            <a:r>
              <a:rPr lang="cs-CZ" i="1" dirty="0">
                <a:solidFill>
                  <a:srgbClr val="FF0000"/>
                </a:solidFill>
              </a:rPr>
              <a:t>Zvládnutí přípravné fáze, zpracování dostatečných analýz a přesné stanovení podmínek spolupráce, včetně důsledného monitorování a kontroly (specifikace projektu).</a:t>
            </a:r>
            <a:endParaRPr lang="cs-CZ" dirty="0">
              <a:solidFill>
                <a:srgbClr val="FF0000"/>
              </a:solidFill>
            </a:endParaRPr>
          </a:p>
          <a:p>
            <a:pPr lvl="0"/>
            <a:r>
              <a:rPr lang="cs-CZ" i="1" dirty="0"/>
              <a:t>Přiměřená alokace rizik (alokace rizik)</a:t>
            </a:r>
            <a:r>
              <a:rPr lang="cs-CZ" dirty="0"/>
              <a:t> - vyjasněná otázka financování a garance výnosů. </a:t>
            </a:r>
          </a:p>
          <a:p>
            <a:pPr lvl="0"/>
            <a:r>
              <a:rPr lang="cs-CZ" i="1" dirty="0"/>
              <a:t>Konkurenční prostředí a transparentní výběr dodavatele (konkurence) </a:t>
            </a:r>
            <a:r>
              <a:rPr lang="cs-CZ" dirty="0"/>
              <a:t>– dostatečně konkurenční zadávací proces.</a:t>
            </a:r>
          </a:p>
          <a:p>
            <a:pPr lvl="0"/>
            <a:r>
              <a:rPr lang="cs-CZ" i="1" dirty="0"/>
              <a:t>Reálný odhad výnosů a nákladů (poptávka).</a:t>
            </a:r>
            <a:endParaRPr lang="cs-CZ" dirty="0"/>
          </a:p>
          <a:p>
            <a:pPr lvl="0"/>
            <a:r>
              <a:rPr lang="cs-CZ" i="1" dirty="0"/>
              <a:t>Ostatní podmínky (ostatní) </a:t>
            </a:r>
            <a:r>
              <a:rPr lang="cs-CZ" dirty="0"/>
              <a:t>– podpora odborné i laické veřejnosti včetně politické reprezentace, vhodné legislativní prostředí, silné institucionální zázemí, úzká spolupráce partnerů. </a:t>
            </a:r>
          </a:p>
          <a:p>
            <a:pPr marL="0" indent="0">
              <a:buNone/>
            </a:pPr>
            <a:endParaRPr lang="cs-CZ" dirty="0"/>
          </a:p>
        </p:txBody>
      </p:sp>
    </p:spTree>
    <p:extLst>
      <p:ext uri="{BB962C8B-B14F-4D97-AF65-F5344CB8AC3E}">
        <p14:creationId xmlns:p14="http://schemas.microsoft.com/office/powerpoint/2010/main" val="3278282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Předpoklady úspěšných projektů (Světová banka)</a:t>
            </a:r>
            <a:endParaRPr lang="cs-CZ" dirty="0"/>
          </a:p>
        </p:txBody>
      </p:sp>
      <p:sp>
        <p:nvSpPr>
          <p:cNvPr id="3" name="Zástupný symbol pro obsah 2"/>
          <p:cNvSpPr>
            <a:spLocks noGrp="1"/>
          </p:cNvSpPr>
          <p:nvPr>
            <p:ph idx="1"/>
          </p:nvPr>
        </p:nvSpPr>
        <p:spPr/>
        <p:txBody>
          <a:bodyPr>
            <a:normAutofit fontScale="47500" lnSpcReduction="20000"/>
          </a:bodyPr>
          <a:lstStyle/>
          <a:p>
            <a:pPr lvl="0"/>
            <a:endParaRPr lang="cs-CZ" i="1" dirty="0" smtClean="0"/>
          </a:p>
          <a:p>
            <a:pPr lvl="0"/>
            <a:r>
              <a:rPr lang="cs-CZ" i="1" dirty="0" smtClean="0"/>
              <a:t>Pečlivé </a:t>
            </a:r>
            <a:r>
              <a:rPr lang="cs-CZ" i="1" dirty="0"/>
              <a:t>plánování PPP projektů</a:t>
            </a:r>
            <a:r>
              <a:rPr lang="en-US" i="1" dirty="0"/>
              <a:t>;</a:t>
            </a:r>
            <a:endParaRPr lang="cs-CZ" dirty="0"/>
          </a:p>
          <a:p>
            <a:pPr lvl="0"/>
            <a:r>
              <a:rPr lang="cs-CZ" i="1" dirty="0"/>
              <a:t>Reálný odhad výnosů a nákladů; </a:t>
            </a:r>
            <a:endParaRPr lang="cs-CZ" dirty="0"/>
          </a:p>
          <a:p>
            <a:pPr lvl="0"/>
            <a:r>
              <a:rPr lang="cs-CZ" i="1" dirty="0"/>
              <a:t>Ochotu uživatelů platit a poskytovat zpětnou vazbu;</a:t>
            </a:r>
            <a:endParaRPr lang="cs-CZ" dirty="0"/>
          </a:p>
          <a:p>
            <a:pPr lvl="0"/>
            <a:r>
              <a:rPr lang="cs-CZ" i="1" dirty="0"/>
              <a:t>Rozsáhlé studie proveditelnosti, které budou zpracovány experty v oblasti;</a:t>
            </a:r>
            <a:endParaRPr lang="cs-CZ" dirty="0"/>
          </a:p>
          <a:p>
            <a:pPr lvl="0"/>
            <a:r>
              <a:rPr lang="cs-CZ" i="1" dirty="0"/>
              <a:t>Shoda partnerů na smluvně nastavených podmínkách;</a:t>
            </a:r>
            <a:endParaRPr lang="cs-CZ" dirty="0"/>
          </a:p>
          <a:p>
            <a:pPr lvl="0"/>
            <a:r>
              <a:rPr lang="cs-CZ" i="1" dirty="0"/>
              <a:t>Zlepšení legislativního a regulatorního rámce - </a:t>
            </a:r>
            <a:r>
              <a:rPr lang="cs-CZ" dirty="0"/>
              <a:t>legislativní úprava PPP musí být taková, aby bylo oběma zúčastněným stranám jasné, jak mají při realizaci projektu postupovat. Neznamená to však, že by PPP muselo mít nutně speciální právní normu. V některých zemích, kde mají s PPP pozitivní zkušenosti žádný speciální zákon nemají. PPP projekty se tak řídí normou upravující zadávání veřejných zakázek.</a:t>
            </a:r>
          </a:p>
          <a:p>
            <a:pPr lvl="0"/>
            <a:r>
              <a:rPr lang="cs-CZ" i="1" dirty="0"/>
              <a:t>Silné institucionální zázemí - </a:t>
            </a:r>
            <a:r>
              <a:rPr lang="cs-CZ" dirty="0"/>
              <a:t>Dle WB je institucionální podpora PPP projektu klíčová. Její absence má vliv na špatné rozložení rizik mezi partnery a negativní dopad na kvalitu služby a včasnost realizace. Jako příklad uvádí case study neodborného řízení PPP programu v Portugalsku, kde se PPP programy staly předmětem permanentního selhání z hlediska realizace v termínu a překročení plánovaného rozpočtu.</a:t>
            </a:r>
          </a:p>
          <a:p>
            <a:pPr lvl="0"/>
            <a:r>
              <a:rPr lang="cs-CZ" i="1" dirty="0"/>
              <a:t>Konkurenční a transparentní zadávací proces;</a:t>
            </a:r>
            <a:endParaRPr lang="cs-CZ" dirty="0"/>
          </a:p>
          <a:p>
            <a:pPr lvl="0"/>
            <a:r>
              <a:rPr lang="cs-CZ" i="1" dirty="0"/>
              <a:t>Zmírnění a flexibilita v řízení makroekonomických rizik – </a:t>
            </a:r>
            <a:r>
              <a:rPr lang="cs-CZ" dirty="0"/>
              <a:t>respektive možnost reagovat a přizpůsobit podmínky spolupráce na základě neočekávaných makroekonomických změn, které by měly negativní dopad na realizaci projektu (např. devalvace měny). </a:t>
            </a:r>
          </a:p>
        </p:txBody>
      </p:sp>
    </p:spTree>
    <p:extLst>
      <p:ext uri="{BB962C8B-B14F-4D97-AF65-F5344CB8AC3E}">
        <p14:creationId xmlns:p14="http://schemas.microsoft.com/office/powerpoint/2010/main" val="1571307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Předpoklady – Evropská investiční banka</a:t>
            </a:r>
            <a:endParaRPr lang="cs-CZ" dirty="0"/>
          </a:p>
        </p:txBody>
      </p:sp>
      <p:sp>
        <p:nvSpPr>
          <p:cNvPr id="3" name="Zástupný symbol pro obsah 2"/>
          <p:cNvSpPr>
            <a:spLocks noGrp="1"/>
          </p:cNvSpPr>
          <p:nvPr>
            <p:ph idx="1"/>
          </p:nvPr>
        </p:nvSpPr>
        <p:spPr/>
        <p:txBody>
          <a:bodyPr/>
          <a:lstStyle/>
          <a:p>
            <a:pPr lvl="0"/>
            <a:r>
              <a:rPr lang="cs-CZ" i="1" dirty="0"/>
              <a:t>Nediskriminace v průběhu zadávacího řízení,</a:t>
            </a:r>
            <a:endParaRPr lang="cs-CZ" dirty="0"/>
          </a:p>
          <a:p>
            <a:pPr lvl="0"/>
            <a:r>
              <a:rPr lang="cs-CZ" i="1" dirty="0"/>
              <a:t>průběh zadávacího procesu,</a:t>
            </a:r>
            <a:endParaRPr lang="cs-CZ" dirty="0"/>
          </a:p>
          <a:p>
            <a:pPr lvl="0"/>
            <a:r>
              <a:rPr lang="cs-CZ" i="1" dirty="0"/>
              <a:t>užitky plynoucí konečným spotřebitelům služby,</a:t>
            </a:r>
            <a:endParaRPr lang="cs-CZ" dirty="0"/>
          </a:p>
          <a:p>
            <a:pPr lvl="0"/>
            <a:r>
              <a:rPr lang="cs-CZ" i="1" dirty="0"/>
              <a:t>úzká spolupráce se zadavatelem (subjektem veřejného sektoru),</a:t>
            </a:r>
            <a:endParaRPr lang="cs-CZ" dirty="0"/>
          </a:p>
          <a:p>
            <a:pPr lvl="0"/>
            <a:r>
              <a:rPr lang="cs-CZ" i="1" dirty="0"/>
              <a:t>provázanost s bankami a kapitálovým trhem.</a:t>
            </a:r>
            <a:endParaRPr lang="cs-CZ" dirty="0"/>
          </a:p>
          <a:p>
            <a:pPr marL="0" indent="0">
              <a:buNone/>
            </a:pPr>
            <a:endParaRPr lang="cs-CZ" dirty="0"/>
          </a:p>
        </p:txBody>
      </p:sp>
    </p:spTree>
    <p:extLst>
      <p:ext uri="{BB962C8B-B14F-4D97-AF65-F5344CB8AC3E}">
        <p14:creationId xmlns:p14="http://schemas.microsoft.com/office/powerpoint/2010/main" val="763772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World</a:t>
            </a:r>
            <a:r>
              <a:rPr lang="cs-CZ" dirty="0" smtClean="0"/>
              <a:t> bank database PPI</a:t>
            </a:r>
            <a:endParaRPr lang="cs-CZ" dirty="0"/>
          </a:p>
        </p:txBody>
      </p:sp>
      <p:sp>
        <p:nvSpPr>
          <p:cNvPr id="3" name="Zástupný symbol pro obsah 2"/>
          <p:cNvSpPr>
            <a:spLocks noGrp="1"/>
          </p:cNvSpPr>
          <p:nvPr>
            <p:ph idx="1"/>
          </p:nvPr>
        </p:nvSpPr>
        <p:spPr/>
        <p:txBody>
          <a:bodyPr/>
          <a:lstStyle/>
          <a:p>
            <a:r>
              <a:rPr lang="cs-CZ" dirty="0">
                <a:hlinkClick r:id="rId2"/>
              </a:rPr>
              <a:t>http://</a:t>
            </a:r>
            <a:r>
              <a:rPr lang="cs-CZ" dirty="0" smtClean="0">
                <a:hlinkClick r:id="rId2"/>
              </a:rPr>
              <a:t>ppi.worldbank.org/features/April2010/PPI%20Project%20Database%20Understanding%20the%20data%20entry.pdf</a:t>
            </a:r>
            <a:endParaRPr lang="cs-CZ" dirty="0" smtClean="0"/>
          </a:p>
          <a:p>
            <a:pPr marL="0" indent="0">
              <a:buNone/>
            </a:pPr>
            <a:endParaRPr lang="cs-CZ" dirty="0"/>
          </a:p>
        </p:txBody>
      </p:sp>
    </p:spTree>
    <p:extLst>
      <p:ext uri="{BB962C8B-B14F-4D97-AF65-F5344CB8AC3E}">
        <p14:creationId xmlns:p14="http://schemas.microsoft.com/office/powerpoint/2010/main" val="393240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r>
              <a:rPr lang="cs-CZ" dirty="0" smtClean="0"/>
              <a:t>Děkuji za pozornost </a:t>
            </a:r>
            <a:r>
              <a:rPr lang="cs-CZ" dirty="0" smtClean="0">
                <a:sym typeface="Wingdings" pitchFamily="2" charset="2"/>
              </a:rPr>
              <a:t></a:t>
            </a:r>
            <a:endParaRPr lang="cs-CZ" dirty="0"/>
          </a:p>
        </p:txBody>
      </p:sp>
    </p:spTree>
    <p:extLst>
      <p:ext uri="{BB962C8B-B14F-4D97-AF65-F5344CB8AC3E}">
        <p14:creationId xmlns:p14="http://schemas.microsoft.com/office/powerpoint/2010/main" val="2620748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Faktory podmiňující úspěch PPP projektu</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Schopnost jednoznačně definovat výstupy</a:t>
            </a:r>
          </a:p>
          <a:p>
            <a:r>
              <a:rPr lang="cs-CZ" dirty="0" smtClean="0"/>
              <a:t>Vysoká vynutitelnost práv</a:t>
            </a:r>
          </a:p>
          <a:p>
            <a:r>
              <a:rPr lang="cs-CZ" dirty="0" smtClean="0"/>
              <a:t>Transparentní politické rozhodování – </a:t>
            </a:r>
            <a:r>
              <a:rPr lang="cs-CZ" dirty="0" smtClean="0">
                <a:solidFill>
                  <a:srgbClr val="FF0000"/>
                </a:solidFill>
              </a:rPr>
              <a:t>politické riziko PPP projektů</a:t>
            </a:r>
          </a:p>
          <a:p>
            <a:r>
              <a:rPr lang="cs-CZ" dirty="0" smtClean="0"/>
              <a:t>Schopnost veřejného subjektu zajistit správné rozdělení rizik mezi veřejný a soukromý subjekt - </a:t>
            </a:r>
            <a:r>
              <a:rPr lang="cs-CZ" i="1" dirty="0"/>
              <a:t>Dříve provedené výzkumy ukazují, že správný odhad velikosti rizika a jeho rozdělení ovlivňuje z 60% úspěšnost projektu, respektive hodnotu dosažených úspor.“</a:t>
            </a:r>
            <a:r>
              <a:rPr lang="cs-CZ" dirty="0"/>
              <a:t> </a:t>
            </a:r>
            <a:endParaRPr lang="cs-CZ" dirty="0"/>
          </a:p>
          <a:p>
            <a:endParaRPr lang="cs-CZ" dirty="0"/>
          </a:p>
        </p:txBody>
      </p:sp>
    </p:spTree>
    <p:extLst>
      <p:ext uri="{BB962C8B-B14F-4D97-AF65-F5344CB8AC3E}">
        <p14:creationId xmlns:p14="http://schemas.microsoft.com/office/powerpoint/2010/main" val="3106058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Předpoklady jsou závislé na </a:t>
            </a:r>
            <a:endParaRPr lang="cs-CZ" dirty="0"/>
          </a:p>
        </p:txBody>
      </p:sp>
      <p:sp>
        <p:nvSpPr>
          <p:cNvPr id="3" name="Zástupný symbol pro obsah 2"/>
          <p:cNvSpPr>
            <a:spLocks noGrp="1"/>
          </p:cNvSpPr>
          <p:nvPr>
            <p:ph idx="1"/>
          </p:nvPr>
        </p:nvSpPr>
        <p:spPr/>
        <p:txBody>
          <a:bodyPr/>
          <a:lstStyle/>
          <a:p>
            <a:pPr lvl="0"/>
            <a:endParaRPr lang="cs-CZ" dirty="0" smtClean="0"/>
          </a:p>
          <a:p>
            <a:pPr lvl="0"/>
            <a:r>
              <a:rPr lang="cs-CZ" dirty="0" smtClean="0">
                <a:solidFill>
                  <a:srgbClr val="FF0000"/>
                </a:solidFill>
              </a:rPr>
              <a:t>Transparentnosti </a:t>
            </a:r>
            <a:r>
              <a:rPr lang="cs-CZ" dirty="0">
                <a:solidFill>
                  <a:srgbClr val="FF0000"/>
                </a:solidFill>
              </a:rPr>
              <a:t>rozhodovacích procesů</a:t>
            </a:r>
            <a:r>
              <a:rPr lang="en-US" dirty="0">
                <a:solidFill>
                  <a:srgbClr val="FF0000"/>
                </a:solidFill>
              </a:rPr>
              <a:t>; </a:t>
            </a:r>
            <a:endParaRPr lang="cs-CZ" dirty="0">
              <a:solidFill>
                <a:srgbClr val="FF0000"/>
              </a:solidFill>
            </a:endParaRPr>
          </a:p>
          <a:p>
            <a:pPr lvl="0"/>
            <a:endParaRPr lang="cs-CZ" dirty="0" smtClean="0">
              <a:solidFill>
                <a:srgbClr val="FF0000"/>
              </a:solidFill>
            </a:endParaRPr>
          </a:p>
          <a:p>
            <a:pPr lvl="0"/>
            <a:r>
              <a:rPr lang="cs-CZ" dirty="0" smtClean="0">
                <a:solidFill>
                  <a:srgbClr val="FF0000"/>
                </a:solidFill>
              </a:rPr>
              <a:t>kvalitě </a:t>
            </a:r>
            <a:r>
              <a:rPr lang="cs-CZ" dirty="0">
                <a:solidFill>
                  <a:srgbClr val="FF0000"/>
                </a:solidFill>
              </a:rPr>
              <a:t>institucionálního prostředí</a:t>
            </a:r>
            <a:r>
              <a:rPr lang="en-US" dirty="0">
                <a:solidFill>
                  <a:srgbClr val="FF0000"/>
                </a:solidFill>
              </a:rPr>
              <a:t>;</a:t>
            </a:r>
            <a:endParaRPr lang="cs-CZ" dirty="0">
              <a:solidFill>
                <a:srgbClr val="FF0000"/>
              </a:solidFill>
            </a:endParaRPr>
          </a:p>
          <a:p>
            <a:pPr lvl="0"/>
            <a:endParaRPr lang="cs-CZ" dirty="0" smtClean="0">
              <a:solidFill>
                <a:srgbClr val="FF0000"/>
              </a:solidFill>
            </a:endParaRPr>
          </a:p>
          <a:p>
            <a:pPr lvl="0"/>
            <a:r>
              <a:rPr lang="cs-CZ" dirty="0" smtClean="0">
                <a:solidFill>
                  <a:srgbClr val="FF0000"/>
                </a:solidFill>
              </a:rPr>
              <a:t>a </a:t>
            </a:r>
            <a:r>
              <a:rPr lang="cs-CZ" dirty="0">
                <a:solidFill>
                  <a:srgbClr val="FF0000"/>
                </a:solidFill>
              </a:rPr>
              <a:t>profesních schopností pracovníků veřejné správy.  </a:t>
            </a:r>
          </a:p>
          <a:p>
            <a:pPr marL="0" indent="0">
              <a:buNone/>
            </a:pPr>
            <a:endParaRPr lang="cs-CZ" dirty="0"/>
          </a:p>
        </p:txBody>
      </p:sp>
    </p:spTree>
    <p:extLst>
      <p:ext uri="{BB962C8B-B14F-4D97-AF65-F5344CB8AC3E}">
        <p14:creationId xmlns:p14="http://schemas.microsoft.com/office/powerpoint/2010/main" val="2085348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Nejčastější chyby</a:t>
            </a:r>
            <a:endParaRPr lang="cs-CZ" dirty="0"/>
          </a:p>
        </p:txBody>
      </p:sp>
      <p:sp>
        <p:nvSpPr>
          <p:cNvPr id="3" name="Zástupný symbol pro obsah 2"/>
          <p:cNvSpPr>
            <a:spLocks noGrp="1"/>
          </p:cNvSpPr>
          <p:nvPr>
            <p:ph idx="1"/>
          </p:nvPr>
        </p:nvSpPr>
        <p:spPr/>
        <p:txBody>
          <a:bodyPr>
            <a:normAutofit fontScale="70000" lnSpcReduction="20000"/>
          </a:bodyPr>
          <a:lstStyle/>
          <a:p>
            <a:pPr lvl="0"/>
            <a:r>
              <a:rPr lang="cs-CZ" dirty="0"/>
              <a:t>Nesprávné rozdělení rizik spojených s realizací projektu mezi partnery;</a:t>
            </a:r>
          </a:p>
          <a:p>
            <a:pPr lvl="0"/>
            <a:r>
              <a:rPr lang="cs-CZ" dirty="0"/>
              <a:t>nedostatečné legislativní vymezení PPP projektů</a:t>
            </a:r>
            <a:r>
              <a:rPr lang="en-US" dirty="0"/>
              <a:t>;</a:t>
            </a:r>
            <a:endParaRPr lang="cs-CZ" dirty="0"/>
          </a:p>
          <a:p>
            <a:pPr lvl="0"/>
            <a:r>
              <a:rPr lang="cs-CZ" dirty="0"/>
              <a:t>nedostatečné vymezení práv a povinností obou stran (podoba smluv, špatně sjednané podmínky projektu);</a:t>
            </a:r>
          </a:p>
          <a:p>
            <a:pPr lvl="0"/>
            <a:r>
              <a:rPr lang="cs-CZ" dirty="0"/>
              <a:t>nedostatečně definované metody výběrových řízení poukazující na nedostatečně konkurenční prostředí či netransparentní výběr dodavatele;</a:t>
            </a:r>
          </a:p>
          <a:p>
            <a:pPr lvl="0"/>
            <a:r>
              <a:rPr lang="cs-CZ" dirty="0"/>
              <a:t>neexistence systému standardizace veřejných služeb;</a:t>
            </a:r>
          </a:p>
          <a:p>
            <a:pPr lvl="0"/>
            <a:r>
              <a:rPr lang="cs-CZ" dirty="0"/>
              <a:t>nízká koordinace mezi jednotlivými stupni vlády;</a:t>
            </a:r>
          </a:p>
          <a:p>
            <a:pPr lvl="0"/>
            <a:r>
              <a:rPr lang="cs-CZ" dirty="0"/>
              <a:t>důraz na vstupní charakteristiky projektů a nedostatečné ošetření hodnocení kvality a kvantity výstupů;</a:t>
            </a:r>
          </a:p>
          <a:p>
            <a:pPr lvl="0"/>
            <a:r>
              <a:rPr lang="cs-CZ" dirty="0"/>
              <a:t>přehnaná očekávání představitelů veřejného sektoru od zapojení soukromých prostředků</a:t>
            </a:r>
            <a:r>
              <a:rPr lang="cs-CZ" i="1" dirty="0"/>
              <a:t>.</a:t>
            </a:r>
            <a:endParaRPr lang="cs-CZ" dirty="0"/>
          </a:p>
          <a:p>
            <a:endParaRPr lang="cs-CZ" dirty="0"/>
          </a:p>
        </p:txBody>
      </p:sp>
    </p:spTree>
    <p:extLst>
      <p:ext uri="{BB962C8B-B14F-4D97-AF65-F5344CB8AC3E}">
        <p14:creationId xmlns:p14="http://schemas.microsoft.com/office/powerpoint/2010/main" val="3724785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Chyby při implementaci</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dirty="0">
                <a:solidFill>
                  <a:srgbClr val="FF0000"/>
                </a:solidFill>
              </a:rPr>
              <a:t>Co se implementace PPP týká, dochází </a:t>
            </a:r>
            <a:r>
              <a:rPr lang="cs-CZ" dirty="0" smtClean="0">
                <a:solidFill>
                  <a:srgbClr val="FF0000"/>
                </a:solidFill>
              </a:rPr>
              <a:t>Pavel (2007) </a:t>
            </a:r>
            <a:r>
              <a:rPr lang="cs-CZ" dirty="0">
                <a:solidFill>
                  <a:srgbClr val="FF0000"/>
                </a:solidFill>
              </a:rPr>
              <a:t>v případě ČR k těmto závěrům:</a:t>
            </a:r>
          </a:p>
          <a:p>
            <a:pPr lvl="0"/>
            <a:r>
              <a:rPr lang="cs-CZ" dirty="0"/>
              <a:t>Především jde o nepochopení principu PPP projektů, které jsou nástrojem zvyšování efektivnosti veřejných výdajů a nikoliv předmětem nahrazování veřejných výdajů;</a:t>
            </a:r>
          </a:p>
          <a:p>
            <a:pPr lvl="0"/>
            <a:r>
              <a:rPr lang="cs-CZ" dirty="0"/>
              <a:t>nedostatečná specifikace politické zodpovědnosti;</a:t>
            </a:r>
          </a:p>
          <a:p>
            <a:pPr lvl="0"/>
            <a:r>
              <a:rPr lang="cs-CZ" dirty="0"/>
              <a:t>možnost vzniku skrytého zadlužení</a:t>
            </a:r>
            <a:r>
              <a:rPr lang="en-US" dirty="0"/>
              <a:t>;</a:t>
            </a:r>
            <a:endParaRPr lang="cs-CZ" dirty="0"/>
          </a:p>
          <a:p>
            <a:pPr lvl="0"/>
            <a:r>
              <a:rPr lang="cs-CZ" dirty="0"/>
              <a:t>možnost přímého zadání projektu bez otevřeného výběrového řízení;</a:t>
            </a:r>
          </a:p>
          <a:p>
            <a:pPr lvl="0"/>
            <a:r>
              <a:rPr lang="cs-CZ" dirty="0"/>
              <a:t>nedostatečné ošetření problematiky definice výstupů a jejich kontroly;</a:t>
            </a:r>
          </a:p>
          <a:p>
            <a:r>
              <a:rPr lang="cs-CZ" dirty="0"/>
              <a:t>možné podcenění fáze pilotních projektů a jejího vyhodnocení.</a:t>
            </a:r>
            <a:r>
              <a:rPr lang="cs-CZ" dirty="0"/>
              <a:t> </a:t>
            </a:r>
          </a:p>
        </p:txBody>
      </p:sp>
    </p:spTree>
    <p:extLst>
      <p:ext uri="{BB962C8B-B14F-4D97-AF65-F5344CB8AC3E}">
        <p14:creationId xmlns:p14="http://schemas.microsoft.com/office/powerpoint/2010/main" val="4251323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Zkušenosti neúspěšných projektů</a:t>
            </a:r>
            <a:endParaRPr lang="cs-CZ" dirty="0"/>
          </a:p>
        </p:txBody>
      </p:sp>
      <p:sp>
        <p:nvSpPr>
          <p:cNvPr id="3" name="Zástupný symbol pro obsah 2"/>
          <p:cNvSpPr>
            <a:spLocks noGrp="1"/>
          </p:cNvSpPr>
          <p:nvPr>
            <p:ph idx="1"/>
          </p:nvPr>
        </p:nvSpPr>
        <p:spPr/>
        <p:txBody>
          <a:bodyPr>
            <a:normAutofit fontScale="85000" lnSpcReduction="20000"/>
          </a:bodyPr>
          <a:lstStyle/>
          <a:p>
            <a:pPr lvl="0"/>
            <a:r>
              <a:rPr lang="cs-CZ" b="1" dirty="0">
                <a:solidFill>
                  <a:srgbClr val="FF0000"/>
                </a:solidFill>
              </a:rPr>
              <a:t>Selhání spolupráce a následné odstoupení od kontraktu</a:t>
            </a:r>
            <a:r>
              <a:rPr lang="cs-CZ" dirty="0">
                <a:solidFill>
                  <a:srgbClr val="FF0000"/>
                </a:solidFill>
              </a:rPr>
              <a:t> </a:t>
            </a:r>
            <a:r>
              <a:rPr lang="cs-CZ" dirty="0"/>
              <a:t>(přičemž důvody zrušení kontraktu mohly být různé: nedostatečný výnos dodavatele nutný k pokrytí nákladů a závazků, vnější změny s negativním dopadem na financování projektu, přerušení spolupráce z důvodu politických preferencí, neschopnosti financovat projekt ze strany zadavatele, apod.).</a:t>
            </a:r>
          </a:p>
          <a:p>
            <a:pPr lvl="0"/>
            <a:r>
              <a:rPr lang="cs-CZ" b="1" dirty="0">
                <a:solidFill>
                  <a:srgbClr val="FF0000"/>
                </a:solidFill>
              </a:rPr>
              <a:t>Dodaná služba neodpovídala sjednaným podmínkám z hlediska kvality, včasného dodání, výše nákladů, apod. </a:t>
            </a:r>
            <a:endParaRPr lang="cs-CZ" dirty="0">
              <a:solidFill>
                <a:srgbClr val="FF0000"/>
              </a:solidFill>
            </a:endParaRPr>
          </a:p>
          <a:p>
            <a:pPr lvl="0"/>
            <a:r>
              <a:rPr lang="cs-CZ" b="1" dirty="0">
                <a:solidFill>
                  <a:srgbClr val="FF0000"/>
                </a:solidFill>
              </a:rPr>
              <a:t>Nedostupnost služby určitým skupinám spotřebitelů.</a:t>
            </a:r>
            <a:endParaRPr lang="cs-CZ" dirty="0">
              <a:solidFill>
                <a:srgbClr val="FF0000"/>
              </a:solidFill>
            </a:endParaRPr>
          </a:p>
          <a:p>
            <a:endParaRPr lang="cs-CZ" dirty="0"/>
          </a:p>
        </p:txBody>
      </p:sp>
    </p:spTree>
    <p:extLst>
      <p:ext uri="{BB962C8B-B14F-4D97-AF65-F5344CB8AC3E}">
        <p14:creationId xmlns:p14="http://schemas.microsoft.com/office/powerpoint/2010/main" val="3218765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Příčiny selhání </a:t>
            </a:r>
            <a:endParaRPr lang="cs-CZ" dirty="0"/>
          </a:p>
        </p:txBody>
      </p:sp>
      <p:sp>
        <p:nvSpPr>
          <p:cNvPr id="3" name="Zástupný symbol pro obsah 2"/>
          <p:cNvSpPr>
            <a:spLocks noGrp="1"/>
          </p:cNvSpPr>
          <p:nvPr>
            <p:ph idx="1"/>
          </p:nvPr>
        </p:nvSpPr>
        <p:spPr/>
        <p:txBody>
          <a:bodyPr>
            <a:normAutofit fontScale="55000" lnSpcReduction="20000"/>
          </a:bodyPr>
          <a:lstStyle/>
          <a:p>
            <a:pPr lvl="0"/>
            <a:r>
              <a:rPr lang="cs-CZ" b="1" dirty="0"/>
              <a:t>Nedostatečně konkurenčním prostředí nebo netransparentním výběrem dodavatele</a:t>
            </a:r>
            <a:r>
              <a:rPr lang="cs-CZ" dirty="0"/>
              <a:t> </a:t>
            </a:r>
            <a:r>
              <a:rPr lang="cs-CZ" dirty="0" smtClean="0"/>
              <a:t>- </a:t>
            </a:r>
            <a:r>
              <a:rPr lang="cs-CZ" dirty="0"/>
              <a:t>Přičemž za nedostatečně konkurenční prostředí byla považována situace, kdy se soutěže zúčastnil pouze jeden nebo velmi omezený počet soutěžících a za netransparentní výběr situace, kdy výběr neproběhl na základě objektivně stanovených kritérií, či okolnosti nasvědčovaly, že došlo k výběru preferovaného dodavatele. </a:t>
            </a:r>
          </a:p>
          <a:p>
            <a:pPr lvl="0"/>
            <a:r>
              <a:rPr lang="cs-CZ" b="1" dirty="0"/>
              <a:t>špatně sjednanými podmínkami projektu</a:t>
            </a:r>
            <a:r>
              <a:rPr lang="cs-CZ" dirty="0"/>
              <a:t>, například špatně definovaný výstup, chybné zpracování analýz, chybějící sankční mechanismus, špatně zpracovaná studie proveditelnosti, chybně stanovený public </a:t>
            </a:r>
            <a:r>
              <a:rPr lang="cs-CZ" dirty="0" err="1"/>
              <a:t>sector</a:t>
            </a:r>
            <a:r>
              <a:rPr lang="cs-CZ" dirty="0"/>
              <a:t> </a:t>
            </a:r>
            <a:r>
              <a:rPr lang="cs-CZ" dirty="0" err="1"/>
              <a:t>comparator</a:t>
            </a:r>
            <a:r>
              <a:rPr lang="cs-CZ" dirty="0"/>
              <a:t> (PSC), apod. </a:t>
            </a:r>
            <a:r>
              <a:rPr lang="cs-CZ" dirty="0" smtClean="0"/>
              <a:t>-</a:t>
            </a:r>
            <a:endParaRPr lang="cs-CZ" dirty="0"/>
          </a:p>
          <a:p>
            <a:pPr lvl="0"/>
            <a:r>
              <a:rPr lang="cs-CZ" b="1" dirty="0"/>
              <a:t>špatným rozložením rizik mezi partnery</a:t>
            </a:r>
            <a:r>
              <a:rPr lang="cs-CZ" dirty="0"/>
              <a:t>, popřípadě neošetření některých souvisejících rizik (politické riziko, riziko vnějších změn, riziko dostupnosti, atd.), nevhodným transferem rizika na soukromého partnera, který následně nebyl schopen přesunuté riziko řídit (např. pojišťovací riziko, finanční riziko, atd.) </a:t>
            </a:r>
            <a:endParaRPr lang="cs-CZ" dirty="0" smtClean="0"/>
          </a:p>
          <a:p>
            <a:pPr lvl="0"/>
            <a:r>
              <a:rPr lang="cs-CZ" b="1" dirty="0" smtClean="0"/>
              <a:t>špatný </a:t>
            </a:r>
            <a:r>
              <a:rPr lang="cs-CZ" b="1" dirty="0"/>
              <a:t>odhadem poptávky</a:t>
            </a:r>
            <a:r>
              <a:rPr lang="cs-CZ" dirty="0"/>
              <a:t> a z toho pramenící nedostatečné výnosy na pokrytí nákladů a úroků z úvěru </a:t>
            </a:r>
            <a:endParaRPr lang="cs-CZ" dirty="0" smtClean="0"/>
          </a:p>
          <a:p>
            <a:pPr lvl="0"/>
            <a:r>
              <a:rPr lang="cs-CZ" b="1" dirty="0" smtClean="0"/>
              <a:t>ostatními </a:t>
            </a:r>
            <a:r>
              <a:rPr lang="cs-CZ" b="1" dirty="0"/>
              <a:t>faktory</a:t>
            </a:r>
            <a:r>
              <a:rPr lang="cs-CZ" dirty="0"/>
              <a:t>, může se jednat o chybějící politickou a veřejnou podporu, nedostatečné legislativní prostředí bránící realizaci projektů, vznik mimořádných vnějších změn, které ohrozily financování projektu, </a:t>
            </a:r>
            <a:endParaRPr lang="cs-CZ" dirty="0"/>
          </a:p>
        </p:txBody>
      </p:sp>
    </p:spTree>
    <p:extLst>
      <p:ext uri="{BB962C8B-B14F-4D97-AF65-F5344CB8AC3E}">
        <p14:creationId xmlns:p14="http://schemas.microsoft.com/office/powerpoint/2010/main" val="1107983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Zastoupení faktorů, které vedly k selhání</a:t>
            </a:r>
            <a:endParaRPr lang="cs-CZ"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33013" y="1628800"/>
            <a:ext cx="6680556"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3029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Přítomnost sledovaného faktoru</a:t>
            </a:r>
            <a:endParaRPr lang="cs-CZ" dirty="0"/>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690922" y="2045926"/>
            <a:ext cx="5762156" cy="36345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03781208"/>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410</TotalTime>
  <Words>333</Words>
  <Application>Microsoft Office PowerPoint</Application>
  <PresentationFormat>Předvádění na obrazovce (4:3)</PresentationFormat>
  <Paragraphs>69</Paragraphs>
  <Slides>14</Slides>
  <Notes>0</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Motiv systému Office</vt:lpstr>
      <vt:lpstr>Faktory ovlivňující úspěšnost PPP projektů </vt:lpstr>
      <vt:lpstr>Faktory podmiňující úspěch PPP projektu</vt:lpstr>
      <vt:lpstr>Předpoklady jsou závislé na </vt:lpstr>
      <vt:lpstr>Nejčastější chyby</vt:lpstr>
      <vt:lpstr>Chyby při implementaci</vt:lpstr>
      <vt:lpstr>Zkušenosti neúspěšných projektů</vt:lpstr>
      <vt:lpstr>Příčiny selhání </vt:lpstr>
      <vt:lpstr>Zastoupení faktorů, které vedly k selhání</vt:lpstr>
      <vt:lpstr>Přítomnost sledovaného faktoru</vt:lpstr>
      <vt:lpstr>Zkušenosti úspěšných projektů</vt:lpstr>
      <vt:lpstr>Předpoklady úspěšných projektů (Světová banka)</vt:lpstr>
      <vt:lpstr>Předpoklady – Evropská investiční banka</vt:lpstr>
      <vt:lpstr>World bank database PPI</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Faktory ovlivňující úspěšnost PPP projektů </dc:title>
  <dc:creator>Palenikova Marketa</dc:creator>
  <cp:lastModifiedBy>Palenikova Marketa</cp:lastModifiedBy>
  <cp:revision>16</cp:revision>
  <dcterms:created xsi:type="dcterms:W3CDTF">2012-04-18T10:54:31Z</dcterms:created>
  <dcterms:modified xsi:type="dcterms:W3CDTF">2012-04-25T10:15:37Z</dcterms:modified>
</cp:coreProperties>
</file>