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56" r:id="rId2"/>
    <p:sldId id="258" r:id="rId3"/>
    <p:sldId id="284" r:id="rId4"/>
    <p:sldId id="272" r:id="rId5"/>
    <p:sldId id="260" r:id="rId6"/>
    <p:sldId id="278" r:id="rId7"/>
    <p:sldId id="280" r:id="rId8"/>
    <p:sldId id="281" r:id="rId9"/>
    <p:sldId id="282" r:id="rId10"/>
    <p:sldId id="285" r:id="rId11"/>
    <p:sldId id="286" r:id="rId12"/>
    <p:sldId id="287" r:id="rId13"/>
    <p:sldId id="288" r:id="rId14"/>
    <p:sldId id="289" r:id="rId15"/>
    <p:sldId id="290" r:id="rId16"/>
    <p:sldId id="302" r:id="rId17"/>
    <p:sldId id="301" r:id="rId18"/>
    <p:sldId id="303" r:id="rId19"/>
    <p:sldId id="291" r:id="rId20"/>
    <p:sldId id="292" r:id="rId21"/>
    <p:sldId id="293" r:id="rId22"/>
    <p:sldId id="294" r:id="rId23"/>
    <p:sldId id="295" r:id="rId24"/>
    <p:sldId id="296" r:id="rId25"/>
    <p:sldId id="298" r:id="rId26"/>
    <p:sldId id="299" r:id="rId27"/>
    <p:sldId id="300" r:id="rId28"/>
    <p:sldId id="297" r:id="rId29"/>
    <p:sldId id="305" r:id="rId30"/>
    <p:sldId id="306" r:id="rId31"/>
    <p:sldId id="307" r:id="rId32"/>
    <p:sldId id="308" r:id="rId33"/>
    <p:sldId id="309" r:id="rId34"/>
    <p:sldId id="310" r:id="rId35"/>
    <p:sldId id="311" r:id="rId36"/>
    <p:sldId id="312" r:id="rId37"/>
    <p:sldId id="313" r:id="rId38"/>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p:restoredTop sz="94600"/>
  </p:normalViewPr>
  <p:slideViewPr>
    <p:cSldViewPr>
      <p:cViewPr varScale="1">
        <p:scale>
          <a:sx n="39" d="100"/>
          <a:sy n="39" d="100"/>
        </p:scale>
        <p:origin x="-138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cs-CZ"/>
          </a:p>
        </p:txBody>
      </p:sp>
      <p:sp>
        <p:nvSpPr>
          <p:cNvPr id="59394" name="Rectangle 2"/>
          <p:cNvSpPr>
            <a:spLocks noGrp="1" noChangeArrowheads="1"/>
          </p:cNvSpPr>
          <p:nvPr>
            <p:ph type="ctrTitle"/>
          </p:nvPr>
        </p:nvSpPr>
        <p:spPr>
          <a:xfrm>
            <a:off x="685800" y="990600"/>
            <a:ext cx="7772400" cy="1371600"/>
          </a:xfrm>
        </p:spPr>
        <p:txBody>
          <a:bodyPr/>
          <a:lstStyle>
            <a:lvl1pPr>
              <a:defRPr sz="4000"/>
            </a:lvl1pPr>
          </a:lstStyle>
          <a:p>
            <a:pPr lvl="0"/>
            <a:r>
              <a:rPr lang="cs-CZ" noProof="0" smtClean="0"/>
              <a:t>Klepnutím lze upravit styl předlohy nadpisů.</a:t>
            </a:r>
          </a:p>
        </p:txBody>
      </p:sp>
      <p:sp>
        <p:nvSpPr>
          <p:cNvPr id="5939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pPr lvl="0"/>
            <a:r>
              <a:rPr lang="cs-CZ" noProof="0" smtClean="0"/>
              <a:t>Klepnutím lze upravit styl předlohy podnadpisů.</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cs-CZ"/>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cs-CZ"/>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6F8B199D-20C7-45CB-A598-1ADA710A928F}" type="slidenum">
              <a:rPr lang="cs-CZ"/>
              <a:pPr>
                <a:defRPr/>
              </a:pPr>
              <a:t>‹#›</a:t>
            </a:fld>
            <a:endParaRPr lang="cs-CZ"/>
          </a:p>
        </p:txBody>
      </p:sp>
    </p:spTree>
    <p:extLst>
      <p:ext uri="{BB962C8B-B14F-4D97-AF65-F5344CB8AC3E}">
        <p14:creationId xmlns:p14="http://schemas.microsoft.com/office/powerpoint/2010/main" val="1944943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77234753-CDB2-4BA8-8ED8-E09DE8F02656}" type="slidenum">
              <a:rPr lang="cs-CZ"/>
              <a:pPr>
                <a:defRPr/>
              </a:pPr>
              <a:t>‹#›</a:t>
            </a:fld>
            <a:endParaRPr lang="cs-CZ"/>
          </a:p>
        </p:txBody>
      </p:sp>
    </p:spTree>
    <p:extLst>
      <p:ext uri="{BB962C8B-B14F-4D97-AF65-F5344CB8AC3E}">
        <p14:creationId xmlns:p14="http://schemas.microsoft.com/office/powerpoint/2010/main" val="39629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73838" y="304800"/>
            <a:ext cx="2001837" cy="5715000"/>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66738" y="304800"/>
            <a:ext cx="5854700" cy="57150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343F52A9-0037-4709-A6A2-8BD3276ED94A}" type="slidenum">
              <a:rPr lang="cs-CZ"/>
              <a:pPr>
                <a:defRPr/>
              </a:pPr>
              <a:t>‹#›</a:t>
            </a:fld>
            <a:endParaRPr lang="cs-CZ"/>
          </a:p>
        </p:txBody>
      </p:sp>
    </p:spTree>
    <p:extLst>
      <p:ext uri="{BB962C8B-B14F-4D97-AF65-F5344CB8AC3E}">
        <p14:creationId xmlns:p14="http://schemas.microsoft.com/office/powerpoint/2010/main" val="2661453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574675" y="304800"/>
            <a:ext cx="8001000" cy="1216025"/>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566738" y="1752600"/>
            <a:ext cx="3924300" cy="4267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3438" y="1752600"/>
            <a:ext cx="3924300" cy="4267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B54FAD4F-C896-442A-9B0D-B4C538830065}" type="slidenum">
              <a:rPr lang="cs-CZ"/>
              <a:pPr>
                <a:defRPr/>
              </a:pPr>
              <a:t>‹#›</a:t>
            </a:fld>
            <a:endParaRPr lang="cs-CZ"/>
          </a:p>
        </p:txBody>
      </p:sp>
    </p:spTree>
    <p:extLst>
      <p:ext uri="{BB962C8B-B14F-4D97-AF65-F5344CB8AC3E}">
        <p14:creationId xmlns:p14="http://schemas.microsoft.com/office/powerpoint/2010/main" val="2964851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574675" y="304800"/>
            <a:ext cx="8001000" cy="1216025"/>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566738" y="1752600"/>
            <a:ext cx="3924300" cy="4267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4643438" y="1752600"/>
            <a:ext cx="3924300" cy="20574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obsah 4"/>
          <p:cNvSpPr>
            <a:spLocks noGrp="1"/>
          </p:cNvSpPr>
          <p:nvPr>
            <p:ph sz="quarter" idx="3"/>
          </p:nvPr>
        </p:nvSpPr>
        <p:spPr>
          <a:xfrm>
            <a:off x="4643438" y="3962400"/>
            <a:ext cx="3924300" cy="20574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Rectangle 6"/>
          <p:cNvSpPr>
            <a:spLocks noGrp="1" noChangeArrowheads="1"/>
          </p:cNvSpPr>
          <p:nvPr>
            <p:ph type="dt" sz="half" idx="10"/>
          </p:nvPr>
        </p:nvSpPr>
        <p:spPr>
          <a:ln/>
        </p:spPr>
        <p:txBody>
          <a:bodyPr/>
          <a:lstStyle>
            <a:lvl1pPr>
              <a:defRPr/>
            </a:lvl1pPr>
          </a:lstStyle>
          <a:p>
            <a:pPr>
              <a:defRPr/>
            </a:pPr>
            <a:endParaRPr lang="cs-CZ"/>
          </a:p>
        </p:txBody>
      </p:sp>
      <p:sp>
        <p:nvSpPr>
          <p:cNvPr id="7" name="Rectangle 7"/>
          <p:cNvSpPr>
            <a:spLocks noGrp="1" noChangeArrowheads="1"/>
          </p:cNvSpPr>
          <p:nvPr>
            <p:ph type="ftr" sz="quarter" idx="11"/>
          </p:nvPr>
        </p:nvSpPr>
        <p:spPr>
          <a:ln/>
        </p:spPr>
        <p:txBody>
          <a:bodyPr/>
          <a:lstStyle>
            <a:lvl1pPr>
              <a:defRPr/>
            </a:lvl1pPr>
          </a:lstStyle>
          <a:p>
            <a:pPr>
              <a:defRPr/>
            </a:pPr>
            <a:endParaRPr lang="cs-CZ"/>
          </a:p>
        </p:txBody>
      </p:sp>
      <p:sp>
        <p:nvSpPr>
          <p:cNvPr id="8" name="Rectangle 8"/>
          <p:cNvSpPr>
            <a:spLocks noGrp="1" noChangeArrowheads="1"/>
          </p:cNvSpPr>
          <p:nvPr>
            <p:ph type="sldNum" sz="quarter" idx="12"/>
          </p:nvPr>
        </p:nvSpPr>
        <p:spPr>
          <a:ln/>
        </p:spPr>
        <p:txBody>
          <a:bodyPr/>
          <a:lstStyle>
            <a:lvl1pPr>
              <a:defRPr/>
            </a:lvl1pPr>
          </a:lstStyle>
          <a:p>
            <a:pPr>
              <a:defRPr/>
            </a:pPr>
            <a:fld id="{465E5198-2D8E-495D-9D3E-4D2C7D171B08}" type="slidenum">
              <a:rPr lang="cs-CZ"/>
              <a:pPr>
                <a:defRPr/>
              </a:pPr>
              <a:t>‹#›</a:t>
            </a:fld>
            <a:endParaRPr lang="cs-CZ"/>
          </a:p>
        </p:txBody>
      </p:sp>
    </p:spTree>
    <p:extLst>
      <p:ext uri="{BB962C8B-B14F-4D97-AF65-F5344CB8AC3E}">
        <p14:creationId xmlns:p14="http://schemas.microsoft.com/office/powerpoint/2010/main" val="2152216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096FECF5-ABD3-4456-B334-DF5B6AFDF5B3}" type="slidenum">
              <a:rPr lang="cs-CZ"/>
              <a:pPr>
                <a:defRPr/>
              </a:pPr>
              <a:t>‹#›</a:t>
            </a:fld>
            <a:endParaRPr lang="cs-CZ"/>
          </a:p>
        </p:txBody>
      </p:sp>
    </p:spTree>
    <p:extLst>
      <p:ext uri="{BB962C8B-B14F-4D97-AF65-F5344CB8AC3E}">
        <p14:creationId xmlns:p14="http://schemas.microsoft.com/office/powerpoint/2010/main" val="449674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29CDEB5C-09A8-4E21-B8E9-76AD9F029810}" type="slidenum">
              <a:rPr lang="cs-CZ"/>
              <a:pPr>
                <a:defRPr/>
              </a:pPr>
              <a:t>‹#›</a:t>
            </a:fld>
            <a:endParaRPr lang="cs-CZ"/>
          </a:p>
        </p:txBody>
      </p:sp>
    </p:spTree>
    <p:extLst>
      <p:ext uri="{BB962C8B-B14F-4D97-AF65-F5344CB8AC3E}">
        <p14:creationId xmlns:p14="http://schemas.microsoft.com/office/powerpoint/2010/main" val="2006310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75B83CDF-4729-41B9-98B5-30F67DBB08F2}" type="slidenum">
              <a:rPr lang="cs-CZ"/>
              <a:pPr>
                <a:defRPr/>
              </a:pPr>
              <a:t>‹#›</a:t>
            </a:fld>
            <a:endParaRPr lang="cs-CZ"/>
          </a:p>
        </p:txBody>
      </p:sp>
    </p:spTree>
    <p:extLst>
      <p:ext uri="{BB962C8B-B14F-4D97-AF65-F5344CB8AC3E}">
        <p14:creationId xmlns:p14="http://schemas.microsoft.com/office/powerpoint/2010/main" val="409353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6"/>
          <p:cNvSpPr>
            <a:spLocks noGrp="1" noChangeArrowheads="1"/>
          </p:cNvSpPr>
          <p:nvPr>
            <p:ph type="dt" sz="half" idx="10"/>
          </p:nvPr>
        </p:nvSpPr>
        <p:spPr>
          <a:ln/>
        </p:spPr>
        <p:txBody>
          <a:bodyPr/>
          <a:lstStyle>
            <a:lvl1pPr>
              <a:defRPr/>
            </a:lvl1pPr>
          </a:lstStyle>
          <a:p>
            <a:pPr>
              <a:defRPr/>
            </a:pPr>
            <a:endParaRPr lang="cs-CZ"/>
          </a:p>
        </p:txBody>
      </p:sp>
      <p:sp>
        <p:nvSpPr>
          <p:cNvPr id="8" name="Rectangle 7"/>
          <p:cNvSpPr>
            <a:spLocks noGrp="1" noChangeArrowheads="1"/>
          </p:cNvSpPr>
          <p:nvPr>
            <p:ph type="ftr" sz="quarter" idx="11"/>
          </p:nvPr>
        </p:nvSpPr>
        <p:spPr>
          <a:ln/>
        </p:spPr>
        <p:txBody>
          <a:bodyPr/>
          <a:lstStyle>
            <a:lvl1pPr>
              <a:defRPr/>
            </a:lvl1pPr>
          </a:lstStyle>
          <a:p>
            <a:pPr>
              <a:defRPr/>
            </a:pPr>
            <a:endParaRPr lang="cs-CZ"/>
          </a:p>
        </p:txBody>
      </p:sp>
      <p:sp>
        <p:nvSpPr>
          <p:cNvPr id="9" name="Rectangle 8"/>
          <p:cNvSpPr>
            <a:spLocks noGrp="1" noChangeArrowheads="1"/>
          </p:cNvSpPr>
          <p:nvPr>
            <p:ph type="sldNum" sz="quarter" idx="12"/>
          </p:nvPr>
        </p:nvSpPr>
        <p:spPr>
          <a:ln/>
        </p:spPr>
        <p:txBody>
          <a:bodyPr/>
          <a:lstStyle>
            <a:lvl1pPr>
              <a:defRPr/>
            </a:lvl1pPr>
          </a:lstStyle>
          <a:p>
            <a:pPr>
              <a:defRPr/>
            </a:pPr>
            <a:fld id="{883C9864-162A-4E4D-92DF-85C6C70BE84E}" type="slidenum">
              <a:rPr lang="cs-CZ"/>
              <a:pPr>
                <a:defRPr/>
              </a:pPr>
              <a:t>‹#›</a:t>
            </a:fld>
            <a:endParaRPr lang="cs-CZ"/>
          </a:p>
        </p:txBody>
      </p:sp>
    </p:spTree>
    <p:extLst>
      <p:ext uri="{BB962C8B-B14F-4D97-AF65-F5344CB8AC3E}">
        <p14:creationId xmlns:p14="http://schemas.microsoft.com/office/powerpoint/2010/main" val="1136242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6"/>
          <p:cNvSpPr>
            <a:spLocks noGrp="1" noChangeArrowheads="1"/>
          </p:cNvSpPr>
          <p:nvPr>
            <p:ph type="dt" sz="half" idx="10"/>
          </p:nvPr>
        </p:nvSpPr>
        <p:spPr>
          <a:ln/>
        </p:spPr>
        <p:txBody>
          <a:bodyPr/>
          <a:lstStyle>
            <a:lvl1pPr>
              <a:defRPr/>
            </a:lvl1pPr>
          </a:lstStyle>
          <a:p>
            <a:pPr>
              <a:defRPr/>
            </a:pPr>
            <a:endParaRPr lang="cs-CZ"/>
          </a:p>
        </p:txBody>
      </p:sp>
      <p:sp>
        <p:nvSpPr>
          <p:cNvPr id="4" name="Rectangle 7"/>
          <p:cNvSpPr>
            <a:spLocks noGrp="1" noChangeArrowheads="1"/>
          </p:cNvSpPr>
          <p:nvPr>
            <p:ph type="ftr" sz="quarter" idx="11"/>
          </p:nvPr>
        </p:nvSpPr>
        <p:spPr>
          <a:ln/>
        </p:spPr>
        <p:txBody>
          <a:bodyPr/>
          <a:lstStyle>
            <a:lvl1pPr>
              <a:defRPr/>
            </a:lvl1pPr>
          </a:lstStyle>
          <a:p>
            <a:pPr>
              <a:defRPr/>
            </a:pPr>
            <a:endParaRPr lang="cs-CZ"/>
          </a:p>
        </p:txBody>
      </p:sp>
      <p:sp>
        <p:nvSpPr>
          <p:cNvPr id="5" name="Rectangle 8"/>
          <p:cNvSpPr>
            <a:spLocks noGrp="1" noChangeArrowheads="1"/>
          </p:cNvSpPr>
          <p:nvPr>
            <p:ph type="sldNum" sz="quarter" idx="12"/>
          </p:nvPr>
        </p:nvSpPr>
        <p:spPr>
          <a:ln/>
        </p:spPr>
        <p:txBody>
          <a:bodyPr/>
          <a:lstStyle>
            <a:lvl1pPr>
              <a:defRPr/>
            </a:lvl1pPr>
          </a:lstStyle>
          <a:p>
            <a:pPr>
              <a:defRPr/>
            </a:pPr>
            <a:fld id="{576CB9C5-5666-4A73-B425-EAA21DBCECC4}" type="slidenum">
              <a:rPr lang="cs-CZ"/>
              <a:pPr>
                <a:defRPr/>
              </a:pPr>
              <a:t>‹#›</a:t>
            </a:fld>
            <a:endParaRPr lang="cs-CZ"/>
          </a:p>
        </p:txBody>
      </p:sp>
    </p:spTree>
    <p:extLst>
      <p:ext uri="{BB962C8B-B14F-4D97-AF65-F5344CB8AC3E}">
        <p14:creationId xmlns:p14="http://schemas.microsoft.com/office/powerpoint/2010/main" val="889339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cs-CZ"/>
          </a:p>
        </p:txBody>
      </p:sp>
      <p:sp>
        <p:nvSpPr>
          <p:cNvPr id="3" name="Rectangle 7"/>
          <p:cNvSpPr>
            <a:spLocks noGrp="1" noChangeArrowheads="1"/>
          </p:cNvSpPr>
          <p:nvPr>
            <p:ph type="ftr" sz="quarter" idx="11"/>
          </p:nvPr>
        </p:nvSpPr>
        <p:spPr>
          <a:ln/>
        </p:spPr>
        <p:txBody>
          <a:bodyPr/>
          <a:lstStyle>
            <a:lvl1pPr>
              <a:defRPr/>
            </a:lvl1pPr>
          </a:lstStyle>
          <a:p>
            <a:pPr>
              <a:defRPr/>
            </a:pPr>
            <a:endParaRPr lang="cs-CZ"/>
          </a:p>
        </p:txBody>
      </p:sp>
      <p:sp>
        <p:nvSpPr>
          <p:cNvPr id="4" name="Rectangle 8"/>
          <p:cNvSpPr>
            <a:spLocks noGrp="1" noChangeArrowheads="1"/>
          </p:cNvSpPr>
          <p:nvPr>
            <p:ph type="sldNum" sz="quarter" idx="12"/>
          </p:nvPr>
        </p:nvSpPr>
        <p:spPr>
          <a:ln/>
        </p:spPr>
        <p:txBody>
          <a:bodyPr/>
          <a:lstStyle>
            <a:lvl1pPr>
              <a:defRPr/>
            </a:lvl1pPr>
          </a:lstStyle>
          <a:p>
            <a:pPr>
              <a:defRPr/>
            </a:pPr>
            <a:fld id="{795A4709-3E4B-4AEB-ADF7-97D8A1598A24}" type="slidenum">
              <a:rPr lang="cs-CZ"/>
              <a:pPr>
                <a:defRPr/>
              </a:pPr>
              <a:t>‹#›</a:t>
            </a:fld>
            <a:endParaRPr lang="cs-CZ"/>
          </a:p>
        </p:txBody>
      </p:sp>
    </p:spTree>
    <p:extLst>
      <p:ext uri="{BB962C8B-B14F-4D97-AF65-F5344CB8AC3E}">
        <p14:creationId xmlns:p14="http://schemas.microsoft.com/office/powerpoint/2010/main" val="430323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97701605-0FC0-49C4-80CC-F0725C212389}" type="slidenum">
              <a:rPr lang="cs-CZ"/>
              <a:pPr>
                <a:defRPr/>
              </a:pPr>
              <a:t>‹#›</a:t>
            </a:fld>
            <a:endParaRPr lang="cs-CZ"/>
          </a:p>
        </p:txBody>
      </p:sp>
    </p:spTree>
    <p:extLst>
      <p:ext uri="{BB962C8B-B14F-4D97-AF65-F5344CB8AC3E}">
        <p14:creationId xmlns:p14="http://schemas.microsoft.com/office/powerpoint/2010/main" val="720795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FE9E845A-F82A-4D0F-9797-EA0B258E5F1C}" type="slidenum">
              <a:rPr lang="cs-CZ"/>
              <a:pPr>
                <a:defRPr/>
              </a:pPr>
              <a:t>‹#›</a:t>
            </a:fld>
            <a:endParaRPr lang="cs-CZ"/>
          </a:p>
        </p:txBody>
      </p:sp>
    </p:spTree>
    <p:extLst>
      <p:ext uri="{BB962C8B-B14F-4D97-AF65-F5344CB8AC3E}">
        <p14:creationId xmlns:p14="http://schemas.microsoft.com/office/powerpoint/2010/main" val="1650358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566738" y="1752600"/>
            <a:ext cx="80010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cs-CZ"/>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58374"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58375"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lvl1pPr>
          </a:lstStyle>
          <a:p>
            <a:pPr>
              <a:defRPr/>
            </a:pPr>
            <a:endParaRPr lang="cs-CZ"/>
          </a:p>
        </p:txBody>
      </p:sp>
      <p:sp>
        <p:nvSpPr>
          <p:cNvPr id="58376"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fld id="{0261A0FC-36F4-4CFC-BAD8-B67C07284A04}"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16"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oukopova@econ.muni.c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image" Target="../media/image5.wmf"/><Relationship Id="rId5" Type="http://schemas.openxmlformats.org/officeDocument/2006/relationships/oleObject" Target="../embeddings/oleObject6.bin"/><Relationship Id="rId4" Type="http://schemas.openxmlformats.org/officeDocument/2006/relationships/image" Target="../media/image4.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3.xml"/><Relationship Id="rId1" Type="http://schemas.openxmlformats.org/officeDocument/2006/relationships/vmlDrawing" Target="../drawings/vmlDrawing5.vml"/><Relationship Id="rId6" Type="http://schemas.openxmlformats.org/officeDocument/2006/relationships/image" Target="../media/image6.wmf"/><Relationship Id="rId5" Type="http://schemas.openxmlformats.org/officeDocument/2006/relationships/oleObject" Target="../embeddings/oleObject8.bin"/><Relationship Id="rId4" Type="http://schemas.openxmlformats.org/officeDocument/2006/relationships/image" Target="../media/image4.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7.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9.wmf"/><Relationship Id="rId5" Type="http://schemas.openxmlformats.org/officeDocument/2006/relationships/oleObject" Target="../embeddings/oleObject11.bin"/><Relationship Id="rId4" Type="http://schemas.openxmlformats.org/officeDocument/2006/relationships/image" Target="../media/image8.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3.xml"/><Relationship Id="rId1" Type="http://schemas.openxmlformats.org/officeDocument/2006/relationships/vmlDrawing" Target="../drawings/vmlDrawing8.vml"/><Relationship Id="rId6" Type="http://schemas.openxmlformats.org/officeDocument/2006/relationships/image" Target="../media/image11.wmf"/><Relationship Id="rId5" Type="http://schemas.openxmlformats.org/officeDocument/2006/relationships/oleObject" Target="../embeddings/oleObject13.bin"/><Relationship Id="rId4" Type="http://schemas.openxmlformats.org/officeDocument/2006/relationships/image" Target="../media/image10.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3.xml"/><Relationship Id="rId1" Type="http://schemas.openxmlformats.org/officeDocument/2006/relationships/vmlDrawing" Target="../drawings/vmlDrawing9.vml"/><Relationship Id="rId6" Type="http://schemas.openxmlformats.org/officeDocument/2006/relationships/image" Target="../media/image9.wmf"/><Relationship Id="rId5" Type="http://schemas.openxmlformats.org/officeDocument/2006/relationships/oleObject" Target="../embeddings/oleObject15.bin"/><Relationship Id="rId4" Type="http://schemas.openxmlformats.org/officeDocument/2006/relationships/image" Target="../media/image8.w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2.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3.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12.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11188" y="981075"/>
            <a:ext cx="7772400" cy="1470025"/>
          </a:xfrm>
        </p:spPr>
        <p:txBody>
          <a:bodyPr/>
          <a:lstStyle/>
          <a:p>
            <a:pPr eaLnBrk="1" hangingPunct="1"/>
            <a:r>
              <a:rPr lang="cs-CZ" smtClean="0"/>
              <a:t>Přednáška</a:t>
            </a:r>
          </a:p>
        </p:txBody>
      </p:sp>
      <p:sp>
        <p:nvSpPr>
          <p:cNvPr id="3075" name="Rectangle 3"/>
          <p:cNvSpPr>
            <a:spLocks noGrp="1" noChangeArrowheads="1"/>
          </p:cNvSpPr>
          <p:nvPr>
            <p:ph type="subTitle" idx="1"/>
          </p:nvPr>
        </p:nvSpPr>
        <p:spPr>
          <a:xfrm>
            <a:off x="684213" y="3429000"/>
            <a:ext cx="7773987" cy="2447925"/>
          </a:xfrm>
        </p:spPr>
        <p:txBody>
          <a:bodyPr/>
          <a:lstStyle/>
          <a:p>
            <a:pPr eaLnBrk="1" hangingPunct="1"/>
            <a:r>
              <a:rPr lang="cs-CZ" sz="3600" smtClean="0"/>
              <a:t>Vícekriteriální metody</a:t>
            </a:r>
          </a:p>
          <a:p>
            <a:pPr eaLnBrk="1" hangingPunct="1"/>
            <a:endParaRPr lang="cs-CZ" sz="3200" smtClean="0"/>
          </a:p>
          <a:p>
            <a:pPr eaLnBrk="1" hangingPunct="1"/>
            <a:endParaRPr lang="cs-CZ" sz="2000" smtClean="0"/>
          </a:p>
          <a:p>
            <a:pPr eaLnBrk="1" hangingPunct="1"/>
            <a:r>
              <a:rPr lang="cs-CZ" sz="2000" smtClean="0"/>
              <a:t>						Jana Soukopová</a:t>
            </a:r>
          </a:p>
          <a:p>
            <a:pPr algn="r" eaLnBrk="1" hangingPunct="1"/>
            <a:r>
              <a:rPr lang="cs-CZ" sz="2000" smtClean="0">
                <a:hlinkClick r:id="rId2"/>
              </a:rPr>
              <a:t>soukopova@econ.muni.cz</a:t>
            </a:r>
            <a:endParaRPr lang="cs-CZ" sz="20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cs-CZ" smtClean="0"/>
              <a:t>Ideální a bazální varianta</a:t>
            </a:r>
          </a:p>
        </p:txBody>
      </p:sp>
      <p:sp>
        <p:nvSpPr>
          <p:cNvPr id="12291" name="Rectangle 3"/>
          <p:cNvSpPr>
            <a:spLocks noGrp="1" noChangeArrowheads="1"/>
          </p:cNvSpPr>
          <p:nvPr>
            <p:ph type="body" idx="1"/>
          </p:nvPr>
        </p:nvSpPr>
        <p:spPr/>
        <p:txBody>
          <a:bodyPr/>
          <a:lstStyle/>
          <a:p>
            <a:pPr eaLnBrk="1" hangingPunct="1">
              <a:lnSpc>
                <a:spcPct val="80000"/>
              </a:lnSpc>
              <a:buFont typeface="Wingdings" pitchFamily="2" charset="2"/>
              <a:buNone/>
            </a:pPr>
            <a:r>
              <a:rPr lang="cs-CZ" sz="2600" smtClean="0"/>
              <a:t>Ideální varianta</a:t>
            </a:r>
          </a:p>
          <a:p>
            <a:pPr lvl="1" eaLnBrk="1" hangingPunct="1">
              <a:lnSpc>
                <a:spcPct val="80000"/>
              </a:lnSpc>
            </a:pPr>
            <a:r>
              <a:rPr lang="cs-CZ" sz="2200" smtClean="0"/>
              <a:t>Teoreticky nejlepší varianta</a:t>
            </a:r>
          </a:p>
          <a:p>
            <a:pPr lvl="1" eaLnBrk="1" hangingPunct="1">
              <a:lnSpc>
                <a:spcPct val="80000"/>
              </a:lnSpc>
            </a:pPr>
            <a:r>
              <a:rPr lang="cs-CZ" sz="2200" smtClean="0"/>
              <a:t>Varianta, která dosahuje ve všech kritériích nejlepší možné hodnoty, se nazývá </a:t>
            </a:r>
            <a:r>
              <a:rPr lang="cs-CZ" sz="2200" b="1" smtClean="0"/>
              <a:t>ideální varianta</a:t>
            </a:r>
            <a:r>
              <a:rPr lang="cs-CZ" sz="2200" smtClean="0"/>
              <a:t> </a:t>
            </a:r>
            <a:r>
              <a:rPr lang="cs-CZ" sz="2200" i="1" smtClean="0"/>
              <a:t>I</a:t>
            </a:r>
            <a:r>
              <a:rPr lang="cs-CZ" sz="2200" smtClean="0"/>
              <a:t> = (</a:t>
            </a:r>
            <a:r>
              <a:rPr lang="cs-CZ" sz="2200" i="1" smtClean="0"/>
              <a:t>I</a:t>
            </a:r>
            <a:r>
              <a:rPr lang="cs-CZ" sz="2200" baseline="-25000" smtClean="0"/>
              <a:t>1</a:t>
            </a:r>
            <a:r>
              <a:rPr lang="cs-CZ" sz="2200" smtClean="0"/>
              <a:t>, </a:t>
            </a:r>
            <a:r>
              <a:rPr lang="cs-CZ" sz="2200" i="1" smtClean="0"/>
              <a:t>I</a:t>
            </a:r>
            <a:r>
              <a:rPr lang="cs-CZ" sz="2200" baseline="-25000" smtClean="0"/>
              <a:t>2</a:t>
            </a:r>
            <a:r>
              <a:rPr lang="cs-CZ" sz="2200" smtClean="0"/>
              <a:t>, ..., </a:t>
            </a:r>
            <a:r>
              <a:rPr lang="cs-CZ" sz="2200" i="1" smtClean="0"/>
              <a:t>I</a:t>
            </a:r>
            <a:r>
              <a:rPr lang="cs-CZ" sz="2200" baseline="-25000" smtClean="0"/>
              <a:t>k</a:t>
            </a:r>
            <a:r>
              <a:rPr lang="cs-CZ" sz="2200" smtClean="0"/>
              <a:t>) </a:t>
            </a:r>
          </a:p>
          <a:p>
            <a:pPr eaLnBrk="1" hangingPunct="1">
              <a:lnSpc>
                <a:spcPct val="80000"/>
              </a:lnSpc>
              <a:buFont typeface="Wingdings" pitchFamily="2" charset="2"/>
              <a:buNone/>
            </a:pPr>
            <a:r>
              <a:rPr lang="cs-CZ" sz="2600" smtClean="0"/>
              <a:t>Bazální varianta</a:t>
            </a:r>
          </a:p>
          <a:p>
            <a:pPr lvl="1" eaLnBrk="1" hangingPunct="1">
              <a:lnSpc>
                <a:spcPct val="80000"/>
              </a:lnSpc>
            </a:pPr>
            <a:r>
              <a:rPr lang="cs-CZ" sz="2200" smtClean="0"/>
              <a:t>teoreticky nejhorší varianta</a:t>
            </a:r>
          </a:p>
          <a:p>
            <a:pPr lvl="1" eaLnBrk="1" hangingPunct="1">
              <a:lnSpc>
                <a:spcPct val="80000"/>
              </a:lnSpc>
            </a:pPr>
            <a:r>
              <a:rPr lang="cs-CZ" sz="2200" smtClean="0"/>
              <a:t>varianta, která má všechny hodnoty kritérií na nejnižším stupni se nazývá </a:t>
            </a:r>
            <a:r>
              <a:rPr lang="cs-CZ" sz="2200" b="1" smtClean="0"/>
              <a:t>bazální varianta 	</a:t>
            </a:r>
            <a:r>
              <a:rPr lang="cs-CZ" sz="2200" i="1" smtClean="0"/>
              <a:t>B</a:t>
            </a:r>
            <a:r>
              <a:rPr lang="cs-CZ" sz="2200" smtClean="0"/>
              <a:t> = (</a:t>
            </a:r>
            <a:r>
              <a:rPr lang="cs-CZ" sz="2200" i="1" smtClean="0"/>
              <a:t>B</a:t>
            </a:r>
            <a:r>
              <a:rPr lang="cs-CZ" sz="2200" baseline="-25000" smtClean="0"/>
              <a:t>1</a:t>
            </a:r>
            <a:r>
              <a:rPr lang="cs-CZ" sz="2200" smtClean="0"/>
              <a:t>, </a:t>
            </a:r>
            <a:r>
              <a:rPr lang="cs-CZ" sz="2200" i="1" smtClean="0"/>
              <a:t>B</a:t>
            </a:r>
            <a:r>
              <a:rPr lang="cs-CZ" sz="2200" baseline="-25000" smtClean="0"/>
              <a:t>2</a:t>
            </a:r>
            <a:r>
              <a:rPr lang="cs-CZ" sz="2200" smtClean="0"/>
              <a:t>, ..., </a:t>
            </a:r>
            <a:r>
              <a:rPr lang="cs-CZ" sz="2200" i="1" smtClean="0"/>
              <a:t>B</a:t>
            </a:r>
            <a:r>
              <a:rPr lang="cs-CZ" sz="2200" baseline="-25000" smtClean="0"/>
              <a:t>k</a:t>
            </a:r>
            <a:r>
              <a:rPr lang="cs-CZ" sz="2200" i="1" smtClean="0"/>
              <a:t>)</a:t>
            </a:r>
            <a:r>
              <a:rPr lang="cs-CZ" sz="2200" smtClean="0"/>
              <a:t> </a:t>
            </a:r>
          </a:p>
          <a:p>
            <a:pPr eaLnBrk="1" hangingPunct="1">
              <a:lnSpc>
                <a:spcPct val="80000"/>
              </a:lnSpc>
              <a:buFont typeface="Wingdings" pitchFamily="2" charset="2"/>
              <a:buNone/>
            </a:pPr>
            <a:r>
              <a:rPr lang="cs-CZ" sz="2600" smtClean="0"/>
              <a:t>Ideální i bazální varianta jsou v hodnocení více-méně hypotetickými variantami</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smtClean="0"/>
              <a:t>Vyjádření hodnot kritérií</a:t>
            </a:r>
          </a:p>
        </p:txBody>
      </p:sp>
      <p:sp>
        <p:nvSpPr>
          <p:cNvPr id="13315" name="Rectangle 3"/>
          <p:cNvSpPr>
            <a:spLocks noGrp="1" noChangeArrowheads="1"/>
          </p:cNvSpPr>
          <p:nvPr>
            <p:ph type="body" idx="1"/>
          </p:nvPr>
        </p:nvSpPr>
        <p:spPr/>
        <p:txBody>
          <a:bodyPr/>
          <a:lstStyle/>
          <a:p>
            <a:pPr eaLnBrk="1" hangingPunct="1"/>
            <a:r>
              <a:rPr lang="cs-CZ" sz="2600" smtClean="0"/>
              <a:t>Hodnocení variant podle jednotlivých kritérií může být v různých jednotkách a různých měřítcích. </a:t>
            </a:r>
          </a:p>
          <a:p>
            <a:pPr eaLnBrk="1" hangingPunct="1"/>
            <a:r>
              <a:rPr lang="cs-CZ" sz="2600" smtClean="0"/>
              <a:t>Důležitá je potom transformace vstupních informací na srovnatelné jednotky, umožňující agregaci podle všech kritérií. </a:t>
            </a:r>
          </a:p>
          <a:p>
            <a:pPr eaLnBrk="1" hangingPunct="1"/>
            <a:r>
              <a:rPr lang="cs-CZ" sz="2600" smtClean="0"/>
              <a:t>To umožňují </a:t>
            </a:r>
            <a:r>
              <a:rPr lang="cs-CZ" sz="2600" b="1" smtClean="0"/>
              <a:t>stupnice a škály</a:t>
            </a:r>
            <a:r>
              <a:rPr lang="cs-CZ" sz="2600" smtClean="0"/>
              <a:t>, které patří mezi nejjednodušší metody vícekriteriálního hodnocení.</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cs-CZ" smtClean="0"/>
              <a:t>Stupnice a škály</a:t>
            </a:r>
          </a:p>
        </p:txBody>
      </p:sp>
      <p:sp>
        <p:nvSpPr>
          <p:cNvPr id="14339" name="Rectangle 3"/>
          <p:cNvSpPr>
            <a:spLocks noGrp="1" noChangeArrowheads="1"/>
          </p:cNvSpPr>
          <p:nvPr>
            <p:ph type="body" idx="1"/>
          </p:nvPr>
        </p:nvSpPr>
        <p:spPr/>
        <p:txBody>
          <a:bodyPr/>
          <a:lstStyle/>
          <a:p>
            <a:pPr eaLnBrk="1" hangingPunct="1">
              <a:lnSpc>
                <a:spcPct val="90000"/>
              </a:lnSpc>
            </a:pPr>
            <a:r>
              <a:rPr lang="cs-CZ" sz="2100" smtClean="0"/>
              <a:t>nominální (binární) stupnice,</a:t>
            </a:r>
          </a:p>
          <a:p>
            <a:pPr eaLnBrk="1" hangingPunct="1">
              <a:lnSpc>
                <a:spcPct val="90000"/>
              </a:lnSpc>
            </a:pPr>
            <a:r>
              <a:rPr lang="cs-CZ" sz="2100" smtClean="0"/>
              <a:t>ordinální stupnice,</a:t>
            </a:r>
          </a:p>
          <a:p>
            <a:pPr lvl="1" eaLnBrk="1" hangingPunct="1">
              <a:lnSpc>
                <a:spcPct val="90000"/>
              </a:lnSpc>
            </a:pPr>
            <a:r>
              <a:rPr lang="cs-CZ" altLang="zh-CN" sz="2000" smtClean="0"/>
              <a:t>klasifikační,</a:t>
            </a:r>
          </a:p>
          <a:p>
            <a:pPr lvl="1" eaLnBrk="1" hangingPunct="1">
              <a:lnSpc>
                <a:spcPct val="90000"/>
              </a:lnSpc>
            </a:pPr>
            <a:r>
              <a:rPr lang="cs-CZ" altLang="zh-CN" sz="2000" smtClean="0"/>
              <a:t>bodovací.</a:t>
            </a:r>
          </a:p>
          <a:p>
            <a:pPr eaLnBrk="1" hangingPunct="1">
              <a:lnSpc>
                <a:spcPct val="90000"/>
              </a:lnSpc>
            </a:pPr>
            <a:r>
              <a:rPr lang="cs-CZ" altLang="zh-CN" sz="2100" smtClean="0"/>
              <a:t>kardinální číselná stupnice</a:t>
            </a:r>
          </a:p>
          <a:p>
            <a:pPr lvl="1" eaLnBrk="1" hangingPunct="1">
              <a:lnSpc>
                <a:spcPct val="90000"/>
              </a:lnSpc>
            </a:pPr>
            <a:r>
              <a:rPr lang="cs-CZ" altLang="zh-CN" sz="2000" smtClean="0"/>
              <a:t>intervalová </a:t>
            </a:r>
          </a:p>
          <a:p>
            <a:pPr lvl="1" eaLnBrk="1" hangingPunct="1">
              <a:lnSpc>
                <a:spcPct val="90000"/>
              </a:lnSpc>
            </a:pPr>
            <a:r>
              <a:rPr lang="cs-CZ" altLang="zh-CN" sz="2000" smtClean="0"/>
              <a:t>poměrová</a:t>
            </a:r>
          </a:p>
          <a:p>
            <a:pPr eaLnBrk="1" hangingPunct="1">
              <a:lnSpc>
                <a:spcPct val="90000"/>
              </a:lnSpc>
            </a:pPr>
            <a:r>
              <a:rPr lang="cs-CZ" sz="2100" smtClean="0"/>
              <a:t>Speciální (expertní) stupnice a škály</a:t>
            </a:r>
          </a:p>
          <a:p>
            <a:pPr lvl="1" eaLnBrk="1" hangingPunct="1">
              <a:lnSpc>
                <a:spcPct val="90000"/>
              </a:lnSpc>
            </a:pPr>
            <a:r>
              <a:rPr lang="cs-CZ" sz="2000" smtClean="0"/>
              <a:t>Likertova stupnice,</a:t>
            </a:r>
          </a:p>
          <a:p>
            <a:pPr lvl="1" eaLnBrk="1" hangingPunct="1">
              <a:lnSpc>
                <a:spcPct val="90000"/>
              </a:lnSpc>
            </a:pPr>
            <a:r>
              <a:rPr lang="cs-CZ" sz="2000" smtClean="0"/>
              <a:t>sémantická diferenční stupnice,</a:t>
            </a:r>
          </a:p>
          <a:p>
            <a:pPr lvl="1" eaLnBrk="1" hangingPunct="1">
              <a:lnSpc>
                <a:spcPct val="90000"/>
              </a:lnSpc>
            </a:pPr>
            <a:r>
              <a:rPr lang="cs-CZ" sz="2000" smtClean="0"/>
              <a:t>numerická hodnotící stupnice,</a:t>
            </a:r>
          </a:p>
          <a:p>
            <a:pPr lvl="1" eaLnBrk="1" hangingPunct="1">
              <a:lnSpc>
                <a:spcPct val="90000"/>
              </a:lnSpc>
            </a:pPr>
            <a:r>
              <a:rPr lang="cs-CZ" sz="2000" smtClean="0"/>
              <a:t>pořadová stupnice, apod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cs-CZ" smtClean="0"/>
              <a:t>Nominální stupnice</a:t>
            </a:r>
          </a:p>
        </p:txBody>
      </p:sp>
      <p:sp>
        <p:nvSpPr>
          <p:cNvPr id="15363" name="Rectangle 3"/>
          <p:cNvSpPr>
            <a:spLocks noGrp="1" noChangeArrowheads="1"/>
          </p:cNvSpPr>
          <p:nvPr>
            <p:ph type="body" idx="1"/>
          </p:nvPr>
        </p:nvSpPr>
        <p:spPr/>
        <p:txBody>
          <a:bodyPr/>
          <a:lstStyle/>
          <a:p>
            <a:pPr eaLnBrk="1" hangingPunct="1">
              <a:lnSpc>
                <a:spcPct val="90000"/>
              </a:lnSpc>
            </a:pPr>
            <a:r>
              <a:rPr lang="cs-CZ" smtClean="0"/>
              <a:t>založena na operaci shody či neshody (rozdílu), která je vymezena binární logickou hodnotou 1 (shoda), resp. 0 (neshoda). </a:t>
            </a:r>
          </a:p>
          <a:p>
            <a:pPr eaLnBrk="1" hangingPunct="1">
              <a:lnSpc>
                <a:spcPct val="90000"/>
              </a:lnSpc>
            </a:pPr>
            <a:r>
              <a:rPr lang="cs-CZ" smtClean="0"/>
              <a:t>Nedostatkem hodnocení </a:t>
            </a:r>
          </a:p>
          <a:p>
            <a:pPr lvl="1" eaLnBrk="1" hangingPunct="1">
              <a:lnSpc>
                <a:spcPct val="90000"/>
              </a:lnSpc>
            </a:pPr>
            <a:r>
              <a:rPr lang="cs-CZ" smtClean="0"/>
              <a:t>není měřena preference jednotlivých kritérií ani nejsou uvažovány váhy jednotlivých kritérií, přičemž nelze předpokládat, že by tyto váhy byly identické.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cs-CZ" smtClean="0"/>
              <a:t>Příklad</a:t>
            </a:r>
          </a:p>
        </p:txBody>
      </p:sp>
      <p:sp>
        <p:nvSpPr>
          <p:cNvPr id="16387" name="Rectangle 3"/>
          <p:cNvSpPr>
            <a:spLocks noGrp="1" noChangeArrowheads="1"/>
          </p:cNvSpPr>
          <p:nvPr>
            <p:ph type="body" sz="half" idx="1"/>
          </p:nvPr>
        </p:nvSpPr>
        <p:spPr>
          <a:xfrm>
            <a:off x="566738" y="1752600"/>
            <a:ext cx="8108950" cy="4267200"/>
          </a:xfrm>
        </p:spPr>
        <p:txBody>
          <a:bodyPr/>
          <a:lstStyle/>
          <a:p>
            <a:pPr eaLnBrk="1" hangingPunct="1">
              <a:lnSpc>
                <a:spcPct val="80000"/>
              </a:lnSpc>
            </a:pPr>
            <a:r>
              <a:rPr lang="cs-CZ" sz="2000" i="1" smtClean="0"/>
              <a:t>Pro hodnocení tří variant projektů a</a:t>
            </a:r>
            <a:r>
              <a:rPr lang="cs-CZ" sz="2000" i="1" baseline="-25000" smtClean="0"/>
              <a:t>1</a:t>
            </a:r>
            <a:r>
              <a:rPr lang="cs-CZ" sz="2000" i="1" smtClean="0"/>
              <a:t>, a</a:t>
            </a:r>
            <a:r>
              <a:rPr lang="cs-CZ" sz="2000" i="1" baseline="-25000" smtClean="0"/>
              <a:t>2</a:t>
            </a:r>
            <a:r>
              <a:rPr lang="cs-CZ" sz="2000" i="1" smtClean="0"/>
              <a:t>, a</a:t>
            </a:r>
            <a:r>
              <a:rPr lang="cs-CZ" sz="2000" i="1" baseline="-25000" smtClean="0"/>
              <a:t>3</a:t>
            </a:r>
            <a:r>
              <a:rPr lang="cs-CZ" sz="2000" i="1" smtClean="0"/>
              <a:t> skladu nebezpečných odpadů byly zvoleny následující kritéria:</a:t>
            </a:r>
          </a:p>
          <a:p>
            <a:pPr lvl="1" eaLnBrk="1" hangingPunct="1">
              <a:lnSpc>
                <a:spcPct val="80000"/>
              </a:lnSpc>
              <a:buFont typeface="Wingdings" pitchFamily="2" charset="2"/>
              <a:buNone/>
            </a:pPr>
            <a:r>
              <a:rPr lang="cs-CZ" sz="2000" i="1" smtClean="0"/>
              <a:t>k</a:t>
            </a:r>
            <a:r>
              <a:rPr lang="cs-CZ" sz="2000" i="1" baseline="-25000" smtClean="0"/>
              <a:t>1</a:t>
            </a:r>
            <a:r>
              <a:rPr lang="cs-CZ" sz="2000" i="1" smtClean="0"/>
              <a:t> 	kapacita nad 1 tunu NO,</a:t>
            </a:r>
          </a:p>
          <a:p>
            <a:pPr lvl="1" eaLnBrk="1" hangingPunct="1">
              <a:lnSpc>
                <a:spcPct val="80000"/>
              </a:lnSpc>
              <a:buFont typeface="Wingdings" pitchFamily="2" charset="2"/>
              <a:buNone/>
            </a:pPr>
            <a:r>
              <a:rPr lang="cs-CZ" sz="2000" i="1" smtClean="0"/>
              <a:t>k</a:t>
            </a:r>
            <a:r>
              <a:rPr lang="cs-CZ" sz="2000" i="1" baseline="-25000" smtClean="0"/>
              <a:t>2</a:t>
            </a:r>
            <a:r>
              <a:rPr lang="cs-CZ" sz="2000" i="1" smtClean="0"/>
              <a:t>	dvojité dno,</a:t>
            </a:r>
          </a:p>
          <a:p>
            <a:pPr lvl="1" eaLnBrk="1" hangingPunct="1">
              <a:lnSpc>
                <a:spcPct val="80000"/>
              </a:lnSpc>
              <a:buFont typeface="Wingdings" pitchFamily="2" charset="2"/>
              <a:buNone/>
            </a:pPr>
            <a:r>
              <a:rPr lang="cs-CZ" sz="2000" i="1" smtClean="0"/>
              <a:t>k</a:t>
            </a:r>
            <a:r>
              <a:rPr lang="cs-CZ" sz="2000" i="1" baseline="-25000" smtClean="0"/>
              <a:t>3</a:t>
            </a:r>
            <a:r>
              <a:rPr lang="cs-CZ" sz="2000" i="1" smtClean="0"/>
              <a:t> 	manipulační prostředky,</a:t>
            </a:r>
          </a:p>
          <a:p>
            <a:pPr lvl="1" eaLnBrk="1" hangingPunct="1">
              <a:lnSpc>
                <a:spcPct val="80000"/>
              </a:lnSpc>
              <a:buFont typeface="Wingdings" pitchFamily="2" charset="2"/>
              <a:buNone/>
            </a:pPr>
            <a:r>
              <a:rPr lang="cs-CZ" sz="2000" i="1" smtClean="0"/>
              <a:t>k</a:t>
            </a:r>
            <a:r>
              <a:rPr lang="cs-CZ" sz="2000" i="1" baseline="-25000" smtClean="0"/>
              <a:t>4</a:t>
            </a:r>
            <a:r>
              <a:rPr lang="cs-CZ" sz="2000" i="1" smtClean="0"/>
              <a:t> 	mechanická váha,</a:t>
            </a:r>
          </a:p>
          <a:p>
            <a:pPr lvl="1" eaLnBrk="1" hangingPunct="1">
              <a:lnSpc>
                <a:spcPct val="80000"/>
              </a:lnSpc>
              <a:buFont typeface="Wingdings" pitchFamily="2" charset="2"/>
              <a:buNone/>
            </a:pPr>
            <a:r>
              <a:rPr lang="cs-CZ" sz="2000" i="1" smtClean="0"/>
              <a:t>k</a:t>
            </a:r>
            <a:r>
              <a:rPr lang="cs-CZ" sz="2000" i="1" baseline="-25000" smtClean="0"/>
              <a:t>5</a:t>
            </a:r>
            <a:r>
              <a:rPr lang="cs-CZ" sz="2000" i="1" smtClean="0"/>
              <a:t> 	nádoby pro více než 10 různých druhů NO.</a:t>
            </a:r>
          </a:p>
          <a:p>
            <a:pPr lvl="1" eaLnBrk="1" hangingPunct="1">
              <a:lnSpc>
                <a:spcPct val="80000"/>
              </a:lnSpc>
              <a:buFont typeface="Wingdings" pitchFamily="2" charset="2"/>
              <a:buNone/>
            </a:pPr>
            <a:r>
              <a:rPr lang="cs-CZ" sz="2000" i="1" smtClean="0"/>
              <a:t>	Hodnocení jednotlivých projektů pomocí binární stupnice je v následující kriteriální matici:</a:t>
            </a:r>
          </a:p>
          <a:p>
            <a:pPr eaLnBrk="1" hangingPunct="1">
              <a:lnSpc>
                <a:spcPct val="80000"/>
              </a:lnSpc>
              <a:buFont typeface="Wingdings" pitchFamily="2" charset="2"/>
              <a:buNone/>
            </a:pPr>
            <a:endParaRPr lang="cs-CZ" sz="2000" i="1" smtClean="0"/>
          </a:p>
          <a:p>
            <a:pPr eaLnBrk="1" hangingPunct="1">
              <a:lnSpc>
                <a:spcPct val="80000"/>
              </a:lnSpc>
              <a:buFont typeface="Wingdings" pitchFamily="2" charset="2"/>
              <a:buNone/>
            </a:pPr>
            <a:endParaRPr lang="cs-CZ" sz="1300" i="1" smtClean="0"/>
          </a:p>
          <a:p>
            <a:pPr eaLnBrk="1" hangingPunct="1">
              <a:lnSpc>
                <a:spcPct val="80000"/>
              </a:lnSpc>
              <a:buFont typeface="Wingdings" pitchFamily="2" charset="2"/>
              <a:buNone/>
            </a:pPr>
            <a:endParaRPr lang="cs-CZ" sz="1300" i="1" smtClean="0"/>
          </a:p>
          <a:p>
            <a:pPr eaLnBrk="1" hangingPunct="1">
              <a:lnSpc>
                <a:spcPct val="80000"/>
              </a:lnSpc>
              <a:buFont typeface="Wingdings" pitchFamily="2" charset="2"/>
              <a:buNone/>
            </a:pPr>
            <a:endParaRPr lang="cs-CZ" sz="1300" i="1" smtClean="0"/>
          </a:p>
          <a:p>
            <a:pPr eaLnBrk="1" hangingPunct="1">
              <a:lnSpc>
                <a:spcPct val="80000"/>
              </a:lnSpc>
              <a:buFont typeface="Wingdings" pitchFamily="2" charset="2"/>
              <a:buNone/>
            </a:pPr>
            <a:endParaRPr lang="cs-CZ" sz="1300" i="1" smtClean="0"/>
          </a:p>
          <a:p>
            <a:pPr eaLnBrk="1" hangingPunct="1">
              <a:lnSpc>
                <a:spcPct val="80000"/>
              </a:lnSpc>
              <a:buFont typeface="Wingdings" pitchFamily="2" charset="2"/>
              <a:buNone/>
            </a:pPr>
            <a:endParaRPr lang="cs-CZ" sz="1300" i="1" smtClean="0"/>
          </a:p>
          <a:p>
            <a:pPr eaLnBrk="1" hangingPunct="1">
              <a:lnSpc>
                <a:spcPct val="80000"/>
              </a:lnSpc>
              <a:buFont typeface="Wingdings" pitchFamily="2" charset="2"/>
              <a:buNone/>
            </a:pPr>
            <a:endParaRPr lang="cs-CZ" sz="1300" i="1" smtClean="0"/>
          </a:p>
          <a:p>
            <a:pPr eaLnBrk="1" hangingPunct="1">
              <a:lnSpc>
                <a:spcPct val="80000"/>
              </a:lnSpc>
              <a:buFont typeface="Wingdings" pitchFamily="2" charset="2"/>
              <a:buNone/>
            </a:pPr>
            <a:r>
              <a:rPr lang="cs-CZ" sz="1300" i="1" smtClean="0"/>
              <a:t>.</a:t>
            </a:r>
          </a:p>
        </p:txBody>
      </p:sp>
      <p:sp>
        <p:nvSpPr>
          <p:cNvPr id="16388"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a:p>
        </p:txBody>
      </p:sp>
      <p:graphicFrame>
        <p:nvGraphicFramePr>
          <p:cNvPr id="16389" name="Object 4"/>
          <p:cNvGraphicFramePr>
            <a:graphicFrameLocks noChangeAspect="1"/>
          </p:cNvGraphicFramePr>
          <p:nvPr/>
        </p:nvGraphicFramePr>
        <p:xfrm>
          <a:off x="1042988" y="4581525"/>
          <a:ext cx="3024187" cy="1416050"/>
        </p:xfrm>
        <a:graphic>
          <a:graphicData uri="http://schemas.openxmlformats.org/presentationml/2006/ole">
            <mc:AlternateContent xmlns:mc="http://schemas.openxmlformats.org/markup-compatibility/2006">
              <mc:Choice xmlns:v="urn:schemas-microsoft-com:vml" Requires="v">
                <p:oleObj spid="_x0000_s16391" name="Rovnice" r:id="rId3" imgW="1524000" imgH="711200" progId="Equation.3">
                  <p:embed/>
                </p:oleObj>
              </mc:Choice>
              <mc:Fallback>
                <p:oleObj name="Rovnice" r:id="rId3" imgW="1524000" imgH="7112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4581525"/>
                        <a:ext cx="3024187"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390" name="Object 8"/>
          <p:cNvGraphicFramePr>
            <a:graphicFrameLocks noChangeAspect="1"/>
          </p:cNvGraphicFramePr>
          <p:nvPr>
            <p:ph sz="half" idx="2"/>
          </p:nvPr>
        </p:nvGraphicFramePr>
        <p:xfrm>
          <a:off x="5076825" y="4522788"/>
          <a:ext cx="3024188" cy="1570037"/>
        </p:xfrm>
        <a:graphic>
          <a:graphicData uri="http://schemas.openxmlformats.org/presentationml/2006/ole">
            <mc:AlternateContent xmlns:mc="http://schemas.openxmlformats.org/markup-compatibility/2006">
              <mc:Choice xmlns:v="urn:schemas-microsoft-com:vml" Requires="v">
                <p:oleObj spid="_x0000_s16392" name="Rovnice" r:id="rId5" imgW="1612900" imgH="736600" progId="Equation.3">
                  <p:embed/>
                </p:oleObj>
              </mc:Choice>
              <mc:Fallback>
                <p:oleObj name="Rovnice" r:id="rId5" imgW="1612900" imgH="73660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76825" y="4522788"/>
                        <a:ext cx="3024188" cy="1570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cs-CZ" smtClean="0"/>
              <a:t>Ordinální stupnice</a:t>
            </a:r>
          </a:p>
        </p:txBody>
      </p:sp>
      <p:sp>
        <p:nvSpPr>
          <p:cNvPr id="17411" name="Rectangle 3"/>
          <p:cNvSpPr>
            <a:spLocks noGrp="1" noChangeArrowheads="1"/>
          </p:cNvSpPr>
          <p:nvPr>
            <p:ph type="body" idx="1"/>
          </p:nvPr>
        </p:nvSpPr>
        <p:spPr/>
        <p:txBody>
          <a:bodyPr/>
          <a:lstStyle/>
          <a:p>
            <a:pPr eaLnBrk="1" hangingPunct="1">
              <a:lnSpc>
                <a:spcPct val="80000"/>
              </a:lnSpc>
            </a:pPr>
            <a:r>
              <a:rPr lang="cs-CZ" sz="2600" smtClean="0"/>
              <a:t>částečně překonávají výše uvedené slabiny </a:t>
            </a:r>
          </a:p>
          <a:p>
            <a:pPr eaLnBrk="1" hangingPunct="1">
              <a:lnSpc>
                <a:spcPct val="80000"/>
              </a:lnSpc>
            </a:pPr>
            <a:r>
              <a:rPr lang="cs-CZ" sz="2600" smtClean="0"/>
              <a:t>uspořádávají kritéria od nejvíce důležitého po nejméně důležité. </a:t>
            </a:r>
          </a:p>
          <a:p>
            <a:pPr eaLnBrk="1" hangingPunct="1">
              <a:lnSpc>
                <a:spcPct val="80000"/>
              </a:lnSpc>
            </a:pPr>
            <a:r>
              <a:rPr lang="cs-CZ" sz="2600" smtClean="0"/>
              <a:t>Používají se:</a:t>
            </a:r>
          </a:p>
          <a:p>
            <a:pPr lvl="1" eaLnBrk="1" hangingPunct="1">
              <a:lnSpc>
                <a:spcPct val="80000"/>
              </a:lnSpc>
            </a:pPr>
            <a:r>
              <a:rPr lang="cs-CZ" sz="2200" b="1" smtClean="0"/>
              <a:t>klasifikační stupnice</a:t>
            </a:r>
            <a:r>
              <a:rPr lang="cs-CZ" sz="2200" smtClean="0"/>
              <a:t>, která jednotlivá kritéria hodnotí pomocí známkování (např. 1 – 5, kde 1 = nejlepší hodnota a 5 = nejhorší hodnota)</a:t>
            </a:r>
          </a:p>
          <a:p>
            <a:pPr lvl="1" eaLnBrk="1" hangingPunct="1">
              <a:lnSpc>
                <a:spcPct val="80000"/>
              </a:lnSpc>
            </a:pPr>
            <a:r>
              <a:rPr lang="cs-CZ" sz="2200" b="1" smtClean="0"/>
              <a:t>bodovací stupnice</a:t>
            </a:r>
            <a:r>
              <a:rPr lang="cs-CZ" sz="2200" smtClean="0"/>
              <a:t>, která jednotlivá kritéria ohodnocuje v rámci dané škály (např. 1 – 10, kde 1 = nejhorší hodnota, 10 = nejlepší hodnota). </a:t>
            </a:r>
          </a:p>
          <a:p>
            <a:pPr eaLnBrk="1" hangingPunct="1">
              <a:lnSpc>
                <a:spcPct val="80000"/>
              </a:lnSpc>
            </a:pPr>
            <a:r>
              <a:rPr lang="cs-CZ" sz="2600" smtClean="0"/>
              <a:t>Hodnoty kritérií však vypovídají pouze o pořadí kritérií, nikoli o intenzitě preferencí.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cs-CZ" smtClean="0"/>
              <a:t>Příklad</a:t>
            </a:r>
          </a:p>
        </p:txBody>
      </p:sp>
      <p:sp>
        <p:nvSpPr>
          <p:cNvPr id="18435" name="Rectangle 3"/>
          <p:cNvSpPr>
            <a:spLocks noGrp="1" noChangeArrowheads="1"/>
          </p:cNvSpPr>
          <p:nvPr>
            <p:ph type="body" sz="half" idx="1"/>
          </p:nvPr>
        </p:nvSpPr>
        <p:spPr>
          <a:xfrm>
            <a:off x="566738" y="1752600"/>
            <a:ext cx="8108950" cy="4267200"/>
          </a:xfrm>
        </p:spPr>
        <p:txBody>
          <a:bodyPr/>
          <a:lstStyle/>
          <a:p>
            <a:pPr eaLnBrk="1" hangingPunct="1">
              <a:buFont typeface="Wingdings" pitchFamily="2" charset="2"/>
              <a:buNone/>
            </a:pPr>
            <a:r>
              <a:rPr lang="cs-CZ" sz="1400" i="1" smtClean="0"/>
              <a:t>	</a:t>
            </a:r>
            <a:r>
              <a:rPr lang="cs-CZ" sz="1400" b="1" i="1" smtClean="0"/>
              <a:t>Na základě expertního posudku je třeba zvolit vhodnou lokalitu pro výstavbu vodní větrné elektrárny. Tato lokalita bude vybrána podle čtyř kritérií. </a:t>
            </a:r>
          </a:p>
          <a:p>
            <a:pPr eaLnBrk="1" hangingPunct="1">
              <a:buFont typeface="Wingdings" pitchFamily="2" charset="2"/>
              <a:buNone/>
            </a:pPr>
            <a:r>
              <a:rPr lang="cs-CZ" sz="1400" b="1" i="1" smtClean="0"/>
              <a:t>k1 	Počet pracovních sil, které budou nutné k provozu elektrárny - max	</a:t>
            </a:r>
          </a:p>
          <a:p>
            <a:pPr eaLnBrk="1" hangingPunct="1">
              <a:buFont typeface="Wingdings" pitchFamily="2" charset="2"/>
              <a:buNone/>
            </a:pPr>
            <a:r>
              <a:rPr lang="cs-CZ" sz="1400" b="1" i="1" smtClean="0"/>
              <a:t>k2	Celkový objem (v MW) - max</a:t>
            </a:r>
          </a:p>
          <a:p>
            <a:pPr eaLnBrk="1" hangingPunct="1">
              <a:buFont typeface="Wingdings" pitchFamily="2" charset="2"/>
              <a:buNone/>
            </a:pPr>
            <a:r>
              <a:rPr lang="cs-CZ" sz="1400" b="1" i="1" smtClean="0"/>
              <a:t>k3	Investiční náklady na výstavbu (v mil. Kč) - min</a:t>
            </a:r>
          </a:p>
          <a:p>
            <a:pPr eaLnBrk="1" hangingPunct="1">
              <a:buFont typeface="Wingdings" pitchFamily="2" charset="2"/>
              <a:buNone/>
            </a:pPr>
            <a:r>
              <a:rPr lang="cs-CZ" sz="1400" b="1" i="1" smtClean="0"/>
              <a:t>k4	Stupeň spolehlivosti provozu dle 10 stupňové stupnice (tedy minimalizace negativních důsledků pro obyvatelstvo) - max</a:t>
            </a:r>
          </a:p>
          <a:p>
            <a:pPr eaLnBrk="1" hangingPunct="1">
              <a:buFont typeface="Wingdings" pitchFamily="2" charset="2"/>
              <a:buNone/>
            </a:pPr>
            <a:r>
              <a:rPr lang="cs-CZ" sz="1400" b="1" i="1" smtClean="0"/>
              <a:t>	Krajskému úřadu se přihlásily 4 projekty, které byly ohodnoceny podle uvedených kritérií. Proveďte hodnocení a výběr metodou váženého součtu. Hodnocení expertů vidíte v kriteriální matici:</a:t>
            </a:r>
          </a:p>
        </p:txBody>
      </p:sp>
      <p:sp>
        <p:nvSpPr>
          <p:cNvPr id="1843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a:p>
        </p:txBody>
      </p:sp>
      <p:graphicFrame>
        <p:nvGraphicFramePr>
          <p:cNvPr id="18437" name="Object 11"/>
          <p:cNvGraphicFramePr>
            <a:graphicFrameLocks noChangeAspect="1"/>
          </p:cNvGraphicFramePr>
          <p:nvPr>
            <p:ph sz="half" idx="2"/>
          </p:nvPr>
        </p:nvGraphicFramePr>
        <p:xfrm>
          <a:off x="2268538" y="4383088"/>
          <a:ext cx="2447925" cy="1836737"/>
        </p:xfrm>
        <a:graphic>
          <a:graphicData uri="http://schemas.openxmlformats.org/presentationml/2006/ole">
            <mc:AlternateContent xmlns:mc="http://schemas.openxmlformats.org/markup-compatibility/2006">
              <mc:Choice xmlns:v="urn:schemas-microsoft-com:vml" Requires="v">
                <p:oleObj spid="_x0000_s18438" name="Rovnice" r:id="rId3" imgW="1219200" imgH="914400" progId="Equation.3">
                  <p:embed/>
                </p:oleObj>
              </mc:Choice>
              <mc:Fallback>
                <p:oleObj name="Rovnice" r:id="rId3" imgW="1219200" imgH="914400" progId="Equation.3">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8538" y="4383088"/>
                        <a:ext cx="2447925" cy="183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cs-CZ" smtClean="0"/>
              <a:t>Příklad </a:t>
            </a:r>
          </a:p>
        </p:txBody>
      </p:sp>
      <p:sp>
        <p:nvSpPr>
          <p:cNvPr id="19459" name="Rectangle 3"/>
          <p:cNvSpPr>
            <a:spLocks noGrp="1" noChangeArrowheads="1"/>
          </p:cNvSpPr>
          <p:nvPr>
            <p:ph type="body" sz="half" idx="1"/>
          </p:nvPr>
        </p:nvSpPr>
        <p:spPr>
          <a:xfrm>
            <a:off x="566738" y="1752600"/>
            <a:ext cx="7893050" cy="4267200"/>
          </a:xfrm>
        </p:spPr>
        <p:txBody>
          <a:bodyPr/>
          <a:lstStyle/>
          <a:p>
            <a:pPr eaLnBrk="1" hangingPunct="1">
              <a:buFont typeface="Wingdings" pitchFamily="2" charset="2"/>
              <a:buNone/>
            </a:pPr>
            <a:r>
              <a:rPr lang="cs-CZ" sz="2600" smtClean="0"/>
              <a:t>	Ohodnoťte tyto projekty podle bodovací stupnice ve škále 1-100</a:t>
            </a:r>
          </a:p>
          <a:p>
            <a:pPr eaLnBrk="1" hangingPunct="1">
              <a:buFont typeface="Wingdings" pitchFamily="2" charset="2"/>
              <a:buNone/>
            </a:pPr>
            <a:endParaRPr lang="cs-CZ" sz="2600" smtClean="0"/>
          </a:p>
          <a:p>
            <a:pPr eaLnBrk="1" hangingPunct="1">
              <a:buFont typeface="Wingdings" pitchFamily="2" charset="2"/>
              <a:buNone/>
            </a:pPr>
            <a:endParaRPr lang="cs-CZ" sz="2600" smtClean="0"/>
          </a:p>
          <a:p>
            <a:pPr eaLnBrk="1" hangingPunct="1">
              <a:buFont typeface="Wingdings" pitchFamily="2" charset="2"/>
              <a:buNone/>
            </a:pPr>
            <a:endParaRPr lang="cs-CZ" sz="2600" smtClean="0"/>
          </a:p>
          <a:p>
            <a:pPr eaLnBrk="1" hangingPunct="1">
              <a:buFont typeface="Wingdings" pitchFamily="2" charset="2"/>
              <a:buNone/>
            </a:pPr>
            <a:endParaRPr lang="cs-CZ" sz="2600" smtClean="0"/>
          </a:p>
          <a:p>
            <a:pPr eaLnBrk="1" hangingPunct="1">
              <a:buFont typeface="Wingdings" pitchFamily="2" charset="2"/>
              <a:buNone/>
            </a:pPr>
            <a:endParaRPr lang="cs-CZ" sz="2600" smtClean="0"/>
          </a:p>
          <a:p>
            <a:pPr eaLnBrk="1" hangingPunct="1">
              <a:buFont typeface="Wingdings" pitchFamily="2" charset="2"/>
              <a:buNone/>
            </a:pPr>
            <a:r>
              <a:rPr lang="cs-CZ" sz="2600" smtClean="0"/>
              <a:t>Celkové ohodnocení projektů</a:t>
            </a:r>
          </a:p>
          <a:p>
            <a:pPr eaLnBrk="1" hangingPunct="1">
              <a:buFont typeface="Wingdings" pitchFamily="2" charset="2"/>
              <a:buNone/>
            </a:pPr>
            <a:r>
              <a:rPr lang="cs-CZ" sz="2600" smtClean="0"/>
              <a:t> 340, 326, 355, 314 – pořadí a</a:t>
            </a:r>
            <a:r>
              <a:rPr lang="cs-CZ" sz="2600" baseline="-25000" smtClean="0"/>
              <a:t>3</a:t>
            </a:r>
            <a:r>
              <a:rPr lang="cs-CZ" sz="2600" smtClean="0"/>
              <a:t>, a</a:t>
            </a:r>
            <a:r>
              <a:rPr lang="cs-CZ" sz="2600" baseline="-25000" smtClean="0"/>
              <a:t>1</a:t>
            </a:r>
            <a:r>
              <a:rPr lang="cs-CZ" sz="2600" smtClean="0"/>
              <a:t>, a</a:t>
            </a:r>
            <a:r>
              <a:rPr lang="cs-CZ" sz="2600" baseline="-25000" smtClean="0"/>
              <a:t>2</a:t>
            </a:r>
            <a:r>
              <a:rPr lang="cs-CZ" sz="2600" smtClean="0"/>
              <a:t>, a</a:t>
            </a:r>
            <a:r>
              <a:rPr lang="cs-CZ" sz="2600" baseline="-25000" smtClean="0"/>
              <a:t>4</a:t>
            </a:r>
            <a:endParaRPr lang="cs-CZ" sz="2600" smtClean="0"/>
          </a:p>
        </p:txBody>
      </p:sp>
      <p:graphicFrame>
        <p:nvGraphicFramePr>
          <p:cNvPr id="19460" name="Object 4"/>
          <p:cNvGraphicFramePr>
            <a:graphicFrameLocks noChangeAspect="1"/>
          </p:cNvGraphicFramePr>
          <p:nvPr>
            <p:ph sz="quarter" idx="2"/>
          </p:nvPr>
        </p:nvGraphicFramePr>
        <p:xfrm>
          <a:off x="900113" y="2708275"/>
          <a:ext cx="2879725" cy="2160588"/>
        </p:xfrm>
        <a:graphic>
          <a:graphicData uri="http://schemas.openxmlformats.org/presentationml/2006/ole">
            <mc:AlternateContent xmlns:mc="http://schemas.openxmlformats.org/markup-compatibility/2006">
              <mc:Choice xmlns:v="urn:schemas-microsoft-com:vml" Requires="v">
                <p:oleObj spid="_x0000_s19463" name="Rovnice" r:id="rId3" imgW="1219200" imgH="914400" progId="Equation.3">
                  <p:embed/>
                </p:oleObj>
              </mc:Choice>
              <mc:Fallback>
                <p:oleObj name="Rovnice" r:id="rId3" imgW="1219200" imgH="9144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2708275"/>
                        <a:ext cx="2879725" cy="2160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461" name="Object 6"/>
          <p:cNvGraphicFramePr>
            <a:graphicFrameLocks noChangeAspect="1"/>
          </p:cNvGraphicFramePr>
          <p:nvPr>
            <p:ph sz="quarter" idx="3"/>
          </p:nvPr>
        </p:nvGraphicFramePr>
        <p:xfrm>
          <a:off x="5003800" y="2708275"/>
          <a:ext cx="3311525" cy="2073275"/>
        </p:xfrm>
        <a:graphic>
          <a:graphicData uri="http://schemas.openxmlformats.org/presentationml/2006/ole">
            <mc:AlternateContent xmlns:mc="http://schemas.openxmlformats.org/markup-compatibility/2006">
              <mc:Choice xmlns:v="urn:schemas-microsoft-com:vml" Requires="v">
                <p:oleObj spid="_x0000_s19464" name="Rovnice" r:id="rId5" imgW="1460500" imgH="914400" progId="Equation.3">
                  <p:embed/>
                </p:oleObj>
              </mc:Choice>
              <mc:Fallback>
                <p:oleObj name="Rovnice" r:id="rId5" imgW="1460500" imgH="9144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03800" y="2708275"/>
                        <a:ext cx="3311525" cy="207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62" name="Line 8"/>
          <p:cNvSpPr>
            <a:spLocks noChangeShapeType="1"/>
          </p:cNvSpPr>
          <p:nvPr/>
        </p:nvSpPr>
        <p:spPr bwMode="auto">
          <a:xfrm>
            <a:off x="3995738" y="3716338"/>
            <a:ext cx="863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cs-CZ" smtClean="0"/>
              <a:t>Příklad </a:t>
            </a:r>
          </a:p>
        </p:txBody>
      </p:sp>
      <p:sp>
        <p:nvSpPr>
          <p:cNvPr id="20483" name="Rectangle 3"/>
          <p:cNvSpPr>
            <a:spLocks noGrp="1" noChangeArrowheads="1"/>
          </p:cNvSpPr>
          <p:nvPr>
            <p:ph type="body" sz="half" idx="1"/>
          </p:nvPr>
        </p:nvSpPr>
        <p:spPr>
          <a:xfrm>
            <a:off x="566738" y="1752600"/>
            <a:ext cx="7893050" cy="4267200"/>
          </a:xfrm>
        </p:spPr>
        <p:txBody>
          <a:bodyPr/>
          <a:lstStyle/>
          <a:p>
            <a:pPr eaLnBrk="1" hangingPunct="1">
              <a:buFont typeface="Wingdings" pitchFamily="2" charset="2"/>
              <a:buNone/>
            </a:pPr>
            <a:r>
              <a:rPr lang="cs-CZ" sz="2600" smtClean="0"/>
              <a:t>	Ohodnoťte tyto projekty podle klasifikační stupnice ve škále 1-4</a:t>
            </a:r>
          </a:p>
          <a:p>
            <a:pPr eaLnBrk="1" hangingPunct="1">
              <a:buFont typeface="Wingdings" pitchFamily="2" charset="2"/>
              <a:buNone/>
            </a:pPr>
            <a:endParaRPr lang="cs-CZ" sz="2600" smtClean="0"/>
          </a:p>
          <a:p>
            <a:pPr eaLnBrk="1" hangingPunct="1">
              <a:buFont typeface="Wingdings" pitchFamily="2" charset="2"/>
              <a:buNone/>
            </a:pPr>
            <a:endParaRPr lang="cs-CZ" sz="2600" smtClean="0"/>
          </a:p>
          <a:p>
            <a:pPr eaLnBrk="1" hangingPunct="1">
              <a:buFont typeface="Wingdings" pitchFamily="2" charset="2"/>
              <a:buNone/>
            </a:pPr>
            <a:endParaRPr lang="cs-CZ" sz="2600" smtClean="0"/>
          </a:p>
          <a:p>
            <a:pPr eaLnBrk="1" hangingPunct="1">
              <a:buFont typeface="Wingdings" pitchFamily="2" charset="2"/>
              <a:buNone/>
            </a:pPr>
            <a:endParaRPr lang="cs-CZ" sz="2600" smtClean="0"/>
          </a:p>
          <a:p>
            <a:pPr eaLnBrk="1" hangingPunct="1">
              <a:buFont typeface="Wingdings" pitchFamily="2" charset="2"/>
              <a:buNone/>
            </a:pPr>
            <a:endParaRPr lang="cs-CZ" sz="2600" smtClean="0"/>
          </a:p>
          <a:p>
            <a:pPr eaLnBrk="1" hangingPunct="1">
              <a:buFont typeface="Wingdings" pitchFamily="2" charset="2"/>
              <a:buNone/>
            </a:pPr>
            <a:r>
              <a:rPr lang="cs-CZ" sz="2600" smtClean="0"/>
              <a:t>Celkové ohodnocení projektů</a:t>
            </a:r>
          </a:p>
          <a:p>
            <a:pPr eaLnBrk="1" hangingPunct="1">
              <a:buFont typeface="Wingdings" pitchFamily="2" charset="2"/>
              <a:buNone/>
            </a:pPr>
            <a:r>
              <a:rPr lang="cs-CZ" sz="2600" smtClean="0"/>
              <a:t> 9, 9, 7, 8 – pořadí a</a:t>
            </a:r>
            <a:r>
              <a:rPr lang="cs-CZ" sz="2600" baseline="-25000" smtClean="0"/>
              <a:t>3</a:t>
            </a:r>
            <a:r>
              <a:rPr lang="cs-CZ" sz="2600" smtClean="0"/>
              <a:t>, a</a:t>
            </a:r>
            <a:r>
              <a:rPr lang="cs-CZ" sz="2600" baseline="-25000" smtClean="0"/>
              <a:t>4</a:t>
            </a:r>
            <a:r>
              <a:rPr lang="cs-CZ" sz="2600" smtClean="0"/>
              <a:t>, a</a:t>
            </a:r>
            <a:r>
              <a:rPr lang="cs-CZ" sz="2600" baseline="-25000" smtClean="0"/>
              <a:t>2 </a:t>
            </a:r>
            <a:r>
              <a:rPr lang="cs-CZ" sz="2600" smtClean="0"/>
              <a:t>a zároveň a</a:t>
            </a:r>
            <a:r>
              <a:rPr lang="cs-CZ" sz="2600" baseline="-25000" smtClean="0"/>
              <a:t>1</a:t>
            </a:r>
            <a:endParaRPr lang="cs-CZ" sz="2600" smtClean="0"/>
          </a:p>
        </p:txBody>
      </p:sp>
      <p:graphicFrame>
        <p:nvGraphicFramePr>
          <p:cNvPr id="20484" name="Object 4"/>
          <p:cNvGraphicFramePr>
            <a:graphicFrameLocks noChangeAspect="1"/>
          </p:cNvGraphicFramePr>
          <p:nvPr>
            <p:ph sz="quarter" idx="2"/>
          </p:nvPr>
        </p:nvGraphicFramePr>
        <p:xfrm>
          <a:off x="900113" y="2708275"/>
          <a:ext cx="2879725" cy="2160588"/>
        </p:xfrm>
        <a:graphic>
          <a:graphicData uri="http://schemas.openxmlformats.org/presentationml/2006/ole">
            <mc:AlternateContent xmlns:mc="http://schemas.openxmlformats.org/markup-compatibility/2006">
              <mc:Choice xmlns:v="urn:schemas-microsoft-com:vml" Requires="v">
                <p:oleObj spid="_x0000_s20487" name="Rovnice" r:id="rId3" imgW="1219200" imgH="914400" progId="Equation.3">
                  <p:embed/>
                </p:oleObj>
              </mc:Choice>
              <mc:Fallback>
                <p:oleObj name="Rovnice" r:id="rId3" imgW="1219200" imgH="9144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2708275"/>
                        <a:ext cx="2879725" cy="2160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485" name="Object 5"/>
          <p:cNvGraphicFramePr>
            <a:graphicFrameLocks noChangeAspect="1"/>
          </p:cNvGraphicFramePr>
          <p:nvPr>
            <p:ph sz="quarter" idx="3"/>
          </p:nvPr>
        </p:nvGraphicFramePr>
        <p:xfrm>
          <a:off x="5032375" y="2852738"/>
          <a:ext cx="2101850" cy="2073275"/>
        </p:xfrm>
        <a:graphic>
          <a:graphicData uri="http://schemas.openxmlformats.org/presentationml/2006/ole">
            <mc:AlternateContent xmlns:mc="http://schemas.openxmlformats.org/markup-compatibility/2006">
              <mc:Choice xmlns:v="urn:schemas-microsoft-com:vml" Requires="v">
                <p:oleObj spid="_x0000_s20488" name="Rovnice" r:id="rId5" imgW="927100" imgH="914400" progId="Equation.3">
                  <p:embed/>
                </p:oleObj>
              </mc:Choice>
              <mc:Fallback>
                <p:oleObj name="Rovnice" r:id="rId5" imgW="927100" imgH="9144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32375" y="2852738"/>
                        <a:ext cx="2101850" cy="207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486" name="Line 6"/>
          <p:cNvSpPr>
            <a:spLocks noChangeShapeType="1"/>
          </p:cNvSpPr>
          <p:nvPr/>
        </p:nvSpPr>
        <p:spPr bwMode="auto">
          <a:xfrm>
            <a:off x="3924300" y="3789363"/>
            <a:ext cx="9350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cs-CZ" smtClean="0"/>
              <a:t>Kardinální číselná stupnice</a:t>
            </a:r>
          </a:p>
        </p:txBody>
      </p:sp>
      <p:sp>
        <p:nvSpPr>
          <p:cNvPr id="21507" name="Rectangle 3"/>
          <p:cNvSpPr>
            <a:spLocks noGrp="1" noChangeArrowheads="1"/>
          </p:cNvSpPr>
          <p:nvPr>
            <p:ph type="body" idx="1"/>
          </p:nvPr>
        </p:nvSpPr>
        <p:spPr/>
        <p:txBody>
          <a:bodyPr/>
          <a:lstStyle/>
          <a:p>
            <a:pPr marL="571500" indent="-571500" eaLnBrk="1" hangingPunct="1">
              <a:lnSpc>
                <a:spcPct val="90000"/>
              </a:lnSpc>
            </a:pPr>
            <a:r>
              <a:rPr lang="cs-CZ" b="1" smtClean="0"/>
              <a:t>stupnice intervalová</a:t>
            </a:r>
            <a:r>
              <a:rPr lang="cs-CZ" smtClean="0"/>
              <a:t>, </a:t>
            </a:r>
          </a:p>
          <a:p>
            <a:pPr marL="966788" lvl="1" indent="-495300" eaLnBrk="1" hangingPunct="1">
              <a:lnSpc>
                <a:spcPct val="90000"/>
              </a:lnSpc>
            </a:pPr>
            <a:r>
              <a:rPr lang="cs-CZ" smtClean="0"/>
              <a:t>pro posuzování projektů jsou zvolena kvantitativní kritéria. </a:t>
            </a:r>
          </a:p>
          <a:p>
            <a:pPr marL="966788" lvl="1" indent="-495300" eaLnBrk="1" hangingPunct="1">
              <a:lnSpc>
                <a:spcPct val="90000"/>
              </a:lnSpc>
            </a:pPr>
            <a:r>
              <a:rPr lang="cs-CZ" smtClean="0"/>
              <a:t>Jako základní operace jsou používány shoda (=) a různost (&lt;&gt;). </a:t>
            </a:r>
          </a:p>
          <a:p>
            <a:pPr marL="966788" lvl="1" indent="-495300" eaLnBrk="1" hangingPunct="1">
              <a:lnSpc>
                <a:spcPct val="90000"/>
              </a:lnSpc>
            </a:pPr>
            <a:r>
              <a:rPr lang="cs-CZ" smtClean="0"/>
              <a:t>V intervalové stupnici určujeme měřící jednotky a počátek. </a:t>
            </a:r>
          </a:p>
          <a:p>
            <a:pPr marL="571500" indent="-571500" eaLnBrk="1" hangingPunct="1">
              <a:lnSpc>
                <a:spcPct val="90000"/>
              </a:lnSpc>
            </a:pPr>
            <a:r>
              <a:rPr lang="cs-CZ" b="1" smtClean="0"/>
              <a:t>stupnice poměrová</a:t>
            </a:r>
            <a:r>
              <a:rPr lang="cs-CZ" smtClean="0"/>
              <a:t>, </a:t>
            </a:r>
          </a:p>
          <a:p>
            <a:pPr marL="966788" lvl="1" indent="-495300" eaLnBrk="1" hangingPunct="1">
              <a:lnSpc>
                <a:spcPct val="90000"/>
              </a:lnSpc>
            </a:pPr>
            <a:r>
              <a:rPr lang="cs-CZ" smtClean="0"/>
              <a:t>počátek měřené vlastnosti je dán přirozeným počátkem měřené veličiny.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cs-CZ" sz="3400" smtClean="0"/>
              <a:t>Definice – Vícekriteriální hodnocení</a:t>
            </a:r>
          </a:p>
        </p:txBody>
      </p:sp>
      <p:sp>
        <p:nvSpPr>
          <p:cNvPr id="4099" name="Rectangle 3"/>
          <p:cNvSpPr>
            <a:spLocks noGrp="1" noChangeArrowheads="1"/>
          </p:cNvSpPr>
          <p:nvPr>
            <p:ph type="body" idx="1"/>
          </p:nvPr>
        </p:nvSpPr>
        <p:spPr>
          <a:xfrm>
            <a:off x="566738" y="1752600"/>
            <a:ext cx="8001000" cy="4268788"/>
          </a:xfrm>
        </p:spPr>
        <p:txBody>
          <a:bodyPr/>
          <a:lstStyle/>
          <a:p>
            <a:pPr eaLnBrk="1" hangingPunct="1">
              <a:lnSpc>
                <a:spcPct val="80000"/>
              </a:lnSpc>
            </a:pPr>
            <a:r>
              <a:rPr lang="cs-CZ" sz="3200" smtClean="0"/>
              <a:t>Disciplína operačního výzkumu, která se zabývá analýzou rozhodovacích situací, ve kterých jsou posuzovány rozhodovací varianty (v našem případě varianty veřejných projektů) ne pouze podle jednoho, ale podle několika zpravidla navzájem konfliktních kritérií.</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cs-CZ" smtClean="0"/>
              <a:t>Likertova stupnice</a:t>
            </a:r>
          </a:p>
        </p:txBody>
      </p:sp>
      <p:sp>
        <p:nvSpPr>
          <p:cNvPr id="22531" name="Rectangle 3"/>
          <p:cNvSpPr>
            <a:spLocks noGrp="1" noChangeArrowheads="1"/>
          </p:cNvSpPr>
          <p:nvPr>
            <p:ph type="body" sz="half" idx="1"/>
          </p:nvPr>
        </p:nvSpPr>
        <p:spPr>
          <a:xfrm>
            <a:off x="566738" y="1752600"/>
            <a:ext cx="7893050" cy="4267200"/>
          </a:xfrm>
        </p:spPr>
        <p:txBody>
          <a:bodyPr/>
          <a:lstStyle/>
          <a:p>
            <a:pPr eaLnBrk="1" hangingPunct="1"/>
            <a:r>
              <a:rPr lang="cs-CZ" sz="2600" smtClean="0"/>
              <a:t>V případě, že kritéria nelze kvantifikovat, je možné použít přístup zohledňující „Fuzzy“ matematický přístup. Ten reprezentuje např. tzv. Likertova stupnice</a:t>
            </a:r>
          </a:p>
          <a:p>
            <a:pPr eaLnBrk="1" hangingPunct="1"/>
            <a:endParaRPr lang="cs-CZ" sz="2600" smtClean="0"/>
          </a:p>
          <a:p>
            <a:pPr eaLnBrk="1" hangingPunct="1"/>
            <a:endParaRPr lang="cs-CZ" sz="2600" smtClean="0"/>
          </a:p>
          <a:p>
            <a:pPr eaLnBrk="1" hangingPunct="1"/>
            <a:endParaRPr lang="cs-CZ" sz="2600" smtClean="0"/>
          </a:p>
          <a:p>
            <a:pPr eaLnBrk="1" hangingPunct="1"/>
            <a:endParaRPr lang="cs-CZ" sz="2600" smtClean="0"/>
          </a:p>
          <a:p>
            <a:pPr eaLnBrk="1" hangingPunct="1"/>
            <a:endParaRPr lang="cs-CZ" sz="2600" smtClean="0"/>
          </a:p>
          <a:p>
            <a:pPr eaLnBrk="1" hangingPunct="1"/>
            <a:endParaRPr lang="cs-CZ" sz="2600" smtClean="0"/>
          </a:p>
          <a:p>
            <a:pPr eaLnBrk="1" hangingPunct="1">
              <a:buFont typeface="Wingdings" pitchFamily="2" charset="2"/>
              <a:buNone/>
            </a:pPr>
            <a:endParaRPr lang="cs-CZ" sz="2600" smtClean="0"/>
          </a:p>
        </p:txBody>
      </p:sp>
      <p:graphicFrame>
        <p:nvGraphicFramePr>
          <p:cNvPr id="121885" name="Group 29"/>
          <p:cNvGraphicFramePr>
            <a:graphicFrameLocks noGrp="1"/>
          </p:cNvGraphicFramePr>
          <p:nvPr>
            <p:ph sz="half" idx="2"/>
          </p:nvPr>
        </p:nvGraphicFramePr>
        <p:xfrm>
          <a:off x="1476375" y="3644900"/>
          <a:ext cx="6083300" cy="2290763"/>
        </p:xfrm>
        <a:graphic>
          <a:graphicData uri="http://schemas.openxmlformats.org/drawingml/2006/table">
            <a:tbl>
              <a:tblPr/>
              <a:tblGrid>
                <a:gridCol w="1982788"/>
                <a:gridCol w="4100512"/>
              </a:tblGrid>
              <a:tr h="377825">
                <a:tc>
                  <a:txBody>
                    <a:bodyPr/>
                    <a:lstStyle/>
                    <a:p>
                      <a:pPr marL="469900" marR="0" lvl="0" indent="-469900" algn="ctr" defTabSz="914400" rtl="0" eaLnBrk="1" fontAlgn="t" latinLnBrk="0" hangingPunct="1">
                        <a:lnSpc>
                          <a:spcPct val="100000"/>
                        </a:lnSpc>
                        <a:spcBef>
                          <a:spcPct val="0"/>
                        </a:spcBef>
                        <a:spcAft>
                          <a:spcPct val="0"/>
                        </a:spcAft>
                        <a:buClr>
                          <a:schemeClr val="accent2"/>
                        </a:buClr>
                        <a:buSzTx/>
                        <a:buFont typeface="Wingdings" pitchFamily="2" charset="2"/>
                        <a:buNone/>
                        <a:tabLst/>
                      </a:pPr>
                      <a:r>
                        <a:rPr kumimoji="0" lang="cs-CZ" sz="1700" b="1" i="0" u="none" strike="noStrike" cap="none" normalizeH="0" baseline="0" smtClean="0">
                          <a:ln>
                            <a:noFill/>
                          </a:ln>
                          <a:solidFill>
                            <a:schemeClr val="tx1"/>
                          </a:solidFill>
                          <a:effectLst/>
                          <a:latin typeface="Tahoma" pitchFamily="34" charset="0"/>
                          <a:cs typeface="Tahoma" pitchFamily="34" charset="0"/>
                        </a:rPr>
                        <a:t>Hodnota</a:t>
                      </a:r>
                      <a:endParaRPr kumimoji="0" lang="cs-CZ" sz="17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t" latinLnBrk="0" hangingPunct="1">
                        <a:lnSpc>
                          <a:spcPct val="100000"/>
                        </a:lnSpc>
                        <a:spcBef>
                          <a:spcPct val="0"/>
                        </a:spcBef>
                        <a:spcAft>
                          <a:spcPct val="0"/>
                        </a:spcAft>
                        <a:buClr>
                          <a:schemeClr val="accent2"/>
                        </a:buClr>
                        <a:buSzTx/>
                        <a:buFont typeface="Wingdings" pitchFamily="2" charset="2"/>
                        <a:buNone/>
                        <a:tabLst/>
                      </a:pPr>
                      <a:r>
                        <a:rPr kumimoji="0" lang="cs-CZ" sz="1700" b="1" i="0" u="none" strike="noStrike" cap="none" normalizeH="0" baseline="0" smtClean="0">
                          <a:ln>
                            <a:noFill/>
                          </a:ln>
                          <a:solidFill>
                            <a:schemeClr val="tx1"/>
                          </a:solidFill>
                          <a:effectLst/>
                          <a:latin typeface="Tahoma" pitchFamily="34" charset="0"/>
                          <a:cs typeface="Tahoma" pitchFamily="34" charset="0"/>
                        </a:rPr>
                        <a:t>Hodnocení</a:t>
                      </a:r>
                      <a:endParaRPr kumimoji="0" lang="cs-CZ" sz="17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r>
              <a:tr h="414338">
                <a:tc>
                  <a:txBody>
                    <a:bodyPr/>
                    <a:lstStyle/>
                    <a:p>
                      <a:pPr marL="469900" marR="0" lvl="0" indent="-469900" algn="ctr" defTabSz="914400" rtl="0" eaLnBrk="1" fontAlgn="t" latinLnBrk="0" hangingPunct="1">
                        <a:lnSpc>
                          <a:spcPct val="100000"/>
                        </a:lnSpc>
                        <a:spcBef>
                          <a:spcPct val="0"/>
                        </a:spcBef>
                        <a:spcAft>
                          <a:spcPct val="0"/>
                        </a:spcAft>
                        <a:buClr>
                          <a:schemeClr val="accent2"/>
                        </a:buClr>
                        <a:buSzTx/>
                        <a:buFont typeface="Wingdings" pitchFamily="2" charset="2"/>
                        <a:buNone/>
                        <a:tabLst/>
                      </a:pPr>
                      <a:r>
                        <a:rPr kumimoji="0" lang="cs-CZ" sz="1700" b="0" i="0" u="none" strike="noStrike" cap="none" normalizeH="0" baseline="0" smtClean="0">
                          <a:ln>
                            <a:noFill/>
                          </a:ln>
                          <a:solidFill>
                            <a:schemeClr val="tx1"/>
                          </a:solidFill>
                          <a:effectLst/>
                          <a:latin typeface="Tahoma" pitchFamily="34" charset="0"/>
                          <a:cs typeface="Tahoma" pitchFamily="34" charset="0"/>
                        </a:rPr>
                        <a:t>1</a:t>
                      </a:r>
                      <a:endParaRPr kumimoji="0" lang="cs-CZ" sz="17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t" latinLnBrk="0" hangingPunct="1">
                        <a:lnSpc>
                          <a:spcPct val="100000"/>
                        </a:lnSpc>
                        <a:spcBef>
                          <a:spcPct val="0"/>
                        </a:spcBef>
                        <a:spcAft>
                          <a:spcPct val="0"/>
                        </a:spcAft>
                        <a:buClr>
                          <a:schemeClr val="accent2"/>
                        </a:buClr>
                        <a:buSzTx/>
                        <a:buFont typeface="Wingdings" pitchFamily="2" charset="2"/>
                        <a:buNone/>
                        <a:tabLst/>
                      </a:pPr>
                      <a:r>
                        <a:rPr kumimoji="0" lang="cs-CZ" sz="1700" b="0" i="0" u="none" strike="noStrike" cap="none" normalizeH="0" baseline="0" smtClean="0">
                          <a:ln>
                            <a:noFill/>
                          </a:ln>
                          <a:solidFill>
                            <a:schemeClr val="tx1"/>
                          </a:solidFill>
                          <a:effectLst/>
                          <a:latin typeface="Tahoma" pitchFamily="34" charset="0"/>
                          <a:cs typeface="Tahoma" pitchFamily="34" charset="0"/>
                        </a:rPr>
                        <a:t>vůbec nesouhlasím</a:t>
                      </a:r>
                      <a:endParaRPr kumimoji="0" lang="cs-CZ" sz="17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7825">
                <a:tc>
                  <a:txBody>
                    <a:bodyPr/>
                    <a:lstStyle/>
                    <a:p>
                      <a:pPr marL="469900" marR="0" lvl="0" indent="-469900" algn="ctr" defTabSz="914400" rtl="0" eaLnBrk="1" fontAlgn="t" latinLnBrk="0" hangingPunct="1">
                        <a:lnSpc>
                          <a:spcPct val="100000"/>
                        </a:lnSpc>
                        <a:spcBef>
                          <a:spcPct val="0"/>
                        </a:spcBef>
                        <a:spcAft>
                          <a:spcPct val="0"/>
                        </a:spcAft>
                        <a:buClr>
                          <a:schemeClr val="accent2"/>
                        </a:buClr>
                        <a:buSzTx/>
                        <a:buFont typeface="Wingdings" pitchFamily="2" charset="2"/>
                        <a:buNone/>
                        <a:tabLst/>
                      </a:pPr>
                      <a:r>
                        <a:rPr kumimoji="0" lang="cs-CZ" sz="1700" b="0" i="0" u="none" strike="noStrike" cap="none" normalizeH="0" baseline="0" smtClean="0">
                          <a:ln>
                            <a:noFill/>
                          </a:ln>
                          <a:solidFill>
                            <a:schemeClr val="tx1"/>
                          </a:solidFill>
                          <a:effectLst/>
                          <a:latin typeface="Tahoma" pitchFamily="34" charset="0"/>
                          <a:cs typeface="Tahoma" pitchFamily="34" charset="0"/>
                        </a:rPr>
                        <a:t>2</a:t>
                      </a:r>
                      <a:endParaRPr kumimoji="0" lang="cs-CZ" sz="17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t" latinLnBrk="0" hangingPunct="1">
                        <a:lnSpc>
                          <a:spcPct val="100000"/>
                        </a:lnSpc>
                        <a:spcBef>
                          <a:spcPct val="0"/>
                        </a:spcBef>
                        <a:spcAft>
                          <a:spcPct val="0"/>
                        </a:spcAft>
                        <a:buClr>
                          <a:schemeClr val="accent2"/>
                        </a:buClr>
                        <a:buSzTx/>
                        <a:buFont typeface="Wingdings" pitchFamily="2" charset="2"/>
                        <a:buNone/>
                        <a:tabLst/>
                      </a:pPr>
                      <a:r>
                        <a:rPr kumimoji="0" lang="cs-CZ" sz="1700" b="0" i="0" u="none" strike="noStrike" cap="none" normalizeH="0" baseline="0" smtClean="0">
                          <a:ln>
                            <a:noFill/>
                          </a:ln>
                          <a:solidFill>
                            <a:schemeClr val="tx1"/>
                          </a:solidFill>
                          <a:effectLst/>
                          <a:latin typeface="Tahoma" pitchFamily="34" charset="0"/>
                          <a:cs typeface="Tahoma" pitchFamily="34" charset="0"/>
                        </a:rPr>
                        <a:t>nesouhlasím</a:t>
                      </a:r>
                      <a:endParaRPr kumimoji="0" lang="cs-CZ" sz="17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8300">
                <a:tc>
                  <a:txBody>
                    <a:bodyPr/>
                    <a:lstStyle/>
                    <a:p>
                      <a:pPr marL="469900" marR="0" lvl="0" indent="-469900" algn="ctr" defTabSz="914400" rtl="0" eaLnBrk="1" fontAlgn="t" latinLnBrk="0" hangingPunct="1">
                        <a:lnSpc>
                          <a:spcPct val="100000"/>
                        </a:lnSpc>
                        <a:spcBef>
                          <a:spcPct val="0"/>
                        </a:spcBef>
                        <a:spcAft>
                          <a:spcPct val="0"/>
                        </a:spcAft>
                        <a:buClr>
                          <a:schemeClr val="accent2"/>
                        </a:buClr>
                        <a:buSzTx/>
                        <a:buFont typeface="Wingdings" pitchFamily="2" charset="2"/>
                        <a:buNone/>
                        <a:tabLst/>
                      </a:pPr>
                      <a:r>
                        <a:rPr kumimoji="0" lang="cs-CZ" sz="1700" b="0" i="0" u="none" strike="noStrike" cap="none" normalizeH="0" baseline="0" smtClean="0">
                          <a:ln>
                            <a:noFill/>
                          </a:ln>
                          <a:solidFill>
                            <a:schemeClr val="tx1"/>
                          </a:solidFill>
                          <a:effectLst/>
                          <a:latin typeface="Tahoma" pitchFamily="34" charset="0"/>
                          <a:cs typeface="Tahoma" pitchFamily="34" charset="0"/>
                        </a:rPr>
                        <a:t>3</a:t>
                      </a:r>
                      <a:endParaRPr kumimoji="0" lang="cs-CZ" sz="17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t" latinLnBrk="0" hangingPunct="1">
                        <a:lnSpc>
                          <a:spcPct val="100000"/>
                        </a:lnSpc>
                        <a:spcBef>
                          <a:spcPct val="0"/>
                        </a:spcBef>
                        <a:spcAft>
                          <a:spcPct val="0"/>
                        </a:spcAft>
                        <a:buClr>
                          <a:schemeClr val="accent2"/>
                        </a:buClr>
                        <a:buSzTx/>
                        <a:buFont typeface="Wingdings" pitchFamily="2" charset="2"/>
                        <a:buNone/>
                        <a:tabLst/>
                      </a:pPr>
                      <a:r>
                        <a:rPr kumimoji="0" lang="cs-CZ" sz="1700" b="0" i="0" u="none" strike="noStrike" cap="none" normalizeH="0" baseline="0" smtClean="0">
                          <a:ln>
                            <a:noFill/>
                          </a:ln>
                          <a:solidFill>
                            <a:schemeClr val="tx1"/>
                          </a:solidFill>
                          <a:effectLst/>
                          <a:latin typeface="Tahoma" pitchFamily="34" charset="0"/>
                          <a:cs typeface="Tahoma" pitchFamily="34" charset="0"/>
                        </a:rPr>
                        <a:t>ani souhlas, ani nesouhlas</a:t>
                      </a:r>
                      <a:endParaRPr kumimoji="0" lang="cs-CZ" sz="17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4650">
                <a:tc>
                  <a:txBody>
                    <a:bodyPr/>
                    <a:lstStyle/>
                    <a:p>
                      <a:pPr marL="469900" marR="0" lvl="0" indent="-469900" algn="ctr" defTabSz="914400" rtl="0" eaLnBrk="1" fontAlgn="t" latinLnBrk="0" hangingPunct="1">
                        <a:lnSpc>
                          <a:spcPct val="100000"/>
                        </a:lnSpc>
                        <a:spcBef>
                          <a:spcPct val="0"/>
                        </a:spcBef>
                        <a:spcAft>
                          <a:spcPct val="0"/>
                        </a:spcAft>
                        <a:buClr>
                          <a:schemeClr val="accent2"/>
                        </a:buClr>
                        <a:buSzTx/>
                        <a:buFont typeface="Wingdings" pitchFamily="2" charset="2"/>
                        <a:buNone/>
                        <a:tabLst/>
                      </a:pPr>
                      <a:r>
                        <a:rPr kumimoji="0" lang="cs-CZ" sz="1700" b="0" i="0" u="none" strike="noStrike" cap="none" normalizeH="0" baseline="0" smtClean="0">
                          <a:ln>
                            <a:noFill/>
                          </a:ln>
                          <a:solidFill>
                            <a:schemeClr val="tx1"/>
                          </a:solidFill>
                          <a:effectLst/>
                          <a:latin typeface="Tahoma" pitchFamily="34" charset="0"/>
                          <a:cs typeface="Tahoma" pitchFamily="34" charset="0"/>
                        </a:rPr>
                        <a:t>4</a:t>
                      </a:r>
                      <a:endParaRPr kumimoji="0" lang="cs-CZ" sz="17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t" latinLnBrk="0" hangingPunct="1">
                        <a:lnSpc>
                          <a:spcPct val="100000"/>
                        </a:lnSpc>
                        <a:spcBef>
                          <a:spcPct val="0"/>
                        </a:spcBef>
                        <a:spcAft>
                          <a:spcPct val="0"/>
                        </a:spcAft>
                        <a:buClr>
                          <a:schemeClr val="accent2"/>
                        </a:buClr>
                        <a:buSzTx/>
                        <a:buFont typeface="Wingdings" pitchFamily="2" charset="2"/>
                        <a:buNone/>
                        <a:tabLst/>
                      </a:pPr>
                      <a:r>
                        <a:rPr kumimoji="0" lang="cs-CZ" sz="1700" b="0" i="0" u="none" strike="noStrike" cap="none" normalizeH="0" baseline="0" smtClean="0">
                          <a:ln>
                            <a:noFill/>
                          </a:ln>
                          <a:solidFill>
                            <a:schemeClr val="tx1"/>
                          </a:solidFill>
                          <a:effectLst/>
                          <a:latin typeface="Tahoma" pitchFamily="34" charset="0"/>
                          <a:cs typeface="Tahoma" pitchFamily="34" charset="0"/>
                        </a:rPr>
                        <a:t>souhlasím</a:t>
                      </a:r>
                      <a:endParaRPr kumimoji="0" lang="cs-CZ" sz="17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7825">
                <a:tc>
                  <a:txBody>
                    <a:bodyPr/>
                    <a:lstStyle/>
                    <a:p>
                      <a:pPr marL="469900" marR="0" lvl="0" indent="-469900" algn="ctr" defTabSz="914400" rtl="0" eaLnBrk="1" fontAlgn="t" latinLnBrk="0" hangingPunct="1">
                        <a:lnSpc>
                          <a:spcPct val="100000"/>
                        </a:lnSpc>
                        <a:spcBef>
                          <a:spcPct val="0"/>
                        </a:spcBef>
                        <a:spcAft>
                          <a:spcPct val="0"/>
                        </a:spcAft>
                        <a:buClr>
                          <a:schemeClr val="accent2"/>
                        </a:buClr>
                        <a:buSzTx/>
                        <a:buFont typeface="Wingdings" pitchFamily="2" charset="2"/>
                        <a:buNone/>
                        <a:tabLst/>
                      </a:pPr>
                      <a:r>
                        <a:rPr kumimoji="0" lang="cs-CZ" sz="1700" b="0" i="0" u="none" strike="noStrike" cap="none" normalizeH="0" baseline="0" smtClean="0">
                          <a:ln>
                            <a:noFill/>
                          </a:ln>
                          <a:solidFill>
                            <a:schemeClr val="tx1"/>
                          </a:solidFill>
                          <a:effectLst/>
                          <a:latin typeface="Tahoma" pitchFamily="34" charset="0"/>
                          <a:cs typeface="Tahoma" pitchFamily="34" charset="0"/>
                        </a:rPr>
                        <a:t>5</a:t>
                      </a:r>
                      <a:endParaRPr kumimoji="0" lang="cs-CZ" sz="17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t" latinLnBrk="0" hangingPunct="1">
                        <a:lnSpc>
                          <a:spcPct val="100000"/>
                        </a:lnSpc>
                        <a:spcBef>
                          <a:spcPct val="0"/>
                        </a:spcBef>
                        <a:spcAft>
                          <a:spcPct val="0"/>
                        </a:spcAft>
                        <a:buClr>
                          <a:schemeClr val="accent2"/>
                        </a:buClr>
                        <a:buSzTx/>
                        <a:buFont typeface="Wingdings" pitchFamily="2" charset="2"/>
                        <a:buNone/>
                        <a:tabLst/>
                      </a:pPr>
                      <a:r>
                        <a:rPr kumimoji="0" lang="cs-CZ" sz="1700" b="0" i="0" u="none" strike="noStrike" cap="none" normalizeH="0" baseline="0" smtClean="0">
                          <a:ln>
                            <a:noFill/>
                          </a:ln>
                          <a:solidFill>
                            <a:schemeClr val="tx1"/>
                          </a:solidFill>
                          <a:effectLst/>
                          <a:latin typeface="Tahoma" pitchFamily="34" charset="0"/>
                          <a:cs typeface="Tahoma" pitchFamily="34" charset="0"/>
                        </a:rPr>
                        <a:t>zcela souhlasím</a:t>
                      </a:r>
                      <a:endParaRPr kumimoji="0" lang="cs-CZ" sz="17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cs-CZ" sz="3400" smtClean="0"/>
              <a:t>Výhody a nedostatky stupnic a škál</a:t>
            </a:r>
          </a:p>
        </p:txBody>
      </p:sp>
      <p:sp>
        <p:nvSpPr>
          <p:cNvPr id="23555" name="Rectangle 3"/>
          <p:cNvSpPr>
            <a:spLocks noGrp="1" noChangeArrowheads="1"/>
          </p:cNvSpPr>
          <p:nvPr>
            <p:ph type="body" idx="1"/>
          </p:nvPr>
        </p:nvSpPr>
        <p:spPr/>
        <p:txBody>
          <a:bodyPr/>
          <a:lstStyle/>
          <a:p>
            <a:pPr eaLnBrk="1" hangingPunct="1"/>
            <a:r>
              <a:rPr lang="cs-CZ" sz="2600" smtClean="0"/>
              <a:t>K jejich výhodám patří poměrně relativní jednoduchost při hodnocení alternativ. </a:t>
            </a:r>
          </a:p>
          <a:p>
            <a:pPr eaLnBrk="1" hangingPunct="1"/>
            <a:r>
              <a:rPr lang="cs-CZ" sz="2600" smtClean="0"/>
              <a:t>K nevýhodám patří, že tyto postupy nerozlišují  mezi důležitostí jednotlivých kritérií. Snad jen při použití intervalové stupnice můžeme z rozdílu hodnot mezi dvěma alternativami usuzovat na velikost preference.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cs-CZ" sz="3400" smtClean="0"/>
              <a:t>Vyjádření preferencí mezi kritérii</a:t>
            </a:r>
          </a:p>
        </p:txBody>
      </p:sp>
      <p:sp>
        <p:nvSpPr>
          <p:cNvPr id="24579" name="Rectangle 3"/>
          <p:cNvSpPr>
            <a:spLocks noGrp="1" noChangeArrowheads="1"/>
          </p:cNvSpPr>
          <p:nvPr>
            <p:ph type="body" idx="1"/>
          </p:nvPr>
        </p:nvSpPr>
        <p:spPr/>
        <p:txBody>
          <a:bodyPr/>
          <a:lstStyle/>
          <a:p>
            <a:pPr eaLnBrk="1" hangingPunct="1">
              <a:lnSpc>
                <a:spcPct val="80000"/>
              </a:lnSpc>
            </a:pPr>
            <a:r>
              <a:rPr lang="cs-CZ" sz="2600" smtClean="0"/>
              <a:t>Informace o důležitosti kritérií může být vyjádřena ve tvaru:</a:t>
            </a:r>
          </a:p>
          <a:p>
            <a:pPr lvl="1" eaLnBrk="1" hangingPunct="1">
              <a:lnSpc>
                <a:spcPct val="80000"/>
              </a:lnSpc>
            </a:pPr>
            <a:r>
              <a:rPr lang="cs-CZ" sz="2200" smtClean="0"/>
              <a:t>aspiračních úrovní kritérií, tj. hodnot požadovaných pro akceptovaní rozhodnutí</a:t>
            </a:r>
          </a:p>
          <a:p>
            <a:pPr lvl="2" eaLnBrk="1" hangingPunct="1">
              <a:lnSpc>
                <a:spcPct val="80000"/>
              </a:lnSpc>
            </a:pPr>
            <a:r>
              <a:rPr lang="cs-CZ" sz="2100" smtClean="0"/>
              <a:t>= nejnižší hodnoty, kterých by v nejhorším případě měla varianta hodnocená podle jednotlivých kritérií dosáhnout. Varianty které dosáhnou alespoň požadované aspirační úrovně se nazývají akceptovatelné varianty, ostatní varianty jsou neakceptovatelné.</a:t>
            </a:r>
          </a:p>
          <a:p>
            <a:pPr lvl="1" eaLnBrk="1" hangingPunct="1">
              <a:lnSpc>
                <a:spcPct val="80000"/>
              </a:lnSpc>
            </a:pPr>
            <a:r>
              <a:rPr lang="cs-CZ" sz="2200" smtClean="0"/>
              <a:t>v ordinální formě pořadím důležitosti kritérií, </a:t>
            </a:r>
          </a:p>
          <a:p>
            <a:pPr lvl="2" eaLnBrk="1" hangingPunct="1">
              <a:lnSpc>
                <a:spcPct val="80000"/>
              </a:lnSpc>
            </a:pPr>
            <a:r>
              <a:rPr lang="cs-CZ" sz="2100" smtClean="0"/>
              <a:t>Stupnice a škály</a:t>
            </a:r>
          </a:p>
          <a:p>
            <a:pPr lvl="1" eaLnBrk="1" hangingPunct="1">
              <a:lnSpc>
                <a:spcPct val="80000"/>
              </a:lnSpc>
            </a:pPr>
            <a:r>
              <a:rPr lang="cs-CZ" sz="2200" smtClean="0"/>
              <a:t>v kardinální podobě pomocí vah kritérií.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cs-CZ" smtClean="0"/>
              <a:t>Váhy</a:t>
            </a:r>
          </a:p>
        </p:txBody>
      </p:sp>
      <p:sp>
        <p:nvSpPr>
          <p:cNvPr id="25603" name="Rectangle 3"/>
          <p:cNvSpPr>
            <a:spLocks noGrp="1" noChangeArrowheads="1"/>
          </p:cNvSpPr>
          <p:nvPr>
            <p:ph type="body" idx="1"/>
          </p:nvPr>
        </p:nvSpPr>
        <p:spPr/>
        <p:txBody>
          <a:bodyPr/>
          <a:lstStyle/>
          <a:p>
            <a:pPr eaLnBrk="1" hangingPunct="1"/>
            <a:r>
              <a:rPr lang="cs-CZ" smtClean="0"/>
              <a:t>důležitosti jednotlivých kritérií vyjadřujeme pomocí vektoru vah kritérií </a:t>
            </a:r>
            <a:r>
              <a:rPr lang="cs-CZ" i="1" smtClean="0"/>
              <a:t>v </a:t>
            </a:r>
            <a:r>
              <a:rPr lang="cs-CZ" smtClean="0"/>
              <a:t>(přičemž platí, že čím je kritérium významnější (resp. důležitější), tím je i jeho váha větší):</a:t>
            </a:r>
          </a:p>
          <a:p>
            <a:pPr eaLnBrk="1" hangingPunct="1">
              <a:buFont typeface="Wingdings" pitchFamily="2" charset="2"/>
              <a:buNone/>
            </a:pPr>
            <a:endParaRPr lang="cs-CZ" smtClean="0"/>
          </a:p>
          <a:p>
            <a:pPr eaLnBrk="1" hangingPunct="1">
              <a:buFont typeface="Wingdings" pitchFamily="2" charset="2"/>
              <a:buNone/>
            </a:pPr>
            <a:r>
              <a:rPr lang="cs-CZ" i="1" smtClean="0"/>
              <a:t>    </a:t>
            </a:r>
            <a:r>
              <a:rPr lang="cs-CZ" sz="3200" i="1" smtClean="0">
                <a:latin typeface="Times New Roman" pitchFamily="18" charset="0"/>
              </a:rPr>
              <a:t>v</a:t>
            </a:r>
            <a:r>
              <a:rPr lang="cs-CZ" sz="3200" smtClean="0">
                <a:latin typeface="Times New Roman" pitchFamily="18" charset="0"/>
              </a:rPr>
              <a:t> = (</a:t>
            </a:r>
            <a:r>
              <a:rPr lang="cs-CZ" sz="3200" i="1" smtClean="0">
                <a:latin typeface="Times New Roman" pitchFamily="18" charset="0"/>
              </a:rPr>
              <a:t>v</a:t>
            </a:r>
            <a:r>
              <a:rPr lang="cs-CZ" sz="3200" i="1" baseline="-25000" smtClean="0">
                <a:latin typeface="Times New Roman" pitchFamily="18" charset="0"/>
              </a:rPr>
              <a:t>1</a:t>
            </a:r>
            <a:r>
              <a:rPr lang="cs-CZ" sz="3200" smtClean="0">
                <a:latin typeface="Times New Roman" pitchFamily="18" charset="0"/>
              </a:rPr>
              <a:t>,</a:t>
            </a:r>
            <a:r>
              <a:rPr lang="cs-CZ" sz="3200" i="1" smtClean="0">
                <a:latin typeface="Times New Roman" pitchFamily="18" charset="0"/>
              </a:rPr>
              <a:t>v</a:t>
            </a:r>
            <a:r>
              <a:rPr lang="cs-CZ" sz="3200" i="1" baseline="-25000" smtClean="0">
                <a:latin typeface="Times New Roman" pitchFamily="18" charset="0"/>
              </a:rPr>
              <a:t>2</a:t>
            </a:r>
            <a:r>
              <a:rPr lang="cs-CZ" sz="3200" smtClean="0">
                <a:latin typeface="Times New Roman" pitchFamily="18" charset="0"/>
              </a:rPr>
              <a:t>,...,</a:t>
            </a:r>
            <a:r>
              <a:rPr lang="cs-CZ" sz="3200" i="1" smtClean="0">
                <a:latin typeface="Times New Roman" pitchFamily="18" charset="0"/>
              </a:rPr>
              <a:t>v</a:t>
            </a:r>
            <a:r>
              <a:rPr lang="cs-CZ" sz="3200" i="1" baseline="-25000" smtClean="0">
                <a:latin typeface="Times New Roman" pitchFamily="18" charset="0"/>
              </a:rPr>
              <a:t>k</a:t>
            </a:r>
            <a:r>
              <a:rPr lang="cs-CZ" sz="3200" smtClean="0">
                <a:latin typeface="Times New Roman" pitchFamily="18" charset="0"/>
              </a:rPr>
              <a:t>) ,          </a:t>
            </a:r>
            <a:r>
              <a:rPr lang="cs-CZ" sz="3200" i="1" smtClean="0">
                <a:latin typeface="Times New Roman" pitchFamily="18" charset="0"/>
              </a:rPr>
              <a:t>v</a:t>
            </a:r>
            <a:r>
              <a:rPr lang="cs-CZ" sz="3200" i="1" baseline="-25000" smtClean="0">
                <a:latin typeface="Times New Roman" pitchFamily="18" charset="0"/>
              </a:rPr>
              <a:t>i</a:t>
            </a:r>
            <a:r>
              <a:rPr lang="cs-CZ" sz="3200" smtClean="0">
                <a:latin typeface="Times New Roman" pitchFamily="18" charset="0"/>
              </a:rPr>
              <a:t> = 1 , </a:t>
            </a:r>
            <a:r>
              <a:rPr lang="cs-CZ" sz="3200" i="1" smtClean="0">
                <a:latin typeface="Times New Roman" pitchFamily="18" charset="0"/>
              </a:rPr>
              <a:t>v</a:t>
            </a:r>
            <a:r>
              <a:rPr lang="cs-CZ" sz="3200" i="1" baseline="-25000" smtClean="0">
                <a:latin typeface="Times New Roman" pitchFamily="18" charset="0"/>
              </a:rPr>
              <a:t>i</a:t>
            </a:r>
            <a:r>
              <a:rPr lang="cs-CZ" sz="3200" smtClean="0">
                <a:latin typeface="Times New Roman" pitchFamily="18" charset="0"/>
              </a:rPr>
              <a:t> </a:t>
            </a:r>
            <a:r>
              <a:rPr lang="cs-CZ" sz="3200" smtClean="0">
                <a:latin typeface="Times New Roman" pitchFamily="18" charset="0"/>
                <a:sym typeface="Symbol" pitchFamily="18" charset="2"/>
              </a:rPr>
              <a:t></a:t>
            </a:r>
            <a:r>
              <a:rPr lang="cs-CZ" sz="3200" smtClean="0">
                <a:latin typeface="Times New Roman" pitchFamily="18" charset="0"/>
              </a:rPr>
              <a:t> 0 </a:t>
            </a:r>
          </a:p>
        </p:txBody>
      </p:sp>
      <p:sp>
        <p:nvSpPr>
          <p:cNvPr id="25604"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a:p>
        </p:txBody>
      </p:sp>
      <p:graphicFrame>
        <p:nvGraphicFramePr>
          <p:cNvPr id="25605" name="Object 4"/>
          <p:cNvGraphicFramePr>
            <a:graphicFrameLocks noChangeAspect="1"/>
          </p:cNvGraphicFramePr>
          <p:nvPr/>
        </p:nvGraphicFramePr>
        <p:xfrm>
          <a:off x="4427538" y="4581525"/>
          <a:ext cx="593725" cy="863600"/>
        </p:xfrm>
        <a:graphic>
          <a:graphicData uri="http://schemas.openxmlformats.org/presentationml/2006/ole">
            <mc:AlternateContent xmlns:mc="http://schemas.openxmlformats.org/markup-compatibility/2006">
              <mc:Choice xmlns:v="urn:schemas-microsoft-com:vml" Requires="v">
                <p:oleObj spid="_x0000_s25606" name="Rovnice" r:id="rId3" imgW="291973" imgH="431613" progId="Equation.3">
                  <p:embed/>
                </p:oleObj>
              </mc:Choice>
              <mc:Fallback>
                <p:oleObj name="Rovnice" r:id="rId3" imgW="291973" imgH="431613"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538" y="4581525"/>
                        <a:ext cx="593725"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cs-CZ" smtClean="0"/>
              <a:t>Metody stanovení vah</a:t>
            </a:r>
          </a:p>
        </p:txBody>
      </p:sp>
      <p:sp>
        <p:nvSpPr>
          <p:cNvPr id="26627" name="Rectangle 3"/>
          <p:cNvSpPr>
            <a:spLocks noGrp="1" noChangeArrowheads="1"/>
          </p:cNvSpPr>
          <p:nvPr>
            <p:ph type="body" idx="1"/>
          </p:nvPr>
        </p:nvSpPr>
        <p:spPr/>
        <p:txBody>
          <a:bodyPr/>
          <a:lstStyle/>
          <a:p>
            <a:pPr marL="571500" indent="-571500" eaLnBrk="1" hangingPunct="1"/>
            <a:r>
              <a:rPr lang="cs-CZ" smtClean="0"/>
              <a:t>Metoda pořadí</a:t>
            </a:r>
          </a:p>
          <a:p>
            <a:pPr marL="571500" indent="-571500" algn="just" eaLnBrk="1" hangingPunct="1"/>
            <a:r>
              <a:rPr lang="cs-CZ" smtClean="0"/>
              <a:t>Bodovací metoda</a:t>
            </a:r>
          </a:p>
          <a:p>
            <a:pPr marL="571500" indent="-571500" algn="just" eaLnBrk="1" hangingPunct="1"/>
            <a:r>
              <a:rPr lang="cs-CZ" smtClean="0"/>
              <a:t>Metoda párového srovnávání kritérií (Fullerova trojúhelníku)</a:t>
            </a:r>
          </a:p>
          <a:p>
            <a:pPr marL="571500" indent="-571500" algn="just" eaLnBrk="1" hangingPunct="1"/>
            <a:r>
              <a:rPr lang="cs-CZ" smtClean="0"/>
              <a:t>Saatyho metoda</a:t>
            </a:r>
          </a:p>
          <a:p>
            <a:pPr marL="571500" indent="-571500" algn="just" eaLnBrk="1" hangingPunct="1"/>
            <a:endParaRPr lang="cs-CZ" smtClean="0"/>
          </a:p>
          <a:p>
            <a:pPr marL="571500" indent="-571500" eaLnBrk="1" hangingPunct="1"/>
            <a:endParaRPr lang="cs-CZ"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cs-CZ" smtClean="0"/>
              <a:t>Metoda pořadí</a:t>
            </a:r>
          </a:p>
        </p:txBody>
      </p:sp>
      <p:sp>
        <p:nvSpPr>
          <p:cNvPr id="27651" name="Rectangle 3"/>
          <p:cNvSpPr>
            <a:spLocks noGrp="1" noChangeArrowheads="1"/>
          </p:cNvSpPr>
          <p:nvPr>
            <p:ph type="body" idx="1"/>
          </p:nvPr>
        </p:nvSpPr>
        <p:spPr/>
        <p:txBody>
          <a:bodyPr/>
          <a:lstStyle/>
          <a:p>
            <a:pPr eaLnBrk="1" hangingPunct="1">
              <a:lnSpc>
                <a:spcPct val="80000"/>
              </a:lnSpc>
            </a:pPr>
            <a:r>
              <a:rPr lang="cs-CZ" sz="2400" smtClean="0"/>
              <a:t>vyžaduje od hodnotitele pouze uspořádání kritérií podle důležitosti. </a:t>
            </a:r>
          </a:p>
          <a:p>
            <a:pPr eaLnBrk="1" hangingPunct="1">
              <a:lnSpc>
                <a:spcPct val="80000"/>
              </a:lnSpc>
            </a:pPr>
            <a:r>
              <a:rPr lang="cs-CZ" sz="2400" smtClean="0"/>
              <a:t>nejdůležitějšímu kritériu je přiřazena hodnota </a:t>
            </a:r>
            <a:r>
              <a:rPr lang="cs-CZ" sz="2400" i="1" smtClean="0"/>
              <a:t>k</a:t>
            </a:r>
            <a:r>
              <a:rPr lang="cs-CZ" sz="2400" smtClean="0"/>
              <a:t> (</a:t>
            </a:r>
            <a:r>
              <a:rPr lang="cs-CZ" sz="2400" i="1" smtClean="0"/>
              <a:t>k</a:t>
            </a:r>
            <a:r>
              <a:rPr lang="cs-CZ" sz="2400" smtClean="0"/>
              <a:t> je počet kritérií), druhému kritériu </a:t>
            </a:r>
            <a:r>
              <a:rPr lang="cs-CZ" sz="2400" i="1" smtClean="0"/>
              <a:t>k</a:t>
            </a:r>
            <a:r>
              <a:rPr lang="cs-CZ" sz="2400" smtClean="0"/>
              <a:t>-1 a nejméně důležitému 1. </a:t>
            </a:r>
          </a:p>
          <a:p>
            <a:pPr eaLnBrk="1" hangingPunct="1">
              <a:lnSpc>
                <a:spcPct val="80000"/>
              </a:lnSpc>
            </a:pPr>
            <a:r>
              <a:rPr lang="cs-CZ" sz="2400" smtClean="0"/>
              <a:t>Označíme-li hodnotu přiřazenou </a:t>
            </a:r>
            <a:r>
              <a:rPr lang="cs-CZ" sz="2400" i="1" smtClean="0"/>
              <a:t>i</a:t>
            </a:r>
            <a:r>
              <a:rPr lang="cs-CZ" sz="2400" smtClean="0"/>
              <a:t>-tému kritériu symbolem </a:t>
            </a:r>
            <a:r>
              <a:rPr lang="cs-CZ" sz="2400" i="1" smtClean="0"/>
              <a:t>pi, </a:t>
            </a:r>
            <a:r>
              <a:rPr lang="cs-CZ" sz="2400" smtClean="0"/>
              <a:t>potom lze odhad váhy tohoto kritéria získat pomocí následujícího</a:t>
            </a:r>
            <a:r>
              <a:rPr lang="cs-CZ" sz="2400" i="1" smtClean="0"/>
              <a:t> </a:t>
            </a:r>
            <a:r>
              <a:rPr lang="cs-CZ" sz="2400" smtClean="0"/>
              <a:t>vztahu (1):</a:t>
            </a:r>
          </a:p>
          <a:p>
            <a:pPr eaLnBrk="1" hangingPunct="1">
              <a:lnSpc>
                <a:spcPct val="80000"/>
              </a:lnSpc>
            </a:pPr>
            <a:endParaRPr lang="cs-CZ" sz="2400" smtClean="0"/>
          </a:p>
          <a:p>
            <a:pPr eaLnBrk="1" hangingPunct="1">
              <a:lnSpc>
                <a:spcPct val="80000"/>
              </a:lnSpc>
              <a:buFont typeface="Wingdings" pitchFamily="2" charset="2"/>
              <a:buNone/>
            </a:pPr>
            <a:r>
              <a:rPr lang="cs-CZ" sz="2100" smtClean="0"/>
              <a:t>                                     </a:t>
            </a:r>
            <a:r>
              <a:rPr lang="cs-CZ" sz="2400" smtClean="0"/>
              <a:t>kde</a:t>
            </a:r>
          </a:p>
        </p:txBody>
      </p:sp>
      <p:sp>
        <p:nvSpPr>
          <p:cNvPr id="27652"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a:p>
        </p:txBody>
      </p:sp>
      <p:graphicFrame>
        <p:nvGraphicFramePr>
          <p:cNvPr id="27653" name="Object 4"/>
          <p:cNvGraphicFramePr>
            <a:graphicFrameLocks noChangeAspect="1"/>
          </p:cNvGraphicFramePr>
          <p:nvPr/>
        </p:nvGraphicFramePr>
        <p:xfrm>
          <a:off x="1331913" y="4365625"/>
          <a:ext cx="1619250" cy="1571625"/>
        </p:xfrm>
        <a:graphic>
          <a:graphicData uri="http://schemas.openxmlformats.org/presentationml/2006/ole">
            <mc:AlternateContent xmlns:mc="http://schemas.openxmlformats.org/markup-compatibility/2006">
              <mc:Choice xmlns:v="urn:schemas-microsoft-com:vml" Requires="v">
                <p:oleObj spid="_x0000_s27656" name="Rovnice" r:id="rId3" imgW="660113" imgH="634725" progId="Equation.3">
                  <p:embed/>
                </p:oleObj>
              </mc:Choice>
              <mc:Fallback>
                <p:oleObj name="Rovnice" r:id="rId3" imgW="660113" imgH="634725"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913" y="4365625"/>
                        <a:ext cx="1619250"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7654"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a:p>
        </p:txBody>
      </p:sp>
      <p:graphicFrame>
        <p:nvGraphicFramePr>
          <p:cNvPr id="27655" name="Object 6"/>
          <p:cNvGraphicFramePr>
            <a:graphicFrameLocks noChangeAspect="1"/>
          </p:cNvGraphicFramePr>
          <p:nvPr/>
        </p:nvGraphicFramePr>
        <p:xfrm>
          <a:off x="5219700" y="4508500"/>
          <a:ext cx="2555875" cy="1065213"/>
        </p:xfrm>
        <a:graphic>
          <a:graphicData uri="http://schemas.openxmlformats.org/presentationml/2006/ole">
            <mc:AlternateContent xmlns:mc="http://schemas.openxmlformats.org/markup-compatibility/2006">
              <mc:Choice xmlns:v="urn:schemas-microsoft-com:vml" Requires="v">
                <p:oleObj spid="_x0000_s27657" name="Rovnice" r:id="rId5" imgW="1028254" imgH="431613" progId="Equation.3">
                  <p:embed/>
                </p:oleObj>
              </mc:Choice>
              <mc:Fallback>
                <p:oleObj name="Rovnice" r:id="rId5" imgW="1028254" imgH="431613"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19700" y="4508500"/>
                        <a:ext cx="2555875" cy="106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cs-CZ" smtClean="0"/>
              <a:t>Metoda pořadí</a:t>
            </a:r>
          </a:p>
        </p:txBody>
      </p:sp>
      <p:sp>
        <p:nvSpPr>
          <p:cNvPr id="28675" name="Rectangle 3"/>
          <p:cNvSpPr>
            <a:spLocks noGrp="1" noChangeArrowheads="1"/>
          </p:cNvSpPr>
          <p:nvPr>
            <p:ph type="body" sz="half" idx="1"/>
          </p:nvPr>
        </p:nvSpPr>
        <p:spPr>
          <a:xfrm>
            <a:off x="566738" y="1752600"/>
            <a:ext cx="7966075" cy="4267200"/>
          </a:xfrm>
        </p:spPr>
        <p:txBody>
          <a:bodyPr/>
          <a:lstStyle/>
          <a:p>
            <a:pPr eaLnBrk="1" hangingPunct="1"/>
            <a:r>
              <a:rPr lang="cs-CZ" sz="2600" smtClean="0"/>
              <a:t>U projektu nákupu nových aut zvažujeme 3 kritéria, kterým přiřadíme hodnoty dle důlžitosti</a:t>
            </a:r>
          </a:p>
          <a:p>
            <a:pPr lvl="1" eaLnBrk="1" hangingPunct="1"/>
            <a:r>
              <a:rPr lang="cs-CZ" sz="2200" smtClean="0"/>
              <a:t>k</a:t>
            </a:r>
            <a:r>
              <a:rPr lang="cs-CZ" sz="2200" baseline="-25000" smtClean="0"/>
              <a:t>1</a:t>
            </a:r>
            <a:r>
              <a:rPr lang="cs-CZ" sz="2200" smtClean="0"/>
              <a:t>  Cena		p</a:t>
            </a:r>
            <a:r>
              <a:rPr lang="cs-CZ" sz="2200" baseline="-25000" smtClean="0"/>
              <a:t>1</a:t>
            </a:r>
            <a:r>
              <a:rPr lang="cs-CZ" sz="2200" smtClean="0"/>
              <a:t> = 3</a:t>
            </a:r>
          </a:p>
          <a:p>
            <a:pPr lvl="1" eaLnBrk="1" hangingPunct="1"/>
            <a:r>
              <a:rPr lang="cs-CZ" sz="2200" smtClean="0"/>
              <a:t>k</a:t>
            </a:r>
            <a:r>
              <a:rPr lang="cs-CZ" sz="2200" baseline="-25000" smtClean="0"/>
              <a:t>2</a:t>
            </a:r>
            <a:r>
              <a:rPr lang="cs-CZ" sz="2200" smtClean="0"/>
              <a:t>  Rychlost		p</a:t>
            </a:r>
            <a:r>
              <a:rPr lang="cs-CZ" sz="2200" baseline="-25000" smtClean="0"/>
              <a:t>2</a:t>
            </a:r>
            <a:r>
              <a:rPr lang="cs-CZ" sz="2200" smtClean="0"/>
              <a:t> = 1</a:t>
            </a:r>
          </a:p>
          <a:p>
            <a:pPr lvl="1" eaLnBrk="1" hangingPunct="1"/>
            <a:r>
              <a:rPr lang="cs-CZ" sz="2200" smtClean="0"/>
              <a:t>k</a:t>
            </a:r>
            <a:r>
              <a:rPr lang="cs-CZ" sz="2200" baseline="-25000" smtClean="0"/>
              <a:t>3</a:t>
            </a:r>
            <a:r>
              <a:rPr lang="cs-CZ" sz="2200" smtClean="0"/>
              <a:t>  Spotřeba 		p</a:t>
            </a:r>
            <a:r>
              <a:rPr lang="cs-CZ" sz="2200" baseline="-25000" smtClean="0"/>
              <a:t>3</a:t>
            </a:r>
            <a:r>
              <a:rPr lang="cs-CZ" sz="2200" smtClean="0"/>
              <a:t> = 2</a:t>
            </a:r>
          </a:p>
          <a:p>
            <a:pPr eaLnBrk="1" hangingPunct="1"/>
            <a:r>
              <a:rPr lang="cs-CZ" sz="2600" smtClean="0"/>
              <a:t>Dle metody pořadí stanovíme váhy</a:t>
            </a:r>
          </a:p>
          <a:p>
            <a:pPr eaLnBrk="1" hangingPunct="1"/>
            <a:endParaRPr lang="cs-CZ" sz="2600" smtClean="0"/>
          </a:p>
          <a:p>
            <a:pPr eaLnBrk="1" hangingPunct="1">
              <a:buFont typeface="Wingdings" pitchFamily="2" charset="2"/>
              <a:buNone/>
            </a:pPr>
            <a:r>
              <a:rPr lang="cs-CZ" sz="2600" smtClean="0"/>
              <a:t> 					kde</a:t>
            </a:r>
          </a:p>
          <a:p>
            <a:pPr eaLnBrk="1" hangingPunct="1">
              <a:buFont typeface="Wingdings" pitchFamily="2" charset="2"/>
              <a:buNone/>
            </a:pPr>
            <a:endParaRPr lang="cs-CZ" sz="2600" smtClean="0"/>
          </a:p>
          <a:p>
            <a:pPr eaLnBrk="1" hangingPunct="1">
              <a:buFont typeface="Wingdings" pitchFamily="2" charset="2"/>
              <a:buNone/>
            </a:pPr>
            <a:endParaRPr lang="cs-CZ" sz="2600" smtClean="0"/>
          </a:p>
          <a:p>
            <a:pPr eaLnBrk="1" hangingPunct="1">
              <a:buFont typeface="Wingdings" pitchFamily="2" charset="2"/>
              <a:buNone/>
            </a:pPr>
            <a:endParaRPr lang="cs-CZ" sz="2600" smtClean="0"/>
          </a:p>
          <a:p>
            <a:pPr eaLnBrk="1" hangingPunct="1"/>
            <a:endParaRPr lang="cs-CZ" sz="2600" smtClean="0"/>
          </a:p>
          <a:p>
            <a:pPr eaLnBrk="1" hangingPunct="1"/>
            <a:endParaRPr lang="cs-CZ" sz="2600" smtClean="0"/>
          </a:p>
          <a:p>
            <a:pPr eaLnBrk="1" hangingPunct="1"/>
            <a:endParaRPr lang="cs-CZ" sz="2600" smtClean="0"/>
          </a:p>
        </p:txBody>
      </p:sp>
      <p:graphicFrame>
        <p:nvGraphicFramePr>
          <p:cNvPr id="28676" name="Object 6"/>
          <p:cNvGraphicFramePr>
            <a:graphicFrameLocks noChangeAspect="1"/>
          </p:cNvGraphicFramePr>
          <p:nvPr>
            <p:ph sz="quarter" idx="2"/>
          </p:nvPr>
        </p:nvGraphicFramePr>
        <p:xfrm>
          <a:off x="5580063" y="4724400"/>
          <a:ext cx="2592387" cy="936625"/>
        </p:xfrm>
        <a:graphic>
          <a:graphicData uri="http://schemas.openxmlformats.org/presentationml/2006/ole">
            <mc:AlternateContent xmlns:mc="http://schemas.openxmlformats.org/markup-compatibility/2006">
              <mc:Choice xmlns:v="urn:schemas-microsoft-com:vml" Requires="v">
                <p:oleObj spid="_x0000_s28678" name="Rovnice" r:id="rId3" imgW="1193800" imgH="431800" progId="Equation.3">
                  <p:embed/>
                </p:oleObj>
              </mc:Choice>
              <mc:Fallback>
                <p:oleObj name="Rovnice" r:id="rId3" imgW="1193800" imgH="43180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0063" y="4724400"/>
                        <a:ext cx="2592387" cy="936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677" name="Object 8"/>
          <p:cNvGraphicFramePr>
            <a:graphicFrameLocks noChangeAspect="1"/>
          </p:cNvGraphicFramePr>
          <p:nvPr>
            <p:ph sz="quarter" idx="3"/>
          </p:nvPr>
        </p:nvGraphicFramePr>
        <p:xfrm>
          <a:off x="611188" y="4797425"/>
          <a:ext cx="3095625" cy="950913"/>
        </p:xfrm>
        <a:graphic>
          <a:graphicData uri="http://schemas.openxmlformats.org/presentationml/2006/ole">
            <mc:AlternateContent xmlns:mc="http://schemas.openxmlformats.org/markup-compatibility/2006">
              <mc:Choice xmlns:v="urn:schemas-microsoft-com:vml" Requires="v">
                <p:oleObj spid="_x0000_s28679" name="Rovnice" r:id="rId5" imgW="1282700" imgH="393700" progId="Equation.3">
                  <p:embed/>
                </p:oleObj>
              </mc:Choice>
              <mc:Fallback>
                <p:oleObj name="Rovnice" r:id="rId5" imgW="1282700" imgH="39370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1188" y="4797425"/>
                        <a:ext cx="3095625" cy="950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cs-CZ" smtClean="0"/>
              <a:t>Bodovací metoda stanovení vah</a:t>
            </a:r>
          </a:p>
        </p:txBody>
      </p:sp>
      <p:sp>
        <p:nvSpPr>
          <p:cNvPr id="29699" name="Rectangle 3"/>
          <p:cNvSpPr>
            <a:spLocks noGrp="1" noChangeArrowheads="1"/>
          </p:cNvSpPr>
          <p:nvPr>
            <p:ph type="body" sz="half" idx="1"/>
          </p:nvPr>
        </p:nvSpPr>
        <p:spPr>
          <a:xfrm>
            <a:off x="566738" y="1752600"/>
            <a:ext cx="8108950" cy="4267200"/>
          </a:xfrm>
        </p:spPr>
        <p:txBody>
          <a:bodyPr/>
          <a:lstStyle/>
          <a:p>
            <a:pPr eaLnBrk="1" hangingPunct="1"/>
            <a:r>
              <a:rPr lang="cs-CZ" sz="2000" smtClean="0"/>
              <a:t>vychází z kvantitativního ohodnocení důležitosti kritérií pomocí bodovací stupnice (např. od 1 do 10) </a:t>
            </a:r>
          </a:p>
          <a:p>
            <a:pPr eaLnBrk="1" hangingPunct="1"/>
            <a:r>
              <a:rPr lang="cs-CZ" sz="2000" smtClean="0"/>
              <a:t>čím je kritérium pro rozhodovatele důležitější, tím bude jeho bodové ohodnocení vyšší</a:t>
            </a:r>
          </a:p>
          <a:p>
            <a:pPr eaLnBrk="1" hangingPunct="1"/>
            <a:r>
              <a:rPr lang="cs-CZ" sz="2000" smtClean="0"/>
              <a:t>Označíme-li bodové ohodnocení </a:t>
            </a:r>
            <a:r>
              <a:rPr lang="cs-CZ" sz="2000" i="1" smtClean="0"/>
              <a:t>i</a:t>
            </a:r>
            <a:r>
              <a:rPr lang="cs-CZ" sz="2000" smtClean="0"/>
              <a:t>-tého kritéria symbolem </a:t>
            </a:r>
            <a:r>
              <a:rPr lang="cs-CZ" sz="2000" i="1" smtClean="0"/>
              <a:t>pi,</a:t>
            </a:r>
            <a:r>
              <a:rPr lang="cs-CZ" sz="2000" smtClean="0"/>
              <a:t>potom lze odhad vah kritérií získat podle vztahu (1):</a:t>
            </a:r>
          </a:p>
          <a:p>
            <a:pPr eaLnBrk="1" hangingPunct="1"/>
            <a:endParaRPr lang="cs-CZ" sz="2000" smtClean="0"/>
          </a:p>
          <a:p>
            <a:pPr eaLnBrk="1" hangingPunct="1">
              <a:buFont typeface="Wingdings" pitchFamily="2" charset="2"/>
              <a:buNone/>
            </a:pPr>
            <a:r>
              <a:rPr lang="cs-CZ" sz="2600" smtClean="0"/>
              <a:t> 					kde</a:t>
            </a:r>
          </a:p>
        </p:txBody>
      </p:sp>
      <p:graphicFrame>
        <p:nvGraphicFramePr>
          <p:cNvPr id="29700" name="Object 4"/>
          <p:cNvGraphicFramePr>
            <a:graphicFrameLocks noChangeAspect="1"/>
          </p:cNvGraphicFramePr>
          <p:nvPr>
            <p:ph sz="quarter" idx="2"/>
          </p:nvPr>
        </p:nvGraphicFramePr>
        <p:xfrm>
          <a:off x="1692275" y="4221163"/>
          <a:ext cx="1727200" cy="1660525"/>
        </p:xfrm>
        <a:graphic>
          <a:graphicData uri="http://schemas.openxmlformats.org/presentationml/2006/ole">
            <mc:AlternateContent xmlns:mc="http://schemas.openxmlformats.org/markup-compatibility/2006">
              <mc:Choice xmlns:v="urn:schemas-microsoft-com:vml" Requires="v">
                <p:oleObj spid="_x0000_s29702" name="Rovnice" r:id="rId3" imgW="660113" imgH="634725" progId="Equation.3">
                  <p:embed/>
                </p:oleObj>
              </mc:Choice>
              <mc:Fallback>
                <p:oleObj name="Rovnice" r:id="rId3" imgW="660113" imgH="634725"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2275" y="4221163"/>
                        <a:ext cx="1727200" cy="1660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9701" name="Object 6"/>
          <p:cNvGraphicFramePr>
            <a:graphicFrameLocks noChangeAspect="1"/>
          </p:cNvGraphicFramePr>
          <p:nvPr>
            <p:ph sz="quarter" idx="3"/>
          </p:nvPr>
        </p:nvGraphicFramePr>
        <p:xfrm>
          <a:off x="5219700" y="4365625"/>
          <a:ext cx="2376488" cy="996950"/>
        </p:xfrm>
        <a:graphic>
          <a:graphicData uri="http://schemas.openxmlformats.org/presentationml/2006/ole">
            <mc:AlternateContent xmlns:mc="http://schemas.openxmlformats.org/markup-compatibility/2006">
              <mc:Choice xmlns:v="urn:schemas-microsoft-com:vml" Requires="v">
                <p:oleObj spid="_x0000_s29703" name="Rovnice" r:id="rId5" imgW="1028254" imgH="431613" progId="Equation.3">
                  <p:embed/>
                </p:oleObj>
              </mc:Choice>
              <mc:Fallback>
                <p:oleObj name="Rovnice" r:id="rId5" imgW="1028254" imgH="431613"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19700" y="4365625"/>
                        <a:ext cx="2376488" cy="996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cs-CZ" sz="3400" smtClean="0"/>
              <a:t>Klasifikace vícekriteriálních metod</a:t>
            </a:r>
          </a:p>
        </p:txBody>
      </p:sp>
      <p:sp>
        <p:nvSpPr>
          <p:cNvPr id="30723" name="Rectangle 3"/>
          <p:cNvSpPr>
            <a:spLocks noGrp="1" noChangeArrowheads="1"/>
          </p:cNvSpPr>
          <p:nvPr>
            <p:ph type="body" idx="1"/>
          </p:nvPr>
        </p:nvSpPr>
        <p:spPr/>
        <p:txBody>
          <a:bodyPr/>
          <a:lstStyle/>
          <a:p>
            <a:pPr marL="571500" indent="-571500" eaLnBrk="1" hangingPunct="1">
              <a:lnSpc>
                <a:spcPct val="90000"/>
              </a:lnSpc>
            </a:pPr>
            <a:r>
              <a:rPr lang="cs-CZ" sz="2800" smtClean="0"/>
              <a:t>Fiala</a:t>
            </a:r>
          </a:p>
          <a:p>
            <a:pPr marL="966788" lvl="1" indent="-495300" eaLnBrk="1" hangingPunct="1">
              <a:lnSpc>
                <a:spcPct val="90000"/>
              </a:lnSpc>
            </a:pPr>
            <a:r>
              <a:rPr lang="cs-CZ" sz="2400" smtClean="0"/>
              <a:t>metody s informací o aspiračních úrovních kritérií,</a:t>
            </a:r>
          </a:p>
          <a:p>
            <a:pPr marL="966788" lvl="1" indent="-495300" eaLnBrk="1" hangingPunct="1">
              <a:lnSpc>
                <a:spcPct val="90000"/>
              </a:lnSpc>
            </a:pPr>
            <a:r>
              <a:rPr lang="cs-CZ" sz="2400" smtClean="0"/>
              <a:t>metody s ordinální informací o kritériích, </a:t>
            </a:r>
          </a:p>
          <a:p>
            <a:pPr marL="966788" lvl="1" indent="-495300" eaLnBrk="1" hangingPunct="1">
              <a:lnSpc>
                <a:spcPct val="90000"/>
              </a:lnSpc>
            </a:pPr>
            <a:r>
              <a:rPr lang="cs-CZ" sz="2400" smtClean="0"/>
              <a:t>metody s kardinální informací o kritériích</a:t>
            </a:r>
            <a:r>
              <a:rPr lang="cs-CZ" sz="2200" smtClean="0"/>
              <a:t>. </a:t>
            </a:r>
          </a:p>
          <a:p>
            <a:pPr marL="571500" indent="-571500" eaLnBrk="1" hangingPunct="1">
              <a:lnSpc>
                <a:spcPct val="90000"/>
              </a:lnSpc>
            </a:pPr>
            <a:r>
              <a:rPr lang="cs-CZ" sz="2800" smtClean="0"/>
              <a:t>My budeme používat</a:t>
            </a:r>
          </a:p>
          <a:p>
            <a:pPr marL="966788" lvl="1" indent="-495300" eaLnBrk="1" hangingPunct="1">
              <a:lnSpc>
                <a:spcPct val="90000"/>
              </a:lnSpc>
            </a:pPr>
            <a:r>
              <a:rPr lang="cs-CZ" sz="2400" smtClean="0"/>
              <a:t>metody založené na dílčím hodnocení variant,</a:t>
            </a:r>
          </a:p>
          <a:p>
            <a:pPr marL="966788" lvl="1" indent="-495300" eaLnBrk="1" hangingPunct="1">
              <a:lnSpc>
                <a:spcPct val="90000"/>
              </a:lnSpc>
            </a:pPr>
            <a:r>
              <a:rPr lang="cs-CZ" sz="2400" smtClean="0"/>
              <a:t>metody založené na párovém srovnávání variant.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cs-CZ" sz="3400" smtClean="0"/>
              <a:t>Klasifikace metod dílčího hodnocení</a:t>
            </a:r>
          </a:p>
        </p:txBody>
      </p:sp>
      <p:sp>
        <p:nvSpPr>
          <p:cNvPr id="31747" name="Rectangle 3"/>
          <p:cNvSpPr>
            <a:spLocks noGrp="1" noChangeArrowheads="1"/>
          </p:cNvSpPr>
          <p:nvPr>
            <p:ph type="body" idx="1"/>
          </p:nvPr>
        </p:nvSpPr>
        <p:spPr/>
        <p:txBody>
          <a:bodyPr/>
          <a:lstStyle/>
          <a:p>
            <a:pPr eaLnBrk="1" hangingPunct="1">
              <a:lnSpc>
                <a:spcPct val="90000"/>
              </a:lnSpc>
            </a:pPr>
            <a:r>
              <a:rPr lang="cs-CZ" smtClean="0"/>
              <a:t>zaleží, zda důsledky variant hodnotíme vzhledem ke kvalitativním či kvantitativním kritériím</a:t>
            </a:r>
          </a:p>
          <a:p>
            <a:pPr eaLnBrk="1" hangingPunct="1">
              <a:lnSpc>
                <a:spcPct val="90000"/>
              </a:lnSpc>
            </a:pPr>
            <a:r>
              <a:rPr lang="cs-CZ" smtClean="0"/>
              <a:t>Metody hodnocení na základě kvalitativních kritérií</a:t>
            </a:r>
          </a:p>
          <a:p>
            <a:pPr lvl="1" eaLnBrk="1" hangingPunct="1">
              <a:lnSpc>
                <a:spcPct val="90000"/>
              </a:lnSpc>
            </a:pPr>
            <a:r>
              <a:rPr lang="cs-CZ" smtClean="0"/>
              <a:t>Bodovací metoda</a:t>
            </a:r>
          </a:p>
          <a:p>
            <a:pPr eaLnBrk="1" hangingPunct="1">
              <a:lnSpc>
                <a:spcPct val="90000"/>
              </a:lnSpc>
            </a:pPr>
            <a:r>
              <a:rPr lang="cs-CZ" smtClean="0"/>
              <a:t>Metody hodnocení na základě kvalitativních kritérií </a:t>
            </a:r>
          </a:p>
          <a:p>
            <a:pPr lvl="1" eaLnBrk="1" hangingPunct="1">
              <a:lnSpc>
                <a:spcPct val="90000"/>
              </a:lnSpc>
            </a:pPr>
            <a:r>
              <a:rPr lang="cs-CZ" smtClean="0"/>
              <a:t>Metoda váženého součtu</a:t>
            </a:r>
          </a:p>
          <a:p>
            <a:pPr algn="just" eaLnBrk="1" hangingPunct="1">
              <a:lnSpc>
                <a:spcPct val="90000"/>
              </a:lnSpc>
            </a:pPr>
            <a:endParaRPr lang="cs-CZ"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cs-CZ" sz="3400" smtClean="0"/>
              <a:t>Klasifikace vícekeriteriálních úloh</a:t>
            </a:r>
          </a:p>
        </p:txBody>
      </p:sp>
      <p:sp>
        <p:nvSpPr>
          <p:cNvPr id="5123" name="Rectangle 3"/>
          <p:cNvSpPr>
            <a:spLocks noGrp="1" noChangeArrowheads="1"/>
          </p:cNvSpPr>
          <p:nvPr>
            <p:ph type="body" idx="1"/>
          </p:nvPr>
        </p:nvSpPr>
        <p:spPr/>
        <p:txBody>
          <a:bodyPr/>
          <a:lstStyle/>
          <a:p>
            <a:pPr eaLnBrk="1" hangingPunct="1">
              <a:lnSpc>
                <a:spcPct val="90000"/>
              </a:lnSpc>
            </a:pPr>
            <a:r>
              <a:rPr lang="cs-CZ" smtClean="0"/>
              <a:t>podle charakteru množiny rozhodovacích variant:</a:t>
            </a:r>
          </a:p>
          <a:p>
            <a:pPr lvl="1" eaLnBrk="1" hangingPunct="1">
              <a:lnSpc>
                <a:spcPct val="90000"/>
              </a:lnSpc>
            </a:pPr>
            <a:r>
              <a:rPr lang="cs-CZ" b="1" smtClean="0"/>
              <a:t>vícekriteriální hodnocení variant</a:t>
            </a:r>
            <a:r>
              <a:rPr lang="cs-CZ" smtClean="0"/>
              <a:t>, kdy je množina přípustných variant zadána ve formě konečného seznamu,</a:t>
            </a:r>
          </a:p>
          <a:p>
            <a:pPr lvl="1" eaLnBrk="1" hangingPunct="1">
              <a:lnSpc>
                <a:spcPct val="90000"/>
              </a:lnSpc>
            </a:pPr>
            <a:r>
              <a:rPr lang="cs-CZ" b="1" smtClean="0"/>
              <a:t>vícekriteriální programování</a:t>
            </a:r>
            <a:r>
              <a:rPr lang="cs-CZ" smtClean="0"/>
              <a:t>, kde je množina přípustných variant vymezena souborem podmínek, které rozhodovací varianty musí splňovat, aby byly přípustné.</a:t>
            </a:r>
          </a:p>
          <a:p>
            <a:pPr eaLnBrk="1" hangingPunct="1">
              <a:lnSpc>
                <a:spcPct val="90000"/>
              </a:lnSpc>
            </a:pPr>
            <a:endParaRPr lang="cs-CZ"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cs-CZ" smtClean="0"/>
              <a:t>Bodovací metoda (Vážená bodovací metoda)</a:t>
            </a:r>
          </a:p>
        </p:txBody>
      </p:sp>
      <p:sp>
        <p:nvSpPr>
          <p:cNvPr id="32771" name="Rectangle 3"/>
          <p:cNvSpPr>
            <a:spLocks noGrp="1" noChangeArrowheads="1"/>
          </p:cNvSpPr>
          <p:nvPr>
            <p:ph type="body" idx="1"/>
          </p:nvPr>
        </p:nvSpPr>
        <p:spPr/>
        <p:txBody>
          <a:bodyPr/>
          <a:lstStyle/>
          <a:p>
            <a:pPr eaLnBrk="1" hangingPunct="1"/>
            <a:r>
              <a:rPr lang="cs-CZ" sz="2600" smtClean="0"/>
              <a:t>Při této metodě hodnotitel přiřadí jednotlivé variantě určitý počet bodů ze zvolené stupnice vzhledem k daným kritériím</a:t>
            </a:r>
          </a:p>
          <a:p>
            <a:pPr eaLnBrk="1" hangingPunct="1"/>
            <a:r>
              <a:rPr lang="cs-CZ" sz="2600" smtClean="0"/>
              <a:t>Čím lépe je daná varianta hodnocena, tím vyšší je její bodové ohodnocení vzhledem k tomuto kritériu. </a:t>
            </a:r>
          </a:p>
          <a:p>
            <a:pPr eaLnBrk="1" hangingPunct="1"/>
            <a:r>
              <a:rPr lang="cs-CZ" sz="2600" smtClean="0"/>
              <a:t>Počet stupňů bodové stupnice závisí na rozlišovací schopnosti hodnotitele, která nemusí být pro všechna kritéria stejná.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cs-CZ" smtClean="0"/>
              <a:t>Přiřazení bodů</a:t>
            </a:r>
          </a:p>
        </p:txBody>
      </p:sp>
      <p:sp>
        <p:nvSpPr>
          <p:cNvPr id="33795" name="Rectangle 3"/>
          <p:cNvSpPr>
            <a:spLocks noGrp="1" noChangeArrowheads="1"/>
          </p:cNvSpPr>
          <p:nvPr>
            <p:ph type="body" idx="1"/>
          </p:nvPr>
        </p:nvSpPr>
        <p:spPr/>
        <p:txBody>
          <a:bodyPr/>
          <a:lstStyle/>
          <a:p>
            <a:pPr eaLnBrk="1" hangingPunct="1"/>
            <a:r>
              <a:rPr lang="cs-CZ" smtClean="0"/>
              <a:t>Maximální (resp. minimální) počet bodů přiřazený nejlepší (resp. nejhorší) hodnotě kritéria však musí být pro všechna kritéria stejný. </a:t>
            </a:r>
          </a:p>
          <a:p>
            <a:pPr eaLnBrk="1" hangingPunct="1"/>
            <a:r>
              <a:rPr lang="cs-CZ" smtClean="0"/>
              <a:t>Nevylučuje se případ, kdy při hodnocení podle některého z kritérií žádná varianta nedosáhne tento extrémní počet bodů.</a:t>
            </a:r>
            <a:endParaRPr lang="cs-CZ" sz="34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cs-CZ" smtClean="0"/>
              <a:t>Výpočet</a:t>
            </a:r>
          </a:p>
        </p:txBody>
      </p:sp>
      <p:sp>
        <p:nvSpPr>
          <p:cNvPr id="34819" name="Rectangle 3"/>
          <p:cNvSpPr>
            <a:spLocks noGrp="1" noChangeArrowheads="1"/>
          </p:cNvSpPr>
          <p:nvPr>
            <p:ph type="body" idx="1"/>
          </p:nvPr>
        </p:nvSpPr>
        <p:spPr/>
        <p:txBody>
          <a:bodyPr/>
          <a:lstStyle/>
          <a:p>
            <a:pPr eaLnBrk="1" hangingPunct="1">
              <a:lnSpc>
                <a:spcPct val="80000"/>
              </a:lnSpc>
            </a:pPr>
            <a:endParaRPr lang="cs-CZ" sz="2000" smtClean="0"/>
          </a:p>
          <a:p>
            <a:pPr eaLnBrk="1" hangingPunct="1">
              <a:lnSpc>
                <a:spcPct val="80000"/>
              </a:lnSpc>
            </a:pPr>
            <a:endParaRPr lang="cs-CZ" sz="2000" smtClean="0"/>
          </a:p>
          <a:p>
            <a:pPr eaLnBrk="1" hangingPunct="1">
              <a:lnSpc>
                <a:spcPct val="80000"/>
              </a:lnSpc>
            </a:pPr>
            <a:endParaRPr lang="cs-CZ" sz="2000" smtClean="0"/>
          </a:p>
          <a:p>
            <a:pPr eaLnBrk="1" hangingPunct="1">
              <a:lnSpc>
                <a:spcPct val="80000"/>
              </a:lnSpc>
            </a:pPr>
            <a:endParaRPr lang="cs-CZ" sz="2000" smtClean="0"/>
          </a:p>
          <a:p>
            <a:pPr eaLnBrk="1" hangingPunct="1">
              <a:lnSpc>
                <a:spcPct val="80000"/>
              </a:lnSpc>
            </a:pPr>
            <a:endParaRPr lang="cs-CZ" sz="1600" smtClean="0"/>
          </a:p>
          <a:p>
            <a:pPr eaLnBrk="1" hangingPunct="1">
              <a:lnSpc>
                <a:spcPct val="80000"/>
              </a:lnSpc>
              <a:buFont typeface="Wingdings" pitchFamily="2" charset="2"/>
              <a:buNone/>
            </a:pPr>
            <a:r>
              <a:rPr lang="cs-CZ" sz="2100" smtClean="0"/>
              <a:t>kde      </a:t>
            </a:r>
          </a:p>
          <a:p>
            <a:pPr eaLnBrk="1" hangingPunct="1">
              <a:lnSpc>
                <a:spcPct val="80000"/>
              </a:lnSpc>
              <a:buFont typeface="Wingdings" pitchFamily="2" charset="2"/>
              <a:buNone/>
            </a:pPr>
            <a:r>
              <a:rPr lang="cs-CZ" sz="2100" i="1" smtClean="0"/>
              <a:t>	h</a:t>
            </a:r>
            <a:r>
              <a:rPr lang="cs-CZ" sz="2800" i="1" baseline="-25000" smtClean="0"/>
              <a:t>i</a:t>
            </a:r>
            <a:r>
              <a:rPr lang="cs-CZ" sz="2100" i="1" smtClean="0"/>
              <a:t>	</a:t>
            </a:r>
            <a:r>
              <a:rPr lang="cs-CZ" sz="2100" smtClean="0"/>
              <a:t>je ohodnocení i-té varianty, </a:t>
            </a:r>
            <a:r>
              <a:rPr lang="cs-CZ" sz="2100" i="1" smtClean="0"/>
              <a:t>i </a:t>
            </a:r>
            <a:r>
              <a:rPr lang="cs-CZ" sz="2100" smtClean="0"/>
              <a:t>= 1, 2, …, </a:t>
            </a:r>
            <a:r>
              <a:rPr lang="cs-CZ" sz="2100" i="1" smtClean="0"/>
              <a:t>n </a:t>
            </a:r>
            <a:r>
              <a:rPr lang="cs-CZ" sz="2100" smtClean="0"/>
              <a:t>,</a:t>
            </a:r>
            <a:endParaRPr lang="cs-CZ" sz="2100" i="1" smtClean="0"/>
          </a:p>
          <a:p>
            <a:pPr eaLnBrk="1" hangingPunct="1">
              <a:lnSpc>
                <a:spcPct val="80000"/>
              </a:lnSpc>
              <a:buFont typeface="Wingdings" pitchFamily="2" charset="2"/>
              <a:buNone/>
            </a:pPr>
            <a:r>
              <a:rPr lang="cs-CZ" sz="2100" i="1" smtClean="0"/>
              <a:t>	y</a:t>
            </a:r>
            <a:r>
              <a:rPr lang="cs-CZ" sz="2800" i="1" baseline="-25000" smtClean="0"/>
              <a:t>ij</a:t>
            </a:r>
            <a:r>
              <a:rPr lang="cs-CZ" sz="2100" smtClean="0"/>
              <a:t> 	jsou hodnoty kriteriální matice Y,</a:t>
            </a:r>
            <a:endParaRPr lang="cs-CZ" sz="2100" i="1" smtClean="0"/>
          </a:p>
          <a:p>
            <a:pPr eaLnBrk="1" hangingPunct="1">
              <a:lnSpc>
                <a:spcPct val="80000"/>
              </a:lnSpc>
              <a:buFont typeface="Wingdings" pitchFamily="2" charset="2"/>
              <a:buNone/>
            </a:pPr>
            <a:r>
              <a:rPr lang="cs-CZ" sz="2100" i="1" smtClean="0"/>
              <a:t>	v</a:t>
            </a:r>
            <a:r>
              <a:rPr lang="cs-CZ" sz="2800" i="1" baseline="-25000" smtClean="0"/>
              <a:t>j </a:t>
            </a:r>
            <a:r>
              <a:rPr lang="cs-CZ" sz="2100" smtClean="0"/>
              <a:t>	je normovaná váha j-tého kritéria, </a:t>
            </a:r>
            <a:r>
              <a:rPr lang="cs-CZ" sz="2100" i="1" smtClean="0"/>
              <a:t>j</a:t>
            </a:r>
            <a:r>
              <a:rPr lang="cs-CZ" sz="2100" smtClean="0"/>
              <a:t> = 1,2, …, </a:t>
            </a:r>
            <a:r>
              <a:rPr lang="cs-CZ" sz="2100" i="1" smtClean="0"/>
              <a:t>k </a:t>
            </a:r>
            <a:endParaRPr lang="cs-CZ" sz="2100" smtClean="0"/>
          </a:p>
          <a:p>
            <a:pPr eaLnBrk="1" hangingPunct="1">
              <a:lnSpc>
                <a:spcPct val="80000"/>
              </a:lnSpc>
            </a:pPr>
            <a:endParaRPr lang="cs-CZ" sz="2100" smtClean="0"/>
          </a:p>
          <a:p>
            <a:pPr eaLnBrk="1" hangingPunct="1">
              <a:lnSpc>
                <a:spcPct val="80000"/>
              </a:lnSpc>
            </a:pPr>
            <a:r>
              <a:rPr lang="cs-CZ" sz="2800" smtClean="0"/>
              <a:t>varianty </a:t>
            </a:r>
            <a:r>
              <a:rPr lang="cs-CZ" sz="2800" i="1" smtClean="0"/>
              <a:t>a</a:t>
            </a:r>
            <a:r>
              <a:rPr lang="cs-CZ" sz="2800" i="1" baseline="-25000" smtClean="0"/>
              <a:t>i</a:t>
            </a:r>
            <a:r>
              <a:rPr lang="cs-CZ" sz="2800" smtClean="0"/>
              <a:t> se seřadí tak, že čím je větší hodnota </a:t>
            </a:r>
            <a:r>
              <a:rPr lang="cs-CZ" sz="2800" i="1" smtClean="0"/>
              <a:t>h</a:t>
            </a:r>
            <a:r>
              <a:rPr lang="cs-CZ" sz="2800" i="1" baseline="-25000" smtClean="0"/>
              <a:t>i</a:t>
            </a:r>
            <a:r>
              <a:rPr lang="cs-CZ" sz="2800" smtClean="0"/>
              <a:t>, tím více je </a:t>
            </a:r>
            <a:r>
              <a:rPr lang="cs-CZ" sz="2800" i="1" smtClean="0"/>
              <a:t>i</a:t>
            </a:r>
            <a:r>
              <a:rPr lang="cs-CZ" sz="2800" smtClean="0"/>
              <a:t>-tá varianta preferována.</a:t>
            </a:r>
            <a:r>
              <a:rPr lang="cs-CZ" sz="2100" smtClean="0"/>
              <a:t> </a:t>
            </a:r>
          </a:p>
        </p:txBody>
      </p:sp>
      <p:sp>
        <p:nvSpPr>
          <p:cNvPr id="3482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a:p>
        </p:txBody>
      </p:sp>
      <p:sp>
        <p:nvSpPr>
          <p:cNvPr id="34821"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a:p>
        </p:txBody>
      </p:sp>
      <p:graphicFrame>
        <p:nvGraphicFramePr>
          <p:cNvPr id="34822" name="Object 6"/>
          <p:cNvGraphicFramePr>
            <a:graphicFrameLocks noChangeAspect="1"/>
          </p:cNvGraphicFramePr>
          <p:nvPr/>
        </p:nvGraphicFramePr>
        <p:xfrm>
          <a:off x="2843213" y="1916113"/>
          <a:ext cx="2339975" cy="1181100"/>
        </p:xfrm>
        <a:graphic>
          <a:graphicData uri="http://schemas.openxmlformats.org/presentationml/2006/ole">
            <mc:AlternateContent xmlns:mc="http://schemas.openxmlformats.org/markup-compatibility/2006">
              <mc:Choice xmlns:v="urn:schemas-microsoft-com:vml" Requires="v">
                <p:oleObj spid="_x0000_s34823" name="Rovnice" r:id="rId3" imgW="888614" imgH="444307" progId="Equation.3">
                  <p:embed/>
                </p:oleObj>
              </mc:Choice>
              <mc:Fallback>
                <p:oleObj name="Rovnice" r:id="rId3" imgW="888614" imgH="444307"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213" y="1916113"/>
                        <a:ext cx="2339975"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cs-CZ" smtClean="0"/>
              <a:t>Zhodnocení bodovací metody</a:t>
            </a:r>
          </a:p>
        </p:txBody>
      </p:sp>
      <p:sp>
        <p:nvSpPr>
          <p:cNvPr id="35843" name="Rectangle 3"/>
          <p:cNvSpPr>
            <a:spLocks noGrp="1" noChangeArrowheads="1"/>
          </p:cNvSpPr>
          <p:nvPr>
            <p:ph type="body" idx="1"/>
          </p:nvPr>
        </p:nvSpPr>
        <p:spPr/>
        <p:txBody>
          <a:bodyPr/>
          <a:lstStyle/>
          <a:p>
            <a:pPr eaLnBrk="1" hangingPunct="1">
              <a:lnSpc>
                <a:spcPct val="80000"/>
              </a:lnSpc>
            </a:pPr>
            <a:r>
              <a:rPr lang="cs-CZ" sz="2600" smtClean="0"/>
              <a:t>patří mezi nejjednodušší metody vícekriteriálního hodnocení</a:t>
            </a:r>
          </a:p>
          <a:p>
            <a:pPr eaLnBrk="1" hangingPunct="1">
              <a:lnSpc>
                <a:spcPct val="80000"/>
              </a:lnSpc>
            </a:pPr>
            <a:r>
              <a:rPr lang="cs-CZ" sz="2600" smtClean="0"/>
              <a:t>rozlišuje mezi důležitostí kritérií</a:t>
            </a:r>
          </a:p>
          <a:p>
            <a:pPr eaLnBrk="1" hangingPunct="1">
              <a:lnSpc>
                <a:spcPct val="80000"/>
              </a:lnSpc>
            </a:pPr>
            <a:r>
              <a:rPr lang="cs-CZ" sz="2600" smtClean="0"/>
              <a:t>vhodná pro hodnocení téměř všech veřejných projektů </a:t>
            </a:r>
          </a:p>
          <a:p>
            <a:pPr eaLnBrk="1" hangingPunct="1">
              <a:lnSpc>
                <a:spcPct val="80000"/>
              </a:lnSpc>
            </a:pPr>
            <a:r>
              <a:rPr lang="cs-CZ" sz="2600" smtClean="0"/>
              <a:t>lze ji doporučit pro hodnocení vzájemně se vylučujících i vzájemně se nevylučujících veřejných projektů</a:t>
            </a:r>
          </a:p>
          <a:p>
            <a:pPr eaLnBrk="1" hangingPunct="1">
              <a:lnSpc>
                <a:spcPct val="80000"/>
              </a:lnSpc>
            </a:pPr>
            <a:r>
              <a:rPr lang="cs-CZ" sz="2600" smtClean="0"/>
              <a:t>zvláště vhodná je pro hodnocení veřejných projektů na základě </a:t>
            </a:r>
            <a:r>
              <a:rPr lang="cs-CZ" sz="2600" b="1" smtClean="0"/>
              <a:t>kvalitativních kritérií</a:t>
            </a:r>
            <a:r>
              <a:rPr lang="cs-CZ" sz="2600" smtClean="0"/>
              <a:t>. </a:t>
            </a:r>
            <a:endParaRPr lang="cs-CZ" sz="2400" smtClean="0"/>
          </a:p>
          <a:p>
            <a:pPr eaLnBrk="1" hangingPunct="1">
              <a:lnSpc>
                <a:spcPct val="80000"/>
              </a:lnSpc>
            </a:pPr>
            <a:endParaRPr lang="cs-CZ" sz="240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cs-CZ" smtClean="0"/>
              <a:t>Příklad bodovací metoda</a:t>
            </a:r>
          </a:p>
        </p:txBody>
      </p:sp>
      <p:sp>
        <p:nvSpPr>
          <p:cNvPr id="36867" name="Rectangle 3"/>
          <p:cNvSpPr>
            <a:spLocks noGrp="1" noChangeArrowheads="1"/>
          </p:cNvSpPr>
          <p:nvPr>
            <p:ph type="body" idx="1"/>
          </p:nvPr>
        </p:nvSpPr>
        <p:spPr/>
        <p:txBody>
          <a:bodyPr/>
          <a:lstStyle/>
          <a:p>
            <a:pPr eaLnBrk="1" hangingPunct="1">
              <a:lnSpc>
                <a:spcPct val="80000"/>
              </a:lnSpc>
              <a:buFont typeface="Wingdings" pitchFamily="2" charset="2"/>
              <a:buNone/>
            </a:pPr>
            <a:r>
              <a:rPr lang="cs-CZ" sz="2100" i="1" smtClean="0"/>
              <a:t>	V rámci OP Infrastruktura posuzujeme čtyři projekty v různých lokalitách. Tyto projekty označíme a</a:t>
            </a:r>
            <a:r>
              <a:rPr lang="cs-CZ" sz="2100" i="1" baseline="-25000" smtClean="0"/>
              <a:t>1</a:t>
            </a:r>
            <a:r>
              <a:rPr lang="cs-CZ" sz="2100" i="1" smtClean="0"/>
              <a:t>, a</a:t>
            </a:r>
            <a:r>
              <a:rPr lang="cs-CZ" sz="2100" i="1" baseline="-25000" smtClean="0"/>
              <a:t>2</a:t>
            </a:r>
            <a:r>
              <a:rPr lang="cs-CZ" sz="2100" i="1" smtClean="0"/>
              <a:t>, a</a:t>
            </a:r>
            <a:r>
              <a:rPr lang="cs-CZ" sz="2100" i="1" baseline="-25000" smtClean="0"/>
              <a:t>3</a:t>
            </a:r>
            <a:r>
              <a:rPr lang="cs-CZ" sz="2100" i="1" smtClean="0"/>
              <a:t>, a</a:t>
            </a:r>
            <a:r>
              <a:rPr lang="cs-CZ" sz="2100" i="1" baseline="-25000" smtClean="0"/>
              <a:t>4</a:t>
            </a:r>
            <a:r>
              <a:rPr lang="cs-CZ" sz="2100" i="1" smtClean="0"/>
              <a:t>, takže množina rozhodovacích variant je A = {a</a:t>
            </a:r>
            <a:r>
              <a:rPr lang="cs-CZ" sz="2100" i="1" baseline="-25000" smtClean="0"/>
              <a:t>1</a:t>
            </a:r>
            <a:r>
              <a:rPr lang="cs-CZ" sz="2100" i="1" smtClean="0"/>
              <a:t>, a</a:t>
            </a:r>
            <a:r>
              <a:rPr lang="cs-CZ" sz="2100" i="1" baseline="-25000" smtClean="0"/>
              <a:t>2</a:t>
            </a:r>
            <a:r>
              <a:rPr lang="cs-CZ" sz="2100" i="1" smtClean="0"/>
              <a:t>, a</a:t>
            </a:r>
            <a:r>
              <a:rPr lang="cs-CZ" sz="2100" i="1" baseline="-25000" smtClean="0"/>
              <a:t>3</a:t>
            </a:r>
            <a:r>
              <a:rPr lang="cs-CZ" sz="2100" i="1" smtClean="0"/>
              <a:t>, a</a:t>
            </a:r>
            <a:r>
              <a:rPr lang="cs-CZ" sz="2100" i="1" baseline="-25000" smtClean="0"/>
              <a:t>4</a:t>
            </a:r>
            <a:r>
              <a:rPr lang="cs-CZ" sz="2100" i="1" smtClean="0"/>
              <a:t>}. Vhodnost projektů (lokalit) se hodnotí podle následujících pěti kritérií:</a:t>
            </a:r>
          </a:p>
          <a:p>
            <a:pPr eaLnBrk="1" hangingPunct="1">
              <a:lnSpc>
                <a:spcPct val="80000"/>
              </a:lnSpc>
              <a:buFont typeface="Wingdings" pitchFamily="2" charset="2"/>
              <a:buNone/>
            </a:pPr>
            <a:endParaRPr lang="cs-CZ" sz="2100" i="1" smtClean="0"/>
          </a:p>
          <a:p>
            <a:pPr eaLnBrk="1" hangingPunct="1">
              <a:lnSpc>
                <a:spcPct val="80000"/>
              </a:lnSpc>
              <a:buFont typeface="Wingdings" pitchFamily="2" charset="2"/>
              <a:buNone/>
            </a:pPr>
            <a:r>
              <a:rPr lang="cs-CZ" sz="2100" i="1" smtClean="0"/>
              <a:t>k</a:t>
            </a:r>
            <a:r>
              <a:rPr lang="cs-CZ" sz="2100" i="1" baseline="-25000" smtClean="0"/>
              <a:t>1</a:t>
            </a:r>
            <a:r>
              <a:rPr lang="cs-CZ" sz="2100" i="1" smtClean="0"/>
              <a:t>	vliv na zaměstnanost</a:t>
            </a:r>
          </a:p>
          <a:p>
            <a:pPr eaLnBrk="1" hangingPunct="1">
              <a:lnSpc>
                <a:spcPct val="80000"/>
              </a:lnSpc>
              <a:buFont typeface="Wingdings" pitchFamily="2" charset="2"/>
              <a:buNone/>
            </a:pPr>
            <a:r>
              <a:rPr lang="cs-CZ" sz="2100" i="1" smtClean="0"/>
              <a:t>k</a:t>
            </a:r>
            <a:r>
              <a:rPr lang="cs-CZ" sz="2100" i="1" baseline="-25000" smtClean="0"/>
              <a:t>2</a:t>
            </a:r>
            <a:r>
              <a:rPr lang="cs-CZ" sz="2100" i="1" smtClean="0"/>
              <a:t>	přínos pro životní prostředí 	 </a:t>
            </a:r>
          </a:p>
          <a:p>
            <a:pPr eaLnBrk="1" hangingPunct="1">
              <a:lnSpc>
                <a:spcPct val="80000"/>
              </a:lnSpc>
              <a:buFont typeface="Wingdings" pitchFamily="2" charset="2"/>
              <a:buNone/>
            </a:pPr>
            <a:r>
              <a:rPr lang="cs-CZ" sz="2100" i="1" smtClean="0"/>
              <a:t>k</a:t>
            </a:r>
            <a:r>
              <a:rPr lang="cs-CZ" sz="2100" i="1" baseline="-25000" smtClean="0"/>
              <a:t>3</a:t>
            </a:r>
            <a:r>
              <a:rPr lang="cs-CZ" sz="2100" i="1" smtClean="0"/>
              <a:t> 	kvalita technologie</a:t>
            </a:r>
          </a:p>
          <a:p>
            <a:pPr eaLnBrk="1" hangingPunct="1">
              <a:lnSpc>
                <a:spcPct val="80000"/>
              </a:lnSpc>
              <a:buFont typeface="Wingdings" pitchFamily="2" charset="2"/>
              <a:buNone/>
            </a:pPr>
            <a:r>
              <a:rPr lang="cs-CZ" sz="2100" i="1" smtClean="0"/>
              <a:t>k</a:t>
            </a:r>
            <a:r>
              <a:rPr lang="cs-CZ" sz="2100" i="1" baseline="-25000" smtClean="0"/>
              <a:t>4</a:t>
            </a:r>
            <a:r>
              <a:rPr lang="cs-CZ" sz="2100" i="1" smtClean="0"/>
              <a:t> 	cena</a:t>
            </a:r>
          </a:p>
          <a:p>
            <a:pPr eaLnBrk="1" hangingPunct="1">
              <a:lnSpc>
                <a:spcPct val="80000"/>
              </a:lnSpc>
              <a:buFont typeface="Wingdings" pitchFamily="2" charset="2"/>
              <a:buNone/>
            </a:pPr>
            <a:endParaRPr lang="cs-CZ" sz="2100" i="1" smtClean="0"/>
          </a:p>
          <a:p>
            <a:pPr eaLnBrk="1" hangingPunct="1">
              <a:lnSpc>
                <a:spcPct val="80000"/>
              </a:lnSpc>
              <a:buFont typeface="Wingdings" pitchFamily="2" charset="2"/>
              <a:buNone/>
            </a:pPr>
            <a:r>
              <a:rPr lang="cs-CZ" sz="2100" i="1" smtClean="0"/>
              <a:t>	Experti přiřadili jednotlivým projektům body od 1 – 10 podle zvolených kritérií. Hodnocení  jsou zřejmé z následující kriteriální matice:</a:t>
            </a:r>
            <a:endParaRPr lang="cs-CZ" sz="2100" smtClean="0"/>
          </a:p>
          <a:p>
            <a:pPr eaLnBrk="1" hangingPunct="1">
              <a:lnSpc>
                <a:spcPct val="80000"/>
              </a:lnSpc>
            </a:pPr>
            <a:endParaRPr lang="cs-CZ" sz="210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cs-CZ" smtClean="0"/>
              <a:t>Kriteriální matice</a:t>
            </a:r>
          </a:p>
        </p:txBody>
      </p:sp>
      <p:sp>
        <p:nvSpPr>
          <p:cNvPr id="37891" name="Rectangle 3"/>
          <p:cNvSpPr>
            <a:spLocks noGrp="1" noChangeArrowheads="1"/>
          </p:cNvSpPr>
          <p:nvPr>
            <p:ph type="body" idx="1"/>
          </p:nvPr>
        </p:nvSpPr>
        <p:spPr/>
        <p:txBody>
          <a:bodyPr/>
          <a:lstStyle/>
          <a:p>
            <a:pPr eaLnBrk="1" hangingPunct="1">
              <a:buFont typeface="Wingdings" pitchFamily="2" charset="2"/>
              <a:buNone/>
            </a:pPr>
            <a:endParaRPr lang="cs-CZ" smtClean="0"/>
          </a:p>
          <a:p>
            <a:pPr eaLnBrk="1" hangingPunct="1">
              <a:buFont typeface="Wingdings" pitchFamily="2" charset="2"/>
              <a:buNone/>
            </a:pPr>
            <a:endParaRPr lang="cs-CZ" smtClean="0"/>
          </a:p>
        </p:txBody>
      </p:sp>
      <p:sp>
        <p:nvSpPr>
          <p:cNvPr id="37892"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a:p>
        </p:txBody>
      </p:sp>
      <p:graphicFrame>
        <p:nvGraphicFramePr>
          <p:cNvPr id="37893" name="Object 5"/>
          <p:cNvGraphicFramePr>
            <a:graphicFrameLocks noChangeAspect="1"/>
          </p:cNvGraphicFramePr>
          <p:nvPr/>
        </p:nvGraphicFramePr>
        <p:xfrm>
          <a:off x="2441575" y="2060575"/>
          <a:ext cx="3719513" cy="2571750"/>
        </p:xfrm>
        <a:graphic>
          <a:graphicData uri="http://schemas.openxmlformats.org/presentationml/2006/ole">
            <mc:AlternateContent xmlns:mc="http://schemas.openxmlformats.org/markup-compatibility/2006">
              <mc:Choice xmlns:v="urn:schemas-microsoft-com:vml" Requires="v">
                <p:oleObj spid="_x0000_s37894" name="Rovnice" r:id="rId3" imgW="1320800" imgH="914400" progId="Equation.3">
                  <p:embed/>
                </p:oleObj>
              </mc:Choice>
              <mc:Fallback>
                <p:oleObj name="Rovnice" r:id="rId3" imgW="1320800" imgH="9144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41575" y="2060575"/>
                        <a:ext cx="3719513"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cs-CZ" smtClean="0"/>
              <a:t>Váhy</a:t>
            </a:r>
          </a:p>
        </p:txBody>
      </p:sp>
      <p:sp>
        <p:nvSpPr>
          <p:cNvPr id="38915" name="Rectangle 3"/>
          <p:cNvSpPr>
            <a:spLocks noGrp="1" noChangeArrowheads="1"/>
          </p:cNvSpPr>
          <p:nvPr>
            <p:ph type="body" idx="1"/>
          </p:nvPr>
        </p:nvSpPr>
        <p:spPr/>
        <p:txBody>
          <a:bodyPr/>
          <a:lstStyle/>
          <a:p>
            <a:pPr eaLnBrk="1" hangingPunct="1"/>
            <a:r>
              <a:rPr lang="cs-CZ" smtClean="0"/>
              <a:t>Kritériím byly přiřazeny následující váhy</a:t>
            </a:r>
          </a:p>
          <a:p>
            <a:pPr eaLnBrk="1" hangingPunct="1">
              <a:buFont typeface="Wingdings" pitchFamily="2" charset="2"/>
              <a:buNone/>
            </a:pPr>
            <a:r>
              <a:rPr lang="cs-CZ" i="1" smtClean="0"/>
              <a:t>w</a:t>
            </a:r>
            <a:r>
              <a:rPr lang="cs-CZ" i="1" baseline="-25000" smtClean="0"/>
              <a:t>1</a:t>
            </a:r>
            <a:r>
              <a:rPr lang="cs-CZ" i="1" smtClean="0"/>
              <a:t>	= 0,2</a:t>
            </a:r>
          </a:p>
          <a:p>
            <a:pPr eaLnBrk="1" hangingPunct="1">
              <a:buFont typeface="Wingdings" pitchFamily="2" charset="2"/>
              <a:buNone/>
            </a:pPr>
            <a:r>
              <a:rPr lang="cs-CZ" i="1" smtClean="0"/>
              <a:t>w</a:t>
            </a:r>
            <a:r>
              <a:rPr lang="cs-CZ" i="1" baseline="-25000" smtClean="0"/>
              <a:t>2</a:t>
            </a:r>
            <a:r>
              <a:rPr lang="cs-CZ" i="1" smtClean="0"/>
              <a:t>	= 0,25 	 </a:t>
            </a:r>
          </a:p>
          <a:p>
            <a:pPr eaLnBrk="1" hangingPunct="1">
              <a:buFont typeface="Wingdings" pitchFamily="2" charset="2"/>
              <a:buNone/>
            </a:pPr>
            <a:r>
              <a:rPr lang="cs-CZ" i="1" smtClean="0"/>
              <a:t>k</a:t>
            </a:r>
            <a:r>
              <a:rPr lang="cs-CZ" i="1" baseline="-25000" smtClean="0"/>
              <a:t>3</a:t>
            </a:r>
            <a:r>
              <a:rPr lang="cs-CZ" i="1" smtClean="0"/>
              <a:t> 	= 0,2</a:t>
            </a:r>
          </a:p>
          <a:p>
            <a:pPr eaLnBrk="1" hangingPunct="1">
              <a:buFont typeface="Wingdings" pitchFamily="2" charset="2"/>
              <a:buNone/>
            </a:pPr>
            <a:r>
              <a:rPr lang="cs-CZ" i="1" smtClean="0"/>
              <a:t>k</a:t>
            </a:r>
            <a:r>
              <a:rPr lang="cs-CZ" i="1" baseline="-25000" smtClean="0"/>
              <a:t>4</a:t>
            </a:r>
            <a:r>
              <a:rPr lang="cs-CZ" i="1" smtClean="0"/>
              <a:t> 	= 0,35</a:t>
            </a:r>
          </a:p>
          <a:p>
            <a:pPr eaLnBrk="1" hangingPunct="1"/>
            <a:endParaRPr lang="cs-CZ"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cs-CZ" smtClean="0"/>
              <a:t>Bodovací metoda</a:t>
            </a:r>
          </a:p>
        </p:txBody>
      </p:sp>
      <p:sp>
        <p:nvSpPr>
          <p:cNvPr id="39939" name="Rectangle 3"/>
          <p:cNvSpPr>
            <a:spLocks noGrp="1" noChangeArrowheads="1"/>
          </p:cNvSpPr>
          <p:nvPr>
            <p:ph type="body" idx="1"/>
          </p:nvPr>
        </p:nvSpPr>
        <p:spPr/>
        <p:txBody>
          <a:bodyPr/>
          <a:lstStyle/>
          <a:p>
            <a:pPr eaLnBrk="1" hangingPunct="1"/>
            <a:r>
              <a:rPr lang="cs-CZ" smtClean="0"/>
              <a:t>Vyřešte pomocí bodovací metody</a:t>
            </a:r>
          </a:p>
          <a:p>
            <a:pPr eaLnBrk="1" hangingPunct="1"/>
            <a:endParaRPr lang="cs-CZ" smtClean="0"/>
          </a:p>
          <a:p>
            <a:pPr eaLnBrk="1" hangingPunct="1"/>
            <a:endParaRPr lang="cs-CZ" smtClean="0"/>
          </a:p>
          <a:p>
            <a:pPr eaLnBrk="1" hangingPunct="1"/>
            <a:endParaRPr lang="cs-CZ" smtClean="0"/>
          </a:p>
          <a:p>
            <a:pPr eaLnBrk="1" hangingPunct="1"/>
            <a:endParaRPr lang="cs-CZ" smtClean="0"/>
          </a:p>
          <a:p>
            <a:pPr eaLnBrk="1" hangingPunct="1">
              <a:buFont typeface="Wingdings" pitchFamily="2" charset="2"/>
              <a:buNone/>
            </a:pPr>
            <a:r>
              <a:rPr lang="cs-CZ" sz="2400" i="1" smtClean="0"/>
              <a:t>	</a:t>
            </a:r>
            <a:r>
              <a:rPr lang="cs-CZ" sz="2800" i="1" smtClean="0"/>
              <a:t>h</a:t>
            </a:r>
            <a:r>
              <a:rPr lang="cs-CZ" sz="2800" baseline="-25000" smtClean="0"/>
              <a:t>1 </a:t>
            </a:r>
            <a:r>
              <a:rPr lang="cs-CZ" sz="2800" smtClean="0"/>
              <a:t>= 5,7, </a:t>
            </a:r>
            <a:r>
              <a:rPr lang="cs-CZ" sz="2800" i="1" smtClean="0"/>
              <a:t>h</a:t>
            </a:r>
            <a:r>
              <a:rPr lang="cs-CZ" sz="2800" baseline="-25000" smtClean="0"/>
              <a:t>2 </a:t>
            </a:r>
            <a:r>
              <a:rPr lang="cs-CZ" sz="2800" smtClean="0"/>
              <a:t>= 7,2, </a:t>
            </a:r>
            <a:r>
              <a:rPr lang="cs-CZ" sz="2800" i="1" smtClean="0"/>
              <a:t>h</a:t>
            </a:r>
            <a:r>
              <a:rPr lang="cs-CZ" sz="2800" baseline="-25000" smtClean="0"/>
              <a:t>3 </a:t>
            </a:r>
            <a:r>
              <a:rPr lang="cs-CZ" sz="2800" smtClean="0"/>
              <a:t>= 5,85, </a:t>
            </a:r>
            <a:r>
              <a:rPr lang="cs-CZ" sz="2800" i="1" smtClean="0"/>
              <a:t>h</a:t>
            </a:r>
            <a:r>
              <a:rPr lang="cs-CZ" sz="2800" baseline="-25000" smtClean="0"/>
              <a:t>4 </a:t>
            </a:r>
            <a:r>
              <a:rPr lang="cs-CZ" sz="2800" smtClean="0"/>
              <a:t>= 6,7</a:t>
            </a:r>
          </a:p>
        </p:txBody>
      </p:sp>
      <p:sp>
        <p:nvSpPr>
          <p:cNvPr id="3994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a:p>
        </p:txBody>
      </p:sp>
      <p:graphicFrame>
        <p:nvGraphicFramePr>
          <p:cNvPr id="39941" name="Object 5"/>
          <p:cNvGraphicFramePr>
            <a:graphicFrameLocks noChangeAspect="1"/>
          </p:cNvGraphicFramePr>
          <p:nvPr/>
        </p:nvGraphicFramePr>
        <p:xfrm>
          <a:off x="2771775" y="2565400"/>
          <a:ext cx="2592388" cy="1309688"/>
        </p:xfrm>
        <a:graphic>
          <a:graphicData uri="http://schemas.openxmlformats.org/presentationml/2006/ole">
            <mc:AlternateContent xmlns:mc="http://schemas.openxmlformats.org/markup-compatibility/2006">
              <mc:Choice xmlns:v="urn:schemas-microsoft-com:vml" Requires="v">
                <p:oleObj spid="_x0000_s39942" name="Rovnice" r:id="rId3" imgW="888614" imgH="444307" progId="Equation.3">
                  <p:embed/>
                </p:oleObj>
              </mc:Choice>
              <mc:Fallback>
                <p:oleObj name="Rovnice" r:id="rId3" imgW="888614" imgH="444307"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775" y="2565400"/>
                        <a:ext cx="2592388"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cs-CZ" sz="3400" smtClean="0"/>
              <a:t>Popis vícekriteriálních rozhodovacích situací</a:t>
            </a:r>
          </a:p>
        </p:txBody>
      </p:sp>
      <p:sp>
        <p:nvSpPr>
          <p:cNvPr id="6147" name="Rectangle 3"/>
          <p:cNvSpPr>
            <a:spLocks noGrp="1" noChangeArrowheads="1"/>
          </p:cNvSpPr>
          <p:nvPr>
            <p:ph type="body" idx="1"/>
          </p:nvPr>
        </p:nvSpPr>
        <p:spPr/>
        <p:txBody>
          <a:bodyPr/>
          <a:lstStyle/>
          <a:p>
            <a:pPr eaLnBrk="1" hangingPunct="1">
              <a:buFont typeface="Wingdings" pitchFamily="2" charset="2"/>
              <a:buNone/>
            </a:pPr>
            <a:r>
              <a:rPr lang="cs-CZ" sz="2900" smtClean="0"/>
              <a:t>	Vícekriteriální rozhodovací problémy jsou popsány množinou variant, množinou hodnotících kritérií a řadou vazeb mezi kritérii a variantami, které umožní definovat hodnotící funkce a metodou výběru což umožňuje formulovat vícekriteriální matematický model.</a:t>
            </a:r>
            <a:endParaRPr lang="cs-CZ" sz="3500" smtClean="0"/>
          </a:p>
          <a:p>
            <a:pPr eaLnBrk="1" hangingPunct="1"/>
            <a:endParaRPr lang="cs-CZ"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sz="3400" smtClean="0"/>
              <a:t>Formulace úlohy vícekriteriální analýzy</a:t>
            </a:r>
          </a:p>
        </p:txBody>
      </p:sp>
      <p:sp>
        <p:nvSpPr>
          <p:cNvPr id="7171" name="Rectangle 3"/>
          <p:cNvSpPr>
            <a:spLocks noGrp="1" noChangeArrowheads="1"/>
          </p:cNvSpPr>
          <p:nvPr>
            <p:ph type="body" idx="1"/>
          </p:nvPr>
        </p:nvSpPr>
        <p:spPr/>
        <p:txBody>
          <a:bodyPr/>
          <a:lstStyle/>
          <a:p>
            <a:pPr eaLnBrk="1" hangingPunct="1">
              <a:buFont typeface="Wingdings" pitchFamily="2" charset="2"/>
              <a:buNone/>
            </a:pPr>
            <a:r>
              <a:rPr lang="cs-CZ" smtClean="0"/>
              <a:t>je dán: </a:t>
            </a:r>
          </a:p>
          <a:p>
            <a:pPr lvl="1" eaLnBrk="1" hangingPunct="1"/>
            <a:r>
              <a:rPr lang="cs-CZ" sz="2300" smtClean="0"/>
              <a:t>seznam variant </a:t>
            </a:r>
            <a:r>
              <a:rPr lang="cs-CZ" sz="2300" i="1" smtClean="0"/>
              <a:t>	A = </a:t>
            </a:r>
            <a:r>
              <a:rPr lang="cs-CZ" sz="2300" smtClean="0"/>
              <a:t>{</a:t>
            </a:r>
            <a:r>
              <a:rPr lang="cs-CZ" sz="2300" i="1" smtClean="0"/>
              <a:t>a</a:t>
            </a:r>
            <a:r>
              <a:rPr lang="cs-CZ" sz="2300" baseline="-25000" smtClean="0"/>
              <a:t>1</a:t>
            </a:r>
            <a:r>
              <a:rPr lang="cs-CZ" sz="2300" i="1" smtClean="0"/>
              <a:t>, a</a:t>
            </a:r>
            <a:r>
              <a:rPr lang="cs-CZ" sz="2300" baseline="-25000" smtClean="0"/>
              <a:t>2</a:t>
            </a:r>
            <a:r>
              <a:rPr lang="cs-CZ" sz="2300" i="1" smtClean="0"/>
              <a:t>, ..., a</a:t>
            </a:r>
            <a:r>
              <a:rPr lang="cs-CZ" sz="2300" i="1" baseline="-25000" smtClean="0"/>
              <a:t>n</a:t>
            </a:r>
            <a:r>
              <a:rPr lang="cs-CZ" sz="2300" smtClean="0"/>
              <a:t>}</a:t>
            </a:r>
          </a:p>
          <a:p>
            <a:pPr lvl="1" eaLnBrk="1" hangingPunct="1"/>
            <a:r>
              <a:rPr lang="cs-CZ" sz="2300" smtClean="0"/>
              <a:t>seznam hodnotících kritérií</a:t>
            </a:r>
            <a:endParaRPr lang="cs-CZ" sz="2300" i="1" smtClean="0"/>
          </a:p>
          <a:p>
            <a:pPr lvl="1" eaLnBrk="1" hangingPunct="1">
              <a:buFont typeface="Wingdings" pitchFamily="2" charset="2"/>
              <a:buNone/>
            </a:pPr>
            <a:r>
              <a:rPr lang="cs-CZ" sz="2300" i="1" smtClean="0"/>
              <a:t>			K = </a:t>
            </a:r>
            <a:r>
              <a:rPr lang="cs-CZ" sz="2300" smtClean="0"/>
              <a:t>{</a:t>
            </a:r>
            <a:r>
              <a:rPr lang="cs-CZ" sz="2300" i="1" smtClean="0"/>
              <a:t>k</a:t>
            </a:r>
            <a:r>
              <a:rPr lang="cs-CZ" sz="2300" baseline="-25000" smtClean="0"/>
              <a:t>1</a:t>
            </a:r>
            <a:r>
              <a:rPr lang="cs-CZ" sz="2300" i="1" smtClean="0"/>
              <a:t>, k</a:t>
            </a:r>
            <a:r>
              <a:rPr lang="cs-CZ" sz="2300" baseline="-25000" smtClean="0"/>
              <a:t>2</a:t>
            </a:r>
            <a:r>
              <a:rPr lang="cs-CZ" sz="2300" i="1" smtClean="0"/>
              <a:t>, ... , k</a:t>
            </a:r>
            <a:r>
              <a:rPr lang="cs-CZ" sz="2300" i="1" baseline="-25000" smtClean="0"/>
              <a:t>k</a:t>
            </a:r>
            <a:r>
              <a:rPr lang="cs-CZ" sz="2300" smtClean="0"/>
              <a:t>}</a:t>
            </a:r>
          </a:p>
          <a:p>
            <a:pPr lvl="1" eaLnBrk="1" hangingPunct="1"/>
            <a:r>
              <a:rPr lang="cs-CZ" sz="2300" smtClean="0"/>
              <a:t>každá varianta </a:t>
            </a:r>
            <a:r>
              <a:rPr lang="cs-CZ" sz="2300" i="1" smtClean="0"/>
              <a:t>a</a:t>
            </a:r>
            <a:r>
              <a:rPr lang="cs-CZ" sz="2300" i="1" baseline="-25000" smtClean="0"/>
              <a:t>i</a:t>
            </a:r>
            <a:r>
              <a:rPr lang="cs-CZ" sz="2300" i="1" smtClean="0"/>
              <a:t>,i </a:t>
            </a:r>
            <a:r>
              <a:rPr lang="cs-CZ" sz="2300" smtClean="0"/>
              <a:t>= 1, 2, …, </a:t>
            </a:r>
            <a:r>
              <a:rPr lang="cs-CZ" sz="2300" i="1" smtClean="0"/>
              <a:t>n </a:t>
            </a:r>
            <a:r>
              <a:rPr lang="cs-CZ" sz="2300" smtClean="0"/>
              <a:t>je podle těchto kritérií popsána vektorem kriteriálních hodnot (</a:t>
            </a:r>
            <a:r>
              <a:rPr lang="cs-CZ" sz="2300" i="1" smtClean="0"/>
              <a:t>y</a:t>
            </a:r>
            <a:r>
              <a:rPr lang="cs-CZ" sz="2300" i="1" baseline="-25000" smtClean="0"/>
              <a:t>i</a:t>
            </a:r>
            <a:r>
              <a:rPr lang="cs-CZ" sz="2300" baseline="-25000" smtClean="0"/>
              <a:t>1</a:t>
            </a:r>
            <a:r>
              <a:rPr lang="cs-CZ" sz="2300" smtClean="0"/>
              <a:t>,</a:t>
            </a:r>
            <a:r>
              <a:rPr lang="cs-CZ" sz="2300" i="1" smtClean="0"/>
              <a:t>  y</a:t>
            </a:r>
            <a:r>
              <a:rPr lang="cs-CZ" sz="2300" i="1" baseline="-25000" smtClean="0"/>
              <a:t>i</a:t>
            </a:r>
            <a:r>
              <a:rPr lang="cs-CZ" sz="2300" baseline="-25000" smtClean="0"/>
              <a:t>2</a:t>
            </a:r>
            <a:r>
              <a:rPr lang="cs-CZ" sz="2300" smtClean="0"/>
              <a:t>, …, </a:t>
            </a:r>
            <a:r>
              <a:rPr lang="cs-CZ" sz="2300" i="1" smtClean="0"/>
              <a:t>y</a:t>
            </a:r>
            <a:r>
              <a:rPr lang="cs-CZ" sz="2300" i="1" baseline="-25000" smtClean="0"/>
              <a:t>ik</a:t>
            </a:r>
            <a:r>
              <a:rPr lang="cs-CZ" sz="2300" smtClean="0"/>
              <a:t>). </a:t>
            </a:r>
          </a:p>
          <a:p>
            <a:pPr lvl="1" eaLnBrk="1" hangingPunct="1"/>
            <a:r>
              <a:rPr lang="cs-CZ" sz="2300" smtClean="0"/>
              <a:t>úloha vícekriteriálního hodnocení variant je pak vyjádřena ve tvaru kriteriální matice: </a:t>
            </a:r>
            <a:r>
              <a:rPr lang="cs-CZ" sz="2300" i="1" smtClean="0"/>
              <a:t> </a:t>
            </a:r>
          </a:p>
          <a:p>
            <a:pPr lvl="1" eaLnBrk="1" hangingPunct="1">
              <a:buFont typeface="Wingdings" pitchFamily="2" charset="2"/>
              <a:buNone/>
            </a:pPr>
            <a:r>
              <a:rPr lang="cs-CZ" sz="2300" i="1" smtClean="0"/>
              <a:t>	Y = </a:t>
            </a:r>
            <a:r>
              <a:rPr lang="cs-CZ" sz="2300" smtClean="0"/>
              <a:t>(</a:t>
            </a:r>
            <a:r>
              <a:rPr lang="cs-CZ" sz="2300" i="1" smtClean="0"/>
              <a:t>y</a:t>
            </a:r>
            <a:r>
              <a:rPr lang="cs-CZ" sz="2300" i="1" baseline="-25000" smtClean="0"/>
              <a:t>ij</a:t>
            </a:r>
            <a:r>
              <a:rPr lang="cs-CZ" sz="2300" smtClean="0"/>
              <a:t>)</a:t>
            </a:r>
            <a:r>
              <a:rPr lang="cs-CZ" sz="2000" i="1" smtClean="0"/>
              <a:t>	</a:t>
            </a:r>
            <a:r>
              <a:rPr lang="cs-CZ" i="1" smtClean="0"/>
              <a:t>	</a:t>
            </a:r>
            <a:r>
              <a:rPr lang="cs-CZ"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smtClean="0"/>
              <a:t>Kriteriální matice rozhodování</a:t>
            </a:r>
          </a:p>
        </p:txBody>
      </p:sp>
      <p:sp>
        <p:nvSpPr>
          <p:cNvPr id="8195" name="Rectangle 3"/>
          <p:cNvSpPr>
            <a:spLocks noGrp="1" noChangeArrowheads="1"/>
          </p:cNvSpPr>
          <p:nvPr>
            <p:ph type="body" idx="1"/>
          </p:nvPr>
        </p:nvSpPr>
        <p:spPr/>
        <p:txBody>
          <a:bodyPr/>
          <a:lstStyle/>
          <a:p>
            <a:pPr eaLnBrk="1" hangingPunct="1"/>
            <a:endParaRPr lang="cs-CZ" sz="2600" smtClean="0"/>
          </a:p>
          <a:p>
            <a:pPr eaLnBrk="1" hangingPunct="1"/>
            <a:endParaRPr lang="cs-CZ" sz="2600" smtClean="0"/>
          </a:p>
          <a:p>
            <a:pPr eaLnBrk="1" hangingPunct="1"/>
            <a:endParaRPr lang="cs-CZ" sz="2600" smtClean="0"/>
          </a:p>
          <a:p>
            <a:pPr eaLnBrk="1" hangingPunct="1"/>
            <a:endParaRPr lang="cs-CZ" sz="2600" smtClean="0"/>
          </a:p>
          <a:p>
            <a:pPr eaLnBrk="1" hangingPunct="1"/>
            <a:endParaRPr lang="cs-CZ" sz="2600" smtClean="0"/>
          </a:p>
          <a:p>
            <a:pPr eaLnBrk="1" hangingPunct="1"/>
            <a:endParaRPr lang="cs-CZ" sz="2000" smtClean="0"/>
          </a:p>
          <a:p>
            <a:pPr eaLnBrk="1" hangingPunct="1"/>
            <a:r>
              <a:rPr lang="cs-CZ" sz="2000" smtClean="0"/>
              <a:t>Kde </a:t>
            </a:r>
            <a:r>
              <a:rPr lang="cs-CZ" sz="2000" i="1" smtClean="0"/>
              <a:t>y</a:t>
            </a:r>
            <a:r>
              <a:rPr lang="cs-CZ" sz="2000" i="1" baseline="-25000" smtClean="0"/>
              <a:t>ik </a:t>
            </a:r>
            <a:r>
              <a:rPr lang="cs-CZ" sz="2000" smtClean="0"/>
              <a:t>je hodnocení </a:t>
            </a:r>
            <a:r>
              <a:rPr lang="cs-CZ" sz="2000" i="1" smtClean="0"/>
              <a:t>i</a:t>
            </a:r>
            <a:r>
              <a:rPr lang="cs-CZ" sz="2000" smtClean="0"/>
              <a:t>-té</a:t>
            </a:r>
            <a:r>
              <a:rPr lang="cs-CZ" sz="2000" i="1" smtClean="0"/>
              <a:t> </a:t>
            </a:r>
            <a:r>
              <a:rPr lang="cs-CZ" sz="2000" smtClean="0"/>
              <a:t>varianty projektu podle </a:t>
            </a:r>
            <a:r>
              <a:rPr lang="cs-CZ" sz="2000" i="1" smtClean="0"/>
              <a:t>k</a:t>
            </a:r>
            <a:r>
              <a:rPr lang="cs-CZ" sz="2000" smtClean="0"/>
              <a:t>-tého kritéria</a:t>
            </a:r>
          </a:p>
          <a:p>
            <a:pPr eaLnBrk="1" hangingPunct="1"/>
            <a:r>
              <a:rPr lang="cs-CZ" sz="2000" smtClean="0"/>
              <a:t>Pro zjednodušení předpokládáme že všechna kritéria jsou maximalizační</a:t>
            </a:r>
            <a:endParaRPr lang="cs-CZ" sz="2000" i="1" baseline="-25000" smtClean="0"/>
          </a:p>
        </p:txBody>
      </p:sp>
      <p:sp>
        <p:nvSpPr>
          <p:cNvPr id="8196"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a:p>
        </p:txBody>
      </p:sp>
      <p:graphicFrame>
        <p:nvGraphicFramePr>
          <p:cNvPr id="8197" name="Object 4"/>
          <p:cNvGraphicFramePr>
            <a:graphicFrameLocks noChangeAspect="1"/>
          </p:cNvGraphicFramePr>
          <p:nvPr/>
        </p:nvGraphicFramePr>
        <p:xfrm>
          <a:off x="1804988" y="1916113"/>
          <a:ext cx="3487737" cy="2384425"/>
        </p:xfrm>
        <a:graphic>
          <a:graphicData uri="http://schemas.openxmlformats.org/presentationml/2006/ole">
            <mc:AlternateContent xmlns:mc="http://schemas.openxmlformats.org/markup-compatibility/2006">
              <mc:Choice xmlns:v="urn:schemas-microsoft-com:vml" Requires="v">
                <p:oleObj spid="_x0000_s8198" name="Rovnice" r:id="rId3" imgW="1892300" imgH="1295400" progId="Equation.3">
                  <p:embed/>
                </p:oleObj>
              </mc:Choice>
              <mc:Fallback>
                <p:oleObj name="Rovnice" r:id="rId3" imgW="1892300" imgH="12954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4988" y="1916113"/>
                        <a:ext cx="3487737" cy="238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smtClean="0"/>
              <a:t>Cíl vícekriteriálního hodnocení</a:t>
            </a:r>
          </a:p>
        </p:txBody>
      </p:sp>
      <p:sp>
        <p:nvSpPr>
          <p:cNvPr id="9219" name="Rectangle 3"/>
          <p:cNvSpPr>
            <a:spLocks noGrp="1" noChangeArrowheads="1"/>
          </p:cNvSpPr>
          <p:nvPr>
            <p:ph type="body" idx="1"/>
          </p:nvPr>
        </p:nvSpPr>
        <p:spPr/>
        <p:txBody>
          <a:bodyPr/>
          <a:lstStyle/>
          <a:p>
            <a:pPr eaLnBrk="1" hangingPunct="1"/>
            <a:r>
              <a:rPr lang="cs-CZ" smtClean="0"/>
              <a:t>Cílem metody výběru je najít variantu </a:t>
            </a:r>
            <a:r>
              <a:rPr lang="cs-CZ" i="1" smtClean="0"/>
              <a:t>a</a:t>
            </a:r>
            <a:r>
              <a:rPr lang="cs-CZ" i="1" baseline="-25000" smtClean="0"/>
              <a:t>opt</a:t>
            </a:r>
            <a:r>
              <a:rPr lang="cs-CZ" smtClean="0"/>
              <a:t> resp. množinu </a:t>
            </a:r>
            <a:r>
              <a:rPr lang="cs-CZ" i="1" smtClean="0"/>
              <a:t>D</a:t>
            </a:r>
            <a:r>
              <a:rPr lang="cs-CZ" smtClean="0"/>
              <a:t> variant, které by podle všech kritérií dosáhly co nejlepšího ohodnocení (tedy nejvyšších hodnot kritérií), přičemž jako nejlepší varianta </a:t>
            </a:r>
            <a:r>
              <a:rPr lang="cs-CZ" i="1" smtClean="0"/>
              <a:t>a</a:t>
            </a:r>
            <a:r>
              <a:rPr lang="cs-CZ" i="1" baseline="-25000" smtClean="0"/>
              <a:t>opt</a:t>
            </a:r>
            <a:r>
              <a:rPr lang="cs-CZ" smtClean="0"/>
              <a:t> může být vyhodnocena pouze některá nedominovaná varianta.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cs-CZ" sz="3400" smtClean="0"/>
              <a:t>Dominovaná a nedominovaná varianta</a:t>
            </a:r>
          </a:p>
        </p:txBody>
      </p:sp>
      <p:sp>
        <p:nvSpPr>
          <p:cNvPr id="10243" name="Rectangle 3"/>
          <p:cNvSpPr>
            <a:spLocks noGrp="1" noChangeArrowheads="1"/>
          </p:cNvSpPr>
          <p:nvPr>
            <p:ph type="body" idx="1"/>
          </p:nvPr>
        </p:nvSpPr>
        <p:spPr/>
        <p:txBody>
          <a:bodyPr/>
          <a:lstStyle/>
          <a:p>
            <a:pPr eaLnBrk="1" hangingPunct="1">
              <a:buFont typeface="Wingdings" pitchFamily="2" charset="2"/>
              <a:buNone/>
            </a:pPr>
            <a:r>
              <a:rPr lang="cs-CZ" smtClean="0"/>
              <a:t>Nedominovanou varianta</a:t>
            </a:r>
            <a:r>
              <a:rPr lang="cs-CZ" b="1" smtClean="0"/>
              <a:t> </a:t>
            </a:r>
          </a:p>
          <a:p>
            <a:pPr lvl="1" eaLnBrk="1" hangingPunct="1"/>
            <a:r>
              <a:rPr lang="cs-CZ" smtClean="0"/>
              <a:t>Projekt, ke kterému neexistuje v množině variant (projektů) jiná varianta, lépe hodnocená alespoň podle jednoho kritéria a ne hůře podle ostatních kritérií. </a:t>
            </a:r>
          </a:p>
          <a:p>
            <a:pPr eaLnBrk="1" hangingPunct="1">
              <a:buFont typeface="Wingdings" pitchFamily="2" charset="2"/>
              <a:buNone/>
            </a:pPr>
            <a:r>
              <a:rPr lang="cs-CZ" smtClean="0"/>
              <a:t>Dominovaná varianta</a:t>
            </a:r>
          </a:p>
          <a:p>
            <a:pPr lvl="1" eaLnBrk="1" hangingPunct="1"/>
            <a:r>
              <a:rPr lang="cs-CZ" smtClean="0"/>
              <a:t>Opačný případ, a říkáme, že ji „lepší“ varianta z uvedené definice dominuje.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cs-CZ" smtClean="0"/>
              <a:t>Výběr nejlepší varianty</a:t>
            </a:r>
          </a:p>
        </p:txBody>
      </p:sp>
      <p:sp>
        <p:nvSpPr>
          <p:cNvPr id="11267" name="Rectangle 3"/>
          <p:cNvSpPr>
            <a:spLocks noGrp="1" noChangeArrowheads="1"/>
          </p:cNvSpPr>
          <p:nvPr>
            <p:ph type="body" idx="1"/>
          </p:nvPr>
        </p:nvSpPr>
        <p:spPr/>
        <p:txBody>
          <a:bodyPr/>
          <a:lstStyle/>
          <a:p>
            <a:pPr eaLnBrk="1" hangingPunct="1"/>
            <a:r>
              <a:rPr lang="cs-CZ" sz="2600" smtClean="0"/>
              <a:t>Nejlepší varianta</a:t>
            </a:r>
          </a:p>
          <a:p>
            <a:pPr lvl="1" eaLnBrk="1" hangingPunct="1"/>
            <a:r>
              <a:rPr lang="cs-CZ" sz="2200" smtClean="0"/>
              <a:t>Máme-li vybrat pouze jednu nejlepší variantu, musíme pomocí metody (funkce) výběru </a:t>
            </a:r>
            <a:r>
              <a:rPr lang="cs-CZ" sz="2200" b="1" smtClean="0"/>
              <a:t>vybírat jen z množiny </a:t>
            </a:r>
            <a:r>
              <a:rPr lang="cs-CZ" sz="2200" b="1" i="1" smtClean="0"/>
              <a:t>D</a:t>
            </a:r>
            <a:r>
              <a:rPr lang="cs-CZ" sz="2200" b="1" smtClean="0"/>
              <a:t> variant nedominovaných.</a:t>
            </a:r>
            <a:r>
              <a:rPr lang="cs-CZ" sz="2200" smtClean="0"/>
              <a:t> </a:t>
            </a:r>
          </a:p>
          <a:p>
            <a:pPr eaLnBrk="1" hangingPunct="1"/>
            <a:r>
              <a:rPr lang="cs-CZ" sz="2600" smtClean="0"/>
              <a:t>Úplné řešení</a:t>
            </a:r>
          </a:p>
          <a:p>
            <a:pPr lvl="1" eaLnBrk="1" hangingPunct="1"/>
            <a:r>
              <a:rPr lang="cs-CZ" sz="2200" b="1" smtClean="0"/>
              <a:t>Úplným</a:t>
            </a:r>
            <a:r>
              <a:rPr lang="cs-CZ" sz="2200" smtClean="0"/>
              <a:t> řešením matematického modelu vícekriteriálního hodnocení variant je </a:t>
            </a:r>
            <a:r>
              <a:rPr lang="cs-CZ" sz="2200" b="1" smtClean="0"/>
              <a:t>množina nedominovaných variant </a:t>
            </a:r>
            <a:r>
              <a:rPr lang="cs-CZ" sz="2200" b="1" i="1" smtClean="0"/>
              <a:t>D</a:t>
            </a:r>
            <a:r>
              <a:rPr lang="cs-CZ" sz="2200" smtClean="0"/>
              <a:t> tato množina však může být značně rozsáhlá a může být i totožná s původní množinou všech variant </a:t>
            </a:r>
            <a:r>
              <a:rPr lang="cs-CZ" sz="2200" i="1" smtClean="0"/>
              <a:t>A</a:t>
            </a:r>
            <a:r>
              <a:rPr lang="cs-CZ" sz="2200" smtClean="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fil">
  <a:themeElements>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Verdana"/>
        <a:ea typeface=""/>
        <a:cs typeface=""/>
      </a:majorFont>
      <a:minorFont>
        <a:latin typeface="Verdan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Profile</Template>
  <TotalTime>565</TotalTime>
  <Words>904</Words>
  <Application>Microsoft Office PowerPoint</Application>
  <PresentationFormat>Předvádění na obrazovce (4:3)</PresentationFormat>
  <Paragraphs>251</Paragraphs>
  <Slides>37</Slides>
  <Notes>0</Notes>
  <HiddenSlides>0</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1</vt:i4>
      </vt:variant>
      <vt:variant>
        <vt:lpstr>Nadpisy snímků</vt:lpstr>
      </vt:variant>
      <vt:variant>
        <vt:i4>37</vt:i4>
      </vt:variant>
    </vt:vector>
  </HeadingPairs>
  <TitlesOfParts>
    <vt:vector size="46" baseType="lpstr">
      <vt:lpstr>Verdana</vt:lpstr>
      <vt:lpstr>Arial</vt:lpstr>
      <vt:lpstr>Wingdings</vt:lpstr>
      <vt:lpstr>Calibri</vt:lpstr>
      <vt:lpstr>Tahoma</vt:lpstr>
      <vt:lpstr>Times New Roman</vt:lpstr>
      <vt:lpstr>Symbol</vt:lpstr>
      <vt:lpstr>Profil</vt:lpstr>
      <vt:lpstr>Editor rovnic 3.0</vt:lpstr>
      <vt:lpstr>Přednáška</vt:lpstr>
      <vt:lpstr>Definice – Vícekriteriální hodnocení</vt:lpstr>
      <vt:lpstr>Klasifikace vícekeriteriálních úloh</vt:lpstr>
      <vt:lpstr>Popis vícekriteriálních rozhodovacích situací</vt:lpstr>
      <vt:lpstr>Formulace úlohy vícekriteriální analýzy</vt:lpstr>
      <vt:lpstr>Kriteriální matice rozhodování</vt:lpstr>
      <vt:lpstr>Cíl vícekriteriálního hodnocení</vt:lpstr>
      <vt:lpstr>Dominovaná a nedominovaná varianta</vt:lpstr>
      <vt:lpstr>Výběr nejlepší varianty</vt:lpstr>
      <vt:lpstr>Ideální a bazální varianta</vt:lpstr>
      <vt:lpstr>Vyjádření hodnot kritérií</vt:lpstr>
      <vt:lpstr>Stupnice a škály</vt:lpstr>
      <vt:lpstr>Nominální stupnice</vt:lpstr>
      <vt:lpstr>Příklad</vt:lpstr>
      <vt:lpstr>Ordinální stupnice</vt:lpstr>
      <vt:lpstr>Příklad</vt:lpstr>
      <vt:lpstr>Příklad </vt:lpstr>
      <vt:lpstr>Příklad </vt:lpstr>
      <vt:lpstr>Kardinální číselná stupnice</vt:lpstr>
      <vt:lpstr>Likertova stupnice</vt:lpstr>
      <vt:lpstr>Výhody a nedostatky stupnic a škál</vt:lpstr>
      <vt:lpstr>Vyjádření preferencí mezi kritérii</vt:lpstr>
      <vt:lpstr>Váhy</vt:lpstr>
      <vt:lpstr>Metody stanovení vah</vt:lpstr>
      <vt:lpstr>Metoda pořadí</vt:lpstr>
      <vt:lpstr>Metoda pořadí</vt:lpstr>
      <vt:lpstr>Bodovací metoda stanovení vah</vt:lpstr>
      <vt:lpstr>Klasifikace vícekriteriálních metod</vt:lpstr>
      <vt:lpstr>Klasifikace metod dílčího hodnocení</vt:lpstr>
      <vt:lpstr>Bodovací metoda (Vážená bodovací metoda)</vt:lpstr>
      <vt:lpstr>Přiřazení bodů</vt:lpstr>
      <vt:lpstr>Výpočet</vt:lpstr>
      <vt:lpstr>Zhodnocení bodovací metody</vt:lpstr>
      <vt:lpstr>Příklad bodovací metoda</vt:lpstr>
      <vt:lpstr>Kriteriální matice</vt:lpstr>
      <vt:lpstr>Váhy</vt:lpstr>
      <vt:lpstr>Bodovací metoda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Metody hodnocení veřejných projektů</dc:title>
  <dc:creator>Jana</dc:creator>
  <cp:lastModifiedBy>Jana</cp:lastModifiedBy>
  <cp:revision>30</cp:revision>
  <dcterms:created xsi:type="dcterms:W3CDTF">2006-09-10T14:17:29Z</dcterms:created>
  <dcterms:modified xsi:type="dcterms:W3CDTF">2012-04-30T14:28:06Z</dcterms:modified>
</cp:coreProperties>
</file>