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87" r:id="rId3"/>
    <p:sldId id="288" r:id="rId4"/>
    <p:sldId id="289" r:id="rId5"/>
    <p:sldId id="290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11" r:id="rId30"/>
    <p:sldId id="312" r:id="rId31"/>
    <p:sldId id="313" r:id="rId32"/>
    <p:sldId id="314" r:id="rId33"/>
    <p:sldId id="315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E152B-60DC-456E-8CF5-2C645ED508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63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73401-12E0-4B15-8B42-3F01ED789B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28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27D46-79F3-4843-AAA8-883A54738E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368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EE2EF-0E36-4D34-B758-A7217E33A3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03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3BC64-E18F-443F-BCD2-CCE6C8E8A7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83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198C2-71D1-4EBC-B900-94D79F95E3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AEA25-F866-4782-BBA4-644C363214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1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456AD-A8FE-4AE9-BA46-B1EF878ABE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57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706CA-4EDD-4037-8713-F43208D793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3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0B640-D949-4A64-9373-2ACC6BCA45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28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E443E-1E4B-4A45-A7A1-072E97F2DB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86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052CD-8987-458A-A41F-761D969B1A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77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DAB022B-F952-4B85-9231-13B416BEE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ukopova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pef.czu.cz/~BROZOVA/CASESTUDY/CaseStudyVAV/VAV_M2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ef.czu.cz/~BROZOVA/CASESTUDY/CaseStudyVAV/VAV_V2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3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5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7772400" cy="1470025"/>
          </a:xfrm>
        </p:spPr>
        <p:txBody>
          <a:bodyPr/>
          <a:lstStyle/>
          <a:p>
            <a:pPr eaLnBrk="1" hangingPunct="1"/>
            <a:r>
              <a:rPr lang="cs-CZ" smtClean="0"/>
              <a:t>Přednáška</a:t>
            </a:r>
            <a:endParaRPr lang="cs-CZ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429000"/>
            <a:ext cx="7773987" cy="2447925"/>
          </a:xfrm>
        </p:spPr>
        <p:txBody>
          <a:bodyPr/>
          <a:lstStyle/>
          <a:p>
            <a:pPr eaLnBrk="1" hangingPunct="1"/>
            <a:r>
              <a:rPr lang="cs-CZ" sz="3600" smtClean="0"/>
              <a:t>Vícekriteriální metody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						Jana Soukopová</a:t>
            </a:r>
          </a:p>
          <a:p>
            <a:pPr algn="r" eaLnBrk="1" hangingPunct="1"/>
            <a:r>
              <a:rPr lang="cs-CZ" sz="2000" smtClean="0">
                <a:hlinkClick r:id="rId2"/>
              </a:rPr>
              <a:t>soukopova@econ.muni.cz</a:t>
            </a: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Ideální a bazální varianta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hlinkClick r:id="rId2"/>
              </a:rPr>
              <a:t>ideální varianta</a:t>
            </a:r>
            <a:r>
              <a:rPr lang="cs-CZ" i="1" smtClean="0"/>
              <a:t>: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I = (70; 95; 8; 7,7; 7; 10)</a:t>
            </a:r>
          </a:p>
          <a:p>
            <a:pPr eaLnBrk="1" hangingPunct="1">
              <a:buFont typeface="Wingdings" pitchFamily="2" charset="2"/>
              <a:buNone/>
            </a:pPr>
            <a:endParaRPr lang="cs-CZ" i="1" smtClean="0"/>
          </a:p>
          <a:p>
            <a:pPr eaLnBrk="1" hangingPunct="1">
              <a:buFont typeface="Wingdings" pitchFamily="2" charset="2"/>
              <a:buNone/>
            </a:pPr>
            <a:r>
              <a:rPr lang="cs-CZ" i="1" smtClean="0">
                <a:hlinkClick r:id="rId2"/>
              </a:rPr>
              <a:t>bazální varianta</a:t>
            </a:r>
            <a:r>
              <a:rPr lang="cs-CZ" i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B = (35; 55; 0; 0,0; 0; 2).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Normalizovaná kriteriální matice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i="1" smtClean="0"/>
              <a:t>Pomocí transformačního vzorce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i="1" smtClean="0"/>
              <a:t>	vytvoříme normalizovanou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i="1" smtClean="0"/>
              <a:t>	kriteriální matici R.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6227763" y="1773238"/>
          <a:ext cx="1946275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Rovnice" r:id="rId3" imgW="825500" imgH="469900" progId="Equation.3">
                  <p:embed/>
                </p:oleObj>
              </mc:Choice>
              <mc:Fallback>
                <p:oleObj name="Rovnice" r:id="rId3" imgW="825500" imgH="469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1773238"/>
                        <a:ext cx="1946275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1187450" y="3141663"/>
          <a:ext cx="5545138" cy="277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Rovnice" r:id="rId5" imgW="2743200" imgH="1371600" progId="Equation.3">
                  <p:embed/>
                </p:oleObj>
              </mc:Choice>
              <mc:Fallback>
                <p:oleObj name="Rovnice" r:id="rId5" imgW="2743200" imgH="1371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141663"/>
                        <a:ext cx="5545138" cy="277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Dílčí hodnoty užitku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i="1" smtClean="0"/>
              <a:t>Pomocí vzorce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i="1" smtClean="0"/>
              <a:t>   	vypočteme dílčí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i="1" smtClean="0"/>
              <a:t>	hodnoty funkce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i="1" smtClean="0"/>
              <a:t>	užitku jednotlivých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i="1" smtClean="0"/>
              <a:t>	variant</a:t>
            </a:r>
            <a:r>
              <a:rPr lang="cs-CZ" sz="24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u(a</a:t>
            </a:r>
            <a:r>
              <a:rPr lang="cs-CZ" i="1" baseline="-25000" smtClean="0"/>
              <a:t>1</a:t>
            </a:r>
            <a:r>
              <a:rPr lang="cs-CZ" i="1" smtClean="0"/>
              <a:t>) = 0,548 	u(a</a:t>
            </a:r>
            <a:r>
              <a:rPr lang="cs-CZ" i="1" baseline="-25000" smtClean="0"/>
              <a:t>2</a:t>
            </a:r>
            <a:r>
              <a:rPr lang="cs-CZ" i="1" smtClean="0"/>
              <a:t>) = </a:t>
            </a:r>
            <a:r>
              <a:rPr lang="cs-CZ" smtClean="0"/>
              <a:t>0,443</a:t>
            </a:r>
            <a:endParaRPr lang="cs-CZ" i="1" smtClean="0"/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u(a</a:t>
            </a:r>
            <a:r>
              <a:rPr lang="cs-CZ" i="1" baseline="-25000" smtClean="0"/>
              <a:t>3</a:t>
            </a:r>
            <a:r>
              <a:rPr lang="cs-CZ" i="1" smtClean="0"/>
              <a:t>) = </a:t>
            </a:r>
            <a:r>
              <a:rPr lang="cs-CZ" smtClean="0"/>
              <a:t>0,532		</a:t>
            </a:r>
            <a:r>
              <a:rPr lang="cs-CZ" i="1" smtClean="0"/>
              <a:t>u(a</a:t>
            </a:r>
            <a:r>
              <a:rPr lang="cs-CZ" i="1" baseline="-25000" smtClean="0"/>
              <a:t>4</a:t>
            </a:r>
            <a:r>
              <a:rPr lang="cs-CZ" i="1" smtClean="0"/>
              <a:t>) = </a:t>
            </a:r>
            <a:r>
              <a:rPr lang="cs-CZ" smtClean="0"/>
              <a:t>0,274</a:t>
            </a:r>
            <a:endParaRPr lang="cs-CZ" i="1" smtClean="0"/>
          </a:p>
          <a:p>
            <a:pPr eaLnBrk="1" hangingPunct="1">
              <a:buFont typeface="Wingdings" pitchFamily="2" charset="2"/>
              <a:buNone/>
            </a:pPr>
            <a:r>
              <a:rPr lang="cs-CZ" i="1" smtClean="0"/>
              <a:t>u(a</a:t>
            </a:r>
            <a:r>
              <a:rPr lang="cs-CZ" i="1" baseline="-25000" smtClean="0"/>
              <a:t>5</a:t>
            </a:r>
            <a:r>
              <a:rPr lang="cs-CZ" i="1" smtClean="0"/>
              <a:t>) = </a:t>
            </a:r>
            <a:r>
              <a:rPr lang="cs-CZ" smtClean="0"/>
              <a:t>0,593		</a:t>
            </a:r>
            <a:r>
              <a:rPr lang="cs-CZ" i="1" smtClean="0"/>
              <a:t>u(a</a:t>
            </a:r>
            <a:r>
              <a:rPr lang="cs-CZ" i="1" baseline="-25000" smtClean="0"/>
              <a:t>6</a:t>
            </a:r>
            <a:r>
              <a:rPr lang="cs-CZ" i="1" smtClean="0"/>
              <a:t>) = </a:t>
            </a:r>
            <a:r>
              <a:rPr lang="cs-CZ" smtClean="0"/>
              <a:t>0,645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cs-CZ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4859338" y="2060575"/>
          <a:ext cx="27273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Rovnice" r:id="rId3" imgW="1002865" imgH="444307" progId="Equation.3">
                  <p:embed/>
                </p:oleObj>
              </mc:Choice>
              <mc:Fallback>
                <p:oleObj name="Rovnice" r:id="rId3" imgW="1002865" imgH="444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2060575"/>
                        <a:ext cx="272732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Řešení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i="1" smtClean="0"/>
              <a:t>Na základě </a:t>
            </a:r>
            <a:r>
              <a:rPr lang="cs-CZ" i="1" smtClean="0">
                <a:hlinkClick r:id="rId2"/>
              </a:rPr>
              <a:t>metody váženého součtu</a:t>
            </a:r>
            <a:r>
              <a:rPr lang="cs-CZ" i="1" smtClean="0"/>
              <a:t> byly vypočteny hodnoty dílčích funkcí užitku. </a:t>
            </a:r>
          </a:p>
          <a:p>
            <a:pPr eaLnBrk="1" hangingPunct="1"/>
            <a:r>
              <a:rPr lang="cs-CZ" i="1" smtClean="0"/>
              <a:t>Uspořádáním variant podle hodnot užitku dostáváme pořadí variant: </a:t>
            </a:r>
          </a:p>
          <a:p>
            <a:pPr lvl="1" eaLnBrk="1" hangingPunct="1"/>
            <a:r>
              <a:rPr lang="cs-CZ" i="1" smtClean="0"/>
              <a:t>a</a:t>
            </a:r>
            <a:r>
              <a:rPr lang="cs-CZ" i="1" baseline="-25000" smtClean="0"/>
              <a:t>6</a:t>
            </a:r>
            <a:r>
              <a:rPr lang="cs-CZ" i="1" smtClean="0"/>
              <a:t>, a</a:t>
            </a:r>
            <a:r>
              <a:rPr lang="cs-CZ" i="1" baseline="-25000" smtClean="0"/>
              <a:t>5</a:t>
            </a:r>
            <a:r>
              <a:rPr lang="cs-CZ" i="1" smtClean="0"/>
              <a:t>, a</a:t>
            </a:r>
            <a:r>
              <a:rPr lang="cs-CZ" i="1" baseline="-25000" smtClean="0"/>
              <a:t>1</a:t>
            </a:r>
            <a:r>
              <a:rPr lang="cs-CZ" i="1" smtClean="0"/>
              <a:t>, a</a:t>
            </a:r>
            <a:r>
              <a:rPr lang="cs-CZ" i="1" baseline="-25000" smtClean="0"/>
              <a:t>3</a:t>
            </a:r>
            <a:r>
              <a:rPr lang="cs-CZ" i="1" smtClean="0"/>
              <a:t>, a</a:t>
            </a:r>
            <a:r>
              <a:rPr lang="cs-CZ" i="1" baseline="-25000" smtClean="0"/>
              <a:t>2</a:t>
            </a:r>
            <a:r>
              <a:rPr lang="cs-CZ" i="1" smtClean="0"/>
              <a:t>, a</a:t>
            </a:r>
            <a:r>
              <a:rPr lang="cs-CZ" i="1" baseline="-25000" smtClean="0"/>
              <a:t>4</a:t>
            </a:r>
            <a:r>
              <a:rPr lang="cs-CZ" i="1" smtClean="0"/>
              <a:t>. </a:t>
            </a:r>
          </a:p>
          <a:p>
            <a:pPr eaLnBrk="1" hangingPunct="1"/>
            <a:r>
              <a:rPr lang="cs-CZ" i="1" smtClean="0"/>
              <a:t>Maximální hodnoty užitku dosahuje varianta a</a:t>
            </a:r>
            <a:r>
              <a:rPr lang="cs-CZ" sz="2600" i="1" baseline="-25000" smtClean="0"/>
              <a:t>6</a:t>
            </a:r>
            <a:r>
              <a:rPr lang="cs-CZ" i="1" smtClean="0"/>
              <a:t> a je vybrána jako nejlepší.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Metody párového srovnání variant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Lexikografická metoda</a:t>
            </a:r>
          </a:p>
          <a:p>
            <a:pPr eaLnBrk="1" hangingPunct="1"/>
            <a:r>
              <a:rPr lang="cs-CZ" smtClean="0"/>
              <a:t>Metoda AHP</a:t>
            </a:r>
          </a:p>
          <a:p>
            <a:pPr eaLnBrk="1" hangingPunct="1"/>
            <a:r>
              <a:rPr lang="cs-CZ" smtClean="0"/>
              <a:t>Metody třídy ELECTRE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Hlavní rozdíl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nezískáme číselné celkové ohodnocení jednotlivých variant, ale výsledkem je pouze rozklad souboru hodnocených variant na několik indiferenčních tříd a preferenční uspořádání těchto tříd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varianty obsažené v každé indiferenční třídě lze považovat za varianty rovnocenné z hlediska celého souboru kritérií.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Společný rys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informace pro stanovení preferenčního uspořádání variant tvoří výsledky párového srovnávání těchto variant vzhledem k jednotlivým kritériím hodnocení.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Lexikografická metoda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sz="3400" smtClean="0"/>
              <a:t>Jednodušší metoda vícekriteriální analýzy.</a:t>
            </a:r>
          </a:p>
          <a:p>
            <a:pPr eaLnBrk="1" hangingPunct="1"/>
            <a:r>
              <a:rPr lang="cs-CZ" sz="3400" smtClean="0"/>
              <a:t>Postupně hodnotí varianty podle jednotlivých kritérií v pořadí jejich důležitosti. </a:t>
            </a:r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metody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smtClean="0"/>
              <a:t>Krok 1	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/>
              <a:t>	</a:t>
            </a:r>
            <a:r>
              <a:rPr lang="cs-CZ" sz="2000" smtClean="0"/>
              <a:t>Uspořádání kritérií podle důležitosti od nejdůležitějšího po nejméně důležité </a:t>
            </a:r>
            <a:r>
              <a:rPr lang="cs-CZ" sz="2000" i="1" smtClean="0"/>
              <a:t>k</a:t>
            </a:r>
            <a:r>
              <a:rPr lang="cs-CZ" sz="2000" baseline="-25000" smtClean="0"/>
              <a:t>1</a:t>
            </a:r>
            <a:r>
              <a:rPr lang="cs-CZ" sz="2000" smtClean="0"/>
              <a:t>, </a:t>
            </a:r>
            <a:r>
              <a:rPr lang="cs-CZ" sz="2000" i="1" smtClean="0"/>
              <a:t>k</a:t>
            </a:r>
            <a:r>
              <a:rPr lang="cs-CZ" sz="2000" baseline="-25000" smtClean="0"/>
              <a:t>2</a:t>
            </a:r>
            <a:r>
              <a:rPr lang="cs-CZ" sz="2000" smtClean="0"/>
              <a:t>, …, </a:t>
            </a:r>
            <a:r>
              <a:rPr lang="cs-CZ" sz="2000" i="1" smtClean="0"/>
              <a:t>k</a:t>
            </a:r>
            <a:r>
              <a:rPr lang="cs-CZ" sz="2000" baseline="-25000" smtClean="0"/>
              <a:t>k</a:t>
            </a:r>
            <a:r>
              <a:rPr lang="cs-CZ" sz="2000" smtClean="0"/>
              <a:t>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smtClean="0"/>
              <a:t>Krok 2	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	Metoda vybírá z množiny variant </a:t>
            </a:r>
            <a:r>
              <a:rPr lang="cs-CZ" sz="2000" i="1" smtClean="0"/>
              <a:t>A</a:t>
            </a:r>
            <a:r>
              <a:rPr lang="cs-CZ" sz="2000" smtClean="0"/>
              <a:t>, podmnožinu </a:t>
            </a:r>
            <a:r>
              <a:rPr lang="cs-CZ" sz="2000" i="1" smtClean="0"/>
              <a:t>A</a:t>
            </a:r>
            <a:r>
              <a:rPr lang="cs-CZ" sz="2000" smtClean="0"/>
              <a:t>(1), jejímiž prvky jsou varianty </a:t>
            </a:r>
            <a:r>
              <a:rPr lang="cs-CZ" sz="2000" i="1" smtClean="0"/>
              <a:t>ai</a:t>
            </a:r>
            <a:r>
              <a:rPr lang="cs-CZ" sz="2000" smtClean="0"/>
              <a:t>, které dosahují maximální hodnoty podle nejvýznamnějšího kritéria </a:t>
            </a:r>
            <a:r>
              <a:rPr lang="cs-CZ" sz="2000" i="1" smtClean="0"/>
              <a:t>k</a:t>
            </a:r>
            <a:r>
              <a:rPr lang="cs-CZ" sz="2000" baseline="-25000" smtClean="0"/>
              <a:t>1</a:t>
            </a:r>
            <a:r>
              <a:rPr lang="cs-CZ" sz="2000" smtClean="0"/>
              <a:t>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smtClean="0"/>
              <a:t>Krok 3	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	Dále z množiny variant </a:t>
            </a:r>
            <a:r>
              <a:rPr lang="cs-CZ" sz="2000" i="1" smtClean="0"/>
              <a:t>A</a:t>
            </a:r>
            <a:r>
              <a:rPr lang="cs-CZ" sz="2000" smtClean="0"/>
              <a:t>(1) následně vybíráme podmnožinu variant </a:t>
            </a:r>
            <a:r>
              <a:rPr lang="cs-CZ" sz="2000" i="1" smtClean="0"/>
              <a:t>A</a:t>
            </a:r>
            <a:r>
              <a:rPr lang="cs-CZ" sz="2000" smtClean="0"/>
              <a:t>(2), jejímiž prvky jsou varianty</a:t>
            </a:r>
            <a:r>
              <a:rPr lang="cs-CZ" sz="2000" i="1" smtClean="0"/>
              <a:t> a</a:t>
            </a:r>
            <a:r>
              <a:rPr lang="cs-CZ" sz="2000" baseline="-25000" smtClean="0"/>
              <a:t>j</a:t>
            </a:r>
            <a:r>
              <a:rPr lang="cs-CZ" sz="2000" smtClean="0"/>
              <a:t>, které dosahují maximální hodnoty podle druhého nejvýznamnějšího kritéria </a:t>
            </a:r>
            <a:r>
              <a:rPr lang="cs-CZ" sz="2000" i="1" smtClean="0"/>
              <a:t>k</a:t>
            </a:r>
            <a:r>
              <a:rPr lang="cs-CZ" sz="2000" baseline="-25000" smtClean="0"/>
              <a:t>2</a:t>
            </a:r>
            <a:r>
              <a:rPr lang="cs-CZ" sz="2000" smtClean="0"/>
              <a:t> na množině variant </a:t>
            </a:r>
            <a:r>
              <a:rPr lang="cs-CZ" sz="2000" i="1" smtClean="0"/>
              <a:t>A</a:t>
            </a:r>
            <a:r>
              <a:rPr lang="cs-CZ" sz="2000" smtClean="0"/>
              <a:t>(1), atd.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Výpočet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Proces výběru variant končí: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když některá podmnožina </a:t>
            </a:r>
            <a:r>
              <a:rPr lang="cs-CZ" i="1" smtClean="0"/>
              <a:t>A</a:t>
            </a:r>
            <a:r>
              <a:rPr lang="cs-CZ" smtClean="0"/>
              <a:t>(</a:t>
            </a:r>
            <a:r>
              <a:rPr lang="cs-CZ" i="1" smtClean="0"/>
              <a:t>i</a:t>
            </a:r>
            <a:r>
              <a:rPr lang="cs-CZ" smtClean="0"/>
              <a:t>), </a:t>
            </a:r>
            <a:r>
              <a:rPr lang="cs-CZ" i="1" smtClean="0"/>
              <a:t>i </a:t>
            </a:r>
            <a:r>
              <a:rPr lang="cs-CZ" smtClean="0"/>
              <a:t>= 1, 2, …., </a:t>
            </a:r>
            <a:r>
              <a:rPr lang="cs-CZ" i="1" smtClean="0"/>
              <a:t>k</a:t>
            </a:r>
            <a:r>
              <a:rPr lang="cs-CZ" smtClean="0"/>
              <a:t>, je jednoprvková, potom je tato varianta považována za optimální.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když se projde všemi kritérii </a:t>
            </a:r>
            <a:r>
              <a:rPr lang="cs-CZ" i="1" smtClean="0"/>
              <a:t>k</a:t>
            </a:r>
            <a:r>
              <a:rPr lang="cs-CZ" baseline="-25000" smtClean="0"/>
              <a:t>1</a:t>
            </a:r>
            <a:r>
              <a:rPr lang="cs-CZ" smtClean="0"/>
              <a:t>, </a:t>
            </a:r>
            <a:r>
              <a:rPr lang="cs-CZ" i="1" smtClean="0"/>
              <a:t>k</a:t>
            </a:r>
            <a:r>
              <a:rPr lang="cs-CZ" baseline="-25000" smtClean="0"/>
              <a:t>2</a:t>
            </a:r>
            <a:r>
              <a:rPr lang="cs-CZ" smtClean="0"/>
              <a:t>, …, </a:t>
            </a:r>
            <a:r>
              <a:rPr lang="cs-CZ" i="1" smtClean="0"/>
              <a:t>k</a:t>
            </a:r>
            <a:r>
              <a:rPr lang="cs-CZ" baseline="-25000" smtClean="0"/>
              <a:t>k</a:t>
            </a:r>
            <a:r>
              <a:rPr lang="cs-CZ" smtClean="0"/>
              <a:t>, a podmnožina </a:t>
            </a:r>
            <a:r>
              <a:rPr lang="cs-CZ" i="1" smtClean="0"/>
              <a:t>A</a:t>
            </a:r>
            <a:r>
              <a:rPr lang="cs-CZ" smtClean="0"/>
              <a:t>(</a:t>
            </a:r>
            <a:r>
              <a:rPr lang="cs-CZ" i="1" smtClean="0"/>
              <a:t>k</a:t>
            </a:r>
            <a:r>
              <a:rPr lang="cs-CZ" smtClean="0"/>
              <a:t>) obsahuje více variant, které jsou z hlediska uvažovaných kritérií rovnocenné. Potom se podle nějakého dodatečného kritéria vybere jedna z nich jako kompromisní varianta.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Metoda váženého součtu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cs-CZ" sz="2800" smtClean="0"/>
              <a:t>angl. Weight Sum Approach - WSA, </a:t>
            </a:r>
          </a:p>
          <a:p>
            <a:pPr algn="just" eaLnBrk="1" hangingPunct="1"/>
            <a:r>
              <a:rPr lang="cs-CZ" sz="2800" smtClean="0"/>
              <a:t>známá též pod názvem metoda vážených dílčích pořadí, </a:t>
            </a:r>
          </a:p>
          <a:p>
            <a:pPr algn="just" eaLnBrk="1" hangingPunct="1"/>
            <a:r>
              <a:rPr lang="cs-CZ" sz="2800" smtClean="0"/>
              <a:t>vychází z principu maximalizace užitku, ale předpokládá pouze lineární funkci užitku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Využití lexikografické metody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Ve veřejné správě</a:t>
            </a:r>
          </a:p>
          <a:p>
            <a:pPr lvl="1" eaLnBrk="1" hangingPunct="1"/>
            <a:r>
              <a:rPr lang="cs-CZ" smtClean="0"/>
              <a:t>Ministerstva</a:t>
            </a:r>
          </a:p>
          <a:p>
            <a:pPr lvl="1" eaLnBrk="1" hangingPunct="1"/>
            <a:r>
              <a:rPr lang="cs-CZ" smtClean="0"/>
              <a:t>Obecní úřady atd.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Zhodnocení lexikografické metody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500" smtClean="0"/>
              <a:t>často využívaná kvůli své jednoduchosti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smtClean="0"/>
              <a:t>Řada nevýhod. 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smtClean="0"/>
              <a:t>Hlavní nevýhoda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při hodnocení se současně nepřihlíží k dosaženým hodnotám podle dalších kritérií. 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smtClean="0">
                <a:solidFill>
                  <a:schemeClr val="accent2"/>
                </a:solidFill>
              </a:rPr>
              <a:t>Aby byla použitelná, nesmí existovat žádná vzájemná závislost mezi různými etapami volby, tedy žádné kritérium nesmí reagovat na utřídění získaná jinými kritérii!!!!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Lexikografická metoda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i="1" smtClean="0"/>
              <a:t>Na základě expertního posudku je třeba zvolit vhodnou lokalitu pro výstavbu elektrárny na zpracování bioodpadů, které vznikají v zařízeních veřejného stravování (restaurace, hotely, jídelny, menzy, školní kuchyně) a podle nového nařízení EU se nesmí dále zpracovávat na masokostní moučku v kafilériích. Tato lokalita bude vybrána podle šesti kritérií.</a:t>
            </a:r>
            <a:r>
              <a:rPr lang="cs-CZ" sz="2600" smtClean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Kritéria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i="1" smtClean="0"/>
              <a:t>k</a:t>
            </a:r>
            <a:r>
              <a:rPr lang="cs-CZ" sz="2600" i="1" baseline="-25000" smtClean="0"/>
              <a:t>1 </a:t>
            </a:r>
            <a:r>
              <a:rPr lang="cs-CZ" sz="2600" i="1" smtClean="0"/>
              <a:t>		Počet pracovních sil, které budou nutné 	k provozu bioelektrárny 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i="1" smtClean="0"/>
              <a:t>k</a:t>
            </a:r>
            <a:r>
              <a:rPr lang="cs-CZ" sz="2600" i="1" baseline="-25000" smtClean="0"/>
              <a:t>2</a:t>
            </a:r>
            <a:r>
              <a:rPr lang="cs-CZ" sz="2600" i="1" smtClean="0"/>
              <a:t>		Celkový objem (v MW)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i="1" smtClean="0"/>
              <a:t>k</a:t>
            </a:r>
            <a:r>
              <a:rPr lang="cs-CZ" sz="2600" i="1" baseline="-25000" smtClean="0"/>
              <a:t>3</a:t>
            </a:r>
            <a:r>
              <a:rPr lang="cs-CZ" sz="2600" i="1" smtClean="0"/>
              <a:t>		Investiční náklady na výstavbu (v mld. 	Kč)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i="1" smtClean="0"/>
              <a:t>k</a:t>
            </a:r>
            <a:r>
              <a:rPr lang="cs-CZ" sz="2600" i="1" baseline="-25000" smtClean="0"/>
              <a:t>4</a:t>
            </a:r>
            <a:r>
              <a:rPr lang="cs-CZ" sz="2600" i="1" smtClean="0"/>
              <a:t>		Provozní náklady na provoz (v mil Kč)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i="1" smtClean="0"/>
              <a:t>k</a:t>
            </a:r>
            <a:r>
              <a:rPr lang="cs-CZ" sz="2600" i="1" baseline="-25000" smtClean="0"/>
              <a:t>5</a:t>
            </a:r>
            <a:r>
              <a:rPr lang="cs-CZ" sz="2600" i="1" smtClean="0"/>
              <a:t>		Přepravní náklady na svoz bioodpadů (v 	mil Kč)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i="1" smtClean="0"/>
              <a:t>k</a:t>
            </a:r>
            <a:r>
              <a:rPr lang="cs-CZ" sz="2600" i="1" baseline="-25000" smtClean="0"/>
              <a:t>6</a:t>
            </a:r>
            <a:r>
              <a:rPr lang="cs-CZ" sz="2600" i="1" smtClean="0"/>
              <a:t>		Stupeň spolehlivosti provozu dle 10 	stupňové stupnice (tedy minimalizace 	negativních důsledků pro obyvatelstvo)</a:t>
            </a:r>
            <a:endParaRPr lang="cs-CZ" sz="26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Kriteriální matice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>
            <p:ph idx="1"/>
          </p:nvPr>
        </p:nvGraphicFramePr>
        <p:xfrm>
          <a:off x="1258888" y="1844675"/>
          <a:ext cx="5976937" cy="388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Rovnice" r:id="rId3" imgW="2108200" imgH="1371600" progId="Equation.3">
                  <p:embed/>
                </p:oleObj>
              </mc:Choice>
              <mc:Fallback>
                <p:oleObj name="Rovnice" r:id="rId3" imgW="2108200" imgH="1371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844675"/>
                        <a:ext cx="5976937" cy="388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Seřazení kritérií podle důležitosti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3</a:t>
            </a:r>
            <a:r>
              <a:rPr lang="cs-CZ" sz="2100" i="1" smtClean="0"/>
              <a:t>		Investiční náklady na výstavbu (v mld. 	Kč) – max 	7 mld Kč.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6</a:t>
            </a:r>
            <a:r>
              <a:rPr lang="cs-CZ" sz="2100" i="1" smtClean="0"/>
              <a:t>		Stupeň spolehlivosti provozu dle 10 stupňové 	stupnice (tedy minimalizace negativních 	důsledků 	pro obyvatelstvo) – min 7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2</a:t>
            </a:r>
            <a:r>
              <a:rPr lang="cs-CZ" sz="2100" i="1" smtClean="0"/>
              <a:t>		Celkový objem (v MW) – min 70 MW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1 </a:t>
            </a:r>
            <a:r>
              <a:rPr lang="cs-CZ" sz="2100" i="1" smtClean="0"/>
              <a:t>		Počet pracovních sil, které budou nutné 	k provozu 	bioelektrárny – min 40 osob	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4</a:t>
            </a:r>
            <a:r>
              <a:rPr lang="cs-CZ" sz="2100" i="1" smtClean="0"/>
              <a:t>		Provozní náklady na provoz (v mil Kč) – max 5 mil.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5</a:t>
            </a:r>
            <a:r>
              <a:rPr lang="cs-CZ" sz="2100" i="1" smtClean="0"/>
              <a:t>		Přepravní náklady na svoz bioodpadů (v 	mil Kč) - 	max 8 mil. Kč</a:t>
            </a:r>
            <a:endParaRPr lang="cs-CZ" sz="2100" smtClean="0"/>
          </a:p>
          <a:p>
            <a:pPr eaLnBrk="1" hangingPunct="1">
              <a:lnSpc>
                <a:spcPct val="90000"/>
              </a:lnSpc>
            </a:pPr>
            <a:endParaRPr lang="cs-CZ" sz="21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Množina A1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93050" cy="4267200"/>
          </a:xfrm>
        </p:spPr>
        <p:txBody>
          <a:bodyPr/>
          <a:lstStyle/>
          <a:p>
            <a:pPr eaLnBrk="1" hangingPunct="1"/>
            <a:r>
              <a:rPr lang="cs-CZ" sz="2600" smtClean="0"/>
              <a:t>Zde je první výběr podle nejdůležitějšího kritéria </a:t>
            </a:r>
            <a:br>
              <a:rPr lang="cs-CZ" sz="2600" smtClean="0"/>
            </a:br>
            <a:endParaRPr lang="cs-CZ" sz="2600" smtClean="0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700338" y="2349500"/>
          <a:ext cx="453707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Rovnice" r:id="rId3" imgW="1244060" imgH="215806" progId="Equation.3">
                  <p:embed/>
                </p:oleObj>
              </mc:Choice>
              <mc:Fallback>
                <p:oleObj name="Rovnice" r:id="rId3" imgW="1244060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349500"/>
                        <a:ext cx="453707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1116013" y="3500438"/>
          <a:ext cx="3527425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Rovnice" r:id="rId5" imgW="2108200" imgH="1371600" progId="Equation.3">
                  <p:embed/>
                </p:oleObj>
              </mc:Choice>
              <mc:Fallback>
                <p:oleObj name="Rovnice" r:id="rId5" imgW="2108200" imgH="1371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500438"/>
                        <a:ext cx="3527425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Množina A2 a A3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6075" cy="4267200"/>
          </a:xfrm>
        </p:spPr>
        <p:txBody>
          <a:bodyPr/>
          <a:lstStyle/>
          <a:p>
            <a:pPr eaLnBrk="1" hangingPunct="1"/>
            <a:r>
              <a:rPr lang="cs-CZ" sz="2600" smtClean="0"/>
              <a:t>Zde je výběr podle druhého nejdůležitějšího kritéria </a:t>
            </a:r>
            <a:br>
              <a:rPr lang="cs-CZ" sz="2600" smtClean="0"/>
            </a:br>
            <a:endParaRPr lang="cs-CZ" sz="2600" smtClean="0"/>
          </a:p>
          <a:p>
            <a:pPr eaLnBrk="1" hangingPunct="1"/>
            <a:endParaRPr lang="cs-CZ" sz="2600" smtClean="0"/>
          </a:p>
          <a:p>
            <a:pPr eaLnBrk="1" hangingPunct="1"/>
            <a:endParaRPr lang="cs-CZ" sz="2600" smtClean="0"/>
          </a:p>
          <a:p>
            <a:pPr eaLnBrk="1" hangingPunct="1"/>
            <a:r>
              <a:rPr lang="cs-CZ" sz="2600" smtClean="0"/>
              <a:t>A následně podle třetího nejdůležitějšího kritéria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555875" y="2924175"/>
          <a:ext cx="316865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Rovnice" r:id="rId3" imgW="939392" imgH="215806" progId="Equation.3">
                  <p:embed/>
                </p:oleObj>
              </mc:Choice>
              <mc:Fallback>
                <p:oleObj name="Rovnice" r:id="rId3" imgW="939392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924175"/>
                        <a:ext cx="3168650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555875" y="4941888"/>
          <a:ext cx="26638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Rovnice" r:id="rId5" imgW="748975" imgH="215806" progId="Equation.3">
                  <p:embed/>
                </p:oleObj>
              </mc:Choice>
              <mc:Fallback>
                <p:oleObj name="Rovnice" r:id="rId5" imgW="748975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4941888"/>
                        <a:ext cx="26638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postup a řešení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/>
            <a:r>
              <a:rPr lang="cs-CZ" sz="2600" smtClean="0"/>
              <a:t>Podle dalšího kritéria se nám množina nezmění, tedy</a:t>
            </a:r>
          </a:p>
          <a:p>
            <a:pPr eaLnBrk="1" hangingPunct="1"/>
            <a:endParaRPr lang="cs-CZ" sz="2600" smtClean="0"/>
          </a:p>
          <a:p>
            <a:pPr eaLnBrk="1" hangingPunct="1"/>
            <a:endParaRPr lang="cs-CZ" sz="2600" smtClean="0"/>
          </a:p>
          <a:p>
            <a:pPr eaLnBrk="1" hangingPunct="1"/>
            <a:r>
              <a:rPr lang="cs-CZ" sz="2600" smtClean="0"/>
              <a:t>Podle dalšího kritéria je již množina jednoprvková</a:t>
            </a:r>
          </a:p>
          <a:p>
            <a:pPr eaLnBrk="1" hangingPunct="1"/>
            <a:endParaRPr lang="cs-CZ" sz="2600" smtClean="0"/>
          </a:p>
          <a:p>
            <a:pPr eaLnBrk="1" hangingPunct="1"/>
            <a:endParaRPr lang="cs-CZ" sz="2600" smtClean="0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924300" y="2276475"/>
          <a:ext cx="2808288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Rovnice" r:id="rId3" imgW="761669" imgH="215806" progId="Equation.3">
                  <p:embed/>
                </p:oleObj>
              </mc:Choice>
              <mc:Fallback>
                <p:oleObj name="Rovnice" r:id="rId3" imgW="761669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276475"/>
                        <a:ext cx="2808288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206875" y="4400550"/>
          <a:ext cx="23860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Rovnice" r:id="rId5" imgW="710891" imgH="215806" progId="Equation.3">
                  <p:embed/>
                </p:oleObj>
              </mc:Choice>
              <mc:Fallback>
                <p:oleObj name="Rovnice" r:id="rId5" imgW="710891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75" y="4400550"/>
                        <a:ext cx="238601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Metoda AHP (Saatyho metoda)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629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angl. Analytic Hierarchy Process</a:t>
            </a:r>
          </a:p>
          <a:p>
            <a:pPr eaLnBrk="1" hangingPunct="1"/>
            <a:r>
              <a:rPr lang="cs-CZ" smtClean="0"/>
              <a:t>Jednoduchá a účinná metoda</a:t>
            </a:r>
          </a:p>
          <a:p>
            <a:pPr eaLnBrk="1" hangingPunct="1"/>
            <a:r>
              <a:rPr lang="cs-CZ" smtClean="0"/>
              <a:t>Vychází z posloupnosti párových srovnání vhodně stanovených částí systému   </a:t>
            </a:r>
          </a:p>
          <a:p>
            <a:pPr eaLnBrk="1" hangingPunct="1"/>
            <a:r>
              <a:rPr lang="cs-CZ" smtClean="0"/>
              <a:t>Spolu s bodovací metodou patří mezi nejčastěji používané metody vícekriteriální analýzy.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výpočtu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500" smtClean="0"/>
              <a:t>Vytvoří se normalizovaná kriteriální matice </a:t>
            </a:r>
            <a:r>
              <a:rPr lang="cs-CZ" sz="2500" i="1" smtClean="0"/>
              <a:t>R = </a:t>
            </a:r>
            <a:r>
              <a:rPr lang="cs-CZ" sz="2500" smtClean="0"/>
              <a:t>(</a:t>
            </a:r>
            <a:r>
              <a:rPr lang="cs-CZ" sz="2500" i="1" smtClean="0"/>
              <a:t>rij</a:t>
            </a:r>
            <a:r>
              <a:rPr lang="cs-CZ" sz="2500" smtClean="0"/>
              <a:t>), jejíž prvky získáme z kriteriální matice </a:t>
            </a:r>
            <a:r>
              <a:rPr lang="cs-CZ" sz="2500" i="1" smtClean="0"/>
              <a:t>Y</a:t>
            </a:r>
            <a:r>
              <a:rPr lang="cs-CZ" sz="2500" smtClean="0"/>
              <a:t> a jejích řádků odpovídajícím ideální (</a:t>
            </a:r>
            <a:r>
              <a:rPr lang="cs-CZ" sz="2500" i="1" smtClean="0"/>
              <a:t>I</a:t>
            </a:r>
            <a:r>
              <a:rPr lang="cs-CZ" sz="2500" smtClean="0"/>
              <a:t>) a bazální (</a:t>
            </a:r>
            <a:r>
              <a:rPr lang="cs-CZ" sz="2500" i="1" smtClean="0"/>
              <a:t>B</a:t>
            </a:r>
            <a:r>
              <a:rPr lang="cs-CZ" sz="2500" smtClean="0"/>
              <a:t>)  variantě pomocí transformačního vzorce:</a:t>
            </a:r>
          </a:p>
          <a:p>
            <a:pPr eaLnBrk="1" hangingPunct="1">
              <a:lnSpc>
                <a:spcPct val="90000"/>
              </a:lnSpc>
            </a:pPr>
            <a:endParaRPr lang="cs-CZ" sz="2500" smtClean="0"/>
          </a:p>
          <a:p>
            <a:pPr eaLnBrk="1" hangingPunct="1">
              <a:lnSpc>
                <a:spcPct val="90000"/>
              </a:lnSpc>
            </a:pPr>
            <a:endParaRPr lang="cs-CZ" sz="2500" smtClean="0"/>
          </a:p>
          <a:p>
            <a:pPr eaLnBrk="1" hangingPunct="1">
              <a:lnSpc>
                <a:spcPct val="90000"/>
              </a:lnSpc>
            </a:pPr>
            <a:endParaRPr lang="cs-CZ" sz="2500" smtClean="0"/>
          </a:p>
          <a:p>
            <a:pPr eaLnBrk="1" hangingPunct="1">
              <a:lnSpc>
                <a:spcPct val="90000"/>
              </a:lnSpc>
            </a:pPr>
            <a:endParaRPr lang="cs-CZ" sz="2500" smtClean="0"/>
          </a:p>
          <a:p>
            <a:pPr eaLnBrk="1" hangingPunct="1">
              <a:lnSpc>
                <a:spcPct val="90000"/>
              </a:lnSpc>
            </a:pPr>
            <a:r>
              <a:rPr lang="cs-CZ" sz="2500" smtClean="0"/>
              <a:t>Tato matice již představuje matici hodnot užitku i-té varianty podle j-tého kritéria 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5" name="Object 4"/>
          <p:cNvGraphicFramePr>
            <a:graphicFrameLocks noChangeAspect="1"/>
          </p:cNvGraphicFramePr>
          <p:nvPr/>
        </p:nvGraphicFramePr>
        <p:xfrm>
          <a:off x="2484438" y="3716338"/>
          <a:ext cx="2232025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Rovnice" r:id="rId3" imgW="825500" imgH="469900" progId="Equation.3">
                  <p:embed/>
                </p:oleObj>
              </mc:Choice>
              <mc:Fallback>
                <p:oleObj name="Rovnice" r:id="rId3" imgW="825500" imgH="469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716338"/>
                        <a:ext cx="2232025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hodnocení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smtClean="0"/>
              <a:t>Základem je párové srovnání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smtClean="0"/>
              <a:t>Krok 1 	</a:t>
            </a:r>
            <a:r>
              <a:rPr lang="cs-CZ" sz="2100" smtClean="0"/>
              <a:t>Vytvoření hierarchické struktury cílů, expertů, kritérií a rozhodovacích variant v několika různých úrovních s rostoucí prioritou až po vrcholovou úroveň. Každá úroveň obsahuje části s podobnými vlastnostmi, které umožňují srovnání.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smtClean="0"/>
              <a:t>Krok 2 	</a:t>
            </a:r>
            <a:r>
              <a:rPr lang="cs-CZ" sz="2100" smtClean="0"/>
              <a:t>Na každé úrovni hierarchie se provádí párové srovnání části systému. Počínaje vrcholovou úrovní se postupuje dolů a vytváří se matice párových srovnání, na jejímž základě se odhaduje vektor vah jednotlivých částí.</a:t>
            </a:r>
            <a:endParaRPr lang="cs-CZ" sz="21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b="1" smtClean="0"/>
              <a:t>Krok 3 	</a:t>
            </a:r>
            <a:r>
              <a:rPr lang="cs-CZ" sz="2100" smtClean="0"/>
              <a:t>Kombinují se odhadnuté váhy jednotlivých částí systému k získání agregovaných vah a vybere se varianta s největší agregovanou váhou.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hierarchická struktura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cs-CZ" sz="2800" smtClean="0"/>
          </a:p>
          <a:p>
            <a:pPr algn="just" eaLnBrk="1" hangingPunct="1">
              <a:buFont typeface="Wingdings" pitchFamily="2" charset="2"/>
              <a:buNone/>
            </a:pPr>
            <a:endParaRPr lang="cs-CZ" sz="2800" smtClean="0"/>
          </a:p>
        </p:txBody>
      </p:sp>
      <p:grpSp>
        <p:nvGrpSpPr>
          <p:cNvPr id="33796" name="Group 4"/>
          <p:cNvGrpSpPr>
            <a:grpSpLocks noChangeAspect="1"/>
          </p:cNvGrpSpPr>
          <p:nvPr/>
        </p:nvGrpSpPr>
        <p:grpSpPr bwMode="auto">
          <a:xfrm>
            <a:off x="395288" y="2205038"/>
            <a:ext cx="8280400" cy="3524250"/>
            <a:chOff x="2347" y="2984"/>
            <a:chExt cx="7200" cy="3085"/>
          </a:xfrm>
        </p:grpSpPr>
        <p:sp>
          <p:nvSpPr>
            <p:cNvPr id="33797" name="AutoShape 5"/>
            <p:cNvSpPr>
              <a:spLocks noChangeAspect="1" noChangeArrowheads="1"/>
            </p:cNvSpPr>
            <p:nvPr/>
          </p:nvSpPr>
          <p:spPr bwMode="auto">
            <a:xfrm>
              <a:off x="2347" y="2984"/>
              <a:ext cx="7200" cy="3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798" name="Rectangle 6"/>
            <p:cNvSpPr>
              <a:spLocks noChangeArrowheads="1"/>
            </p:cNvSpPr>
            <p:nvPr/>
          </p:nvSpPr>
          <p:spPr bwMode="auto">
            <a:xfrm>
              <a:off x="5258" y="2984"/>
              <a:ext cx="1072" cy="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>
                  <a:latin typeface="Arial" charset="0"/>
                </a:rPr>
                <a:t>CÍL</a:t>
              </a:r>
              <a:endParaRPr lang="cs-CZ" sz="1600"/>
            </a:p>
          </p:txBody>
        </p:sp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3266" y="4527"/>
              <a:ext cx="1226" cy="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>
                  <a:latin typeface="Arial" charset="0"/>
                </a:rPr>
                <a:t>Kritérium k</a:t>
              </a:r>
              <a:r>
                <a:rPr lang="cs-CZ" sz="1600" baseline="-25000">
                  <a:latin typeface="Arial" charset="0"/>
                </a:rPr>
                <a:t>1</a:t>
              </a:r>
              <a:endParaRPr lang="cs-CZ" sz="1600"/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3266" y="3601"/>
              <a:ext cx="1226" cy="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>
                  <a:latin typeface="Arial" charset="0"/>
                </a:rPr>
                <a:t>Hodnotitel e</a:t>
              </a:r>
              <a:r>
                <a:rPr lang="cs-CZ" sz="1600" baseline="-25000">
                  <a:latin typeface="Arial" charset="0"/>
                </a:rPr>
                <a:t>1</a:t>
              </a:r>
              <a:endParaRPr lang="cs-CZ" sz="1600"/>
            </a:p>
          </p:txBody>
        </p:sp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3266" y="5452"/>
              <a:ext cx="1226" cy="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>
                  <a:latin typeface="Arial" charset="0"/>
                </a:rPr>
                <a:t>Varianta a</a:t>
              </a:r>
              <a:r>
                <a:rPr lang="cs-CZ" sz="1600" baseline="-25000">
                  <a:latin typeface="Arial" charset="0"/>
                </a:rPr>
                <a:t>1</a:t>
              </a:r>
              <a:endParaRPr lang="cs-CZ" sz="1600"/>
            </a:p>
          </p:txBody>
        </p:sp>
        <p:sp>
          <p:nvSpPr>
            <p:cNvPr id="33802" name="Rectangle 10"/>
            <p:cNvSpPr>
              <a:spLocks noChangeArrowheads="1"/>
            </p:cNvSpPr>
            <p:nvPr/>
          </p:nvSpPr>
          <p:spPr bwMode="auto">
            <a:xfrm>
              <a:off x="5104" y="3601"/>
              <a:ext cx="1226" cy="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>
                  <a:latin typeface="Arial" charset="0"/>
                </a:rPr>
                <a:t>Hodnotitel e</a:t>
              </a:r>
              <a:r>
                <a:rPr lang="cs-CZ" sz="1600" baseline="-25000">
                  <a:latin typeface="Arial" charset="0"/>
                </a:rPr>
                <a:t>2</a:t>
              </a:r>
            </a:p>
            <a:p>
              <a:endParaRPr lang="cs-CZ" sz="1600"/>
            </a:p>
          </p:txBody>
        </p:sp>
        <p:sp>
          <p:nvSpPr>
            <p:cNvPr id="33803" name="Rectangle 11"/>
            <p:cNvSpPr>
              <a:spLocks noChangeArrowheads="1"/>
            </p:cNvSpPr>
            <p:nvPr/>
          </p:nvSpPr>
          <p:spPr bwMode="auto">
            <a:xfrm>
              <a:off x="5104" y="4527"/>
              <a:ext cx="1227" cy="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>
                  <a:latin typeface="Arial" charset="0"/>
                </a:rPr>
                <a:t>Kritérium k</a:t>
              </a:r>
              <a:r>
                <a:rPr lang="cs-CZ" sz="1600" baseline="-25000">
                  <a:latin typeface="Arial" charset="0"/>
                </a:rPr>
                <a:t>2</a:t>
              </a:r>
            </a:p>
            <a:p>
              <a:endParaRPr lang="cs-CZ" sz="1600"/>
            </a:p>
          </p:txBody>
        </p:sp>
        <p:sp>
          <p:nvSpPr>
            <p:cNvPr id="33804" name="Rectangle 12"/>
            <p:cNvSpPr>
              <a:spLocks noChangeArrowheads="1"/>
            </p:cNvSpPr>
            <p:nvPr/>
          </p:nvSpPr>
          <p:spPr bwMode="auto">
            <a:xfrm>
              <a:off x="7402" y="4527"/>
              <a:ext cx="1225" cy="3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>
                  <a:latin typeface="Arial" charset="0"/>
                </a:rPr>
                <a:t>Kritérium k</a:t>
              </a:r>
              <a:r>
                <a:rPr lang="cs-CZ" sz="1600" baseline="-25000">
                  <a:latin typeface="Arial" charset="0"/>
                </a:rPr>
                <a:t>k</a:t>
              </a:r>
            </a:p>
            <a:p>
              <a:endParaRPr lang="cs-CZ" sz="1600"/>
            </a:p>
          </p:txBody>
        </p:sp>
        <p:sp>
          <p:nvSpPr>
            <p:cNvPr id="33805" name="Rectangle 13"/>
            <p:cNvSpPr>
              <a:spLocks noChangeArrowheads="1"/>
            </p:cNvSpPr>
            <p:nvPr/>
          </p:nvSpPr>
          <p:spPr bwMode="auto">
            <a:xfrm>
              <a:off x="5104" y="5452"/>
              <a:ext cx="1229" cy="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>
                  <a:latin typeface="Arial" charset="0"/>
                </a:rPr>
                <a:t>Varianta a</a:t>
              </a:r>
              <a:r>
                <a:rPr lang="cs-CZ" sz="1600" baseline="-25000">
                  <a:latin typeface="Arial" charset="0"/>
                </a:rPr>
                <a:t>2</a:t>
              </a:r>
            </a:p>
            <a:p>
              <a:endParaRPr lang="cs-CZ" sz="1600"/>
            </a:p>
          </p:txBody>
        </p:sp>
        <p:sp>
          <p:nvSpPr>
            <p:cNvPr id="33806" name="Rectangle 14"/>
            <p:cNvSpPr>
              <a:spLocks noChangeArrowheads="1"/>
            </p:cNvSpPr>
            <p:nvPr/>
          </p:nvSpPr>
          <p:spPr bwMode="auto">
            <a:xfrm>
              <a:off x="7402" y="3601"/>
              <a:ext cx="1225" cy="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>
                  <a:latin typeface="Arial" charset="0"/>
                </a:rPr>
                <a:t>Hodnotitel e</a:t>
              </a:r>
              <a:r>
                <a:rPr lang="cs-CZ" sz="1600" baseline="-25000">
                  <a:latin typeface="Arial" charset="0"/>
                </a:rPr>
                <a:t>q</a:t>
              </a:r>
            </a:p>
            <a:p>
              <a:endParaRPr lang="cs-CZ" sz="1600"/>
            </a:p>
          </p:txBody>
        </p:sp>
        <p:sp>
          <p:nvSpPr>
            <p:cNvPr id="33807" name="Rectangle 15"/>
            <p:cNvSpPr>
              <a:spLocks noChangeArrowheads="1"/>
            </p:cNvSpPr>
            <p:nvPr/>
          </p:nvSpPr>
          <p:spPr bwMode="auto">
            <a:xfrm>
              <a:off x="7249" y="5452"/>
              <a:ext cx="1225" cy="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>
                  <a:latin typeface="Arial" charset="0"/>
                </a:rPr>
                <a:t>Varianta a</a:t>
              </a:r>
              <a:r>
                <a:rPr lang="cs-CZ" sz="1600" baseline="-25000">
                  <a:latin typeface="Arial" charset="0"/>
                </a:rPr>
                <a:t>n</a:t>
              </a:r>
            </a:p>
            <a:p>
              <a:endParaRPr lang="cs-CZ" sz="1600"/>
            </a:p>
          </p:txBody>
        </p:sp>
        <p:sp>
          <p:nvSpPr>
            <p:cNvPr id="33808" name="Line 16"/>
            <p:cNvSpPr>
              <a:spLocks noChangeShapeType="1"/>
            </p:cNvSpPr>
            <p:nvPr/>
          </p:nvSpPr>
          <p:spPr bwMode="auto">
            <a:xfrm>
              <a:off x="3879" y="3447"/>
              <a:ext cx="41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9" name="Line 17"/>
            <p:cNvSpPr>
              <a:spLocks noChangeShapeType="1"/>
            </p:cNvSpPr>
            <p:nvPr/>
          </p:nvSpPr>
          <p:spPr bwMode="auto">
            <a:xfrm>
              <a:off x="3879" y="3909"/>
              <a:ext cx="1" cy="6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0" name="Line 18"/>
            <p:cNvSpPr>
              <a:spLocks noChangeShapeType="1"/>
            </p:cNvSpPr>
            <p:nvPr/>
          </p:nvSpPr>
          <p:spPr bwMode="auto">
            <a:xfrm>
              <a:off x="3879" y="3447"/>
              <a:ext cx="0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1" name="Line 19"/>
            <p:cNvSpPr>
              <a:spLocks noChangeShapeType="1"/>
            </p:cNvSpPr>
            <p:nvPr/>
          </p:nvSpPr>
          <p:spPr bwMode="auto">
            <a:xfrm>
              <a:off x="3879" y="4835"/>
              <a:ext cx="1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2" name="Line 20"/>
            <p:cNvSpPr>
              <a:spLocks noChangeShapeType="1"/>
            </p:cNvSpPr>
            <p:nvPr/>
          </p:nvSpPr>
          <p:spPr bwMode="auto">
            <a:xfrm>
              <a:off x="5717" y="3292"/>
              <a:ext cx="0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3" name="Line 21"/>
            <p:cNvSpPr>
              <a:spLocks noChangeShapeType="1"/>
            </p:cNvSpPr>
            <p:nvPr/>
          </p:nvSpPr>
          <p:spPr bwMode="auto">
            <a:xfrm>
              <a:off x="5717" y="3909"/>
              <a:ext cx="1" cy="6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4" name="Line 22"/>
            <p:cNvSpPr>
              <a:spLocks noChangeShapeType="1"/>
            </p:cNvSpPr>
            <p:nvPr/>
          </p:nvSpPr>
          <p:spPr bwMode="auto">
            <a:xfrm>
              <a:off x="5717" y="4835"/>
              <a:ext cx="1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5" name="Line 23"/>
            <p:cNvSpPr>
              <a:spLocks noChangeShapeType="1"/>
            </p:cNvSpPr>
            <p:nvPr/>
          </p:nvSpPr>
          <p:spPr bwMode="auto">
            <a:xfrm>
              <a:off x="8015" y="3447"/>
              <a:ext cx="0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6" name="Line 24"/>
            <p:cNvSpPr>
              <a:spLocks noChangeShapeType="1"/>
            </p:cNvSpPr>
            <p:nvPr/>
          </p:nvSpPr>
          <p:spPr bwMode="auto">
            <a:xfrm>
              <a:off x="8015" y="3909"/>
              <a:ext cx="1" cy="6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>
              <a:off x="8015" y="4835"/>
              <a:ext cx="1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>
              <a:off x="3879" y="3910"/>
              <a:ext cx="1838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19" name="Line 27"/>
            <p:cNvSpPr>
              <a:spLocks noChangeShapeType="1"/>
            </p:cNvSpPr>
            <p:nvPr/>
          </p:nvSpPr>
          <p:spPr bwMode="auto">
            <a:xfrm>
              <a:off x="3879" y="3910"/>
              <a:ext cx="4136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20" name="Line 28"/>
            <p:cNvSpPr>
              <a:spLocks noChangeShapeType="1"/>
            </p:cNvSpPr>
            <p:nvPr/>
          </p:nvSpPr>
          <p:spPr bwMode="auto">
            <a:xfrm flipH="1">
              <a:off x="3879" y="3910"/>
              <a:ext cx="1838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5717" y="3910"/>
              <a:ext cx="2298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 flipH="1">
              <a:off x="5717" y="3910"/>
              <a:ext cx="2298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 flipH="1">
              <a:off x="3879" y="3910"/>
              <a:ext cx="4136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>
              <a:off x="6330" y="3755"/>
              <a:ext cx="10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>
              <a:off x="6330" y="4681"/>
              <a:ext cx="10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26" name="Line 34"/>
            <p:cNvSpPr>
              <a:spLocks noChangeShapeType="1"/>
            </p:cNvSpPr>
            <p:nvPr/>
          </p:nvSpPr>
          <p:spPr bwMode="auto">
            <a:xfrm>
              <a:off x="6330" y="5607"/>
              <a:ext cx="91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27" name="Line 35"/>
            <p:cNvSpPr>
              <a:spLocks noChangeShapeType="1"/>
            </p:cNvSpPr>
            <p:nvPr/>
          </p:nvSpPr>
          <p:spPr bwMode="auto">
            <a:xfrm flipV="1">
              <a:off x="3879" y="4835"/>
              <a:ext cx="1838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28" name="Line 36"/>
            <p:cNvSpPr>
              <a:spLocks noChangeShapeType="1"/>
            </p:cNvSpPr>
            <p:nvPr/>
          </p:nvSpPr>
          <p:spPr bwMode="auto">
            <a:xfrm flipV="1">
              <a:off x="3879" y="4835"/>
              <a:ext cx="4136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29" name="Line 37"/>
            <p:cNvSpPr>
              <a:spLocks noChangeShapeType="1"/>
            </p:cNvSpPr>
            <p:nvPr/>
          </p:nvSpPr>
          <p:spPr bwMode="auto">
            <a:xfrm flipH="1" flipV="1">
              <a:off x="3879" y="4835"/>
              <a:ext cx="4136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30" name="Line 38"/>
            <p:cNvSpPr>
              <a:spLocks noChangeShapeType="1"/>
            </p:cNvSpPr>
            <p:nvPr/>
          </p:nvSpPr>
          <p:spPr bwMode="auto">
            <a:xfrm flipH="1" flipV="1">
              <a:off x="5717" y="4835"/>
              <a:ext cx="2298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31" name="Line 39"/>
            <p:cNvSpPr>
              <a:spLocks noChangeShapeType="1"/>
            </p:cNvSpPr>
            <p:nvPr/>
          </p:nvSpPr>
          <p:spPr bwMode="auto">
            <a:xfrm flipH="1" flipV="1">
              <a:off x="3879" y="4835"/>
              <a:ext cx="1838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32" name="Line 40"/>
            <p:cNvSpPr>
              <a:spLocks noChangeShapeType="1"/>
            </p:cNvSpPr>
            <p:nvPr/>
          </p:nvSpPr>
          <p:spPr bwMode="auto">
            <a:xfrm flipV="1">
              <a:off x="5717" y="4835"/>
              <a:ext cx="2298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 výpočtu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Metoda AHP je metoda pro stanovení priorit, která odvozuje relativní priority na základě párových srovnání prvků na stejné hierarchické úrovni s využitím škály absolutních čísel 1 až 9.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Absolutní čísla z této škály jsou aproximací poměru vah </a:t>
            </a:r>
            <a:r>
              <a:rPr lang="cs-CZ" sz="1800" i="1" smtClean="0"/>
              <a:t>v</a:t>
            </a:r>
            <a:r>
              <a:rPr lang="cs-CZ" sz="1800" i="1" baseline="-25000" smtClean="0"/>
              <a:t>j</a:t>
            </a:r>
            <a:r>
              <a:rPr lang="cs-CZ" sz="1800" i="1" smtClean="0"/>
              <a:t> /v</a:t>
            </a:r>
            <a:r>
              <a:rPr lang="cs-CZ" sz="1800" i="1" baseline="-25000" smtClean="0"/>
              <a:t>k</a:t>
            </a:r>
            <a:r>
              <a:rPr lang="cs-CZ" sz="1800" smtClean="0"/>
              <a:t> , na jejichž základě je možno odvodit hodnoty vah </a:t>
            </a:r>
            <a:r>
              <a:rPr lang="cs-CZ" sz="1800" i="1" smtClean="0"/>
              <a:t>v</a:t>
            </a:r>
            <a:r>
              <a:rPr lang="cs-CZ" sz="1800" i="1" baseline="-25000" smtClean="0"/>
              <a:t>j</a:t>
            </a:r>
            <a:r>
              <a:rPr lang="cs-CZ" sz="1800" i="1" smtClean="0"/>
              <a:t> </a:t>
            </a:r>
            <a:r>
              <a:rPr lang="cs-CZ" sz="1800" smtClean="0"/>
              <a:t>a </a:t>
            </a:r>
            <a:r>
              <a:rPr lang="cs-CZ" sz="1800" i="1" smtClean="0"/>
              <a:t>v</a:t>
            </a:r>
            <a:r>
              <a:rPr lang="cs-CZ" sz="1800" i="1" baseline="-25000" smtClean="0"/>
              <a:t>k</a:t>
            </a:r>
            <a:r>
              <a:rPr lang="cs-CZ" sz="1800" smtClean="0"/>
              <a:t>. Metoda AHP používá pro syntézu vah v hierarchické struktuře vztah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smtClean="0"/>
              <a:t>Kde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 i="1" smtClean="0"/>
              <a:t>w</a:t>
            </a:r>
            <a:r>
              <a:rPr lang="cs-CZ" sz="1500" i="1" baseline="-25000" smtClean="0"/>
              <a:t>ji</a:t>
            </a:r>
            <a:r>
              <a:rPr lang="cs-CZ" sz="1500" i="1" smtClean="0"/>
              <a:t>	</a:t>
            </a:r>
            <a:r>
              <a:rPr lang="cs-CZ" sz="1500" smtClean="0"/>
              <a:t>jsou lokální váhy prvku </a:t>
            </a:r>
            <a:r>
              <a:rPr lang="cs-CZ" sz="1500" i="1" smtClean="0"/>
              <a:t>i</a:t>
            </a:r>
            <a:r>
              <a:rPr lang="cs-CZ" sz="1500" smtClean="0"/>
              <a:t> v dané úrovni vzhledem k prvku </a:t>
            </a:r>
            <a:r>
              <a:rPr lang="cs-CZ" sz="1500" i="1" smtClean="0"/>
              <a:t>j</a:t>
            </a:r>
            <a:r>
              <a:rPr lang="cs-CZ" sz="1500" smtClean="0"/>
              <a:t> z předchozí úrovně hierarchické struktury, </a:t>
            </a:r>
            <a:endParaRPr lang="cs-CZ" sz="1500" i="1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 i="1" smtClean="0"/>
              <a:t>v</a:t>
            </a:r>
            <a:r>
              <a:rPr lang="cs-CZ" sz="1500" i="1" baseline="-25000" smtClean="0"/>
              <a:t>j</a:t>
            </a:r>
            <a:r>
              <a:rPr lang="cs-CZ" sz="1500" smtClean="0"/>
              <a:t> 	jsou váhy prvků předchozí úrovně hierarchické struktury, </a:t>
            </a:r>
            <a:endParaRPr lang="cs-CZ" sz="1500" i="1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500" i="1" smtClean="0"/>
              <a:t>u</a:t>
            </a:r>
            <a:r>
              <a:rPr lang="cs-CZ" sz="1500" i="1" baseline="-25000" smtClean="0"/>
              <a:t>i</a:t>
            </a:r>
            <a:r>
              <a:rPr lang="cs-CZ" sz="1500" smtClean="0"/>
              <a:t> 	je globální váha prvku </a:t>
            </a:r>
            <a:r>
              <a:rPr lang="cs-CZ" sz="1500" i="1" smtClean="0"/>
              <a:t>i</a:t>
            </a:r>
            <a:r>
              <a:rPr lang="cs-CZ" sz="1500" smtClean="0"/>
              <a:t> z hlediska všech prvků předchozí úrovně hierarchické struktury. </a:t>
            </a:r>
            <a:endParaRPr lang="cs-CZ" sz="16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3276600" y="3357563"/>
          <a:ext cx="2087563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Rovnice" r:id="rId3" imgW="773693" imgH="405872" progId="Equation.3">
                  <p:embed/>
                </p:oleObj>
              </mc:Choice>
              <mc:Fallback>
                <p:oleObj name="Rovnice" r:id="rId3" imgW="773693" imgH="40587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357563"/>
                        <a:ext cx="2087563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Zhodnocení metody AHP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AHP je metoda, která je vhodná pro hierarchické struktury systémů.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Pro hodnocení veřejných projektů na základní úrovni veřejné volby ji považuji za příliš složitou.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V oblasti veřejného sektoru se často používá pro hodnocení a porovnání kvality péče o hospitalizované pacienty na různých klinikách.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Normalizovaná kriteriální matice</a:t>
            </a:r>
          </a:p>
        </p:txBody>
      </p:sp>
      <p:graphicFrame>
        <p:nvGraphicFramePr>
          <p:cNvPr id="6147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4643438" y="1752600"/>
          <a:ext cx="392430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Graf" r:id="rId3" imgW="3924300" imgH="4267200" progId="MSGraph.Chart.8">
                  <p:embed followColorScheme="full"/>
                </p:oleObj>
              </mc:Choice>
              <mc:Fallback>
                <p:oleObj name="Graf" r:id="rId3" imgW="3924300" imgH="4267200" progId="MSGraph.Chart.8">
                  <p:embed followColorScheme="full"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752600"/>
                        <a:ext cx="3924300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9" name="Object 11"/>
          <p:cNvGraphicFramePr>
            <a:graphicFrameLocks noChangeAspect="1"/>
          </p:cNvGraphicFramePr>
          <p:nvPr>
            <p:ph sz="half" idx="1"/>
          </p:nvPr>
        </p:nvGraphicFramePr>
        <p:xfrm>
          <a:off x="2019300" y="2349500"/>
          <a:ext cx="3952875" cy="285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Rovnice" r:id="rId5" imgW="1790700" imgH="1295400" progId="Equation.3">
                  <p:embed/>
                </p:oleObj>
              </mc:Choice>
              <mc:Fallback>
                <p:oleObj name="Rovnice" r:id="rId5" imgW="1790700" imgH="1295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2349500"/>
                        <a:ext cx="3952875" cy="285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Užitek i-té varianty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sz="2600" smtClean="0"/>
              <a:t>Při použití aditivní funkce užitku je potom užitek varianty a</a:t>
            </a:r>
            <a:r>
              <a:rPr lang="cs-CZ" sz="2600" baseline="-25000" smtClean="0"/>
              <a:t>i</a:t>
            </a:r>
            <a:r>
              <a:rPr lang="cs-CZ" sz="2600" smtClean="0"/>
              <a:t> roven: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2600" smtClean="0"/>
          </a:p>
          <a:p>
            <a:pPr algn="just" eaLnBrk="1" hangingPunct="1">
              <a:buFont typeface="Wingdings" pitchFamily="2" charset="2"/>
              <a:buNone/>
            </a:pPr>
            <a:r>
              <a:rPr lang="cs-CZ" sz="2600" smtClean="0"/>
              <a:t>                                     </a:t>
            </a:r>
            <a:r>
              <a:rPr lang="cs-CZ" sz="2800" i="1" smtClean="0">
                <a:latin typeface="Times New Roman" pitchFamily="18" charset="0"/>
              </a:rPr>
              <a:t>i</a:t>
            </a:r>
            <a:r>
              <a:rPr lang="cs-CZ" sz="2800" smtClean="0">
                <a:latin typeface="Times New Roman" pitchFamily="18" charset="0"/>
              </a:rPr>
              <a:t> = 1, … , </a:t>
            </a:r>
            <a:r>
              <a:rPr lang="cs-CZ" sz="2800" i="1" smtClean="0">
                <a:latin typeface="Times New Roman" pitchFamily="18" charset="0"/>
              </a:rPr>
              <a:t>n</a:t>
            </a:r>
          </a:p>
          <a:p>
            <a:pPr algn="just" eaLnBrk="1" hangingPunct="1"/>
            <a:endParaRPr lang="cs-CZ" sz="2800" smtClean="0">
              <a:latin typeface="Times New Roman" pitchFamily="18" charset="0"/>
            </a:endParaRPr>
          </a:p>
          <a:p>
            <a:pPr algn="just" eaLnBrk="1" hangingPunct="1"/>
            <a:r>
              <a:rPr lang="cs-CZ" sz="2600" smtClean="0"/>
              <a:t>Varianta, která dosáhne maximální hodnoty užitku je pak vybrána jako „nejlepší“, nebo jsou projekty jsou seřazeny na základě klesající hodnoty funkce užitku. </a:t>
            </a: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331913" y="2781300"/>
          <a:ext cx="2808287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Rovnice" r:id="rId3" imgW="1002865" imgH="444307" progId="Equation.3">
                  <p:embed/>
                </p:oleObj>
              </mc:Choice>
              <mc:Fallback>
                <p:oleObj name="Rovnice" r:id="rId3" imgW="1002865" imgH="444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781300"/>
                        <a:ext cx="2808287" cy="125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Příklad metoda váženého součtu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	Na základě expertního posudku je třeba zvolit vhodnou lokalitu pro výstavbu vodní elektrárny. Tato lokalita bude vybrána podle šesti kritérií.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1 </a:t>
            </a:r>
            <a:r>
              <a:rPr lang="cs-CZ" sz="2100" i="1" smtClean="0"/>
              <a:t>		Počet pracovních sil, které budou nutné 	k provozu 	elektrárny 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2</a:t>
            </a:r>
            <a:r>
              <a:rPr lang="cs-CZ" sz="2100" i="1" smtClean="0"/>
              <a:t>		Celkový objem (v MW)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3</a:t>
            </a:r>
            <a:r>
              <a:rPr lang="cs-CZ" sz="2100" i="1" smtClean="0"/>
              <a:t>		Investiční náklady na výstavbu (v mld. 	Kč)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4</a:t>
            </a:r>
            <a:r>
              <a:rPr lang="cs-CZ" sz="2100" i="1" smtClean="0"/>
              <a:t>		Celkové provozní náklady (v mil Kč)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5</a:t>
            </a:r>
            <a:r>
              <a:rPr lang="cs-CZ" sz="2100" i="1" smtClean="0"/>
              <a:t>		Náklady na ŽP (v 	mil Kč)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smtClean="0"/>
              <a:t>k</a:t>
            </a:r>
            <a:r>
              <a:rPr lang="cs-CZ" sz="2100" i="1" baseline="-25000" smtClean="0"/>
              <a:t>6</a:t>
            </a:r>
            <a:r>
              <a:rPr lang="cs-CZ" sz="2100" i="1" smtClean="0"/>
              <a:t>		Stupeň spolehlivosti provozu dle 10 stupňové    	stupnice (tedy minimalizace negativních 	důsledků 	pro obyvatelstvo)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Kriteriální matice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331913" y="2492375"/>
          <a:ext cx="4392612" cy="302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Rovnice" r:id="rId3" imgW="1993900" imgH="1371600" progId="Equation.3">
                  <p:embed/>
                </p:oleObj>
              </mc:Choice>
              <mc:Fallback>
                <p:oleObj name="Rovnice" r:id="rId3" imgW="1993900" imgH="1371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492375"/>
                        <a:ext cx="4392612" cy="302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Převedení minimalizačních kritérií na maximalizační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555875" y="2420938"/>
          <a:ext cx="4248150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Rovnice" r:id="rId3" imgW="1930400" imgH="1371600" progId="Equation.3">
                  <p:embed/>
                </p:oleObj>
              </mc:Choice>
              <mc:Fallback>
                <p:oleObj name="Rovnice" r:id="rId3" imgW="1930400" imgH="1371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420938"/>
                        <a:ext cx="4248150" cy="301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Stanovení vah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w</a:t>
            </a:r>
            <a:r>
              <a:rPr lang="cs-CZ" baseline="-25000" smtClean="0"/>
              <a:t>1</a:t>
            </a:r>
            <a:r>
              <a:rPr lang="cs-CZ" smtClean="0"/>
              <a:t> = 0,111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w</a:t>
            </a:r>
            <a:r>
              <a:rPr lang="cs-CZ" baseline="-25000" smtClean="0"/>
              <a:t>2</a:t>
            </a:r>
            <a:r>
              <a:rPr lang="cs-CZ" smtClean="0"/>
              <a:t> = 0,175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w</a:t>
            </a:r>
            <a:r>
              <a:rPr lang="cs-CZ" baseline="-25000" smtClean="0"/>
              <a:t>3</a:t>
            </a:r>
            <a:r>
              <a:rPr lang="cs-CZ" smtClean="0"/>
              <a:t> = 0,286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w</a:t>
            </a:r>
            <a:r>
              <a:rPr lang="cs-CZ" baseline="-25000" smtClean="0"/>
              <a:t>4</a:t>
            </a:r>
            <a:r>
              <a:rPr lang="cs-CZ" smtClean="0"/>
              <a:t> = 0,206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w</a:t>
            </a:r>
            <a:r>
              <a:rPr lang="cs-CZ" baseline="-25000" smtClean="0"/>
              <a:t>5</a:t>
            </a:r>
            <a:r>
              <a:rPr lang="cs-CZ" smtClean="0"/>
              <a:t> = 0,111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w</a:t>
            </a:r>
            <a:r>
              <a:rPr lang="cs-CZ" baseline="-25000" smtClean="0"/>
              <a:t>6</a:t>
            </a:r>
            <a:r>
              <a:rPr lang="cs-CZ" smtClean="0"/>
              <a:t> = 0,1111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931</TotalTime>
  <Words>573</Words>
  <Application>Microsoft Office PowerPoint</Application>
  <PresentationFormat>Předvádění na obrazovce (4:3)</PresentationFormat>
  <Paragraphs>162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Verdana</vt:lpstr>
      <vt:lpstr>Arial</vt:lpstr>
      <vt:lpstr>Wingdings</vt:lpstr>
      <vt:lpstr>Calibri</vt:lpstr>
      <vt:lpstr>Times New Roman</vt:lpstr>
      <vt:lpstr>Profil</vt:lpstr>
      <vt:lpstr>Editor rovnic 3.0</vt:lpstr>
      <vt:lpstr>Graf aplikace Microsoft Graph</vt:lpstr>
      <vt:lpstr>Přednáška</vt:lpstr>
      <vt:lpstr>Metoda váženého součtu</vt:lpstr>
      <vt:lpstr>Postup výpočtu</vt:lpstr>
      <vt:lpstr>Normalizovaná kriteriální matice</vt:lpstr>
      <vt:lpstr>Užitek i-té varianty</vt:lpstr>
      <vt:lpstr>Příklad metoda váženého součtu</vt:lpstr>
      <vt:lpstr>Kriteriální matice</vt:lpstr>
      <vt:lpstr>Převedení minimalizačních kritérií na maximalizační</vt:lpstr>
      <vt:lpstr>Stanovení vah</vt:lpstr>
      <vt:lpstr>Ideální a bazální varianta</vt:lpstr>
      <vt:lpstr>Normalizovaná kriteriální matice</vt:lpstr>
      <vt:lpstr>Dílčí hodnoty užitku</vt:lpstr>
      <vt:lpstr>Řešení</vt:lpstr>
      <vt:lpstr>Metody párového srovnání variant</vt:lpstr>
      <vt:lpstr>Hlavní rozdíl</vt:lpstr>
      <vt:lpstr>Společný rys </vt:lpstr>
      <vt:lpstr>Lexikografická metoda</vt:lpstr>
      <vt:lpstr>Postup metody</vt:lpstr>
      <vt:lpstr>Výpočet</vt:lpstr>
      <vt:lpstr>Využití lexikografické metody</vt:lpstr>
      <vt:lpstr>Zhodnocení lexikografické metody</vt:lpstr>
      <vt:lpstr>Příklad - Lexikografická metoda</vt:lpstr>
      <vt:lpstr>Kritéria</vt:lpstr>
      <vt:lpstr>Kriteriální matice</vt:lpstr>
      <vt:lpstr>Seřazení kritérií podle důležitosti</vt:lpstr>
      <vt:lpstr>Množina A1</vt:lpstr>
      <vt:lpstr>Množina A2 a A3</vt:lpstr>
      <vt:lpstr>Další postup a řešení</vt:lpstr>
      <vt:lpstr>Metoda AHP (Saatyho metoda) </vt:lpstr>
      <vt:lpstr>Postup hodnocení</vt:lpstr>
      <vt:lpstr>Základní hierarchická struktura</vt:lpstr>
      <vt:lpstr>Postup výpočtu</vt:lpstr>
      <vt:lpstr>Zhodnocení metody AHP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hodnocení veřejných projektů</dc:title>
  <dc:creator>Jana</dc:creator>
  <cp:lastModifiedBy>Jana</cp:lastModifiedBy>
  <cp:revision>37</cp:revision>
  <dcterms:created xsi:type="dcterms:W3CDTF">2006-09-10T14:17:29Z</dcterms:created>
  <dcterms:modified xsi:type="dcterms:W3CDTF">2012-04-30T14:27:53Z</dcterms:modified>
</cp:coreProperties>
</file>