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0" r:id="rId3"/>
    <p:sldId id="257" r:id="rId4"/>
    <p:sldId id="259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15B93-2B85-4974-A070-BEAA552B39A8}" type="datetimeFigureOut">
              <a:rPr lang="cs-CZ" smtClean="0"/>
              <a:pPr/>
              <a:t>4.1.2014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7068C-88BF-4437-A080-E4D998B252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15B93-2B85-4974-A070-BEAA552B39A8}" type="datetimeFigureOut">
              <a:rPr lang="cs-CZ" smtClean="0"/>
              <a:pPr/>
              <a:t>4.1.2014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7068C-88BF-4437-A080-E4D998B252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15B93-2B85-4974-A070-BEAA552B39A8}" type="datetimeFigureOut">
              <a:rPr lang="cs-CZ" smtClean="0"/>
              <a:pPr/>
              <a:t>4.1.2014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7068C-88BF-4437-A080-E4D998B252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15B93-2B85-4974-A070-BEAA552B39A8}" type="datetimeFigureOut">
              <a:rPr lang="cs-CZ" smtClean="0"/>
              <a:pPr/>
              <a:t>4.1.2014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7068C-88BF-4437-A080-E4D998B252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15B93-2B85-4974-A070-BEAA552B39A8}" type="datetimeFigureOut">
              <a:rPr lang="cs-CZ" smtClean="0"/>
              <a:pPr/>
              <a:t>4.1.2014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7068C-88BF-4437-A080-E4D998B252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15B93-2B85-4974-A070-BEAA552B39A8}" type="datetimeFigureOut">
              <a:rPr lang="cs-CZ" smtClean="0"/>
              <a:pPr/>
              <a:t>4.1.2014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7068C-88BF-4437-A080-E4D998B252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15B93-2B85-4974-A070-BEAA552B39A8}" type="datetimeFigureOut">
              <a:rPr lang="cs-CZ" smtClean="0"/>
              <a:pPr/>
              <a:t>4.1.2014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7068C-88BF-4437-A080-E4D998B252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15B93-2B85-4974-A070-BEAA552B39A8}" type="datetimeFigureOut">
              <a:rPr lang="cs-CZ" smtClean="0"/>
              <a:pPr/>
              <a:t>4.1.2014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7068C-88BF-4437-A080-E4D998B252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15B93-2B85-4974-A070-BEAA552B39A8}" type="datetimeFigureOut">
              <a:rPr lang="cs-CZ" smtClean="0"/>
              <a:pPr/>
              <a:t>4.1.2014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7068C-88BF-4437-A080-E4D998B252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15B93-2B85-4974-A070-BEAA552B39A8}" type="datetimeFigureOut">
              <a:rPr lang="cs-CZ" smtClean="0"/>
              <a:pPr/>
              <a:t>4.1.2014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7068C-88BF-4437-A080-E4D998B252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A415B93-2B85-4974-A070-BEAA552B39A8}" type="datetimeFigureOut">
              <a:rPr lang="cs-CZ" smtClean="0"/>
              <a:pPr/>
              <a:t>4.1.2014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47068C-88BF-4437-A080-E4D998B252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A415B93-2B85-4974-A070-BEAA552B39A8}" type="datetimeFigureOut">
              <a:rPr lang="cs-CZ" smtClean="0"/>
              <a:pPr/>
              <a:t>4.1.2014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647068C-88BF-4437-A080-E4D998B252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PROJEKT BAKALÁŘSKÉ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Hloušková Gabriela 390851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Charakteristika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Obchodní firma: </a:t>
            </a:r>
            <a:r>
              <a:rPr lang="en-US" dirty="0" smtClean="0"/>
              <a:t>The Candy Plus Sweet Factory, </a:t>
            </a:r>
            <a:r>
              <a:rPr lang="en-US" dirty="0" err="1" smtClean="0"/>
              <a:t>s.r.o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cs-CZ" dirty="0" smtClean="0"/>
              <a:t>Sídlo: Rohatec, Vítězná 200/6, 69601</a:t>
            </a:r>
          </a:p>
          <a:p>
            <a:r>
              <a:rPr lang="cs-CZ" dirty="0" smtClean="0"/>
              <a:t>Základní kapitál: 15 200 tis. Kč</a:t>
            </a:r>
          </a:p>
          <a:p>
            <a:r>
              <a:rPr lang="cs-CZ" dirty="0" smtClean="0"/>
              <a:t>Vlastnická struktura: holdingová společnost </a:t>
            </a:r>
            <a:r>
              <a:rPr lang="cs-CZ" dirty="0" err="1" smtClean="0"/>
              <a:t>Candy</a:t>
            </a:r>
            <a:r>
              <a:rPr lang="cs-CZ" dirty="0" smtClean="0"/>
              <a:t> Plus, a.s.; od roku 2012 je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Candy</a:t>
            </a:r>
            <a:r>
              <a:rPr lang="cs-CZ" dirty="0" smtClean="0"/>
              <a:t> Plus </a:t>
            </a:r>
            <a:r>
              <a:rPr lang="cs-CZ" dirty="0" err="1" smtClean="0"/>
              <a:t>Sweet</a:t>
            </a:r>
            <a:r>
              <a:rPr lang="cs-CZ" dirty="0" smtClean="0"/>
              <a:t> </a:t>
            </a:r>
            <a:r>
              <a:rPr lang="cs-CZ" dirty="0" err="1" smtClean="0"/>
              <a:t>Factory</a:t>
            </a:r>
            <a:r>
              <a:rPr lang="cs-CZ" dirty="0" smtClean="0"/>
              <a:t>, s.r.o. součást konsolidačního celku mateřské společnosti </a:t>
            </a:r>
            <a:r>
              <a:rPr lang="cs-CZ" dirty="0" err="1" smtClean="0"/>
              <a:t>Raisio</a:t>
            </a:r>
            <a:r>
              <a:rPr lang="cs-CZ" dirty="0" smtClean="0"/>
              <a:t> </a:t>
            </a:r>
            <a:r>
              <a:rPr lang="cs-CZ" dirty="0" err="1" smtClean="0"/>
              <a:t>Oyj</a:t>
            </a:r>
            <a:endParaRPr lang="cs-CZ" dirty="0" smtClean="0"/>
          </a:p>
          <a:p>
            <a:r>
              <a:rPr lang="cs-CZ" dirty="0" smtClean="0"/>
              <a:t>Počet zaměstnanců: 431</a:t>
            </a:r>
          </a:p>
          <a:p>
            <a:endParaRPr lang="cs-CZ" dirty="0" smtClean="0"/>
          </a:p>
          <a:p>
            <a:r>
              <a:rPr lang="cs-CZ" dirty="0" smtClean="0"/>
              <a:t>Zabývá se výrobou cukrovinek (vlastní značky i smluvní výroba) – želé výrobky, lékořicové výrobky a komprimáty</a:t>
            </a:r>
          </a:p>
          <a:p>
            <a:r>
              <a:rPr lang="cs-CZ" dirty="0" smtClean="0"/>
              <a:t>Značky: </a:t>
            </a:r>
            <a:r>
              <a:rPr lang="cs-CZ" dirty="0" err="1" smtClean="0"/>
              <a:t>Juicee</a:t>
            </a:r>
            <a:r>
              <a:rPr lang="cs-CZ" dirty="0" smtClean="0"/>
              <a:t> </a:t>
            </a:r>
            <a:r>
              <a:rPr lang="cs-CZ" dirty="0" err="1" smtClean="0"/>
              <a:t>Gummee</a:t>
            </a:r>
            <a:r>
              <a:rPr lang="cs-CZ" dirty="0" smtClean="0"/>
              <a:t>, </a:t>
            </a:r>
            <a:r>
              <a:rPr lang="cs-CZ" dirty="0" err="1" smtClean="0"/>
              <a:t>Pedro</a:t>
            </a:r>
            <a:r>
              <a:rPr lang="cs-CZ" dirty="0" smtClean="0"/>
              <a:t>, Pendrek, Fundy, Park </a:t>
            </a:r>
            <a:r>
              <a:rPr lang="cs-CZ" dirty="0" err="1" smtClean="0"/>
              <a:t>Lane</a:t>
            </a:r>
            <a:r>
              <a:rPr lang="cs-CZ" dirty="0" smtClean="0"/>
              <a:t>, </a:t>
            </a:r>
            <a:r>
              <a:rPr lang="cs-CZ" dirty="0" err="1" smtClean="0"/>
              <a:t>Cuksy</a:t>
            </a:r>
            <a:endParaRPr lang="cs-CZ" dirty="0" smtClean="0"/>
          </a:p>
          <a:p>
            <a:r>
              <a:rPr lang="cs-CZ" dirty="0" smtClean="0"/>
              <a:t>Prodejny v Ostravě, Opavě, </a:t>
            </a:r>
            <a:r>
              <a:rPr lang="cs-CZ" dirty="0" err="1" smtClean="0"/>
              <a:t>Frýdku</a:t>
            </a:r>
            <a:r>
              <a:rPr lang="cs-CZ" dirty="0" smtClean="0"/>
              <a:t>-Místku, Olomouci, Rohatci a Brně</a:t>
            </a:r>
          </a:p>
          <a:p>
            <a:r>
              <a:rPr lang="cs-CZ" dirty="0" smtClean="0"/>
              <a:t>Export do 40 zemí světa na 4 kontinentech (80% tržeb)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Téma: Finanční </a:t>
            </a:r>
            <a:r>
              <a:rPr lang="cs-CZ" smtClean="0"/>
              <a:t>analýza podniku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Cíl: </a:t>
            </a:r>
            <a:r>
              <a:rPr lang="cs-CZ" b="1" dirty="0" smtClean="0"/>
              <a:t>Provést analýzu finančního zdraví podniku </a:t>
            </a:r>
            <a:r>
              <a:rPr lang="en-US" dirty="0" smtClean="0"/>
              <a:t>The Candy Plus Sweet Factory, </a:t>
            </a:r>
            <a:r>
              <a:rPr lang="en-US" dirty="0" err="1" smtClean="0"/>
              <a:t>s.r.o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cs-CZ" b="1" dirty="0" smtClean="0"/>
              <a:t>na základě účetních dat za posledních pět účetních období a vyslovit se o aktuální finanční situaci podniku včetně návrhu možné optimalizace jeho finančního zdraví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řešení a postup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Použité metody: literární rešerše, deskripce, analýza, syntéza</a:t>
            </a:r>
          </a:p>
          <a:p>
            <a:r>
              <a:rPr lang="cs-CZ" dirty="0" smtClean="0"/>
              <a:t>Teoretická část: 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rešerše odborné literatury, definování metod a postupů finanční analýzy v práci využitých</a:t>
            </a:r>
          </a:p>
          <a:p>
            <a:r>
              <a:rPr lang="cs-CZ" dirty="0" smtClean="0"/>
              <a:t>Praktická část: 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aplikace postupů popsaných v teoretické části na podnik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Candy</a:t>
            </a:r>
            <a:r>
              <a:rPr lang="cs-CZ" dirty="0" smtClean="0"/>
              <a:t> Plus </a:t>
            </a:r>
            <a:r>
              <a:rPr lang="cs-CZ" dirty="0" err="1" smtClean="0"/>
              <a:t>Sweet</a:t>
            </a:r>
            <a:r>
              <a:rPr lang="cs-CZ" dirty="0" smtClean="0"/>
              <a:t> </a:t>
            </a:r>
            <a:r>
              <a:rPr lang="cs-CZ" dirty="0" err="1" smtClean="0"/>
              <a:t>Factory</a:t>
            </a:r>
            <a:r>
              <a:rPr lang="cs-CZ" dirty="0" smtClean="0"/>
              <a:t>, s.r.o., 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analýza: provedení komplexní finanční analýzy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syntéza poznatků a zhodnocení aktuální finanční situace</a:t>
            </a:r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hypotéz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Hypotéza 1: Rentabilita podniku ve sledovaném období rostla.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Tato hypotéza bude potvrzena, pokud ukazatele rentability budou růst minimálně ve 3 z 5 sledovaných let a zároveň pokud hodnota ukazatelů rentability bude na konci období vyšší než na počátku.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195664"/>
          </a:xfrm>
        </p:spPr>
        <p:txBody>
          <a:bodyPr/>
          <a:lstStyle/>
          <a:p>
            <a:r>
              <a:rPr lang="cs-CZ" dirty="0" smtClean="0"/>
              <a:t>Hypotéza č. 2: </a:t>
            </a:r>
            <a:r>
              <a:rPr lang="cs-CZ" dirty="0" smtClean="0"/>
              <a:t>Platební </a:t>
            </a:r>
            <a:r>
              <a:rPr lang="cs-CZ" dirty="0" smtClean="0"/>
              <a:t>schopnost podniku je </a:t>
            </a:r>
            <a:r>
              <a:rPr lang="cs-CZ" dirty="0" smtClean="0"/>
              <a:t>ve </a:t>
            </a:r>
            <a:r>
              <a:rPr lang="cs-CZ" smtClean="0"/>
              <a:t>sledovaném období </a:t>
            </a:r>
            <a:r>
              <a:rPr lang="cs-CZ" dirty="0" smtClean="0"/>
              <a:t>na </a:t>
            </a:r>
            <a:r>
              <a:rPr lang="cs-CZ" dirty="0" smtClean="0"/>
              <a:t>dobré úrovni.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Tato hypotéza bude posuzována na základě ukazatele likvidity, a bude potvrzena pokud oběžná likvidita bude vyšší než 0,2; pohotová likvidita bude dosahovat hodnot vyšších než 1 a běžná likvidita hodnot nad 1,5 alespoň ve 4 z 5 analyzovaných let.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/>
          <a:lstStyle/>
          <a:p>
            <a:r>
              <a:rPr lang="cs-CZ" dirty="0" smtClean="0"/>
              <a:t>Hypotéza č. 3: Podnik za sledované období nebyl ohrožen bankrotem.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Tuto hypotézu budeme testovat bankrotními modely, konkrétně použijeme </a:t>
            </a:r>
            <a:r>
              <a:rPr lang="cs-CZ" sz="2400" dirty="0" err="1" smtClean="0"/>
              <a:t>Taflerův</a:t>
            </a:r>
            <a:r>
              <a:rPr lang="cs-CZ" sz="2400" dirty="0" smtClean="0"/>
              <a:t> bankrotní model, podle kterého nebude podnik ohrožen bankrotem a hypotéza bude platná, pokud jeho hodnota bude vyšší než 0,3.</a:t>
            </a:r>
          </a:p>
          <a:p>
            <a:pPr lvl="1">
              <a:buFont typeface="Wingdings" pitchFamily="2" charset="2"/>
              <a:buChar char="§"/>
            </a:pPr>
            <a:r>
              <a:rPr lang="cs-CZ" sz="2400" dirty="0" smtClean="0"/>
              <a:t>Druhým použitým modelem bude Index IN, podle kterého bude hypotéza platná, pokud bude jeho hodnota vyšší než 2.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05536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SYNEK, Miloslav. </a:t>
            </a:r>
            <a:r>
              <a:rPr lang="cs-CZ" i="1" dirty="0" smtClean="0"/>
              <a:t>Podniková ekonomika</a:t>
            </a:r>
            <a:r>
              <a:rPr lang="cs-CZ" dirty="0" smtClean="0"/>
              <a:t>. 3. </a:t>
            </a:r>
            <a:r>
              <a:rPr lang="cs-CZ" dirty="0" err="1" smtClean="0"/>
              <a:t>přeprac</a:t>
            </a:r>
            <a:r>
              <a:rPr lang="cs-CZ" dirty="0" smtClean="0"/>
              <a:t>. a </a:t>
            </a:r>
            <a:r>
              <a:rPr lang="cs-CZ" dirty="0" err="1" smtClean="0"/>
              <a:t>dopl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C.H. </a:t>
            </a:r>
            <a:r>
              <a:rPr lang="cs-CZ" dirty="0" err="1" smtClean="0"/>
              <a:t>Beck</a:t>
            </a:r>
            <a:r>
              <a:rPr lang="cs-CZ" dirty="0" smtClean="0"/>
              <a:t>, 2002. </a:t>
            </a:r>
            <a:r>
              <a:rPr lang="cs-CZ" dirty="0" err="1" smtClean="0"/>
              <a:t>xxv</a:t>
            </a:r>
            <a:r>
              <a:rPr lang="cs-CZ" dirty="0" smtClean="0"/>
              <a:t>, 479 s. ISBN 80-7179-736-7.</a:t>
            </a:r>
          </a:p>
          <a:p>
            <a:r>
              <a:rPr lang="cs-CZ" dirty="0" smtClean="0"/>
              <a:t>SYNEK, Miloslav. </a:t>
            </a:r>
            <a:r>
              <a:rPr lang="cs-CZ" i="1" dirty="0" smtClean="0"/>
              <a:t>Ekonomická analýza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V Praze: Vysoká škola ekonomická v Praze, 2003. 79 s. ISBN 80-245-0603-3.</a:t>
            </a:r>
          </a:p>
          <a:p>
            <a:r>
              <a:rPr lang="cs-CZ" dirty="0" smtClean="0"/>
              <a:t>SEDLÁČEK, Jaroslav. </a:t>
            </a:r>
            <a:r>
              <a:rPr lang="cs-CZ" i="1" dirty="0" smtClean="0"/>
              <a:t>Účetní data v rukou manažera :finanční analýza v řízení firmy</a:t>
            </a:r>
            <a:r>
              <a:rPr lang="cs-CZ" dirty="0" smtClean="0"/>
              <a:t>. 2. doplněné </a:t>
            </a:r>
            <a:r>
              <a:rPr lang="cs-CZ" dirty="0" err="1" smtClean="0"/>
              <a:t>vyd</a:t>
            </a:r>
            <a:r>
              <a:rPr lang="cs-CZ" dirty="0" smtClean="0"/>
              <a:t>. Brno: </a:t>
            </a:r>
            <a:r>
              <a:rPr lang="cs-CZ" dirty="0" err="1" smtClean="0"/>
              <a:t>Computer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2001. 220 s. ISBN 80-7226-562-8.</a:t>
            </a:r>
          </a:p>
          <a:p>
            <a:r>
              <a:rPr lang="cs-CZ" dirty="0" smtClean="0"/>
              <a:t>KISLINGEROVÁ, Eva a Jiří HNILICA. </a:t>
            </a:r>
            <a:r>
              <a:rPr lang="cs-CZ" i="1" dirty="0" smtClean="0"/>
              <a:t>Finanční analýza :krok za krokem</a:t>
            </a:r>
            <a:r>
              <a:rPr lang="cs-CZ" dirty="0" smtClean="0"/>
              <a:t>. 2. </a:t>
            </a:r>
            <a:r>
              <a:rPr lang="cs-CZ" dirty="0" err="1" smtClean="0"/>
              <a:t>vyd</a:t>
            </a:r>
            <a:r>
              <a:rPr lang="cs-CZ" dirty="0" smtClean="0"/>
              <a:t>. Praha: C.H. </a:t>
            </a:r>
            <a:r>
              <a:rPr lang="cs-CZ" dirty="0" err="1" smtClean="0"/>
              <a:t>Beck</a:t>
            </a:r>
            <a:r>
              <a:rPr lang="cs-CZ" dirty="0" smtClean="0"/>
              <a:t>, 2008. </a:t>
            </a:r>
            <a:r>
              <a:rPr lang="cs-CZ" dirty="0" err="1" smtClean="0"/>
              <a:t>xiii</a:t>
            </a:r>
            <a:r>
              <a:rPr lang="cs-CZ" dirty="0" smtClean="0"/>
              <a:t>, 135. ISBN 978-80-7179-713-5.</a:t>
            </a:r>
          </a:p>
          <a:p>
            <a:r>
              <a:rPr lang="cs-CZ" dirty="0" smtClean="0"/>
              <a:t>SYNEK, Miloslav. </a:t>
            </a:r>
            <a:r>
              <a:rPr lang="cs-CZ" i="1" dirty="0" smtClean="0"/>
              <a:t>Manažerská ekonomika</a:t>
            </a:r>
            <a:r>
              <a:rPr lang="cs-CZ" dirty="0" smtClean="0"/>
              <a:t>. 5.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, 2011. 471 s. ISBN 978-80-247-3494-1.</a:t>
            </a:r>
          </a:p>
          <a:p>
            <a:r>
              <a:rPr lang="cs-CZ" dirty="0" smtClean="0"/>
              <a:t>KISLINGEROVÁ, Eva. </a:t>
            </a:r>
            <a:r>
              <a:rPr lang="cs-CZ" i="1" dirty="0" smtClean="0"/>
              <a:t>Manažerské finance</a:t>
            </a:r>
            <a:r>
              <a:rPr lang="cs-CZ" dirty="0" smtClean="0"/>
              <a:t>. 3. </a:t>
            </a:r>
            <a:r>
              <a:rPr lang="cs-CZ" dirty="0" err="1" smtClean="0"/>
              <a:t>vyd</a:t>
            </a:r>
            <a:r>
              <a:rPr lang="cs-CZ" dirty="0" smtClean="0"/>
              <a:t>. Praha: C. H. </a:t>
            </a:r>
            <a:r>
              <a:rPr lang="cs-CZ" dirty="0" err="1" smtClean="0"/>
              <a:t>Beck</a:t>
            </a:r>
            <a:r>
              <a:rPr lang="cs-CZ" dirty="0" smtClean="0"/>
              <a:t>, 2010. 811 s. ISBN 978-80-7400-194-9.</a:t>
            </a:r>
          </a:p>
          <a:p>
            <a:r>
              <a:rPr lang="cs-CZ" dirty="0" smtClean="0"/>
              <a:t>GRÜNWALD, </a:t>
            </a:r>
            <a:r>
              <a:rPr lang="cs-CZ" dirty="0" err="1" smtClean="0"/>
              <a:t>Rolf</a:t>
            </a:r>
            <a:r>
              <a:rPr lang="cs-CZ" dirty="0" smtClean="0"/>
              <a:t> a Jaroslava HOLEČKOVÁ. </a:t>
            </a:r>
            <a:r>
              <a:rPr lang="cs-CZ" i="1" dirty="0" smtClean="0"/>
              <a:t>Finanční analýza a plánování podniku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Praha: </a:t>
            </a:r>
            <a:r>
              <a:rPr lang="cs-CZ" dirty="0" err="1" smtClean="0"/>
              <a:t>Ekopress</a:t>
            </a:r>
            <a:r>
              <a:rPr lang="cs-CZ" dirty="0" smtClean="0"/>
              <a:t>, 2007, 318 s. ISBN 978</a:t>
            </a:r>
          </a:p>
          <a:p>
            <a:r>
              <a:rPr lang="cs-CZ" dirty="0" smtClean="0"/>
              <a:t>DLUHOŠOVÁ, Dana a kol. </a:t>
            </a:r>
            <a:r>
              <a:rPr lang="cs-CZ" i="1" dirty="0" smtClean="0"/>
              <a:t>Finanční řízení a rozhodování podniku: analýza, investování, oceňování, riziko, flexibilita</a:t>
            </a:r>
            <a:r>
              <a:rPr lang="cs-CZ" dirty="0" smtClean="0"/>
              <a:t>. 3. </a:t>
            </a:r>
            <a:r>
              <a:rPr lang="cs-CZ" dirty="0" err="1" smtClean="0"/>
              <a:t>rozš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Ekopress</a:t>
            </a:r>
            <a:r>
              <a:rPr lang="cs-CZ" dirty="0" smtClean="0"/>
              <a:t>, 2010. 225 s. ISBN 978-80-86929-68-2. </a:t>
            </a:r>
          </a:p>
          <a:p>
            <a:r>
              <a:rPr lang="cs-CZ" dirty="0" smtClean="0"/>
              <a:t>HOLEČKOVÁ, Jaroslava. </a:t>
            </a:r>
            <a:r>
              <a:rPr lang="cs-CZ" i="1" dirty="0" smtClean="0"/>
              <a:t>Finanční analýza firmy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Praha: ASPI, 2008, 208 s. ISBN 978-80-7357-392-8. </a:t>
            </a:r>
          </a:p>
          <a:p>
            <a:r>
              <a:rPr lang="cs-CZ" dirty="0" smtClean="0"/>
              <a:t>MRKVIČKA, Josef; KOLÁŘ, Pavel. Finanční analýza. 2. </a:t>
            </a:r>
            <a:r>
              <a:rPr lang="cs-CZ" dirty="0" err="1" smtClean="0"/>
              <a:t>přeprac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ASPI, 2006. 228 s. ISBN 80-7357-219-2.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756</TotalTime>
  <Words>409</Words>
  <Application>Microsoft Office PowerPoint</Application>
  <PresentationFormat>Předvádění na obrazovce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Slunovrat</vt:lpstr>
      <vt:lpstr>PROJEKT BAKALÁŘSKÉ PRÁCE</vt:lpstr>
      <vt:lpstr>Charakteristika podniku</vt:lpstr>
      <vt:lpstr>Téma: Finanční analýza podniku</vt:lpstr>
      <vt:lpstr>Metody řešení a postup práce</vt:lpstr>
      <vt:lpstr>Formulace hypotéz</vt:lpstr>
      <vt:lpstr>Snímek 6</vt:lpstr>
      <vt:lpstr>Snímek 7</vt:lpstr>
      <vt:lpstr>Literatura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BAKALÁŘSKÉ PRÁCE</dc:title>
  <dc:creator>admin</dc:creator>
  <cp:lastModifiedBy>admin</cp:lastModifiedBy>
  <cp:revision>80</cp:revision>
  <dcterms:created xsi:type="dcterms:W3CDTF">2013-12-16T18:42:46Z</dcterms:created>
  <dcterms:modified xsi:type="dcterms:W3CDTF">2014-01-04T21:27:55Z</dcterms:modified>
</cp:coreProperties>
</file>