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-706" y="-77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333" y="-9334"/>
            <a:ext cx="10109072" cy="757834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6403" y="2650553"/>
            <a:ext cx="6423553" cy="1814743"/>
          </a:xfrm>
        </p:spPr>
        <p:txBody>
          <a:bodyPr anchor="b">
            <a:noAutofit/>
          </a:bodyPr>
          <a:lstStyle>
            <a:lvl1pPr algn="r">
              <a:defRPr sz="5952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6403" y="4465295"/>
            <a:ext cx="6423553" cy="120912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&lt;datum/čas&gt;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mtClean="0"/>
              <a:t>&lt;zápatí&gt;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D0092D5-6FF1-4980-90DB-6609E753A5FC}" type="slidenum">
              <a:rPr lang="cs-CZ" smtClean="0"/>
              <a:pPr algn="r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1711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1971"/>
            <a:ext cx="6997914" cy="3751839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2" y="4927788"/>
            <a:ext cx="6997914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&lt;datum/čas&gt;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mtClean="0"/>
              <a:t>&lt;zápatí&gt;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D0092D5-6FF1-4980-90DB-6609E753A5FC}" type="slidenum">
              <a:rPr lang="cs-CZ" smtClean="0"/>
              <a:pPr algn="r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60961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1971"/>
            <a:ext cx="6694159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13857" y="4003828"/>
            <a:ext cx="5974958" cy="41998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27788"/>
            <a:ext cx="6997915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&lt;datum/čas&gt;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mtClean="0"/>
              <a:t>&lt;zápatí&gt;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D0092D5-6FF1-4980-90DB-6609E753A5FC}" type="slidenum">
              <a:rPr lang="cs-CZ" smtClean="0"/>
              <a:pPr algn="r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32156" y="87124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1894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46251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129659"/>
            <a:ext cx="6997915" cy="2861014"/>
          </a:xfrm>
        </p:spPr>
        <p:txBody>
          <a:bodyPr anchor="b">
            <a:normAutofit/>
          </a:bodyPr>
          <a:lstStyle>
            <a:lvl1pPr algn="l">
              <a:defRPr sz="485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&lt;datum/čas&gt;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mtClean="0"/>
              <a:t>&lt;zápatí&gt;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D0092D5-6FF1-4980-90DB-6609E753A5FC}" type="slidenum">
              <a:rPr lang="cs-CZ" smtClean="0"/>
              <a:pPr algn="r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88318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1971"/>
            <a:ext cx="6694159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3810"/>
            <a:ext cx="6997916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&lt;datum/čas&gt;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mtClean="0"/>
              <a:t>&lt;zápatí&gt;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D0092D5-6FF1-4980-90DB-6609E753A5FC}" type="slidenum">
              <a:rPr lang="cs-CZ" smtClean="0"/>
              <a:pPr algn="r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32156" y="87124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1894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660455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930" y="671971"/>
            <a:ext cx="6991025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3810"/>
            <a:ext cx="6997916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&lt;datum/čas&gt;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mtClean="0"/>
              <a:t>&lt;zápatí&gt;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D0092D5-6FF1-4980-90DB-6609E753A5FC}" type="slidenum">
              <a:rPr lang="cs-CZ" smtClean="0"/>
              <a:pPr algn="r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358328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&lt;datum/čas&gt;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mtClean="0"/>
              <a:t>&lt;zápatí&gt;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D0092D5-6FF1-4980-90DB-6609E753A5FC}" type="slidenum">
              <a:rPr lang="cs-CZ" smtClean="0"/>
              <a:pPr algn="r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53103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9572" y="671972"/>
            <a:ext cx="1079072" cy="5788752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2041" y="671972"/>
            <a:ext cx="5727155" cy="578875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&lt;datum/čas&gt;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mtClean="0"/>
              <a:t>&lt;zápatí&gt;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D0092D5-6FF1-4980-90DB-6609E753A5FC}" type="slidenum">
              <a:rPr lang="cs-CZ" smtClean="0"/>
              <a:pPr algn="r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422797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8870040" cy="438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xmlns="" val="2199681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&lt;datum/čas&gt;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mtClean="0"/>
              <a:t>&lt;zápatí&gt;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D0092D5-6FF1-4980-90DB-6609E753A5FC}" type="slidenum">
              <a:rPr lang="cs-CZ" smtClean="0"/>
              <a:pPr algn="r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3611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977208"/>
            <a:ext cx="6997915" cy="2013467"/>
          </a:xfrm>
        </p:spPr>
        <p:txBody>
          <a:bodyPr anchor="b"/>
          <a:lstStyle>
            <a:lvl1pPr algn="l">
              <a:defRPr sz="4409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948432"/>
          </a:xfrm>
        </p:spPr>
        <p:txBody>
          <a:bodyPr anchor="t"/>
          <a:lstStyle>
            <a:lvl1pPr marL="0" indent="0" algn="l">
              <a:buNone/>
              <a:defRPr sz="22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&lt;datum/čas&gt;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mtClean="0"/>
              <a:t>&lt;zápatí&gt;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D0092D5-6FF1-4980-90DB-6609E753A5FC}" type="slidenum">
              <a:rPr lang="cs-CZ" smtClean="0"/>
              <a:pPr algn="r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74554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1971"/>
            <a:ext cx="6997914" cy="1455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2042" y="2381649"/>
            <a:ext cx="3404426" cy="4277832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5529" y="2381651"/>
            <a:ext cx="3404427" cy="4277834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&lt;datum/čas&gt;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mtClean="0"/>
              <a:t>&lt;zápatí&gt;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D0092D5-6FF1-4980-90DB-6609E753A5FC}" type="slidenum">
              <a:rPr lang="cs-CZ" smtClean="0"/>
              <a:pPr algn="r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82713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3" cy="145593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2084"/>
            <a:ext cx="340725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041" y="3017307"/>
            <a:ext cx="3407251" cy="364217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62702" y="2382084"/>
            <a:ext cx="340725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62702" y="3017307"/>
            <a:ext cx="3407251" cy="364217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&lt;datum/čas&gt;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mtClean="0"/>
              <a:t>&lt;zápatí&gt;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D0092D5-6FF1-4980-90DB-6609E753A5FC}" type="slidenum">
              <a:rPr lang="cs-CZ" smtClean="0"/>
              <a:pPr algn="r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3896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4" cy="1455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&lt;datum/čas&gt;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mtClean="0"/>
              <a:t>&lt;zápatí&gt;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D0092D5-6FF1-4980-90DB-6609E753A5FC}" type="slidenum">
              <a:rPr lang="cs-CZ" smtClean="0"/>
              <a:pPr algn="r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9424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&lt;datum/čas&gt;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mtClean="0"/>
              <a:t>&lt;zápatí&gt;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D0092D5-6FF1-4980-90DB-6609E753A5FC}" type="slidenum">
              <a:rPr lang="cs-CZ" smtClean="0"/>
              <a:pPr algn="r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7160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1651933"/>
            <a:ext cx="3075982" cy="1409272"/>
          </a:xfrm>
        </p:spPr>
        <p:txBody>
          <a:bodyPr anchor="b">
            <a:normAutofit/>
          </a:bodyPr>
          <a:lstStyle>
            <a:lvl1pPr>
              <a:defRPr sz="2205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83" y="567610"/>
            <a:ext cx="3732871" cy="609187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3061205"/>
            <a:ext cx="3075982" cy="2848876"/>
          </a:xfrm>
        </p:spPr>
        <p:txBody>
          <a:bodyPr>
            <a:normAutofit/>
          </a:bodyPr>
          <a:lstStyle>
            <a:lvl1pPr marL="0" indent="0">
              <a:buNone/>
              <a:defRPr sz="1543"/>
            </a:lvl1pPr>
            <a:lvl2pPr marL="377979" indent="0">
              <a:buNone/>
              <a:defRPr sz="1157"/>
            </a:lvl2pPr>
            <a:lvl3pPr marL="755957" indent="0">
              <a:buNone/>
              <a:defRPr sz="992"/>
            </a:lvl3pPr>
            <a:lvl4pPr marL="1133936" indent="0">
              <a:buNone/>
              <a:defRPr sz="827"/>
            </a:lvl4pPr>
            <a:lvl5pPr marL="1511915" indent="0">
              <a:buNone/>
              <a:defRPr sz="827"/>
            </a:lvl5pPr>
            <a:lvl6pPr marL="1889893" indent="0">
              <a:buNone/>
              <a:defRPr sz="827"/>
            </a:lvl6pPr>
            <a:lvl7pPr marL="2267872" indent="0">
              <a:buNone/>
              <a:defRPr sz="827"/>
            </a:lvl7pPr>
            <a:lvl8pPr marL="2645851" indent="0">
              <a:buNone/>
              <a:defRPr sz="827"/>
            </a:lvl8pPr>
            <a:lvl9pPr marL="3023829" indent="0">
              <a:buNone/>
              <a:defRPr sz="82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&lt;datum/čas&gt;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mtClean="0"/>
              <a:t>&lt;zápatí&gt;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D0092D5-6FF1-4980-90DB-6609E753A5FC}" type="slidenum">
              <a:rPr lang="cs-CZ" smtClean="0"/>
              <a:pPr algn="r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60335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5291772"/>
            <a:ext cx="6997914" cy="624724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2041" y="671971"/>
            <a:ext cx="6997914" cy="4239192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5916496"/>
            <a:ext cx="6997914" cy="742987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&lt;datum/čas&gt;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mtClean="0"/>
              <a:t>&lt;zápatí&gt;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D0092D5-6FF1-4980-90DB-6609E753A5FC}" type="slidenum">
              <a:rPr lang="cs-CZ" smtClean="0"/>
              <a:pPr algn="r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6212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334" y="-9334"/>
            <a:ext cx="10109073" cy="757834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3" cy="14559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1651"/>
            <a:ext cx="6997914" cy="4277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58922" y="6659484"/>
            <a:ext cx="75420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&lt;datum/čas&gt;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2041" y="6659484"/>
            <a:ext cx="509650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cs-CZ" smtClean="0"/>
              <a:t>&lt;zápatí&gt;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808" y="6659484"/>
            <a:ext cx="56514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accent1"/>
                </a:solidFill>
              </a:defRPr>
            </a:lvl1pPr>
          </a:lstStyle>
          <a:p>
            <a:pPr algn="r"/>
            <a:fld id="{0D0092D5-6FF1-4980-90DB-6609E753A5FC}" type="slidenum">
              <a:rPr lang="cs-CZ" smtClean="0"/>
              <a:pPr algn="r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5554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503972" rtl="0" eaLnBrk="1" latinLnBrk="0" hangingPunct="1">
        <a:spcBef>
          <a:spcPct val="0"/>
        </a:spcBef>
        <a:buNone/>
        <a:defRPr sz="396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979" indent="-377979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8954" indent="-314982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9929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3900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7872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1844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Shape 1"/>
          <p:cNvSpPr txBox="1"/>
          <p:nvPr/>
        </p:nvSpPr>
        <p:spPr>
          <a:xfrm>
            <a:off x="609600" y="333375"/>
            <a:ext cx="8280240" cy="12205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cs-CZ" sz="3800" dirty="0"/>
              <a:t>PROJEKT BAKALÁŘSKÉ PRÁCE</a:t>
            </a:r>
            <a:endParaRPr sz="3800" dirty="0"/>
          </a:p>
        </p:txBody>
      </p:sp>
      <p:sp>
        <p:nvSpPr>
          <p:cNvPr id="38" name="TextShape 2"/>
          <p:cNvSpPr txBox="1"/>
          <p:nvPr/>
        </p:nvSpPr>
        <p:spPr>
          <a:xfrm>
            <a:off x="504000" y="1769040"/>
            <a:ext cx="8870040" cy="4384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cs-CZ" sz="2400" dirty="0"/>
              <a:t>Ivo Štěpánek, 390691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cs-CZ" sz="3600" dirty="0"/>
              <a:t>Rozšířený seznam literatury</a:t>
            </a:r>
            <a:endParaRPr sz="3600" dirty="0"/>
          </a:p>
        </p:txBody>
      </p:sp>
      <p:sp>
        <p:nvSpPr>
          <p:cNvPr id="58" name="TextShape 2"/>
          <p:cNvSpPr txBox="1"/>
          <p:nvPr/>
        </p:nvSpPr>
        <p:spPr>
          <a:xfrm>
            <a:off x="504000" y="1769040"/>
            <a:ext cx="8870040" cy="438444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cs-CZ" dirty="0"/>
              <a:t>SYNEK, Miloslav. </a:t>
            </a:r>
            <a:r>
              <a:rPr lang="cs-CZ" i="1" dirty="0"/>
              <a:t>Ekonomická analýza</a:t>
            </a:r>
            <a:r>
              <a:rPr lang="cs-CZ" dirty="0"/>
              <a:t>. 1.vyd. V Praze: Vysoká škola </a:t>
            </a:r>
            <a:endParaRPr lang="cs-CZ" dirty="0" smtClean="0"/>
          </a:p>
          <a:p>
            <a:r>
              <a:rPr lang="cs-CZ" dirty="0" smtClean="0"/>
              <a:t>ekonomická </a:t>
            </a:r>
            <a:r>
              <a:rPr lang="cs-CZ" dirty="0"/>
              <a:t>v Praze,2003. 79 s. ISBN 80-245-0603-3</a:t>
            </a:r>
            <a:r>
              <a:rPr lang="cs-CZ" dirty="0" smtClean="0"/>
              <a:t>.</a:t>
            </a:r>
          </a:p>
          <a:p>
            <a:endParaRPr sz="800" dirty="0"/>
          </a:p>
          <a:p>
            <a:r>
              <a:rPr lang="cs-CZ" dirty="0"/>
              <a:t>SYNEK, Miloslav. </a:t>
            </a:r>
            <a:r>
              <a:rPr lang="cs-CZ" i="1" dirty="0"/>
              <a:t>Manažerská ekonomika</a:t>
            </a:r>
            <a:r>
              <a:rPr lang="cs-CZ" dirty="0"/>
              <a:t>. 5. vyd. Praha: </a:t>
            </a:r>
            <a:r>
              <a:rPr lang="cs-CZ" dirty="0" err="1"/>
              <a:t>Grada</a:t>
            </a:r>
            <a:r>
              <a:rPr lang="cs-CZ" dirty="0"/>
              <a:t>, 2011. </a:t>
            </a:r>
            <a:endParaRPr lang="cs-CZ" dirty="0" smtClean="0"/>
          </a:p>
          <a:p>
            <a:r>
              <a:rPr lang="cs-CZ" dirty="0" smtClean="0"/>
              <a:t>471 </a:t>
            </a:r>
            <a:r>
              <a:rPr lang="cs-CZ" dirty="0"/>
              <a:t>s. ISBN 978-80-247-3494-1</a:t>
            </a:r>
            <a:r>
              <a:rPr lang="cs-CZ" dirty="0" smtClean="0"/>
              <a:t>.</a:t>
            </a:r>
          </a:p>
          <a:p>
            <a:endParaRPr sz="800" dirty="0"/>
          </a:p>
          <a:p>
            <a:r>
              <a:rPr lang="cs-CZ" dirty="0"/>
              <a:t>SYNEK, Miloslav. </a:t>
            </a:r>
            <a:r>
              <a:rPr lang="cs-CZ" i="1" dirty="0"/>
              <a:t>Podniková ekonomika.</a:t>
            </a:r>
            <a:r>
              <a:rPr lang="cs-CZ" dirty="0"/>
              <a:t> 3. </a:t>
            </a:r>
            <a:r>
              <a:rPr lang="cs-CZ" dirty="0" err="1"/>
              <a:t>přeprac</a:t>
            </a:r>
            <a:r>
              <a:rPr lang="cs-CZ" dirty="0"/>
              <a:t>. a dopl. vyd. </a:t>
            </a:r>
            <a:endParaRPr lang="cs-CZ" dirty="0" smtClean="0"/>
          </a:p>
          <a:p>
            <a:r>
              <a:rPr lang="cs-CZ" dirty="0" smtClean="0"/>
              <a:t>Praha</a:t>
            </a:r>
            <a:r>
              <a:rPr lang="cs-CZ" dirty="0"/>
              <a:t>: C.H. Beck, 2002.xxv, 479 s. ISBN 80-7179-736-7</a:t>
            </a:r>
            <a:r>
              <a:rPr lang="cs-CZ" dirty="0" smtClean="0"/>
              <a:t>.</a:t>
            </a:r>
          </a:p>
          <a:p>
            <a:endParaRPr sz="800" dirty="0"/>
          </a:p>
          <a:p>
            <a:r>
              <a:rPr lang="cs-CZ" dirty="0"/>
              <a:t>SUCHÁNEK, Petr. </a:t>
            </a:r>
            <a:r>
              <a:rPr lang="cs-CZ" i="1" dirty="0"/>
              <a:t>Finanční management</a:t>
            </a:r>
            <a:r>
              <a:rPr lang="cs-CZ" dirty="0"/>
              <a:t>. 1. vyd. Brno: Masarykova univerzita, </a:t>
            </a:r>
            <a:endParaRPr lang="cs-CZ" dirty="0" smtClean="0"/>
          </a:p>
          <a:p>
            <a:r>
              <a:rPr lang="cs-CZ" dirty="0" smtClean="0"/>
              <a:t>2007</a:t>
            </a:r>
            <a:r>
              <a:rPr lang="cs-CZ" dirty="0"/>
              <a:t>. 128 s. DSO 1. ISBN 978-80-210-4277-3. </a:t>
            </a:r>
            <a:endParaRPr lang="cs-CZ" dirty="0" smtClean="0"/>
          </a:p>
          <a:p>
            <a:endParaRPr sz="800" dirty="0"/>
          </a:p>
          <a:p>
            <a:r>
              <a:rPr lang="cs-CZ" dirty="0"/>
              <a:t>KOVANICOVÁ, Dana a Pavel KOVANIC. </a:t>
            </a:r>
            <a:r>
              <a:rPr lang="cs-CZ" i="1" dirty="0"/>
              <a:t>Poklady skryté v účetnictví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. aktualizované vyd. Praha: Polygon, 1997. </a:t>
            </a:r>
            <a:r>
              <a:rPr lang="cs-CZ" dirty="0" err="1"/>
              <a:t>vi</a:t>
            </a:r>
            <a:r>
              <a:rPr lang="cs-CZ" dirty="0"/>
              <a:t>, 288 s. ISBN 80-85967-56-1. </a:t>
            </a:r>
            <a:endParaRPr lang="cs-CZ" dirty="0" smtClean="0"/>
          </a:p>
          <a:p>
            <a:endParaRPr sz="800" dirty="0"/>
          </a:p>
          <a:p>
            <a:r>
              <a:rPr lang="cs-CZ" dirty="0"/>
              <a:t>SEDLÁČEK, Jaroslav.</a:t>
            </a:r>
            <a:r>
              <a:rPr lang="cs-CZ" i="1" dirty="0"/>
              <a:t> Účetní data v rukou manažera</a:t>
            </a:r>
            <a:r>
              <a:rPr lang="cs-CZ" dirty="0"/>
              <a:t>. 2. doplněné vydání. </a:t>
            </a:r>
            <a:endParaRPr lang="cs-CZ" dirty="0" smtClean="0"/>
          </a:p>
          <a:p>
            <a:r>
              <a:rPr lang="cs-CZ" dirty="0" smtClean="0"/>
              <a:t>Praha</a:t>
            </a:r>
            <a:r>
              <a:rPr lang="cs-CZ" dirty="0"/>
              <a:t>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2001. 220 s. business </a:t>
            </a:r>
            <a:r>
              <a:rPr lang="cs-CZ" dirty="0" err="1"/>
              <a:t>books</a:t>
            </a:r>
            <a:r>
              <a:rPr lang="cs-CZ" dirty="0"/>
              <a:t>. ISBN 80-7226-562-8.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cs-CZ" sz="3600" dirty="0"/>
              <a:t>Téma bakalářské práce</a:t>
            </a:r>
            <a:endParaRPr sz="3600" dirty="0"/>
          </a:p>
        </p:txBody>
      </p:sp>
      <p:sp>
        <p:nvSpPr>
          <p:cNvPr id="40" name="TextShape 2"/>
          <p:cNvSpPr txBox="1"/>
          <p:nvPr/>
        </p:nvSpPr>
        <p:spPr>
          <a:xfrm>
            <a:off x="504000" y="1769040"/>
            <a:ext cx="8870040" cy="438444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</a:pPr>
            <a:r>
              <a:rPr lang="cs-CZ" sz="2400" dirty="0" smtClean="0"/>
              <a:t>                	   	Finanční </a:t>
            </a:r>
            <a:r>
              <a:rPr lang="cs-CZ" sz="2400" dirty="0"/>
              <a:t>analýza podniku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cs-CZ" sz="3600" dirty="0" smtClean="0"/>
              <a:t>Představení podniku</a:t>
            </a:r>
            <a:endParaRPr sz="3600" dirty="0"/>
          </a:p>
        </p:txBody>
      </p:sp>
      <p:sp>
        <p:nvSpPr>
          <p:cNvPr id="42" name="TextShape 2"/>
          <p:cNvSpPr txBox="1"/>
          <p:nvPr/>
        </p:nvSpPr>
        <p:spPr>
          <a:xfrm>
            <a:off x="504000" y="1769040"/>
            <a:ext cx="8870040" cy="463896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</a:pPr>
            <a:r>
              <a:rPr lang="cs-CZ" sz="2800" b="1" dirty="0" smtClean="0"/>
              <a:t> - ANVIS  </a:t>
            </a:r>
            <a:r>
              <a:rPr lang="cs-CZ" sz="2800" b="1" dirty="0"/>
              <a:t>AVT s.r.o</a:t>
            </a:r>
            <a:r>
              <a:rPr lang="cs-CZ" sz="2800" b="1" dirty="0" smtClean="0"/>
              <a:t>.</a:t>
            </a:r>
          </a:p>
          <a:p>
            <a:pPr>
              <a:buSzPct val="25000"/>
            </a:pPr>
            <a:endParaRPr sz="1000" dirty="0"/>
          </a:p>
          <a:p>
            <a:pPr lvl="1">
              <a:buSzPct val="25000"/>
            </a:pPr>
            <a:r>
              <a:rPr lang="cs-CZ" dirty="0" smtClean="0"/>
              <a:t>- Sídlo</a:t>
            </a:r>
            <a:r>
              <a:rPr lang="cs-CZ" dirty="0"/>
              <a:t>: Vsetín, Česká </a:t>
            </a:r>
            <a:r>
              <a:rPr lang="cs-CZ" dirty="0" smtClean="0"/>
              <a:t>republika</a:t>
            </a:r>
          </a:p>
          <a:p>
            <a:pPr lvl="1">
              <a:buSzPct val="25000"/>
            </a:pPr>
            <a:endParaRPr sz="800" dirty="0"/>
          </a:p>
          <a:p>
            <a:pPr lvl="1">
              <a:buSzPct val="25000"/>
            </a:pPr>
            <a:r>
              <a:rPr lang="cs-CZ" dirty="0" smtClean="0"/>
              <a:t>- Společnost </a:t>
            </a:r>
            <a:r>
              <a:rPr lang="cs-CZ" dirty="0"/>
              <a:t>má v současné době přibližně 340 </a:t>
            </a:r>
            <a:endParaRPr lang="cs-CZ" dirty="0" smtClean="0"/>
          </a:p>
          <a:p>
            <a:pPr lvl="1">
              <a:buSzPct val="25000"/>
            </a:pPr>
            <a:r>
              <a:rPr lang="cs-CZ" dirty="0" smtClean="0"/>
              <a:t>  stálých zaměstnanců</a:t>
            </a:r>
          </a:p>
          <a:p>
            <a:pPr marL="742950" lvl="1" indent="-285750">
              <a:buSzPct val="25000"/>
              <a:buFont typeface="Arial" panose="020B0604020202020204" pitchFamily="34" charset="0"/>
              <a:buChar char="•"/>
            </a:pPr>
            <a:endParaRPr sz="800" dirty="0"/>
          </a:p>
          <a:p>
            <a:pPr lvl="1">
              <a:buSzPct val="25000"/>
            </a:pPr>
            <a:r>
              <a:rPr lang="cs-CZ" dirty="0" smtClean="0"/>
              <a:t>- Obrat </a:t>
            </a:r>
            <a:r>
              <a:rPr lang="cs-CZ" dirty="0"/>
              <a:t>společnosti za rok 2012 byl více než 1,2 miliardy Kč</a:t>
            </a:r>
            <a:endParaRPr dirty="0"/>
          </a:p>
          <a:p>
            <a:pPr lvl="1">
              <a:buSzPct val="25000"/>
            </a:pPr>
            <a:endParaRPr lang="cs-CZ" sz="800" dirty="0"/>
          </a:p>
          <a:p>
            <a:pPr lvl="1">
              <a:buSzPct val="25000"/>
            </a:pPr>
            <a:r>
              <a:rPr lang="cs-CZ" dirty="0" smtClean="0"/>
              <a:t>- Členem </a:t>
            </a:r>
            <a:r>
              <a:rPr lang="cs-CZ" dirty="0"/>
              <a:t>nadnárodní skupiny AVT Group sdružující </a:t>
            </a:r>
            <a:endParaRPr lang="cs-CZ" dirty="0" smtClean="0"/>
          </a:p>
          <a:p>
            <a:pPr lvl="1">
              <a:buSzPct val="25000"/>
            </a:pPr>
            <a:r>
              <a:rPr lang="cs-CZ" dirty="0" smtClean="0"/>
              <a:t>  13 </a:t>
            </a:r>
            <a:r>
              <a:rPr lang="cs-CZ" dirty="0"/>
              <a:t>právnických osob v Evropě, Asii, jižní Africe a severní Americe</a:t>
            </a:r>
            <a:endParaRPr dirty="0"/>
          </a:p>
          <a:p>
            <a:pPr lvl="1">
              <a:buSzPct val="25000"/>
            </a:pPr>
            <a:endParaRPr lang="cs-CZ" sz="800" dirty="0" smtClean="0"/>
          </a:p>
          <a:p>
            <a:pPr lvl="1">
              <a:buSzPct val="25000"/>
            </a:pPr>
            <a:r>
              <a:rPr lang="cs-CZ" dirty="0" smtClean="0"/>
              <a:t>- Oborem </a:t>
            </a:r>
            <a:r>
              <a:rPr lang="cs-CZ" dirty="0"/>
              <a:t>činnosti je zpracování gumy a výroba pryžových </a:t>
            </a:r>
            <a:endParaRPr lang="cs-CZ" dirty="0" smtClean="0"/>
          </a:p>
          <a:p>
            <a:pPr lvl="1">
              <a:buSzPct val="25000"/>
            </a:pPr>
            <a:r>
              <a:rPr lang="cs-CZ" dirty="0" smtClean="0"/>
              <a:t>  výrobků</a:t>
            </a:r>
            <a:r>
              <a:rPr lang="cs-CZ" dirty="0"/>
              <a:t>, především výroba </a:t>
            </a:r>
            <a:r>
              <a:rPr lang="cs-CZ" dirty="0" err="1"/>
              <a:t>antivibračních</a:t>
            </a:r>
            <a:r>
              <a:rPr lang="cs-CZ" dirty="0"/>
              <a:t> komponent </a:t>
            </a:r>
            <a:endParaRPr lang="cs-CZ" dirty="0" smtClean="0"/>
          </a:p>
          <a:p>
            <a:pPr lvl="1">
              <a:buSzPct val="25000"/>
            </a:pPr>
            <a:r>
              <a:rPr lang="cs-CZ" dirty="0" smtClean="0"/>
              <a:t>  pro </a:t>
            </a:r>
            <a:r>
              <a:rPr lang="cs-CZ" dirty="0"/>
              <a:t>automobilový průmysl (více než 90 % prodejů)</a:t>
            </a:r>
            <a:endParaRPr dirty="0"/>
          </a:p>
          <a:p>
            <a:pPr lvl="1">
              <a:buSzPct val="25000"/>
            </a:pPr>
            <a:endParaRPr lang="cs-CZ" sz="800" dirty="0" smtClean="0"/>
          </a:p>
          <a:p>
            <a:pPr lvl="1">
              <a:buSzPct val="25000"/>
            </a:pPr>
            <a:r>
              <a:rPr lang="cs-CZ" dirty="0" smtClean="0"/>
              <a:t>- Největší </a:t>
            </a:r>
            <a:r>
              <a:rPr lang="cs-CZ" dirty="0"/>
              <a:t>zákazníci: Volkswagen AG, </a:t>
            </a:r>
            <a:r>
              <a:rPr lang="cs-CZ" dirty="0" err="1"/>
              <a:t>Daimler</a:t>
            </a:r>
            <a:r>
              <a:rPr lang="cs-CZ" dirty="0"/>
              <a:t>, Mitsubishi, </a:t>
            </a:r>
            <a:endParaRPr lang="cs-CZ" dirty="0" smtClean="0"/>
          </a:p>
          <a:p>
            <a:pPr lvl="1">
              <a:buSzPct val="25000"/>
            </a:pPr>
            <a:r>
              <a:rPr lang="cs-CZ" dirty="0" smtClean="0"/>
              <a:t>  PSA</a:t>
            </a:r>
            <a:r>
              <a:rPr lang="cs-CZ" dirty="0"/>
              <a:t>, </a:t>
            </a:r>
            <a:r>
              <a:rPr lang="cs-CZ" dirty="0" smtClean="0"/>
              <a:t>Nissan</a:t>
            </a:r>
          </a:p>
          <a:p>
            <a:pPr lvl="1">
              <a:buSzPct val="25000"/>
            </a:pPr>
            <a:endParaRPr sz="800" dirty="0"/>
          </a:p>
          <a:p>
            <a:pPr lvl="1">
              <a:buSzPct val="25000"/>
            </a:pPr>
            <a:r>
              <a:rPr lang="cs-CZ" dirty="0" smtClean="0"/>
              <a:t>- Na </a:t>
            </a:r>
            <a:r>
              <a:rPr lang="cs-CZ" dirty="0"/>
              <a:t>BP budu spolupracovat s finančním oddělením společnosti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cs-CZ" sz="3600" dirty="0"/>
              <a:t>Cíl bakalářské práce</a:t>
            </a:r>
            <a:endParaRPr sz="3600" dirty="0"/>
          </a:p>
        </p:txBody>
      </p:sp>
      <p:sp>
        <p:nvSpPr>
          <p:cNvPr id="44" name="TextShape 2"/>
          <p:cNvSpPr txBox="1"/>
          <p:nvPr/>
        </p:nvSpPr>
        <p:spPr>
          <a:xfrm>
            <a:off x="504000" y="1769040"/>
            <a:ext cx="8870040" cy="438444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</a:pPr>
            <a:r>
              <a:rPr lang="cs-CZ" sz="2000" dirty="0"/>
              <a:t>Analýza současného stavu a vývoje finančního zdraví podniku </a:t>
            </a:r>
            <a:endParaRPr lang="cs-CZ" sz="2000" dirty="0" smtClean="0"/>
          </a:p>
          <a:p>
            <a:pPr>
              <a:buSzPct val="25000"/>
            </a:pPr>
            <a:r>
              <a:rPr lang="cs-CZ" sz="2000" dirty="0" smtClean="0"/>
              <a:t>ANVIS </a:t>
            </a:r>
            <a:r>
              <a:rPr lang="cs-CZ" sz="2000" dirty="0"/>
              <a:t>AVT s.r.o. Zhodnocení finančního zdraví podniku na základě </a:t>
            </a:r>
            <a:endParaRPr lang="cs-CZ" sz="2000" dirty="0" smtClean="0"/>
          </a:p>
          <a:p>
            <a:pPr>
              <a:buSzPct val="25000"/>
            </a:pPr>
            <a:r>
              <a:rPr lang="cs-CZ" sz="2000" dirty="0" smtClean="0"/>
              <a:t>analýzy účetních </a:t>
            </a:r>
            <a:r>
              <a:rPr lang="cs-CZ" sz="2000" dirty="0"/>
              <a:t>dat za 5 po sobě jdoucích účetních období. Návrh </a:t>
            </a:r>
            <a:endParaRPr lang="cs-CZ" sz="2000" dirty="0" smtClean="0"/>
          </a:p>
          <a:p>
            <a:pPr>
              <a:buSzPct val="25000"/>
            </a:pPr>
            <a:r>
              <a:rPr lang="cs-CZ" sz="2000" dirty="0" smtClean="0"/>
              <a:t>optimalizace finančního </a:t>
            </a:r>
            <a:r>
              <a:rPr lang="cs-CZ" sz="2000" dirty="0"/>
              <a:t>zdraví  s ohledem na vývoj prostředí.</a:t>
            </a:r>
            <a:endParaRPr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cs-CZ" sz="3600" dirty="0"/>
              <a:t>Hypotéza č. 1</a:t>
            </a:r>
            <a:endParaRPr sz="3600" dirty="0"/>
          </a:p>
        </p:txBody>
      </p:sp>
      <p:sp>
        <p:nvSpPr>
          <p:cNvPr id="46" name="TextShape 2"/>
          <p:cNvSpPr txBox="1"/>
          <p:nvPr/>
        </p:nvSpPr>
        <p:spPr>
          <a:xfrm>
            <a:off x="504000" y="1769040"/>
            <a:ext cx="8870040" cy="514296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</a:pPr>
            <a:r>
              <a:rPr lang="cs-CZ" sz="2400" dirty="0" smtClean="0"/>
              <a:t>- Podnik </a:t>
            </a:r>
            <a:r>
              <a:rPr lang="cs-CZ" sz="2400" dirty="0"/>
              <a:t>je po hospodářské krizi z let 2008 a 2009 </a:t>
            </a:r>
            <a:endParaRPr lang="cs-CZ" sz="2400" dirty="0" smtClean="0"/>
          </a:p>
          <a:p>
            <a:pPr>
              <a:buSzPct val="25000"/>
            </a:pPr>
            <a:r>
              <a:rPr lang="cs-CZ" sz="2400" dirty="0" smtClean="0"/>
              <a:t>  finančně </a:t>
            </a:r>
            <a:r>
              <a:rPr lang="cs-CZ" sz="2400" dirty="0"/>
              <a:t>stabilní a je schopen dostát svým </a:t>
            </a:r>
            <a:r>
              <a:rPr lang="cs-CZ" sz="2400" dirty="0" smtClean="0"/>
              <a:t>závazkům</a:t>
            </a:r>
          </a:p>
          <a:p>
            <a:pPr>
              <a:buSzPct val="25000"/>
            </a:pPr>
            <a:endParaRPr sz="800" dirty="0"/>
          </a:p>
          <a:p>
            <a:pPr lvl="1">
              <a:buSzPct val="25000"/>
            </a:pPr>
            <a:r>
              <a:rPr lang="cs-CZ" dirty="0" smtClean="0"/>
              <a:t>- V </a:t>
            </a:r>
            <a:r>
              <a:rPr lang="cs-CZ" dirty="0"/>
              <a:t>letech 2008 a 2009 proběhla ve světě hospodářská krize, </a:t>
            </a:r>
            <a:endParaRPr lang="cs-CZ" dirty="0" smtClean="0"/>
          </a:p>
          <a:p>
            <a:pPr lvl="1">
              <a:buSzPct val="25000"/>
            </a:pPr>
            <a:r>
              <a:rPr lang="cs-CZ" dirty="0" smtClean="0"/>
              <a:t>  která </a:t>
            </a:r>
            <a:r>
              <a:rPr lang="cs-CZ" dirty="0"/>
              <a:t>významně zasáhla i automobilový průmysl, kam směřuje více </a:t>
            </a:r>
            <a:endParaRPr lang="cs-CZ" dirty="0" smtClean="0"/>
          </a:p>
          <a:p>
            <a:pPr lvl="1">
              <a:buSzPct val="25000"/>
            </a:pPr>
            <a:r>
              <a:rPr lang="cs-CZ" dirty="0" smtClean="0"/>
              <a:t>  než </a:t>
            </a:r>
            <a:r>
              <a:rPr lang="cs-CZ" dirty="0"/>
              <a:t>90 % produkce podniku. S ohledem na to je vhodné ověřit, </a:t>
            </a:r>
            <a:endParaRPr lang="cs-CZ" dirty="0" smtClean="0"/>
          </a:p>
          <a:p>
            <a:pPr lvl="1">
              <a:buSzPct val="25000"/>
            </a:pPr>
            <a:r>
              <a:rPr lang="cs-CZ" dirty="0" smtClean="0"/>
              <a:t>  zda </a:t>
            </a:r>
            <a:r>
              <a:rPr lang="cs-CZ" dirty="0"/>
              <a:t>se podnik s důsledky krize podnik dokázal vypořádat a je v současné </a:t>
            </a:r>
            <a:endParaRPr lang="cs-CZ" dirty="0" smtClean="0"/>
          </a:p>
          <a:p>
            <a:pPr lvl="1">
              <a:buSzPct val="25000"/>
            </a:pPr>
            <a:r>
              <a:rPr lang="cs-CZ" dirty="0" smtClean="0"/>
              <a:t>  době </a:t>
            </a:r>
            <a:r>
              <a:rPr lang="cs-CZ" dirty="0"/>
              <a:t>finančně </a:t>
            </a:r>
            <a:r>
              <a:rPr lang="cs-CZ" dirty="0" smtClean="0"/>
              <a:t>stabilní</a:t>
            </a:r>
          </a:p>
          <a:p>
            <a:pPr lvl="1">
              <a:buSzPct val="25000"/>
            </a:pPr>
            <a:endParaRPr dirty="0"/>
          </a:p>
          <a:p>
            <a:pPr lvl="1">
              <a:buSzPct val="25000"/>
            </a:pPr>
            <a:r>
              <a:rPr lang="cs-CZ" dirty="0" smtClean="0"/>
              <a:t>- Pro </a:t>
            </a:r>
            <a:r>
              <a:rPr lang="cs-CZ" dirty="0"/>
              <a:t>ověření hypotézy bude proveden výpočet poměrových ukazatelů </a:t>
            </a:r>
            <a:endParaRPr lang="cs-CZ" dirty="0" smtClean="0"/>
          </a:p>
          <a:p>
            <a:pPr lvl="1">
              <a:buSzPct val="25000"/>
            </a:pPr>
            <a:r>
              <a:rPr lang="cs-CZ" dirty="0" smtClean="0"/>
              <a:t>  zadluženosti</a:t>
            </a:r>
            <a:r>
              <a:rPr lang="cs-CZ" dirty="0"/>
              <a:t>, platební schopnosti a pyramidový rozklad pro poslední </a:t>
            </a:r>
            <a:endParaRPr lang="cs-CZ" dirty="0" smtClean="0"/>
          </a:p>
          <a:p>
            <a:pPr lvl="1">
              <a:buSzPct val="25000"/>
            </a:pPr>
            <a:r>
              <a:rPr lang="cs-CZ" dirty="0" smtClean="0"/>
              <a:t>  3</a:t>
            </a:r>
            <a:r>
              <a:rPr lang="cs-CZ" dirty="0"/>
              <a:t> roky sledovaného období (tedy roky 2011, 2012 a 2013). Hypotéza </a:t>
            </a:r>
            <a:endParaRPr lang="cs-CZ" dirty="0" smtClean="0"/>
          </a:p>
          <a:p>
            <a:pPr lvl="1">
              <a:buSzPct val="25000"/>
            </a:pPr>
            <a:r>
              <a:rPr lang="cs-CZ" dirty="0" smtClean="0"/>
              <a:t>  bude </a:t>
            </a:r>
            <a:r>
              <a:rPr lang="cs-CZ" dirty="0"/>
              <a:t>potvrzena, pokud ukazatele budou v normě</a:t>
            </a:r>
            <a:endParaRPr dirty="0"/>
          </a:p>
          <a:p>
            <a:pPr lvl="1">
              <a:buSzPct val="25000"/>
              <a:buFont typeface="StarSymbol"/>
              <a:buChar char=""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cs-CZ" sz="3600" dirty="0"/>
              <a:t>Hypotéza č. 2</a:t>
            </a:r>
            <a:endParaRPr sz="3600" dirty="0"/>
          </a:p>
        </p:txBody>
      </p:sp>
      <p:sp>
        <p:nvSpPr>
          <p:cNvPr id="48" name="TextShape 2"/>
          <p:cNvSpPr txBox="1"/>
          <p:nvPr/>
        </p:nvSpPr>
        <p:spPr>
          <a:xfrm>
            <a:off x="504000" y="1769040"/>
            <a:ext cx="8870040" cy="438444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</a:pPr>
            <a:r>
              <a:rPr lang="cs-CZ" sz="2400" dirty="0" smtClean="0"/>
              <a:t>- Podnik </a:t>
            </a:r>
            <a:r>
              <a:rPr lang="cs-CZ" sz="2400" dirty="0"/>
              <a:t>ve sledovaném období nebyl ohrožen </a:t>
            </a:r>
            <a:r>
              <a:rPr lang="cs-CZ" sz="2400" dirty="0" smtClean="0"/>
              <a:t>bankrotem</a:t>
            </a:r>
          </a:p>
          <a:p>
            <a:pPr>
              <a:buSzPct val="25000"/>
            </a:pPr>
            <a:endParaRPr sz="1000" dirty="0"/>
          </a:p>
          <a:p>
            <a:pPr lvl="1">
              <a:buSzPct val="25000"/>
            </a:pPr>
            <a:r>
              <a:rPr lang="cs-CZ" sz="2000" dirty="0" smtClean="0"/>
              <a:t>- Pro </a:t>
            </a:r>
            <a:r>
              <a:rPr lang="cs-CZ" sz="2000" dirty="0"/>
              <a:t>ověření hypotézy bude využito výpočtu dvou z bankrotních </a:t>
            </a:r>
            <a:endParaRPr lang="cs-CZ" sz="2000" dirty="0" smtClean="0"/>
          </a:p>
          <a:p>
            <a:pPr lvl="1">
              <a:buSzPct val="25000"/>
            </a:pPr>
            <a:r>
              <a:rPr lang="cs-CZ" sz="2000" dirty="0" smtClean="0"/>
              <a:t>  modelů </a:t>
            </a:r>
            <a:r>
              <a:rPr lang="cs-CZ" sz="2000" dirty="0"/>
              <a:t>a to konkrétně Altmanova indexu a </a:t>
            </a:r>
            <a:r>
              <a:rPr lang="cs-CZ" sz="2000" dirty="0" err="1"/>
              <a:t>Taflerova</a:t>
            </a:r>
            <a:r>
              <a:rPr lang="cs-CZ" sz="2000" dirty="0"/>
              <a:t> </a:t>
            </a:r>
            <a:endParaRPr lang="cs-CZ" sz="2000" dirty="0" smtClean="0"/>
          </a:p>
          <a:p>
            <a:pPr lvl="1">
              <a:buSzPct val="25000"/>
            </a:pPr>
            <a:r>
              <a:rPr lang="cs-CZ" sz="2000" dirty="0" smtClean="0"/>
              <a:t>  bankrotního modelu</a:t>
            </a:r>
          </a:p>
          <a:p>
            <a:pPr lvl="1">
              <a:buSzPct val="25000"/>
            </a:pPr>
            <a:endParaRPr sz="2000" dirty="0"/>
          </a:p>
          <a:p>
            <a:pPr lvl="1">
              <a:buSzPct val="25000"/>
            </a:pPr>
            <a:r>
              <a:rPr lang="cs-CZ" sz="2000" dirty="0" smtClean="0"/>
              <a:t>- Hypotéza </a:t>
            </a:r>
            <a:r>
              <a:rPr lang="cs-CZ" sz="2000" dirty="0"/>
              <a:t>bude potvrzena, pokud hodnota Altmanova indexu </a:t>
            </a:r>
            <a:endParaRPr lang="cs-CZ" sz="2000" dirty="0" smtClean="0"/>
          </a:p>
          <a:p>
            <a:pPr lvl="1">
              <a:buSzPct val="25000"/>
            </a:pPr>
            <a:r>
              <a:rPr lang="cs-CZ" sz="2000" dirty="0" smtClean="0"/>
              <a:t>  nebude </a:t>
            </a:r>
            <a:r>
              <a:rPr lang="cs-CZ" sz="2000" dirty="0"/>
              <a:t>v žádném z let sledovaného období nižší než 1,8 </a:t>
            </a:r>
            <a:endParaRPr lang="cs-CZ" sz="2000" dirty="0" smtClean="0"/>
          </a:p>
          <a:p>
            <a:pPr lvl="1">
              <a:buSzPct val="25000"/>
            </a:pPr>
            <a:r>
              <a:rPr lang="cs-CZ" sz="2000" dirty="0" smtClean="0"/>
              <a:t>  a </a:t>
            </a:r>
            <a:r>
              <a:rPr lang="cs-CZ" sz="2000" dirty="0"/>
              <a:t>zároveň hodnota </a:t>
            </a:r>
            <a:r>
              <a:rPr lang="cs-CZ" sz="2000" dirty="0" err="1"/>
              <a:t>Taflerova</a:t>
            </a:r>
            <a:r>
              <a:rPr lang="cs-CZ" sz="2000" dirty="0"/>
              <a:t> bankrotního modelu nebude </a:t>
            </a:r>
            <a:endParaRPr lang="cs-CZ" sz="2000" dirty="0" smtClean="0"/>
          </a:p>
          <a:p>
            <a:pPr lvl="1">
              <a:buSzPct val="25000"/>
            </a:pPr>
            <a:r>
              <a:rPr lang="cs-CZ" sz="2000" dirty="0" smtClean="0"/>
              <a:t>  v</a:t>
            </a:r>
            <a:r>
              <a:rPr lang="cs-CZ" sz="2000" dirty="0"/>
              <a:t> žádném z let sledovaného období nižší než kritická </a:t>
            </a:r>
            <a:r>
              <a:rPr lang="cs-CZ" sz="2000" dirty="0" smtClean="0"/>
              <a:t>hodnota </a:t>
            </a:r>
            <a:r>
              <a:rPr lang="cs-CZ" sz="2000" dirty="0"/>
              <a:t>0,3 </a:t>
            </a:r>
            <a:endParaRPr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cs-CZ" sz="3600" dirty="0"/>
              <a:t>Hypotéza č. 3</a:t>
            </a:r>
            <a:endParaRPr sz="3600" dirty="0"/>
          </a:p>
        </p:txBody>
      </p:sp>
      <p:sp>
        <p:nvSpPr>
          <p:cNvPr id="50" name="TextShape 2"/>
          <p:cNvSpPr txBox="1"/>
          <p:nvPr/>
        </p:nvSpPr>
        <p:spPr>
          <a:xfrm>
            <a:off x="504000" y="1769040"/>
            <a:ext cx="8870040" cy="438444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</a:pPr>
            <a:r>
              <a:rPr lang="cs-CZ" sz="2400" dirty="0" smtClean="0"/>
              <a:t>- Zadluženost </a:t>
            </a:r>
            <a:r>
              <a:rPr lang="cs-CZ" sz="2400" dirty="0"/>
              <a:t>podniku přináší pozitivní </a:t>
            </a:r>
            <a:r>
              <a:rPr lang="cs-CZ" sz="2400" dirty="0" smtClean="0"/>
              <a:t>efekt</a:t>
            </a:r>
          </a:p>
          <a:p>
            <a:pPr>
              <a:buSzPct val="25000"/>
            </a:pPr>
            <a:endParaRPr sz="1000" dirty="0"/>
          </a:p>
          <a:p>
            <a:pPr lvl="1">
              <a:buSzPct val="25000"/>
            </a:pPr>
            <a:r>
              <a:rPr lang="cs-CZ" sz="2000" dirty="0" smtClean="0"/>
              <a:t>- Pro </a:t>
            </a:r>
            <a:r>
              <a:rPr lang="cs-CZ" sz="2000" dirty="0"/>
              <a:t>ověření hypotézy bude využito výpočtu indexu </a:t>
            </a:r>
            <a:endParaRPr lang="cs-CZ" sz="2000" dirty="0" smtClean="0"/>
          </a:p>
          <a:p>
            <a:pPr lvl="1">
              <a:buSzPct val="25000"/>
            </a:pPr>
            <a:r>
              <a:rPr lang="cs-CZ" sz="2000" dirty="0" smtClean="0"/>
              <a:t>  finanční páky</a:t>
            </a:r>
          </a:p>
          <a:p>
            <a:pPr lvl="1">
              <a:buSzPct val="25000"/>
            </a:pPr>
            <a:endParaRPr sz="800" dirty="0"/>
          </a:p>
          <a:p>
            <a:pPr lvl="1">
              <a:buSzPct val="25000"/>
            </a:pPr>
            <a:r>
              <a:rPr lang="cs-CZ" sz="2000" dirty="0" smtClean="0"/>
              <a:t>- Hypotéza </a:t>
            </a:r>
            <a:r>
              <a:rPr lang="cs-CZ" sz="2000" dirty="0"/>
              <a:t>bude </a:t>
            </a:r>
            <a:r>
              <a:rPr lang="cs-CZ" sz="2000" dirty="0" smtClean="0"/>
              <a:t>potvrzena, </a:t>
            </a:r>
            <a:r>
              <a:rPr lang="cs-CZ" sz="2000" dirty="0"/>
              <a:t>pokud hodnota indexu bude vyšší </a:t>
            </a:r>
            <a:endParaRPr lang="cs-CZ" sz="2000" dirty="0" smtClean="0"/>
          </a:p>
          <a:p>
            <a:pPr lvl="1">
              <a:buSzPct val="25000"/>
            </a:pPr>
            <a:r>
              <a:rPr lang="cs-CZ" sz="2000" dirty="0" smtClean="0"/>
              <a:t>  než </a:t>
            </a:r>
            <a:r>
              <a:rPr lang="cs-CZ" sz="2000" dirty="0"/>
              <a:t>1 alespoň ve čtyřech z pěti let sledovaného období</a:t>
            </a:r>
            <a:endParaRPr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cs-CZ" sz="3600" dirty="0"/>
              <a:t>Hypotéza č. 4</a:t>
            </a:r>
            <a:endParaRPr sz="3600" dirty="0"/>
          </a:p>
        </p:txBody>
      </p:sp>
      <p:sp>
        <p:nvSpPr>
          <p:cNvPr id="52" name="TextShape 2"/>
          <p:cNvSpPr txBox="1"/>
          <p:nvPr/>
        </p:nvSpPr>
        <p:spPr>
          <a:xfrm>
            <a:off x="504000" y="1769040"/>
            <a:ext cx="8870040" cy="486036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</a:pPr>
            <a:r>
              <a:rPr lang="cs-CZ" sz="2400" dirty="0" smtClean="0"/>
              <a:t>- Zvýšení </a:t>
            </a:r>
            <a:r>
              <a:rPr lang="cs-CZ" sz="2400" dirty="0"/>
              <a:t>EBITDA marže na 11 % a více do roku 2015 </a:t>
            </a:r>
            <a:endParaRPr lang="cs-CZ" sz="2400" dirty="0" smtClean="0"/>
          </a:p>
          <a:p>
            <a:pPr>
              <a:buSzPct val="25000"/>
            </a:pPr>
            <a:r>
              <a:rPr lang="cs-CZ" sz="2400" dirty="0" smtClean="0"/>
              <a:t>  je reálné</a:t>
            </a:r>
          </a:p>
          <a:p>
            <a:pPr>
              <a:buSzPct val="25000"/>
            </a:pPr>
            <a:endParaRPr sz="1000" dirty="0"/>
          </a:p>
          <a:p>
            <a:pPr lvl="1">
              <a:buSzPct val="25000"/>
            </a:pPr>
            <a:r>
              <a:rPr lang="cs-CZ" sz="2000" dirty="0" smtClean="0"/>
              <a:t>- Jedním </a:t>
            </a:r>
            <a:r>
              <a:rPr lang="cs-CZ" sz="2000" dirty="0"/>
              <a:t>z cílů podniku je zvýšení EBITDA marže na alespoň 11 % </a:t>
            </a:r>
            <a:endParaRPr lang="cs-CZ" sz="2000" dirty="0" smtClean="0"/>
          </a:p>
          <a:p>
            <a:pPr lvl="1">
              <a:buSzPct val="25000"/>
            </a:pPr>
            <a:r>
              <a:rPr lang="cs-CZ" sz="2000" dirty="0" smtClean="0"/>
              <a:t>  do </a:t>
            </a:r>
            <a:r>
              <a:rPr lang="cs-CZ" sz="2000" dirty="0"/>
              <a:t>roku 2015, je proto vhodné zjistit, zda je tento cíl </a:t>
            </a:r>
            <a:endParaRPr lang="cs-CZ" sz="2000" dirty="0" smtClean="0"/>
          </a:p>
          <a:p>
            <a:pPr lvl="1">
              <a:buSzPct val="25000"/>
            </a:pPr>
            <a:r>
              <a:rPr lang="cs-CZ" sz="2000" dirty="0" smtClean="0"/>
              <a:t>  za </a:t>
            </a:r>
            <a:r>
              <a:rPr lang="cs-CZ" sz="2000" dirty="0"/>
              <a:t>současných podmínek </a:t>
            </a:r>
            <a:r>
              <a:rPr lang="cs-CZ" sz="2000" dirty="0" smtClean="0"/>
              <a:t>uskutečnitelný</a:t>
            </a:r>
          </a:p>
          <a:p>
            <a:pPr lvl="1">
              <a:buSzPct val="25000"/>
            </a:pPr>
            <a:endParaRPr sz="800" dirty="0"/>
          </a:p>
          <a:p>
            <a:pPr lvl="1">
              <a:buSzPct val="25000"/>
            </a:pPr>
            <a:r>
              <a:rPr lang="cs-CZ" sz="2000" dirty="0" smtClean="0"/>
              <a:t>- Pro </a:t>
            </a:r>
            <a:r>
              <a:rPr lang="cs-CZ" sz="2000" dirty="0"/>
              <a:t>ověření hypotézy využiji výstupů finanční analýzy, konkrétně </a:t>
            </a:r>
            <a:endParaRPr lang="cs-CZ" sz="2000" dirty="0" smtClean="0"/>
          </a:p>
          <a:p>
            <a:pPr lvl="1">
              <a:buSzPct val="25000"/>
            </a:pPr>
            <a:r>
              <a:rPr lang="cs-CZ" sz="2000" dirty="0" smtClean="0"/>
              <a:t>  poměrových </a:t>
            </a:r>
            <a:r>
              <a:rPr lang="cs-CZ" sz="2000" dirty="0"/>
              <a:t>ukazatele rentability tržeb a rentability tržeb </a:t>
            </a:r>
            <a:endParaRPr lang="cs-CZ" sz="2000" dirty="0" smtClean="0"/>
          </a:p>
          <a:p>
            <a:pPr lvl="1">
              <a:buSzPct val="25000"/>
            </a:pPr>
            <a:r>
              <a:rPr lang="cs-CZ" sz="2000" dirty="0" smtClean="0"/>
              <a:t>  z </a:t>
            </a:r>
            <a:r>
              <a:rPr lang="cs-CZ" sz="2000" dirty="0"/>
              <a:t>cash </a:t>
            </a:r>
            <a:r>
              <a:rPr lang="cs-CZ" sz="2000" dirty="0" err="1" smtClean="0"/>
              <a:t>flow</a:t>
            </a:r>
            <a:endParaRPr lang="cs-CZ" sz="2000" dirty="0" smtClean="0"/>
          </a:p>
          <a:p>
            <a:pPr lvl="1">
              <a:buSzPct val="25000"/>
            </a:pPr>
            <a:endParaRPr sz="800" dirty="0"/>
          </a:p>
          <a:p>
            <a:pPr lvl="1">
              <a:buSzPct val="25000"/>
            </a:pPr>
            <a:r>
              <a:rPr lang="cs-CZ" sz="2000" dirty="0" smtClean="0"/>
              <a:t>- Hypotéza </a:t>
            </a:r>
            <a:r>
              <a:rPr lang="cs-CZ" sz="2000" dirty="0"/>
              <a:t>bude potvrzena za předpokladu, že hodnoty obou </a:t>
            </a:r>
            <a:endParaRPr lang="cs-CZ" sz="2000" dirty="0" smtClean="0"/>
          </a:p>
          <a:p>
            <a:pPr lvl="1">
              <a:buSzPct val="25000"/>
            </a:pPr>
            <a:r>
              <a:rPr lang="cs-CZ" sz="2000" dirty="0" smtClean="0"/>
              <a:t>  ukazatelů </a:t>
            </a:r>
            <a:r>
              <a:rPr lang="cs-CZ" sz="2000" dirty="0"/>
              <a:t>budou v posledních třech letech zkoumaného období </a:t>
            </a:r>
            <a:endParaRPr lang="cs-CZ" sz="2000" dirty="0" smtClean="0"/>
          </a:p>
          <a:p>
            <a:pPr lvl="1">
              <a:buSzPct val="25000"/>
            </a:pPr>
            <a:r>
              <a:rPr lang="cs-CZ" sz="2000" dirty="0" smtClean="0"/>
              <a:t>  vykazovat </a:t>
            </a:r>
            <a:r>
              <a:rPr lang="cs-CZ" sz="2000" dirty="0"/>
              <a:t>rostoucí tendenci a zároveň predikce budoucí hodnoty </a:t>
            </a:r>
            <a:endParaRPr lang="cs-CZ" sz="2000" dirty="0" smtClean="0"/>
          </a:p>
          <a:p>
            <a:pPr lvl="1">
              <a:buSzPct val="25000"/>
            </a:pPr>
            <a:r>
              <a:rPr lang="cs-CZ" sz="2000" dirty="0" smtClean="0"/>
              <a:t>  rentability </a:t>
            </a:r>
            <a:r>
              <a:rPr lang="cs-CZ" sz="2000" dirty="0"/>
              <a:t>tržeb zjištěná metodou váženého klouzavého </a:t>
            </a:r>
            <a:r>
              <a:rPr lang="cs-CZ" sz="2000" dirty="0" smtClean="0"/>
              <a:t>průměru </a:t>
            </a:r>
          </a:p>
          <a:p>
            <a:pPr lvl="1">
              <a:buSzPct val="25000"/>
            </a:pPr>
            <a:r>
              <a:rPr lang="cs-CZ" sz="2000" dirty="0" smtClean="0"/>
              <a:t>  bude </a:t>
            </a:r>
            <a:r>
              <a:rPr lang="cs-CZ" sz="2000" dirty="0"/>
              <a:t>pro rok 2015 alespoň 11 %</a:t>
            </a:r>
            <a:endParaRPr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cs-CZ" sz="3600" dirty="0"/>
              <a:t>Rozšířený seznam literatury</a:t>
            </a:r>
            <a:endParaRPr sz="3600" dirty="0"/>
          </a:p>
        </p:txBody>
      </p:sp>
      <p:sp>
        <p:nvSpPr>
          <p:cNvPr id="56" name="TextShape 2"/>
          <p:cNvSpPr txBox="1"/>
          <p:nvPr/>
        </p:nvSpPr>
        <p:spPr>
          <a:xfrm>
            <a:off x="504000" y="1769040"/>
            <a:ext cx="8870040" cy="5238152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cs-CZ" dirty="0"/>
              <a:t>RŮŽIČKOVÁ, Petra. </a:t>
            </a:r>
            <a:r>
              <a:rPr lang="cs-CZ" i="1" dirty="0"/>
              <a:t>Finanční analýza</a:t>
            </a:r>
            <a:r>
              <a:rPr lang="cs-CZ" dirty="0"/>
              <a:t>. 3. </a:t>
            </a:r>
            <a:r>
              <a:rPr lang="cs-CZ" dirty="0" err="1"/>
              <a:t>rozš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2010</a:t>
            </a:r>
            <a:r>
              <a:rPr lang="cs-CZ" dirty="0"/>
              <a:t>. 139 s. ISBN 978-80-247-3308-1</a:t>
            </a:r>
            <a:r>
              <a:rPr lang="cs-CZ" dirty="0" smtClean="0"/>
              <a:t>.</a:t>
            </a:r>
          </a:p>
          <a:p>
            <a:endParaRPr sz="800" dirty="0"/>
          </a:p>
          <a:p>
            <a:r>
              <a:rPr lang="cs-CZ" dirty="0"/>
              <a:t>SEDLÁČEK, Jaroslav.</a:t>
            </a:r>
            <a:r>
              <a:rPr lang="cs-CZ" i="1" dirty="0"/>
              <a:t> Finanční analýza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</a:t>
            </a:r>
            <a:r>
              <a:rPr lang="cs-CZ" dirty="0" smtClean="0"/>
              <a:t>vyd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Brno</a:t>
            </a:r>
            <a:r>
              <a:rPr lang="cs-CZ" dirty="0"/>
              <a:t>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2011. v, 152 s. ISBN 9788025133866</a:t>
            </a:r>
            <a:r>
              <a:rPr lang="cs-CZ" dirty="0" smtClean="0"/>
              <a:t>.</a:t>
            </a:r>
          </a:p>
          <a:p>
            <a:endParaRPr sz="800" dirty="0"/>
          </a:p>
          <a:p>
            <a:r>
              <a:rPr lang="cs-CZ" dirty="0"/>
              <a:t>BREALEY, Richard A. a Stewart C. MYERS. </a:t>
            </a:r>
            <a:r>
              <a:rPr lang="cs-CZ" i="1" dirty="0"/>
              <a:t>Teorie a praxe firemních </a:t>
            </a:r>
            <a:r>
              <a:rPr lang="cs-CZ" i="1" dirty="0" smtClean="0"/>
              <a:t>financí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err="1" smtClean="0"/>
              <a:t>Translated</a:t>
            </a:r>
            <a:r>
              <a:rPr lang="cs-CZ" dirty="0" smtClean="0"/>
              <a:t> </a:t>
            </a:r>
            <a:r>
              <a:rPr lang="cs-CZ" dirty="0"/>
              <a:t>by Zdeněk Strnad - Vilém Jungmann - Tomáš </a:t>
            </a:r>
            <a:r>
              <a:rPr lang="cs-CZ" dirty="0" smtClean="0"/>
              <a:t>Hlaváč</a:t>
            </a:r>
            <a:r>
              <a:rPr lang="cs-CZ" dirty="0"/>
              <a:t>. Vyd. 1. </a:t>
            </a:r>
            <a:endParaRPr lang="cs-CZ" dirty="0" smtClean="0"/>
          </a:p>
          <a:p>
            <a:r>
              <a:rPr lang="cs-CZ" dirty="0" smtClean="0"/>
              <a:t>Praha</a:t>
            </a:r>
            <a:r>
              <a:rPr lang="cs-CZ" dirty="0"/>
              <a:t>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2000. </a:t>
            </a:r>
            <a:r>
              <a:rPr lang="cs-CZ" dirty="0" err="1"/>
              <a:t>xix</a:t>
            </a:r>
            <a:r>
              <a:rPr lang="cs-CZ" dirty="0"/>
              <a:t>, 1064. </a:t>
            </a:r>
            <a:r>
              <a:rPr lang="cs-CZ" dirty="0" smtClean="0"/>
              <a:t>ISBN </a:t>
            </a:r>
            <a:r>
              <a:rPr lang="cs-CZ" dirty="0"/>
              <a:t>807226-189-4</a:t>
            </a:r>
            <a:r>
              <a:rPr lang="cs-CZ" dirty="0" smtClean="0"/>
              <a:t>.</a:t>
            </a:r>
          </a:p>
          <a:p>
            <a:endParaRPr sz="800" dirty="0"/>
          </a:p>
          <a:p>
            <a:r>
              <a:rPr lang="cs-CZ" dirty="0"/>
              <a:t>PILAŘOVÁ, Ivana a Jana PILÁTOVÁ. </a:t>
            </a:r>
            <a:r>
              <a:rPr lang="cs-CZ" i="1" dirty="0"/>
              <a:t>Účetní závěrka, základ daně, </a:t>
            </a:r>
            <a:r>
              <a:rPr lang="cs-CZ" i="1" dirty="0" smtClean="0"/>
              <a:t>finanční </a:t>
            </a:r>
          </a:p>
          <a:p>
            <a:r>
              <a:rPr lang="cs-CZ" i="1" dirty="0" smtClean="0"/>
              <a:t>analýza </a:t>
            </a:r>
            <a:r>
              <a:rPr lang="cs-CZ" i="1" dirty="0"/>
              <a:t>podnikatelských subjektů roku 2011</a:t>
            </a:r>
            <a:r>
              <a:rPr lang="cs-CZ" dirty="0"/>
              <a:t>. 4. </a:t>
            </a:r>
            <a:r>
              <a:rPr lang="cs-CZ" dirty="0" err="1"/>
              <a:t>aktualiz</a:t>
            </a:r>
            <a:r>
              <a:rPr lang="cs-CZ" dirty="0"/>
              <a:t>. </a:t>
            </a:r>
            <a:r>
              <a:rPr lang="cs-CZ" dirty="0" smtClean="0"/>
              <a:t>vyd</a:t>
            </a:r>
            <a:r>
              <a:rPr lang="cs-CZ" dirty="0"/>
              <a:t>. Praha: 1. </a:t>
            </a:r>
            <a:endParaRPr lang="cs-CZ" dirty="0" smtClean="0"/>
          </a:p>
          <a:p>
            <a:r>
              <a:rPr lang="cs-CZ" dirty="0" smtClean="0"/>
              <a:t>Vox</a:t>
            </a:r>
            <a:r>
              <a:rPr lang="cs-CZ" dirty="0"/>
              <a:t>, 2011. 204 s. ISBN 9788087480021</a:t>
            </a:r>
            <a:r>
              <a:rPr lang="cs-CZ" dirty="0" smtClean="0"/>
              <a:t>.</a:t>
            </a:r>
          </a:p>
          <a:p>
            <a:endParaRPr sz="2000" dirty="0"/>
          </a:p>
          <a:p>
            <a:r>
              <a:rPr lang="cs-CZ" dirty="0"/>
              <a:t>KISLINGEROVÁ, Eva a Jiří HNILICA.</a:t>
            </a:r>
            <a:r>
              <a:rPr lang="cs-CZ" i="1" dirty="0"/>
              <a:t> Finanční analýza :krok za krokem</a:t>
            </a:r>
            <a:r>
              <a:rPr lang="cs-CZ" dirty="0"/>
              <a:t>. </a:t>
            </a:r>
            <a:r>
              <a:rPr lang="cs-CZ" dirty="0" smtClean="0"/>
              <a:t>2</a:t>
            </a:r>
            <a:r>
              <a:rPr lang="cs-CZ" dirty="0"/>
              <a:t>. vyd. </a:t>
            </a:r>
            <a:endParaRPr lang="cs-CZ" dirty="0" smtClean="0"/>
          </a:p>
          <a:p>
            <a:r>
              <a:rPr lang="cs-CZ" dirty="0" smtClean="0"/>
              <a:t>Praha</a:t>
            </a:r>
            <a:r>
              <a:rPr lang="cs-CZ" dirty="0"/>
              <a:t>: C.H. Beck, 2008. </a:t>
            </a:r>
            <a:r>
              <a:rPr lang="cs-CZ" dirty="0" err="1"/>
              <a:t>xiii</a:t>
            </a:r>
            <a:r>
              <a:rPr lang="cs-CZ" dirty="0"/>
              <a:t>, 135. ISBN 978-80-7179-713</a:t>
            </a:r>
            <a:r>
              <a:rPr lang="cs-CZ" dirty="0" smtClean="0"/>
              <a:t>.</a:t>
            </a:r>
          </a:p>
          <a:p>
            <a:endParaRPr sz="800" dirty="0"/>
          </a:p>
          <a:p>
            <a:r>
              <a:rPr lang="cs-CZ" dirty="0"/>
              <a:t>KISLINGEROVÁ, Eva. </a:t>
            </a:r>
            <a:r>
              <a:rPr lang="cs-CZ" i="1" dirty="0"/>
              <a:t>Manažerské finance</a:t>
            </a:r>
            <a:r>
              <a:rPr lang="cs-CZ" dirty="0"/>
              <a:t>. 3. vyd. Praha: C. H. Beck, </a:t>
            </a:r>
            <a:endParaRPr lang="cs-CZ" dirty="0" smtClean="0"/>
          </a:p>
          <a:p>
            <a:r>
              <a:rPr lang="cs-CZ" dirty="0" smtClean="0"/>
              <a:t>2010</a:t>
            </a:r>
            <a:r>
              <a:rPr lang="cs-CZ" dirty="0"/>
              <a:t>. 811 </a:t>
            </a:r>
            <a:r>
              <a:rPr lang="cs-CZ" dirty="0" err="1"/>
              <a:t>s.ISBN</a:t>
            </a:r>
            <a:r>
              <a:rPr lang="cs-CZ" dirty="0"/>
              <a:t> 978-80-7400-194-9.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</TotalTime>
  <Words>668</Words>
  <Application>Microsoft Office PowerPoint</Application>
  <PresentationFormat>Vlastní</PresentationFormat>
  <Paragraphs>118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Faseta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Ivo</dc:creator>
  <cp:lastModifiedBy>Doc.Ing.Ivan Hálek, CSc.</cp:lastModifiedBy>
  <cp:revision>21</cp:revision>
  <dcterms:modified xsi:type="dcterms:W3CDTF">2014-03-05T10:04:32Z</dcterms:modified>
</cp:coreProperties>
</file>