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</p:sldMasterIdLst>
  <p:notesMasterIdLst>
    <p:notesMasterId r:id="rId39"/>
  </p:notesMasterIdLst>
  <p:handoutMasterIdLst>
    <p:handoutMasterId r:id="rId40"/>
  </p:handoutMasterIdLst>
  <p:sldIdLst>
    <p:sldId id="309" r:id="rId4"/>
    <p:sldId id="312" r:id="rId5"/>
    <p:sldId id="375" r:id="rId6"/>
    <p:sldId id="376" r:id="rId7"/>
    <p:sldId id="377" r:id="rId8"/>
    <p:sldId id="349" r:id="rId9"/>
    <p:sldId id="351" r:id="rId10"/>
    <p:sldId id="378" r:id="rId11"/>
    <p:sldId id="379" r:id="rId12"/>
    <p:sldId id="380" r:id="rId13"/>
    <p:sldId id="336" r:id="rId14"/>
    <p:sldId id="363" r:id="rId15"/>
    <p:sldId id="310" r:id="rId16"/>
    <p:sldId id="338" r:id="rId17"/>
    <p:sldId id="339" r:id="rId18"/>
    <p:sldId id="325" r:id="rId19"/>
    <p:sldId id="356" r:id="rId20"/>
    <p:sldId id="357" r:id="rId21"/>
    <p:sldId id="327" r:id="rId22"/>
    <p:sldId id="330" r:id="rId23"/>
    <p:sldId id="381" r:id="rId24"/>
    <p:sldId id="358" r:id="rId25"/>
    <p:sldId id="332" r:id="rId26"/>
    <p:sldId id="313" r:id="rId27"/>
    <p:sldId id="365" r:id="rId28"/>
    <p:sldId id="333" r:id="rId29"/>
    <p:sldId id="345" r:id="rId30"/>
    <p:sldId id="334" r:id="rId31"/>
    <p:sldId id="335" r:id="rId32"/>
    <p:sldId id="367" r:id="rId33"/>
    <p:sldId id="366" r:id="rId34"/>
    <p:sldId id="369" r:id="rId35"/>
    <p:sldId id="368" r:id="rId36"/>
    <p:sldId id="370" r:id="rId37"/>
    <p:sldId id="374" r:id="rId3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94774" autoAdjust="0"/>
  </p:normalViewPr>
  <p:slideViewPr>
    <p:cSldViewPr>
      <p:cViewPr>
        <p:scale>
          <a:sx n="94" d="100"/>
          <a:sy n="94" d="100"/>
        </p:scale>
        <p:origin x="-7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6624015-89D9-434F-856F-81016FD6ECD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36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06D9CD9-6F55-4AB5-9309-D812A6CAEA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90204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13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030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20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9193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26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04245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30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6561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0167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55940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57726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1515256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2186236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41926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428053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3639459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1774296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5651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111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1114501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1667408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="" xmlns:p14="http://schemas.microsoft.com/office/powerpoint/2010/main" val="1084919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3/21/2014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3/21/2014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03851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3/21/2014</a:t>
            </a:fld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3/21/2014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0147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5747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8739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1299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6924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381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3/21/2014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392001-CB5F-414F-B76F-A0930FE536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411760" y="1628800"/>
            <a:ext cx="6172200" cy="38164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Právní formy neziskových organizací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1800" dirty="0" smtClean="0"/>
              <a:t>Původní autor:</a:t>
            </a:r>
            <a:r>
              <a:rPr lang="cs-CZ" sz="4400" dirty="0" smtClean="0">
                <a:solidFill>
                  <a:srgbClr val="FF0000"/>
                </a:solidFill>
              </a:rPr>
              <a:t/>
            </a:r>
            <a:br>
              <a:rPr lang="cs-CZ" sz="4400" dirty="0" smtClean="0">
                <a:solidFill>
                  <a:srgbClr val="FF0000"/>
                </a:solidFill>
              </a:rPr>
            </a:br>
            <a:r>
              <a:rPr lang="cs-CZ" sz="1800" dirty="0" smtClean="0"/>
              <a:t>Mgr. Jaroslav Benák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Úpravy:</a:t>
            </a:r>
            <a:br>
              <a:rPr lang="cs-CZ" sz="1800" dirty="0" smtClean="0"/>
            </a:br>
            <a:r>
              <a:rPr lang="cs-CZ" sz="1800" dirty="0" smtClean="0"/>
              <a:t>Ing. Marek Vyskočil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a Nadační fondy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Nadace nebo nadační fond jsou účelová sdružení majetku pro dosahování obecně prospěšných cílů. </a:t>
            </a:r>
          </a:p>
          <a:p>
            <a:r>
              <a:rPr lang="cs-CZ" dirty="0" smtClean="0"/>
              <a:t>Registrace u krajského soudu, nadační rejstřík.</a:t>
            </a:r>
          </a:p>
          <a:p>
            <a:r>
              <a:rPr lang="cs-CZ" dirty="0" smtClean="0"/>
              <a:t>Majetek nadace tvoří nadační jmění (min 0,5 mil Kč) a ostatní majetek nadace. </a:t>
            </a:r>
          </a:p>
          <a:p>
            <a:r>
              <a:rPr lang="cs-CZ" dirty="0" smtClean="0"/>
              <a:t>Nadace používá k dosahování účelu výnosů z nadačního jmění a ostatní majetek nadace. </a:t>
            </a:r>
          </a:p>
          <a:p>
            <a:r>
              <a:rPr lang="cs-CZ" dirty="0" smtClean="0"/>
              <a:t>Orgány: správní rada a dozorčí rada (revizor)</a:t>
            </a:r>
          </a:p>
          <a:p>
            <a:r>
              <a:rPr lang="cs-CZ" dirty="0" smtClean="0"/>
              <a:t>Zákonem omezené náklady, povinnost auditů</a:t>
            </a:r>
          </a:p>
          <a:p>
            <a:endParaRPr lang="cs-CZ" dirty="0" smtClean="0"/>
          </a:p>
          <a:p>
            <a:r>
              <a:rPr lang="cs-CZ" dirty="0" smtClean="0"/>
              <a:t>Nadační fond, může být celý vyčerpán, volnější pravidla (jen podmíněný audit)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="" xmlns:p14="http://schemas.microsoft.com/office/powerpoint/2010/main" val="11705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ke schématu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Červená = změna ex lege (přímo ze zákona)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Modrá = transformace možná jen v roce 2013</a:t>
            </a:r>
          </a:p>
          <a:p>
            <a:endParaRPr lang="cs-CZ" dirty="0" smtClean="0"/>
          </a:p>
          <a:p>
            <a:r>
              <a:rPr lang="cs-CZ" dirty="0" smtClean="0"/>
              <a:t>Černá = transformace možná podle přechodných ustanovení NOZ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00B050"/>
                </a:solidFill>
              </a:rPr>
              <a:t>Zelená = transformace možná podle NOZ (pro všechny)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85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rekodifikace</a:t>
            </a:r>
            <a:r>
              <a:rPr lang="cs-CZ" dirty="0" smtClean="0"/>
              <a:t> práva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Nové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Občanský zákoník – 89/2012 Sb.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Zákon o obchodních korporacích – 90/2012 Sb.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Zákon o veřejných rejstřících PO a FO – 304/2013 Sb.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Daňové změny – zejména – 344/2013 Sb.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strike="sngStrik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Zákon o statusu veřejné prospěšnosti</a:t>
            </a:r>
          </a:p>
          <a:p>
            <a:pPr lvl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385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Základní zásady</a:t>
            </a:r>
          </a:p>
          <a:p>
            <a:endParaRPr lang="cs-CZ" dirty="0"/>
          </a:p>
          <a:p>
            <a:r>
              <a:rPr lang="cs-CZ" dirty="0" smtClean="0"/>
              <a:t>Obecná úprava právnických osob</a:t>
            </a:r>
          </a:p>
          <a:p>
            <a:endParaRPr lang="cs-CZ" dirty="0"/>
          </a:p>
          <a:p>
            <a:r>
              <a:rPr lang="cs-CZ" dirty="0" smtClean="0"/>
              <a:t>Korporace + Fundace</a:t>
            </a:r>
          </a:p>
          <a:p>
            <a:endParaRPr lang="cs-CZ" dirty="0"/>
          </a:p>
          <a:p>
            <a:r>
              <a:rPr lang="cs-CZ" dirty="0" smtClean="0"/>
              <a:t>Konkrétní právní formy</a:t>
            </a:r>
          </a:p>
          <a:p>
            <a:endParaRPr lang="cs-CZ" dirty="0"/>
          </a:p>
          <a:p>
            <a:r>
              <a:rPr lang="cs-CZ" dirty="0" smtClean="0"/>
              <a:t>Analogie mezi formami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3371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r>
              <a:rPr lang="cs-CZ" sz="2400" dirty="0" smtClean="0"/>
              <a:t>Spolek</a:t>
            </a:r>
          </a:p>
          <a:p>
            <a:pPr lvl="2">
              <a:defRPr/>
            </a:pPr>
            <a:r>
              <a:rPr lang="cs-CZ" sz="2400" dirty="0" smtClean="0"/>
              <a:t>Členská základna (min 3 osoby)</a:t>
            </a:r>
          </a:p>
          <a:p>
            <a:pPr lvl="2">
              <a:defRPr/>
            </a:pPr>
            <a:r>
              <a:rPr lang="cs-CZ" sz="2400" dirty="0" smtClean="0"/>
              <a:t>Společná činnost</a:t>
            </a:r>
          </a:p>
          <a:p>
            <a:pPr lvl="2">
              <a:defRPr/>
            </a:pPr>
            <a:r>
              <a:rPr lang="cs-CZ" sz="2400" dirty="0" smtClean="0"/>
              <a:t>Vzájemně či veřejně prospěšná</a:t>
            </a:r>
            <a:endParaRPr lang="cs-CZ" sz="2400" dirty="0"/>
          </a:p>
          <a:p>
            <a:pPr lvl="2">
              <a:defRPr/>
            </a:pPr>
            <a:r>
              <a:rPr lang="cs-CZ" sz="2400" dirty="0" smtClean="0"/>
              <a:t>Hlavní činnost + vedlejší činnost (i podnikání)</a:t>
            </a:r>
          </a:p>
          <a:p>
            <a:pPr lvl="2">
              <a:defRPr/>
            </a:pPr>
            <a:r>
              <a:rPr lang="cs-CZ" sz="2400" dirty="0" smtClean="0"/>
              <a:t>Vznik zápisem do veřejného rejstříku</a:t>
            </a:r>
          </a:p>
          <a:p>
            <a:pPr lvl="2">
              <a:defRPr/>
            </a:pPr>
            <a:r>
              <a:rPr lang="cs-CZ" sz="2400" dirty="0" smtClean="0"/>
              <a:t>Stanovy</a:t>
            </a:r>
          </a:p>
          <a:p>
            <a:pPr lvl="2">
              <a:defRPr/>
            </a:pPr>
            <a:r>
              <a:rPr lang="cs-CZ" sz="2400" dirty="0" smtClean="0"/>
              <a:t>Orgány: statutární  a nejvyšší orgán, (kontrolní komise), dle stanov</a:t>
            </a:r>
          </a:p>
        </p:txBody>
      </p:sp>
    </p:spTree>
    <p:extLst>
      <p:ext uri="{BB962C8B-B14F-4D97-AF65-F5344CB8AC3E}">
        <p14:creationId xmlns="" xmlns:p14="http://schemas.microsoft.com/office/powerpoint/2010/main" val="177671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sz="2000" dirty="0" smtClean="0"/>
              <a:t>Sociální družstvo</a:t>
            </a:r>
          </a:p>
          <a:p>
            <a:pPr lvl="1">
              <a:defRPr/>
            </a:pPr>
            <a:endParaRPr lang="cs-CZ" sz="2000" dirty="0" smtClean="0"/>
          </a:p>
          <a:p>
            <a:pPr marL="914400" lvl="2" indent="0">
              <a:buNone/>
              <a:defRPr/>
            </a:pPr>
            <a:r>
              <a:rPr lang="cs-CZ" sz="2000" dirty="0" smtClean="0"/>
              <a:t>“Sociálním </a:t>
            </a:r>
            <a:r>
              <a:rPr lang="cs-CZ" sz="2000" dirty="0"/>
              <a:t>družstvem je </a:t>
            </a:r>
            <a:r>
              <a:rPr lang="cs-CZ" sz="2000" b="1" dirty="0"/>
              <a:t>družstvo</a:t>
            </a:r>
            <a:r>
              <a:rPr lang="cs-CZ" sz="2000" dirty="0"/>
              <a:t>, které soustavně vyvíjí </a:t>
            </a:r>
            <a:r>
              <a:rPr lang="cs-CZ" sz="2000" b="1" dirty="0"/>
              <a:t>obecně prospěšné činnosti </a:t>
            </a:r>
            <a:r>
              <a:rPr lang="cs-CZ" sz="2000" dirty="0"/>
              <a:t>směřující na</a:t>
            </a:r>
            <a:r>
              <a:rPr lang="cs-CZ" sz="2000" b="1" dirty="0"/>
              <a:t> podporu sociální soudržnosti </a:t>
            </a:r>
            <a:r>
              <a:rPr lang="cs-CZ" sz="2000" dirty="0"/>
              <a:t>za účelem pracovní a</a:t>
            </a:r>
            <a:r>
              <a:rPr lang="cs-CZ" sz="2000" b="1" dirty="0"/>
              <a:t> sociální integrace znevýhodněných osob do společnosti </a:t>
            </a:r>
            <a:r>
              <a:rPr lang="cs-CZ" sz="2000" dirty="0"/>
              <a:t>s přednostním uspokojováním místních potřeb a využíváním místních zdrojů podle místa sídla a působnosti sociálního družstva, zejména v oblasti </a:t>
            </a:r>
            <a:r>
              <a:rPr lang="cs-CZ" sz="2000" b="1" dirty="0"/>
              <a:t>vytváření pracovních příležitostí, sociálních služeb a zdravotní péče, vzdělávání, bydlení a trvale udržitelného rozvoje</a:t>
            </a:r>
            <a:r>
              <a:rPr lang="cs-CZ" sz="2000" b="1" dirty="0" smtClean="0"/>
              <a:t>.“</a:t>
            </a:r>
          </a:p>
        </p:txBody>
      </p:sp>
    </p:spTree>
    <p:extLst>
      <p:ext uri="{BB962C8B-B14F-4D97-AF65-F5344CB8AC3E}">
        <p14:creationId xmlns="" xmlns:p14="http://schemas.microsoft.com/office/powerpoint/2010/main" val="21038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</a:t>
            </a:r>
            <a:r>
              <a:rPr lang="cs-CZ" dirty="0"/>
              <a:t>d</a:t>
            </a:r>
            <a:r>
              <a:rPr lang="cs-CZ" dirty="0" smtClean="0"/>
              <a:t>ružstvo</a:t>
            </a:r>
          </a:p>
          <a:p>
            <a:pPr lvl="1"/>
            <a:r>
              <a:rPr lang="cs-CZ" dirty="0" smtClean="0"/>
              <a:t>Členská základna (pozor na vymezení v § 763 ZOK)</a:t>
            </a:r>
          </a:p>
          <a:p>
            <a:pPr lvl="2"/>
            <a:r>
              <a:rPr lang="cs-CZ" dirty="0" smtClean="0"/>
              <a:t>Právnické osoby (bez omezení)</a:t>
            </a:r>
          </a:p>
          <a:p>
            <a:pPr lvl="2"/>
            <a:r>
              <a:rPr lang="cs-CZ" dirty="0" smtClean="0"/>
              <a:t>Fyzické osoby:</a:t>
            </a:r>
          </a:p>
          <a:p>
            <a:pPr lvl="3"/>
            <a:r>
              <a:rPr lang="cs-CZ" dirty="0" smtClean="0"/>
              <a:t>Zaměstnanci</a:t>
            </a:r>
          </a:p>
          <a:p>
            <a:pPr lvl="3"/>
            <a:r>
              <a:rPr lang="cs-CZ" dirty="0" smtClean="0"/>
              <a:t>Dobrovolníci</a:t>
            </a:r>
          </a:p>
          <a:p>
            <a:pPr lvl="3"/>
            <a:r>
              <a:rPr lang="cs-CZ" dirty="0" smtClean="0"/>
              <a:t>Příjemci služeb</a:t>
            </a:r>
          </a:p>
          <a:p>
            <a:pPr lvl="1"/>
            <a:r>
              <a:rPr lang="cs-CZ" dirty="0" smtClean="0"/>
              <a:t>Podnikání</a:t>
            </a:r>
          </a:p>
          <a:p>
            <a:pPr lvl="1"/>
            <a:r>
              <a:rPr lang="cs-CZ" sz="2000" dirty="0" smtClean="0"/>
              <a:t>Rozdělování až 33 % zisku mezi členy. Zbytek </a:t>
            </a:r>
            <a:r>
              <a:rPr lang="cs-CZ" sz="2000" dirty="0" smtClean="0"/>
              <a:t>reinvestice</a:t>
            </a:r>
          </a:p>
          <a:p>
            <a:pPr lvl="1"/>
            <a:endParaRPr lang="cs-CZ" sz="2000" dirty="0" smtClean="0"/>
          </a:p>
          <a:p>
            <a:r>
              <a:rPr lang="cs-CZ" sz="2300" dirty="0" smtClean="0"/>
              <a:t>(Zájmové sdružení právnických osob)</a:t>
            </a:r>
            <a:endParaRPr lang="cs-CZ" sz="2300" dirty="0" smtClean="0"/>
          </a:p>
        </p:txBody>
      </p:sp>
    </p:spTree>
    <p:extLst>
      <p:ext uri="{BB962C8B-B14F-4D97-AF65-F5344CB8AC3E}">
        <p14:creationId xmlns="" xmlns:p14="http://schemas.microsoft.com/office/powerpoint/2010/main" val="10204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r>
              <a:rPr lang="cs-CZ" dirty="0" smtClean="0"/>
              <a:t>Nadace a nadační fond</a:t>
            </a:r>
          </a:p>
          <a:p>
            <a:pPr lvl="2">
              <a:defRPr/>
            </a:pPr>
            <a:r>
              <a:rPr lang="cs-CZ" dirty="0" smtClean="0"/>
              <a:t>Nově může podnikat (nadace)</a:t>
            </a:r>
          </a:p>
          <a:p>
            <a:pPr lvl="2">
              <a:defRPr/>
            </a:pPr>
            <a:r>
              <a:rPr lang="cs-CZ" dirty="0" smtClean="0"/>
              <a:t>Nově zakládací listina</a:t>
            </a:r>
          </a:p>
          <a:p>
            <a:pPr lvl="2">
              <a:defRPr/>
            </a:pPr>
            <a:r>
              <a:rPr lang="cs-CZ" dirty="0" smtClean="0"/>
              <a:t>Nadační listina nyní „může“ být flexibilní</a:t>
            </a:r>
          </a:p>
          <a:p>
            <a:pPr lvl="2">
              <a:defRPr/>
            </a:pPr>
            <a:r>
              <a:rPr lang="cs-CZ" dirty="0" smtClean="0"/>
              <a:t>Možnost změnit formu nadace – nadační fond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Ústav</a:t>
            </a:r>
          </a:p>
          <a:p>
            <a:pPr lvl="2">
              <a:defRPr/>
            </a:pPr>
            <a:r>
              <a:rPr lang="cs-CZ" dirty="0" smtClean="0"/>
              <a:t>Definiční znak.: užitečná činnost (výzkum, vzdělávání, sociální služby) a veřejná prospěšnost</a:t>
            </a:r>
          </a:p>
          <a:p>
            <a:pPr lvl="2">
              <a:defRPr/>
            </a:pPr>
            <a:r>
              <a:rPr lang="cs-CZ" dirty="0" smtClean="0"/>
              <a:t>Vznik zakládací listinou, zápis do veřejného rejstříku</a:t>
            </a:r>
          </a:p>
          <a:p>
            <a:pPr lvl="2">
              <a:defRPr/>
            </a:pPr>
            <a:r>
              <a:rPr lang="cs-CZ" dirty="0" smtClean="0"/>
              <a:t>Orgány: ředitel (statut organ), správní rada (jmenuje, odvolává zakladatel, neurčí-li jinak), (dozorčí rada)</a:t>
            </a:r>
          </a:p>
          <a:p>
            <a:pPr lvl="2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(Obecně prospěšné společnosti)</a:t>
            </a:r>
          </a:p>
          <a:p>
            <a:pPr lvl="2">
              <a:defRPr/>
            </a:pPr>
            <a:endParaRPr lang="cs-CZ" dirty="0" smtClean="0"/>
          </a:p>
          <a:p>
            <a:pPr lvl="2"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30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Odkud jdeme? Stará právní úprava a její problémy.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Kam míříme? Rekodifikace soukromého práva.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Jak se tam jde? Co pro to musíme/máme/můžeme udělat?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Rejstříkový zákon</a:t>
            </a:r>
          </a:p>
        </p:txBody>
      </p:sp>
    </p:spTree>
    <p:extLst>
      <p:ext uri="{BB962C8B-B14F-4D97-AF65-F5344CB8AC3E}">
        <p14:creationId xmlns="" xmlns:p14="http://schemas.microsoft.com/office/powerpoint/2010/main" val="58300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Možnosti bývalého občanského sdružení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0652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="" xmlns:p14="http://schemas.microsoft.com/office/powerpoint/2010/main" val="20413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 nebo začít znovu?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Transformace:</a:t>
            </a:r>
          </a:p>
          <a:p>
            <a:pPr lvl="1"/>
            <a:r>
              <a:rPr lang="cs-CZ" dirty="0"/>
              <a:t>Stejné IČ</a:t>
            </a:r>
          </a:p>
          <a:p>
            <a:pPr lvl="1"/>
            <a:r>
              <a:rPr lang="cs-CZ" dirty="0"/>
              <a:t>Zůstává historie</a:t>
            </a:r>
          </a:p>
          <a:p>
            <a:pPr lvl="1"/>
            <a:r>
              <a:rPr lang="cs-CZ" dirty="0"/>
              <a:t>Zůstávají právní vztahy (účty v bankách, zaměstnanci, pronájem, dotace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Notifikační povinnosti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Nová osoba:</a:t>
            </a:r>
          </a:p>
          <a:p>
            <a:pPr lvl="1"/>
            <a:r>
              <a:rPr lang="cs-CZ" dirty="0" smtClean="0"/>
              <a:t>Zachová se stávající PO a vedle ní vznikne nová</a:t>
            </a:r>
          </a:p>
          <a:p>
            <a:pPr lvl="1"/>
            <a:r>
              <a:rPr lang="cs-CZ" dirty="0" smtClean="0"/>
              <a:t>Je to „očekávané“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920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– „automatická transformace“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1600" dirty="0" smtClean="0"/>
          </a:p>
          <a:p>
            <a:r>
              <a:rPr lang="cs-CZ" dirty="0" smtClean="0"/>
              <a:t>§ 3045 NOZ – nebylo třeba nic dělat, nešlo tomu zabránit</a:t>
            </a:r>
          </a:p>
          <a:p>
            <a:endParaRPr lang="cs-CZ" sz="1400" dirty="0"/>
          </a:p>
          <a:p>
            <a:r>
              <a:rPr lang="cs-CZ" dirty="0" smtClean="0"/>
              <a:t>§ 3042 - do dvou let upravit název</a:t>
            </a:r>
          </a:p>
          <a:p>
            <a:endParaRPr lang="cs-CZ" sz="1600" dirty="0"/>
          </a:p>
          <a:p>
            <a:r>
              <a:rPr lang="cs-CZ" dirty="0" smtClean="0"/>
              <a:t>§ 3041 - do tří let upravit stanovy</a:t>
            </a:r>
          </a:p>
          <a:p>
            <a:endParaRPr lang="cs-CZ" sz="1600" dirty="0"/>
          </a:p>
          <a:p>
            <a:r>
              <a:rPr lang="cs-CZ" dirty="0" smtClean="0"/>
              <a:t>Do tří let upravit údaje v rejstříku</a:t>
            </a:r>
          </a:p>
          <a:p>
            <a:endParaRPr lang="cs-CZ" dirty="0"/>
          </a:p>
          <a:p>
            <a:r>
              <a:rPr lang="cs-CZ" dirty="0" smtClean="0"/>
              <a:t>Aktuálně soudní poplatek 1000,- Kč za každý zápis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387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83568" y="1125538"/>
            <a:ext cx="8003232" cy="50323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charset="0"/>
              </a:rPr>
              <a:t>Transformace na ústav/sociální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§ 3045 NOZ – kdo </a:t>
            </a:r>
            <a:r>
              <a:rPr lang="cs-CZ" dirty="0" smtClean="0">
                <a:solidFill>
                  <a:srgbClr val="FF0000"/>
                </a:solidFill>
              </a:rPr>
              <a:t>byl </a:t>
            </a:r>
            <a:r>
              <a:rPr lang="cs-CZ" dirty="0" err="1" smtClean="0">
                <a:solidFill>
                  <a:srgbClr val="FF0000"/>
                </a:solidFill>
              </a:rPr>
              <a:t>o.s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je spolkem</a:t>
            </a:r>
            <a:r>
              <a:rPr lang="cs-CZ" dirty="0" smtClean="0"/>
              <a:t>, může se transformovat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Obecná pravidla pro změnu právní formy</a:t>
            </a:r>
          </a:p>
          <a:p>
            <a:pPr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Účetní závěrka</a:t>
            </a:r>
          </a:p>
          <a:p>
            <a:pPr lvl="1">
              <a:defRPr/>
            </a:pPr>
            <a:r>
              <a:rPr lang="cs-CZ" dirty="0" smtClean="0"/>
              <a:t>Vyřešit postavení členů</a:t>
            </a:r>
          </a:p>
          <a:p>
            <a:pPr lvl="1">
              <a:defRPr/>
            </a:pPr>
            <a:endParaRPr lang="cs-CZ" dirty="0" smtClean="0"/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  <p:pic>
        <p:nvPicPr>
          <p:cNvPr id="11269" name="Picture 2" descr="C:\Users\170356\AppData\Local\Microsoft\Windows\Temporary Internet Files\Content.IE5\HNUGUFS9\MC9002527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17032"/>
            <a:ext cx="1608137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80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dělá změna právní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Fáze 0 – změna stanov spolku</a:t>
            </a:r>
          </a:p>
          <a:p>
            <a:endParaRPr lang="cs-CZ" dirty="0"/>
          </a:p>
          <a:p>
            <a:r>
              <a:rPr lang="cs-CZ" dirty="0" smtClean="0"/>
              <a:t>Fáze 1 – rozhodnutí uvnitř spolku (podle stanov)</a:t>
            </a:r>
          </a:p>
          <a:p>
            <a:endParaRPr lang="cs-CZ" dirty="0"/>
          </a:p>
          <a:p>
            <a:r>
              <a:rPr lang="cs-CZ" dirty="0" smtClean="0"/>
              <a:t>Fáze 2 – vytvoření zakladatelského jednání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8655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Transformační možnosti </a:t>
            </a:r>
            <a:r>
              <a:rPr lang="cs-CZ" dirty="0" err="1" smtClean="0"/>
              <a:t>o.p.s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65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="" xmlns:p14="http://schemas.microsoft.com/office/powerpoint/2010/main" val="20413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3050 NOZ – o.p.s. může:</a:t>
            </a:r>
          </a:p>
          <a:p>
            <a:endParaRPr lang="cs-CZ" dirty="0"/>
          </a:p>
          <a:p>
            <a:pPr lvl="1"/>
            <a:r>
              <a:rPr lang="cs-CZ" dirty="0" smtClean="0"/>
              <a:t>Zůstat o.p.s. (a řídit se zrušeným zákonem)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Transformovat se na ústav</a:t>
            </a:r>
          </a:p>
        </p:txBody>
      </p:sp>
    </p:spTree>
    <p:extLst>
      <p:ext uri="{BB962C8B-B14F-4D97-AF65-F5344CB8AC3E}">
        <p14:creationId xmlns="" xmlns:p14="http://schemas.microsoft.com/office/powerpoint/2010/main" val="31486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(ne)být ústav?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Administrativní náročnost transformace – </a:t>
            </a:r>
            <a:r>
              <a:rPr lang="cs-CZ" dirty="0" err="1" smtClean="0">
                <a:solidFill>
                  <a:srgbClr val="00B050"/>
                </a:solidFill>
              </a:rPr>
              <a:t>ops</a:t>
            </a:r>
            <a:r>
              <a:rPr lang="cs-CZ" dirty="0" smtClean="0"/>
              <a:t> - </a:t>
            </a:r>
            <a:r>
              <a:rPr lang="cs-CZ" dirty="0" smtClean="0">
                <a:solidFill>
                  <a:srgbClr val="FF0000"/>
                </a:solidFill>
              </a:rPr>
              <a:t>ústav</a:t>
            </a:r>
          </a:p>
          <a:p>
            <a:r>
              <a:rPr lang="cs-CZ" dirty="0" smtClean="0"/>
              <a:t>Účast na podnikání jiných osob – </a:t>
            </a:r>
            <a:r>
              <a:rPr lang="cs-CZ" dirty="0" err="1" smtClean="0">
                <a:solidFill>
                  <a:srgbClr val="FF0000"/>
                </a:solidFill>
              </a:rPr>
              <a:t>ops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ústav </a:t>
            </a:r>
            <a:r>
              <a:rPr lang="cs-CZ" sz="1100" dirty="0" smtClean="0"/>
              <a:t>(kromě </a:t>
            </a:r>
            <a:r>
              <a:rPr lang="cs-CZ" sz="1100" dirty="0" err="1" smtClean="0"/>
              <a:t>v.o.s</a:t>
            </a:r>
            <a:r>
              <a:rPr lang="cs-CZ" sz="1100" dirty="0" smtClean="0"/>
              <a:t> a k.s.)</a:t>
            </a:r>
          </a:p>
          <a:p>
            <a:r>
              <a:rPr lang="cs-CZ" dirty="0" smtClean="0"/>
              <a:t>Povinnost mít dozorčí radu – </a:t>
            </a:r>
            <a:r>
              <a:rPr lang="cs-CZ" dirty="0" err="1" smtClean="0">
                <a:solidFill>
                  <a:srgbClr val="FF0000"/>
                </a:solidFill>
              </a:rPr>
              <a:t>ops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ústav</a:t>
            </a:r>
          </a:p>
          <a:p>
            <a:r>
              <a:rPr lang="cs-CZ" dirty="0" smtClean="0"/>
              <a:t>Vkladová povinnost – </a:t>
            </a:r>
            <a:r>
              <a:rPr lang="cs-CZ" dirty="0" err="1" smtClean="0">
                <a:solidFill>
                  <a:srgbClr val="00B050"/>
                </a:solidFill>
              </a:rPr>
              <a:t>ops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ústav</a:t>
            </a:r>
          </a:p>
          <a:p>
            <a:r>
              <a:rPr lang="cs-CZ" dirty="0" err="1" smtClean="0"/>
              <a:t>Reformovatelnost</a:t>
            </a:r>
            <a:r>
              <a:rPr lang="cs-CZ" dirty="0" smtClean="0"/>
              <a:t> právní úpravy </a:t>
            </a:r>
            <a:r>
              <a:rPr lang="cs-CZ" dirty="0" smtClean="0">
                <a:solidFill>
                  <a:srgbClr val="FF0000"/>
                </a:solidFill>
              </a:rPr>
              <a:t>– </a:t>
            </a:r>
            <a:r>
              <a:rPr lang="cs-CZ" dirty="0" err="1" smtClean="0">
                <a:solidFill>
                  <a:srgbClr val="FF0000"/>
                </a:solidFill>
              </a:rPr>
              <a:t>ops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cs-CZ" dirty="0" smtClean="0">
                <a:solidFill>
                  <a:srgbClr val="00B050"/>
                </a:solidFill>
              </a:rPr>
              <a:t>ústav</a:t>
            </a:r>
          </a:p>
          <a:p>
            <a:endParaRPr lang="cs-CZ" dirty="0" smtClean="0"/>
          </a:p>
          <a:p>
            <a:r>
              <a:rPr lang="cs-CZ" dirty="0" smtClean="0"/>
              <a:t>Posílení pozice zakladatele ústavu</a:t>
            </a:r>
          </a:p>
        </p:txBody>
      </p:sp>
    </p:spTree>
    <p:extLst>
      <p:ext uri="{BB962C8B-B14F-4D97-AF65-F5344CB8AC3E}">
        <p14:creationId xmlns="" xmlns:p14="http://schemas.microsoft.com/office/powerpoint/2010/main" val="27622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novým občanským zákoníkem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Zájmová sdružení právnických osob</a:t>
            </a:r>
          </a:p>
          <a:p>
            <a:r>
              <a:rPr lang="cs-CZ" dirty="0" smtClean="0"/>
              <a:t>Občanské sdružení</a:t>
            </a:r>
          </a:p>
          <a:p>
            <a:endParaRPr lang="cs-CZ" dirty="0" smtClean="0"/>
          </a:p>
          <a:p>
            <a:r>
              <a:rPr lang="cs-CZ" dirty="0" smtClean="0"/>
              <a:t>Obecně prospěšná společnost</a:t>
            </a:r>
          </a:p>
          <a:p>
            <a:r>
              <a:rPr lang="cs-CZ" dirty="0" smtClean="0"/>
              <a:t>Nadace a nadační fondy</a:t>
            </a:r>
          </a:p>
          <a:p>
            <a:endParaRPr lang="cs-CZ" dirty="0" smtClean="0"/>
          </a:p>
          <a:p>
            <a:r>
              <a:rPr lang="cs-CZ" dirty="0" smtClean="0"/>
              <a:t>Politické strany a hnutí</a:t>
            </a:r>
          </a:p>
          <a:p>
            <a:r>
              <a:rPr lang="cs-CZ" dirty="0" smtClean="0"/>
              <a:t>Registrované církve a náboženské společnosti</a:t>
            </a:r>
          </a:p>
          <a:p>
            <a:endParaRPr lang="cs-CZ" dirty="0" smtClean="0"/>
          </a:p>
          <a:p>
            <a:r>
              <a:rPr lang="cs-CZ" dirty="0" smtClean="0"/>
              <a:t>Sdružení bez právní subjektivity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Rejstříkový zákon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13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rejstříku PO a 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Vše bude „vypadat jako obchodní rejstřík“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800" dirty="0" smtClean="0"/>
              <a:t>Odborové organizace mají téměř ze všeho výjimku (§ 121 </a:t>
            </a:r>
            <a:r>
              <a:rPr lang="cs-CZ" sz="2800" dirty="0" err="1" smtClean="0"/>
              <a:t>RejstřZ</a:t>
            </a:r>
            <a:r>
              <a:rPr lang="cs-CZ" sz="2800" dirty="0" smtClean="0"/>
              <a:t>)</a:t>
            </a:r>
          </a:p>
          <a:p>
            <a:endParaRPr lang="cs-CZ" dirty="0"/>
          </a:p>
          <a:p>
            <a:r>
              <a:rPr lang="cs-CZ" sz="3200" dirty="0"/>
              <a:t>Krajské soudy podle sídla PO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515407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funguje rejstříkový soud?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3 pracovní dny na výzvu k doplnění (§ 88 </a:t>
            </a:r>
            <a:r>
              <a:rPr lang="cs-CZ" dirty="0" err="1" smtClean="0"/>
              <a:t>RejstřZ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5 pracovních dní na rozhodnutí (§ 96 </a:t>
            </a:r>
            <a:r>
              <a:rPr lang="cs-CZ" dirty="0" err="1" smtClean="0"/>
              <a:t>RejstřZ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Vše na formuláři (interaktivní vyplnění na webu </a:t>
            </a:r>
            <a:r>
              <a:rPr lang="cs-CZ" dirty="0" err="1" smtClean="0"/>
              <a:t>MSp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Pro řadu věcí ověřené podpisy – osvobození pro NNO od poplatku za ověřování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61698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Rejstřík spolků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Lhůta 3 měsíce pro MVČR</a:t>
            </a:r>
          </a:p>
          <a:p>
            <a:endParaRPr lang="cs-CZ" dirty="0" smtClean="0"/>
          </a:p>
          <a:p>
            <a:r>
              <a:rPr lang="cs-CZ" dirty="0" smtClean="0"/>
              <a:t>Přechodné období 3 roky (§ 122 odst. 3 </a:t>
            </a:r>
            <a:r>
              <a:rPr lang="cs-CZ" dirty="0" err="1" smtClean="0"/>
              <a:t>RejstřZ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Pobočné spolky (právní osobnost, ručení)</a:t>
            </a:r>
          </a:p>
          <a:p>
            <a:endParaRPr lang="cs-CZ" dirty="0"/>
          </a:p>
          <a:p>
            <a:r>
              <a:rPr lang="cs-CZ" dirty="0" smtClean="0"/>
              <a:t>Soudní poplatek (zatím) 1000,- Kč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41102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Rejstřík o.p.s.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Vznikne z existujícího rejstříku o.p.s. (= nic se nikam „nepřeklápí“)</a:t>
            </a:r>
          </a:p>
          <a:p>
            <a:endParaRPr lang="cs-CZ" dirty="0"/>
          </a:p>
          <a:p>
            <a:r>
              <a:rPr lang="cs-CZ" dirty="0" smtClean="0"/>
              <a:t>Lhůta 6 měsíců na úpravu údajů</a:t>
            </a:r>
          </a:p>
          <a:p>
            <a:endParaRPr lang="cs-CZ" dirty="0"/>
          </a:p>
          <a:p>
            <a:r>
              <a:rPr lang="cs-CZ" dirty="0" smtClean="0"/>
              <a:t>Za každý zápis 2000,- Kč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197791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900" dirty="0" smtClean="0"/>
          </a:p>
          <a:p>
            <a:r>
              <a:rPr lang="cs-CZ" dirty="0" smtClean="0"/>
              <a:t>Zákonné opatření senátu č. 344/2013 Sb.</a:t>
            </a:r>
          </a:p>
          <a:p>
            <a:endParaRPr lang="cs-CZ" sz="1800" dirty="0" smtClean="0"/>
          </a:p>
          <a:p>
            <a:r>
              <a:rPr lang="cs-CZ" dirty="0" smtClean="0"/>
              <a:t>Nepočítá se se statusem veřejné prospěšnosti</a:t>
            </a:r>
          </a:p>
          <a:p>
            <a:endParaRPr lang="cs-CZ" sz="2000" dirty="0"/>
          </a:p>
          <a:p>
            <a:r>
              <a:rPr lang="cs-CZ" dirty="0" smtClean="0"/>
              <a:t>Prakticky všechno zůstává:</a:t>
            </a:r>
          </a:p>
          <a:p>
            <a:pPr lvl="1"/>
            <a:r>
              <a:rPr lang="cs-CZ" dirty="0"/>
              <a:t>Osvobození členských příspěvků</a:t>
            </a:r>
          </a:p>
          <a:p>
            <a:pPr lvl="1"/>
            <a:r>
              <a:rPr lang="cs-CZ" dirty="0"/>
              <a:t>Osvobození darů (plus snížení základu daně dárce)</a:t>
            </a:r>
          </a:p>
          <a:p>
            <a:pPr lvl="1"/>
            <a:r>
              <a:rPr lang="cs-CZ" dirty="0"/>
              <a:t>Snížení základu daně („mínus 300 tisíc</a:t>
            </a:r>
            <a:r>
              <a:rPr lang="cs-CZ" dirty="0" smtClean="0"/>
              <a:t>“)</a:t>
            </a:r>
          </a:p>
          <a:p>
            <a:pPr lvl="1"/>
            <a:endParaRPr lang="cs-CZ" sz="1400" dirty="0"/>
          </a:p>
          <a:p>
            <a:r>
              <a:rPr lang="cs-CZ" dirty="0" smtClean="0"/>
              <a:t>Jiný režim úroků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1993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772400" cy="4357687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zájmová sdružení právnických osob</a:t>
            </a:r>
          </a:p>
          <a:p>
            <a:pPr lvl="1"/>
            <a:r>
              <a:rPr lang="cs-CZ" dirty="0" smtClean="0"/>
              <a:t>Zákon č. 40/1964 Sb. občanský zákoník</a:t>
            </a:r>
          </a:p>
          <a:p>
            <a:r>
              <a:rPr lang="cs-CZ" dirty="0" smtClean="0"/>
              <a:t>občanská sdružení a organizační jednotky </a:t>
            </a:r>
          </a:p>
          <a:p>
            <a:pPr lvl="1"/>
            <a:r>
              <a:rPr lang="cs-CZ" dirty="0" smtClean="0"/>
              <a:t>zákon č. 83/1990 Sb., o sdružování občanů </a:t>
            </a:r>
          </a:p>
          <a:p>
            <a:r>
              <a:rPr lang="cs-CZ" dirty="0" smtClean="0"/>
              <a:t>obecně prospěšné společnosti</a:t>
            </a:r>
          </a:p>
          <a:p>
            <a:pPr lvl="1"/>
            <a:r>
              <a:rPr lang="cs-CZ" dirty="0" smtClean="0"/>
              <a:t>zákon č. 248/1995 Sb., o obecně prospěšných společnostech</a:t>
            </a:r>
          </a:p>
          <a:p>
            <a:r>
              <a:rPr lang="cs-CZ" dirty="0" smtClean="0"/>
              <a:t>nadace a nadační fondy</a:t>
            </a:r>
          </a:p>
          <a:p>
            <a:pPr lvl="1"/>
            <a:r>
              <a:rPr lang="cs-CZ" dirty="0" smtClean="0"/>
              <a:t>zákon č. 227/1997 Sb., o nadacích a nadačních fondech</a:t>
            </a:r>
          </a:p>
          <a:p>
            <a:r>
              <a:rPr lang="cs-CZ" dirty="0" smtClean="0"/>
              <a:t>církve a náboženské společnosti, církevní právnické osoby</a:t>
            </a:r>
          </a:p>
          <a:p>
            <a:pPr lvl="1"/>
            <a:r>
              <a:rPr lang="cs-CZ" dirty="0" smtClean="0"/>
              <a:t>zákon č. 3/2002 Sb., o církvích a náboženských společnostech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67600" cy="1143000"/>
          </a:xfrm>
        </p:spPr>
        <p:txBody>
          <a:bodyPr/>
          <a:lstStyle/>
          <a:p>
            <a:r>
              <a:rPr lang="cs-CZ" dirty="0" smtClean="0"/>
              <a:t>Právní úprava před </a:t>
            </a:r>
            <a:r>
              <a:rPr lang="cs-CZ" dirty="0" smtClean="0"/>
              <a:t>NOZ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Zájmová sdružení právnických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„K ochraně společných zájmů a naplnění společných cílů právnických osob“</a:t>
            </a:r>
          </a:p>
          <a:p>
            <a:r>
              <a:rPr lang="cs-CZ" dirty="0" smtClean="0"/>
              <a:t>Zakladatelská smlouva</a:t>
            </a:r>
          </a:p>
          <a:p>
            <a:r>
              <a:rPr lang="cs-CZ" dirty="0" smtClean="0"/>
              <a:t>Členská schůze</a:t>
            </a:r>
          </a:p>
          <a:p>
            <a:r>
              <a:rPr lang="cs-CZ" dirty="0" smtClean="0"/>
              <a:t>Stanovy</a:t>
            </a:r>
          </a:p>
          <a:p>
            <a:r>
              <a:rPr lang="cs-CZ" dirty="0" smtClean="0"/>
              <a:t>V registru sdružení</a:t>
            </a:r>
          </a:p>
          <a:p>
            <a:r>
              <a:rPr lang="cs-CZ" dirty="0" smtClean="0"/>
              <a:t>Zrušení výmazem z registru + likvidace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sdružení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Atmosféra roku 1990</a:t>
            </a:r>
          </a:p>
          <a:p>
            <a:r>
              <a:rPr lang="cs-CZ" dirty="0" smtClean="0"/>
              <a:t>Výsledkem práva občanů sdružovat se</a:t>
            </a:r>
          </a:p>
          <a:p>
            <a:r>
              <a:rPr lang="cs-CZ" dirty="0" smtClean="0"/>
              <a:t>„Liberální“ právní úprava</a:t>
            </a:r>
          </a:p>
          <a:p>
            <a:r>
              <a:rPr lang="cs-CZ" dirty="0" smtClean="0"/>
              <a:t>Pestrá paleta občanských sdružení</a:t>
            </a:r>
            <a:endParaRPr lang="cs-CZ" dirty="0"/>
          </a:p>
          <a:p>
            <a:r>
              <a:rPr lang="cs-CZ" dirty="0" smtClean="0"/>
              <a:t>Registrace MVČR (přípravný výbor)</a:t>
            </a:r>
          </a:p>
          <a:p>
            <a:r>
              <a:rPr lang="cs-CZ" dirty="0" smtClean="0"/>
              <a:t>Stanovy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193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90. léta – záměr transformovat rozpočtové a příspěvkové organizace = přísnější právní úprava</a:t>
            </a:r>
          </a:p>
          <a:p>
            <a:r>
              <a:rPr lang="cs-CZ" dirty="0" smtClean="0"/>
              <a:t>Poskytování služeb „ven“ na nediskriminačním základě</a:t>
            </a:r>
          </a:p>
          <a:p>
            <a:r>
              <a:rPr lang="cs-CZ" dirty="0" smtClean="0"/>
              <a:t>Nejasný vztah mezi o.p.s. a o.s.</a:t>
            </a:r>
          </a:p>
          <a:p>
            <a:r>
              <a:rPr lang="cs-CZ" dirty="0" smtClean="0"/>
              <a:t>Zakladatelem právnická nebo fyzická osoba</a:t>
            </a:r>
          </a:p>
          <a:p>
            <a:r>
              <a:rPr lang="cs-CZ" dirty="0" smtClean="0"/>
              <a:t>Zakládací listina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52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ROZDÍLY MEZI OS A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účel vzniku: u OPS obecná prospěšnost, u OS prosazování zájmů svých členů, jakkoli samy o sobě mohou být také obecně prospěšné;</a:t>
            </a:r>
          </a:p>
          <a:p>
            <a:r>
              <a:rPr lang="cs-CZ" dirty="0" smtClean="0"/>
              <a:t>OPS vznikala dnem zápisu do rejstříku OPS vedeného rejstříkovým soudem, kdežto OS vznikala registrací MV</a:t>
            </a:r>
            <a:r>
              <a:rPr lang="en-US" dirty="0" smtClean="0"/>
              <a:t>; </a:t>
            </a:r>
            <a:r>
              <a:rPr lang="cs-CZ" dirty="0" smtClean="0"/>
              <a:t>vznik OS je běžně otázkou cca dvou týdnů, zatímco zápis OPS trval měsíce</a:t>
            </a:r>
          </a:p>
          <a:p>
            <a:r>
              <a:rPr lang="cs-CZ" dirty="0" smtClean="0"/>
              <a:t>OPS se vznikem osamostatňuje od svých zakladatelů; v případě OS jsou zakladatelé většinou (jakkoli nemusí být) zastoupeni ve volených orgánech sdružení;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ROZDÍLY MEZI OS A 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Rozdílná organizační struktura: orgány OPS byly správní rada nezávislá na zakladatelích, dozorčí rada a ředitel ; u OS bylo možné orgány navolit a pojmenovat v souladu se stanovami, běžně býval statutárním a zároveň výkonným orgánem předseda a vrcholným orgánem členská schůze nebo valné shromáždění </a:t>
            </a:r>
          </a:p>
          <a:p>
            <a:r>
              <a:rPr lang="cs-CZ" dirty="0" smtClean="0"/>
              <a:t>s tím souvisí i počet členů (u OS mohlo jít o stovky v případě zájmových aktivit, např. sportovní klub, OPS jako organizace s hierarchickou strukturou včetně zaměstnanců členy nemá)</a:t>
            </a:r>
          </a:p>
          <a:p>
            <a:r>
              <a:rPr lang="cs-CZ" dirty="0" smtClean="0"/>
              <a:t>OS může vypořádat majetek rozdělením mezi členy x OPS nesmí mezi lidi – přechází na jinou OPS</a:t>
            </a:r>
            <a:endParaRPr lang="cs-CZ" dirty="0"/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1976</TotalTime>
  <Words>1226</Words>
  <Application>Microsoft Office PowerPoint</Application>
  <PresentationFormat>Předvádění na obrazovce (4:3)</PresentationFormat>
  <Paragraphs>239</Paragraphs>
  <Slides>35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3558</vt:lpstr>
      <vt:lpstr>BÉŽOVÁ TITL</vt:lpstr>
      <vt:lpstr>Arkýř</vt:lpstr>
      <vt:lpstr>Právní formy neziskových organizací  Původní autor: Mgr. Jaroslav Benák  Úpravy: Ing. Marek Vyskočil</vt:lpstr>
      <vt:lpstr>Obsah</vt:lpstr>
      <vt:lpstr>Před novým občanským zákoníkem</vt:lpstr>
      <vt:lpstr>Právní úprava před NOZ</vt:lpstr>
      <vt:lpstr>Zájmová sdružení právnických osob</vt:lpstr>
      <vt:lpstr>Občanské sdružení</vt:lpstr>
      <vt:lpstr>Obecně prospěšná společnost</vt:lpstr>
      <vt:lpstr>ROZDÍLY MEZI OS A OPS</vt:lpstr>
      <vt:lpstr>ROZDÍLY MEZI OS A OPS</vt:lpstr>
      <vt:lpstr>Nadace a Nadační fondy</vt:lpstr>
      <vt:lpstr>Snímek 11</vt:lpstr>
      <vt:lpstr>Legenda ke schématu</vt:lpstr>
      <vt:lpstr>rekodifikace práva</vt:lpstr>
      <vt:lpstr>Nové předpisy</vt:lpstr>
      <vt:lpstr>Struktura NOZ</vt:lpstr>
      <vt:lpstr>Korporace</vt:lpstr>
      <vt:lpstr>Korporace</vt:lpstr>
      <vt:lpstr>Korporace</vt:lpstr>
      <vt:lpstr>Fundace</vt:lpstr>
      <vt:lpstr>Možnosti bývalého občanského sdružení</vt:lpstr>
      <vt:lpstr>Snímek 21</vt:lpstr>
      <vt:lpstr>Transformace nebo začít znovu?</vt:lpstr>
      <vt:lpstr>Spolek – „automatická transformace“</vt:lpstr>
      <vt:lpstr>Transformace na ústav/sociální družstvo</vt:lpstr>
      <vt:lpstr>Jak se dělá změna právní formy</vt:lpstr>
      <vt:lpstr>Transformační možnosti o.p.s</vt:lpstr>
      <vt:lpstr>Snímek 27</vt:lpstr>
      <vt:lpstr>Snímek 28</vt:lpstr>
      <vt:lpstr>Proč (ne)být ústav?</vt:lpstr>
      <vt:lpstr>Rejstříkový zákon</vt:lpstr>
      <vt:lpstr>Základní informace o rejstříku PO a FO</vt:lpstr>
      <vt:lpstr>Jak funguje rejstříkový soud?</vt:lpstr>
      <vt:lpstr>Rejstřík spolků</vt:lpstr>
      <vt:lpstr>Rejstřík o.p.s.</vt:lpstr>
      <vt:lpstr>Daňový režim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Jaroslav Benák</dc:creator>
  <cp:lastModifiedBy>Marek</cp:lastModifiedBy>
  <cp:revision>100</cp:revision>
  <cp:lastPrinted>2013-11-21T15:19:10Z</cp:lastPrinted>
  <dcterms:created xsi:type="dcterms:W3CDTF">2013-04-17T16:21:56Z</dcterms:created>
  <dcterms:modified xsi:type="dcterms:W3CDTF">2014-03-21T21:33:37Z</dcterms:modified>
</cp:coreProperties>
</file>