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  <p:sldMasterId id="2147483874" r:id="rId2"/>
  </p:sldMasterIdLst>
  <p:notesMasterIdLst>
    <p:notesMasterId r:id="rId115"/>
  </p:notesMasterIdLst>
  <p:sldIdLst>
    <p:sldId id="256" r:id="rId3"/>
    <p:sldId id="345" r:id="rId4"/>
    <p:sldId id="380" r:id="rId5"/>
    <p:sldId id="381" r:id="rId6"/>
    <p:sldId id="389" r:id="rId7"/>
    <p:sldId id="382" r:id="rId8"/>
    <p:sldId id="390" r:id="rId9"/>
    <p:sldId id="383" r:id="rId10"/>
    <p:sldId id="384" r:id="rId11"/>
    <p:sldId id="385" r:id="rId12"/>
    <p:sldId id="386" r:id="rId13"/>
    <p:sldId id="346" r:id="rId14"/>
    <p:sldId id="439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440" r:id="rId23"/>
    <p:sldId id="355" r:id="rId24"/>
    <p:sldId id="356" r:id="rId25"/>
    <p:sldId id="357" r:id="rId26"/>
    <p:sldId id="363" r:id="rId27"/>
    <p:sldId id="364" r:id="rId28"/>
    <p:sldId id="365" r:id="rId29"/>
    <p:sldId id="366" r:id="rId30"/>
    <p:sldId id="375" r:id="rId31"/>
    <p:sldId id="376" r:id="rId32"/>
    <p:sldId id="377" r:id="rId33"/>
    <p:sldId id="378" r:id="rId34"/>
    <p:sldId id="379" r:id="rId35"/>
    <p:sldId id="257" r:id="rId36"/>
    <p:sldId id="258" r:id="rId37"/>
    <p:sldId id="259" r:id="rId38"/>
    <p:sldId id="260" r:id="rId39"/>
    <p:sldId id="308" r:id="rId40"/>
    <p:sldId id="262" r:id="rId41"/>
    <p:sldId id="264" r:id="rId42"/>
    <p:sldId id="265" r:id="rId43"/>
    <p:sldId id="266" r:id="rId44"/>
    <p:sldId id="282" r:id="rId45"/>
    <p:sldId id="309" r:id="rId46"/>
    <p:sldId id="283" r:id="rId47"/>
    <p:sldId id="267" r:id="rId48"/>
    <p:sldId id="277" r:id="rId49"/>
    <p:sldId id="442" r:id="rId50"/>
    <p:sldId id="443" r:id="rId51"/>
    <p:sldId id="444" r:id="rId52"/>
    <p:sldId id="445" r:id="rId53"/>
    <p:sldId id="446" r:id="rId54"/>
    <p:sldId id="447" r:id="rId55"/>
    <p:sldId id="448" r:id="rId56"/>
    <p:sldId id="449" r:id="rId57"/>
    <p:sldId id="450" r:id="rId58"/>
    <p:sldId id="451" r:id="rId59"/>
    <p:sldId id="452" r:id="rId60"/>
    <p:sldId id="453" r:id="rId61"/>
    <p:sldId id="454" r:id="rId62"/>
    <p:sldId id="455" r:id="rId63"/>
    <p:sldId id="456" r:id="rId64"/>
    <p:sldId id="457" r:id="rId65"/>
    <p:sldId id="458" r:id="rId66"/>
    <p:sldId id="459" r:id="rId67"/>
    <p:sldId id="460" r:id="rId68"/>
    <p:sldId id="461" r:id="rId69"/>
    <p:sldId id="462" r:id="rId70"/>
    <p:sldId id="463" r:id="rId71"/>
    <p:sldId id="464" r:id="rId72"/>
    <p:sldId id="465" r:id="rId73"/>
    <p:sldId id="466" r:id="rId74"/>
    <p:sldId id="467" r:id="rId75"/>
    <p:sldId id="468" r:id="rId76"/>
    <p:sldId id="469" r:id="rId77"/>
    <p:sldId id="470" r:id="rId78"/>
    <p:sldId id="471" r:id="rId79"/>
    <p:sldId id="472" r:id="rId80"/>
    <p:sldId id="473" r:id="rId81"/>
    <p:sldId id="474" r:id="rId82"/>
    <p:sldId id="475" r:id="rId83"/>
    <p:sldId id="476" r:id="rId84"/>
    <p:sldId id="477" r:id="rId85"/>
    <p:sldId id="478" r:id="rId86"/>
    <p:sldId id="479" r:id="rId87"/>
    <p:sldId id="480" r:id="rId88"/>
    <p:sldId id="481" r:id="rId89"/>
    <p:sldId id="482" r:id="rId90"/>
    <p:sldId id="483" r:id="rId91"/>
    <p:sldId id="484" r:id="rId92"/>
    <p:sldId id="485" r:id="rId93"/>
    <p:sldId id="486" r:id="rId94"/>
    <p:sldId id="487" r:id="rId95"/>
    <p:sldId id="488" r:id="rId96"/>
    <p:sldId id="489" r:id="rId97"/>
    <p:sldId id="490" r:id="rId98"/>
    <p:sldId id="491" r:id="rId99"/>
    <p:sldId id="492" r:id="rId100"/>
    <p:sldId id="493" r:id="rId101"/>
    <p:sldId id="494" r:id="rId102"/>
    <p:sldId id="495" r:id="rId103"/>
    <p:sldId id="496" r:id="rId104"/>
    <p:sldId id="497" r:id="rId105"/>
    <p:sldId id="498" r:id="rId106"/>
    <p:sldId id="499" r:id="rId107"/>
    <p:sldId id="500" r:id="rId108"/>
    <p:sldId id="501" r:id="rId109"/>
    <p:sldId id="502" r:id="rId110"/>
    <p:sldId id="503" r:id="rId111"/>
    <p:sldId id="504" r:id="rId112"/>
    <p:sldId id="505" r:id="rId113"/>
    <p:sldId id="506" r:id="rId114"/>
  </p:sldIdLst>
  <p:sldSz cx="9144000" cy="6858000" type="screen4x3"/>
  <p:notesSz cx="666273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7A0000"/>
    <a:srgbClr val="CC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>
        <p:scale>
          <a:sx n="66" d="100"/>
          <a:sy n="66" d="100"/>
        </p:scale>
        <p:origin x="-1692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viewProps" Target="viewProps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slide" Target="slides/slide100.xml"/><Relationship Id="rId110" Type="http://schemas.openxmlformats.org/officeDocument/2006/relationships/slide" Target="slides/slide108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13" Type="http://schemas.openxmlformats.org/officeDocument/2006/relationships/slide" Target="slides/slide111.xml"/><Relationship Id="rId118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slide" Target="slides/slide112.xml"/><Relationship Id="rId119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41FACA6-DAD0-45EE-AA54-334165F1D113}" type="datetimeFigureOut">
              <a:rPr lang="cs-CZ"/>
              <a:pPr>
                <a:defRPr/>
              </a:pPr>
              <a:t>28.2.2014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49313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66750" y="4716463"/>
            <a:ext cx="532923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055B452-20A8-4504-93A9-ECC80BF4BE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0444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144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64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6AF52D9-E8E7-473D-80CC-FEC6C24F032A}" type="slidenum">
              <a:rPr lang="cs-CZ" altLang="cs-CZ" smtClean="0">
                <a:latin typeface="Calibri" pitchFamily="34" charset="0"/>
              </a:rPr>
              <a:pPr eaLnBrk="1" hangingPunct="1"/>
              <a:t>109</a:t>
            </a:fld>
            <a:endParaRPr lang="cs-CZ" alt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66FAE7-E980-4F6E-9A42-098B55BBE6C1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C3956-16E6-4321-9788-059F4530D4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054044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70E974-E0F3-4660-A3D4-11E6CB2B3D28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FDC2D-29A1-4354-9023-5841E402B4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239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2895CF-3191-46BB-878A-3F005775600C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AE104-39A7-4F78-B23A-D8DF23393F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633538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DAD25-1EC6-4CF4-9BF4-C4D39A38A26B}" type="datetimeFigureOut">
              <a:rPr lang="cs-CZ"/>
              <a:pPr>
                <a:defRPr/>
              </a:pPr>
              <a:t>28.2.2014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6142FE-C946-4AE1-9D18-DBBD7C2762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2572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5D44FD-267C-4C24-8976-0FF598F676F6}" type="datetimeFigureOut">
              <a:rPr lang="cs-CZ"/>
              <a:pPr>
                <a:defRPr/>
              </a:pPr>
              <a:t>28.2.2014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F0E671-C255-4E72-BD8B-441C81A1FA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44824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0EE58B-846A-4619-8E62-FEDD91E67B1D}" type="datetimeFigureOut">
              <a:rPr lang="cs-CZ"/>
              <a:pPr>
                <a:defRPr/>
              </a:pPr>
              <a:t>28.2.2014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7EEAC4-8E60-447C-B21F-08866064C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29166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4EC5-5929-4CEE-B948-3A3148F73E81}" type="datetimeFigureOut">
              <a:rPr lang="cs-CZ"/>
              <a:pPr>
                <a:defRPr/>
              </a:pPr>
              <a:t>28.2.2014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23150F-E3B6-4338-B8F2-59E9A2DD00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17554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36DD31-2522-4BAB-9605-265ED4A62037}" type="datetimeFigureOut">
              <a:rPr lang="cs-CZ"/>
              <a:pPr>
                <a:defRPr/>
              </a:pPr>
              <a:t>28.2.2014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D83FB06-5B73-4BCB-A89D-0C194396D3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3311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FB29A-F1BD-4827-8882-17EA991C1C19}" type="datetimeFigureOut">
              <a:rPr lang="cs-CZ"/>
              <a:pPr>
                <a:defRPr/>
              </a:pPr>
              <a:t>28.2.2014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6E7F-21CE-42CA-BCC0-15D58381F4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52013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DDC555-3DC2-435F-9D5A-7FAC18847C1A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BB37A-D449-4AE9-9E40-A961A01E2B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9018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3EE894-B692-4913-A7E8-3F41B4A10D2B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F3C32-DE5B-4571-9945-EDB9A5CA62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83930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7CB2CE-7075-44F1-9F4F-795980452C10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16727-B323-4CDE-9CEC-9F2459DA5A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29700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71987-5612-4406-99C9-F03A7938C44C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ABE69-7449-45D9-82B4-FE4C7D77FF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97024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AF7679-86C7-4A2B-88FF-61BF7E4531FE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DF273-B76B-4AA4-BAA8-9C0C0BF298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83564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C2039-CCDE-45B3-B59F-1E279B81813C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A6DFD-636B-472E-A38A-B9AA7F6EAC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07307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57530B-80B0-47CD-9D6F-42F0E38CC97E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B59E1-A721-4077-88E0-580AC76814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22437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6845D-FC6B-48D3-ADD4-E00737D41141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1986A-BCB9-412D-8650-6D9BC32A9F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03517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D617C0F-6CC0-4582-8DBA-DE8C2E0010B1}" type="datetimeFigureOut">
              <a:rPr lang="cs-CZ" altLang="cs-CZ"/>
              <a:pPr/>
              <a:t>28.2.2014</a:t>
            </a:fld>
            <a:endParaRPr lang="cs-CZ" altLang="cs-CZ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6A529F-C355-47F3-8B6C-ECCD345D876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922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3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069547-AF13-492E-A892-5ED0F953FEB7}" type="datetimeFigureOut">
              <a:rPr lang="cs-CZ"/>
              <a:pPr>
                <a:defRPr/>
              </a:pPr>
              <a:t>28.2.2014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408D3A-FD5F-4A8B-B59F-CD94DECFAE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 idx="4294967295"/>
          </p:nvPr>
        </p:nvSpPr>
        <p:spPr>
          <a:xfrm>
            <a:off x="1619250" y="1916112"/>
            <a:ext cx="6477000" cy="1944935"/>
          </a:xfrm>
          <a:solidFill>
            <a:srgbClr val="7030A0"/>
          </a:solidFill>
        </p:spPr>
        <p:txBody>
          <a:bodyPr anchor="b"/>
          <a:lstStyle/>
          <a:p>
            <a:r>
              <a:rPr lang="cs-CZ" altLang="cs-CZ" sz="4000" dirty="0">
                <a:latin typeface="Tahoma" pitchFamily="34" charset="0"/>
              </a:rPr>
              <a:t>ÚČTETNICTVÍ ÚSC, </a:t>
            </a:r>
            <a:br>
              <a:rPr lang="cs-CZ" altLang="cs-CZ" sz="4000" dirty="0">
                <a:latin typeface="Tahoma" pitchFamily="34" charset="0"/>
              </a:rPr>
            </a:br>
            <a:r>
              <a:rPr lang="cs-CZ" altLang="cs-CZ" sz="4000" dirty="0">
                <a:latin typeface="Tahoma" pitchFamily="34" charset="0"/>
              </a:rPr>
              <a:t>ROZPOČET ÚSC</a:t>
            </a:r>
          </a:p>
        </p:txBody>
      </p:sp>
      <p:sp>
        <p:nvSpPr>
          <p:cNvPr id="11267" name="Podnadpis 2"/>
          <p:cNvSpPr>
            <a:spLocks noGrp="1"/>
          </p:cNvSpPr>
          <p:nvPr>
            <p:ph type="subTitle" idx="4294967295"/>
          </p:nvPr>
        </p:nvSpPr>
        <p:spPr>
          <a:xfrm>
            <a:off x="2362200" y="5805264"/>
            <a:ext cx="6705600" cy="930499"/>
          </a:xfrm>
        </p:spPr>
        <p:txBody>
          <a:bodyPr anchor="ctr"/>
          <a:lstStyle/>
          <a:p>
            <a:pPr marL="0" indent="0" algn="r">
              <a:buNone/>
            </a:pPr>
            <a:r>
              <a:rPr lang="cs-CZ" altLang="cs-CZ" sz="1800" kern="0" dirty="0" smtClean="0"/>
              <a:t>Ing. Irena Opluštilová, Ph.D.</a:t>
            </a:r>
          </a:p>
          <a:p>
            <a:pPr marL="0" indent="0" algn="r">
              <a:buNone/>
            </a:pPr>
            <a:r>
              <a:rPr lang="cs-CZ" altLang="cs-CZ" sz="1800" kern="0" dirty="0" smtClean="0"/>
              <a:t>Katedra regionální ekonomie a správy, ESF MU</a:t>
            </a:r>
          </a:p>
          <a:p>
            <a:pPr marL="0" indent="0" algn="r">
              <a:buNone/>
            </a:pPr>
            <a:r>
              <a:rPr lang="cs-CZ" altLang="cs-CZ" sz="1800" kern="0" dirty="0" smtClean="0"/>
              <a:t>irena.oplustilova@econ.muni.cz</a:t>
            </a:r>
            <a:endParaRPr lang="cs-CZ" altLang="cs-CZ" sz="1800" kern="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26027" y="4653136"/>
            <a:ext cx="7048872" cy="1008112"/>
          </a:xfrm>
          <a:prstGeom prst="rect">
            <a:avLst/>
          </a:prstGeom>
          <a:solidFill>
            <a:srgbClr val="0070C0"/>
          </a:solidFill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cs-CZ" altLang="cs-CZ" sz="2000" b="1" kern="0" dirty="0" smtClean="0"/>
              <a:t>ÚČETNICTVÍ  A  ROZBORY  VE  VEŘEJNÉM  SEKTORU</a:t>
            </a:r>
          </a:p>
          <a:p>
            <a:pPr marL="0" indent="0" algn="r">
              <a:buNone/>
            </a:pPr>
            <a:r>
              <a:rPr lang="cs-CZ" altLang="cs-CZ" sz="2000" b="1" kern="0" dirty="0" smtClean="0"/>
              <a:t>Jaro 2014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19019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</a:rPr>
              <a:t>Novela zákona č. 563/1991 Sb., o účetnictví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484313"/>
            <a:ext cx="9144000" cy="518477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účinnost od 1. 1. 2010 a 1. 1. 2011: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stanovení rozsahu a způsobu vedení účetnictví a požadavky na jeho </a:t>
            </a:r>
            <a:r>
              <a:rPr lang="cs-CZ" altLang="cs-CZ" sz="2000" dirty="0">
                <a:latin typeface="Tahoma" pitchFamily="34" charset="0"/>
              </a:rPr>
              <a:t>průkaznost</a:t>
            </a:r>
            <a:endParaRPr lang="cs-CZ" altLang="cs-CZ" sz="2400" dirty="0">
              <a:latin typeface="Tahoma" pitchFamily="34" charset="0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kniha podrozvahových účtů, je nezbytnou součástí přílohy účetní závěrky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směrná účtová osnova může určit i uspořádání a označení analytických účtů a označení a uspořádání podrozvahových účtů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majetek a závazky člení na dlouhodobé a krátkodobé.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povinnost poskytnout účetní závěrku a ostatní dokumenty potřebné pro sestavení účetních výkazů za ČR a za dílčí konsolidační celek státu MF ČR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12775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200" dirty="0">
                <a:latin typeface="Tahoma" pitchFamily="34" charset="0"/>
                <a:cs typeface="Arial" charset="0"/>
              </a:rPr>
            </a:br>
            <a:r>
              <a:rPr lang="cs-CZ" altLang="cs-CZ" sz="3200" dirty="0">
                <a:latin typeface="Tahoma" pitchFamily="34" charset="0"/>
                <a:cs typeface="Arial" charset="0"/>
              </a:rPr>
              <a:t>5. Darování s předchozím písemným souhlasem zřizovatele</a:t>
            </a:r>
          </a:p>
        </p:txBody>
      </p:sp>
      <p:sp>
        <p:nvSpPr>
          <p:cNvPr id="1167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39725" y="1675401"/>
            <a:ext cx="8480425" cy="46863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Vlastnictví – PO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Evidence – PO v rozvaze, analyticky odděleně od majetku, který je svěřený (ve vlastnictví jiné osoby); ÚSC nikde.  PO odepisuje.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Peněžní převody – zřizovatel pokrývá v rámci příspěvku na provoz odpisy staveb; v případě, že zdroje IF z odpisů jsou vyšší než investiční potřeba PO, lze nařídit odvod z odpisů do rozpočtu zřizovatele.</a:t>
            </a:r>
          </a:p>
        </p:txBody>
      </p:sp>
      <p:sp>
        <p:nvSpPr>
          <p:cNvPr id="116740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79187724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12775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200" dirty="0">
                <a:latin typeface="Tahoma" pitchFamily="34" charset="0"/>
                <a:cs typeface="Arial" charset="0"/>
              </a:rPr>
            </a:br>
            <a:r>
              <a:rPr lang="cs-CZ" altLang="cs-CZ" sz="3200" dirty="0">
                <a:latin typeface="Tahoma" pitchFamily="34" charset="0"/>
                <a:cs typeface="Arial" charset="0"/>
              </a:rPr>
              <a:t>5. Darování s předchozím písemným souhlasem zřizovatele</a:t>
            </a:r>
          </a:p>
        </p:txBody>
      </p:sp>
      <p:sp>
        <p:nvSpPr>
          <p:cNvPr id="1177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6863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eviduje).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Daňové odpisy majetku darovaného od r. 2007 nejsou uznatelné.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příjemcem je PO, i přímo, ale správně prostřednictvím zřizovatele</a:t>
            </a:r>
          </a:p>
          <a:p>
            <a:pPr algn="just"/>
            <a:endParaRPr lang="cs-CZ" altLang="cs-CZ" sz="24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7764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135915787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Omezení PO </a:t>
            </a:r>
            <a:br>
              <a:rPr lang="cs-CZ" altLang="cs-CZ" sz="3200" dirty="0">
                <a:latin typeface="Tahoma" pitchFamily="34" charset="0"/>
                <a:cs typeface="Arial" charset="0"/>
              </a:rPr>
            </a:br>
            <a:r>
              <a:rPr lang="cs-CZ" altLang="cs-CZ" sz="3200" dirty="0">
                <a:latin typeface="Tahoma" pitchFamily="34" charset="0"/>
                <a:cs typeface="Arial" charset="0"/>
              </a:rPr>
              <a:t>při vstupování do 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600200"/>
            <a:ext cx="8713788" cy="49244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 je oprávněna uzavírat smlouvy o půjčce nebo o úvěru jen po předchozím písemném souhlasu zřizovatele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(kromě půjček zaměstnancům z FKSP)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Příspěvková organizace není oprávněna zajišťovat závazky. 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Může pořizovat věci nákupem na splátky nebo smlouvou o nájmu s právem koupě jen po předchozím písemném souhlasu zřizovatele</a:t>
            </a:r>
          </a:p>
        </p:txBody>
      </p:sp>
    </p:spTree>
    <p:extLst>
      <p:ext uri="{BB962C8B-B14F-4D97-AF65-F5344CB8AC3E}">
        <p14:creationId xmlns:p14="http://schemas.microsoft.com/office/powerpoint/2010/main" xmlns="" val="165807505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Omezení PO </a:t>
            </a:r>
            <a:br>
              <a:rPr lang="cs-CZ" altLang="cs-CZ" sz="4000" dirty="0">
                <a:latin typeface="Tahoma" pitchFamily="34" charset="0"/>
                <a:cs typeface="Arial" charset="0"/>
              </a:rPr>
            </a:br>
            <a:r>
              <a:rPr lang="cs-CZ" altLang="cs-CZ" sz="4000" dirty="0">
                <a:latin typeface="Tahoma" pitchFamily="34" charset="0"/>
                <a:cs typeface="Arial" charset="0"/>
              </a:rPr>
              <a:t>při vstupování do 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600200"/>
            <a:ext cx="8713788" cy="49244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Není oprávněna nakupovat akcie či jiné CP.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Přijímat je jako protihodnotu za své pohledávky vůči jiným subjektům je oprávněna jen po předchozím písemném souhlasu zřizovatele.</a:t>
            </a:r>
          </a:p>
          <a:p>
            <a:pPr algn="just">
              <a:buFontTx/>
              <a:buNone/>
            </a:pPr>
            <a:endParaRPr lang="cs-CZ" altLang="cs-CZ" sz="10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Není oprávněna poskytovat dary jiným subjektům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Výjimka: obvyklé dary svým zaměstnancům a jiným osobám z FKSP</a:t>
            </a:r>
          </a:p>
          <a:p>
            <a:pPr algn="just">
              <a:buFontTx/>
              <a:buNone/>
            </a:pPr>
            <a:endParaRPr lang="cs-CZ" altLang="cs-CZ" sz="10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 nesmí</a:t>
            </a:r>
          </a:p>
          <a:p>
            <a:pPr lvl="2" algn="just"/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 nebo zakládat právnické osoby,</a:t>
            </a:r>
          </a:p>
          <a:p>
            <a:pPr lvl="2" algn="just"/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mít majetkovou účast v právnické osobě zřízené nebo založené za účelem podnikání.</a:t>
            </a:r>
            <a:endParaRPr lang="cs-CZ" altLang="cs-CZ" sz="1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069589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3625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Účetnictví PO</a:t>
            </a:r>
          </a:p>
        </p:txBody>
      </p:sp>
      <p:sp>
        <p:nvSpPr>
          <p:cNvPr id="120835" name="Rectangle 3"/>
          <p:cNvSpPr>
            <a:spLocks noGrp="1"/>
          </p:cNvSpPr>
          <p:nvPr>
            <p:ph sz="quarter" idx="4294967295"/>
          </p:nvPr>
        </p:nvSpPr>
        <p:spPr>
          <a:xfrm>
            <a:off x="179388" y="1557338"/>
            <a:ext cx="8785225" cy="530066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 je samostatnou účetní jednotkou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Bankovní účty – účty 24x 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fondy – účty 41x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Vztahy k zřizovateli – účty 348, 349, 672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Odpisování majetku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Účtování o svěřeném majetku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zřizovatel vymezí práva a povinnosti spojené s využíváním tohoto majetku</a:t>
            </a:r>
          </a:p>
        </p:txBody>
      </p:sp>
    </p:spTree>
    <p:extLst>
      <p:ext uri="{BB962C8B-B14F-4D97-AF65-F5344CB8AC3E}">
        <p14:creationId xmlns:p14="http://schemas.microsoft.com/office/powerpoint/2010/main" xmlns="" val="413344266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71563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Peněžní fondy PO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4294967295"/>
          </p:nvPr>
        </p:nvSpPr>
        <p:spPr>
          <a:xfrm>
            <a:off x="0" y="1484313"/>
            <a:ext cx="9144000" cy="537368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ČÚS č. 704</a:t>
            </a:r>
          </a:p>
          <a:p>
            <a:pPr lvl="1"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Rezervní fond: 413, 414 – Fond rezervní </a:t>
            </a:r>
          </a:p>
          <a:p>
            <a:pPr lvl="1"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Investiční fond: 416 – Fond reprodukce majetku</a:t>
            </a:r>
          </a:p>
          <a:p>
            <a:pPr lvl="1"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Fond odměn: 411 – Fond odměn</a:t>
            </a:r>
          </a:p>
          <a:p>
            <a:pPr lvl="1"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FKSP: 412 – Fond kulturních a sociálních potřeb</a:t>
            </a:r>
          </a:p>
          <a:p>
            <a:pPr lvl="1"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 pozor neplést s peněžními fondy ÚSC</a:t>
            </a:r>
          </a:p>
          <a:p>
            <a:pPr algn="just">
              <a:buFontTx/>
              <a:buNone/>
            </a:pPr>
            <a:endParaRPr lang="cs-CZ" altLang="cs-CZ" sz="10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Zůstatky fondů se převádí do následujícího roku</a:t>
            </a:r>
          </a:p>
          <a:p>
            <a:pPr algn="just">
              <a:buFontTx/>
              <a:buNone/>
            </a:pPr>
            <a:endParaRPr lang="cs-CZ" altLang="cs-CZ" sz="10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Bankovní účet peněžního fondu příspěvkové organizace</a:t>
            </a:r>
          </a:p>
          <a:p>
            <a:pPr lvl="1"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prostředky na b.ú. příspěvkové organizace - 241</a:t>
            </a:r>
          </a:p>
          <a:p>
            <a:pPr lvl="1"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zvláštní bankovní účet – 245</a:t>
            </a:r>
          </a:p>
          <a:p>
            <a:pPr lvl="1"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FKSP - 243</a:t>
            </a:r>
          </a:p>
        </p:txBody>
      </p:sp>
    </p:spTree>
    <p:extLst>
      <p:ext uri="{BB962C8B-B14F-4D97-AF65-F5344CB8AC3E}">
        <p14:creationId xmlns:p14="http://schemas.microsoft.com/office/powerpoint/2010/main" xmlns="" val="227952686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Rezervní fond (účet 413, 414)</a:t>
            </a:r>
          </a:p>
        </p:txBody>
      </p:sp>
      <p:sp>
        <p:nvSpPr>
          <p:cNvPr id="122883" name="Rectangle 3"/>
          <p:cNvSpPr>
            <a:spLocks noGrp="1"/>
          </p:cNvSpPr>
          <p:nvPr>
            <p:ph sz="quarter" idx="4294967295"/>
          </p:nvPr>
        </p:nvSpPr>
        <p:spPr>
          <a:xfrm>
            <a:off x="250825" y="1268413"/>
            <a:ext cx="8713788" cy="496887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Motivační nástroj pro to, aby se PO snažila dosahovat zlepšeného hospodářského výsledku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ZHV = výsledek hospodaření po zdanění a  odvodu nevyužitých účelových prostředků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ze ZHV (až po převodu do fondu odměn) - 413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peněžní neinvestiční dary - 414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dalšímu rozvoji organizace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časovému překlenutí rozdílu mezi výnosy a náklady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úhradě ztráty z předchozích let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úhradě sankcí za porušení rozpočtové kázně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posílení investičního fondu (po souhlasu zřizovatele)</a:t>
            </a:r>
          </a:p>
        </p:txBody>
      </p:sp>
    </p:spTree>
    <p:extLst>
      <p:ext uri="{BB962C8B-B14F-4D97-AF65-F5344CB8AC3E}">
        <p14:creationId xmlns:p14="http://schemas.microsoft.com/office/powerpoint/2010/main" xmlns="" val="198061049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71563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>
                <a:latin typeface="Tahoma" pitchFamily="34" charset="0"/>
                <a:cs typeface="Arial" charset="0"/>
              </a:rPr>
              <a:t>Fond odměn (účet 411)</a:t>
            </a:r>
          </a:p>
        </p:txBody>
      </p:sp>
      <p:sp>
        <p:nvSpPr>
          <p:cNvPr id="125955" name="Rectangle 3"/>
          <p:cNvSpPr>
            <a:spLocks noGrp="1"/>
          </p:cNvSpPr>
          <p:nvPr>
            <p:ph sz="quarter" idx="4294967295"/>
          </p:nvPr>
        </p:nvSpPr>
        <p:spPr>
          <a:xfrm>
            <a:off x="395288" y="1643063"/>
            <a:ext cx="8353425" cy="495458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Ze ZHV </a:t>
            </a:r>
          </a:p>
          <a:p>
            <a:pPr lvl="2"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Maximálně 80 % limitu prostředků na platy nebo přípustného objemu prostředků na platy</a:t>
            </a:r>
          </a:p>
          <a:p>
            <a:pPr lvl="2"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Přednostně překročení prostředků na platy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Odměny zaměstnancům</a:t>
            </a:r>
          </a:p>
        </p:txBody>
      </p:sp>
    </p:spTree>
    <p:extLst>
      <p:ext uri="{BB962C8B-B14F-4D97-AF65-F5344CB8AC3E}">
        <p14:creationId xmlns:p14="http://schemas.microsoft.com/office/powerpoint/2010/main" xmlns="" val="2613244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FKSP (účet 412)</a:t>
            </a:r>
          </a:p>
        </p:txBody>
      </p:sp>
      <p:sp>
        <p:nvSpPr>
          <p:cNvPr id="128003" name="Rectangle 3"/>
          <p:cNvSpPr>
            <a:spLocks noGrp="1"/>
          </p:cNvSpPr>
          <p:nvPr>
            <p:ph sz="quarter" idx="4294967295"/>
          </p:nvPr>
        </p:nvSpPr>
        <p:spPr>
          <a:xfrm>
            <a:off x="250825" y="1484313"/>
            <a:ext cx="8642350" cy="537368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Vyhláška 114/2002 Sb., o FKSP</a:t>
            </a:r>
          </a:p>
          <a:p>
            <a:pPr algn="just"/>
            <a:endParaRPr lang="cs-CZ" altLang="cs-CZ" sz="26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základní příděl - </a:t>
            </a:r>
            <a:r>
              <a:rPr lang="cs-CZ" altLang="cs-CZ" sz="26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1 </a:t>
            </a: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% z ročního objemu nákladů zúčtovaných na platy a náhrady platů, popř. na mzdy a náhradu mezd a odměn za pracovní pohotovost, na odměny a ostatní plnění za vykonávanou práci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naplňován zálohově, vyúčtování skutečného základního přídělu v rámci účetní závěrky</a:t>
            </a:r>
          </a:p>
        </p:txBody>
      </p:sp>
    </p:spTree>
    <p:extLst>
      <p:ext uri="{BB962C8B-B14F-4D97-AF65-F5344CB8AC3E}">
        <p14:creationId xmlns:p14="http://schemas.microsoft.com/office/powerpoint/2010/main" xmlns="" val="110439289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FKSP (účet 412)</a:t>
            </a:r>
          </a:p>
        </p:txBody>
      </p:sp>
      <p:sp>
        <p:nvSpPr>
          <p:cNvPr id="129027" name="Rectangle 3"/>
          <p:cNvSpPr>
            <a:spLocks noGrp="1"/>
          </p:cNvSpPr>
          <p:nvPr>
            <p:ph sz="quarter" idx="4294967295"/>
          </p:nvPr>
        </p:nvSpPr>
        <p:spPr>
          <a:xfrm>
            <a:off x="0" y="1916113"/>
            <a:ext cx="9144000" cy="494188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zabezpečování kulturních, sociálních a dalších potřeb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určen </a:t>
            </a:r>
          </a:p>
          <a:p>
            <a:pPr lvl="2"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zaměstnancům v pracovním poměru k PO, </a:t>
            </a:r>
          </a:p>
          <a:p>
            <a:pPr lvl="2"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žákům SOU a U, </a:t>
            </a:r>
          </a:p>
          <a:p>
            <a:pPr lvl="2"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interním vědeckým aspirantům, </a:t>
            </a:r>
          </a:p>
          <a:p>
            <a:pPr lvl="2"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důchodcům, kteří při prvém odchodu do důchodu pracovali u PO, </a:t>
            </a:r>
          </a:p>
          <a:p>
            <a:pPr lvl="2"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případně rodinným příslušníkům zaměstnanců </a:t>
            </a:r>
          </a:p>
          <a:p>
            <a:pPr lvl="2"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jiným fyzickým nebo i právnickým osobám</a:t>
            </a:r>
          </a:p>
        </p:txBody>
      </p:sp>
    </p:spTree>
    <p:extLst>
      <p:ext uri="{BB962C8B-B14F-4D97-AF65-F5344CB8AC3E}">
        <p14:creationId xmlns:p14="http://schemas.microsoft.com/office/powerpoint/2010/main" xmlns="" val="173543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</a:rPr>
              <a:t>Základní pojmy – specifika ÚSC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2204864"/>
            <a:ext cx="8229600" cy="3891136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Tahoma" pitchFamily="34" charset="0"/>
              </a:rPr>
              <a:t>Účetní období – kalendářní rok</a:t>
            </a:r>
          </a:p>
          <a:p>
            <a:pPr algn="just"/>
            <a:r>
              <a:rPr lang="cs-CZ" altLang="cs-CZ" sz="2800" dirty="0">
                <a:latin typeface="Tahoma" pitchFamily="34" charset="0"/>
              </a:rPr>
              <a:t>Rozsah vedení účetnictví – v plném rozsahu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Investiční fond (účet 416)</a:t>
            </a:r>
          </a:p>
        </p:txBody>
      </p:sp>
      <p:sp>
        <p:nvSpPr>
          <p:cNvPr id="139267" name="Rectangle 3"/>
          <p:cNvSpPr>
            <a:spLocks noGrp="1"/>
          </p:cNvSpPr>
          <p:nvPr>
            <p:ph sz="quarter" idx="4294967295"/>
          </p:nvPr>
        </p:nvSpPr>
        <p:spPr>
          <a:xfrm>
            <a:off x="179388" y="1557338"/>
            <a:ext cx="8964612" cy="530066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Tvorba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odpisy DNM a DHM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investiční dotace z rozpočtu zřizovatele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investiční příspěvky ze státních fondů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výnosy z prodeje DHM – pouze při schválení zřizovatelem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dary a příspěvky od jiných subjektů určené nebo použitelné k investičním účelům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převody z rezervního fondu</a:t>
            </a:r>
          </a:p>
        </p:txBody>
      </p:sp>
    </p:spTree>
    <p:extLst>
      <p:ext uri="{BB962C8B-B14F-4D97-AF65-F5344CB8AC3E}">
        <p14:creationId xmlns:p14="http://schemas.microsoft.com/office/powerpoint/2010/main" xmlns="" val="120736588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Investiční fond (účet 416)</a:t>
            </a:r>
          </a:p>
        </p:txBody>
      </p:sp>
      <p:sp>
        <p:nvSpPr>
          <p:cNvPr id="140291" name="Rectangle 3"/>
          <p:cNvSpPr>
            <a:spLocks noGrp="1"/>
          </p:cNvSpPr>
          <p:nvPr>
            <p:ph sz="quarter" idx="4294967295"/>
          </p:nvPr>
        </p:nvSpPr>
        <p:spPr>
          <a:xfrm>
            <a:off x="179388" y="1557338"/>
            <a:ext cx="8964612" cy="530066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Použití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financování investičních výdajů, popř. investičních příspěvků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úhradě investičních úvěrů nebo půjček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odvodu do rozpočtu zřizovatele, pokud takový odvod uloží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 posílení zdrojů na financování údržby a oprav nemovitého majetku ve vlastnictví zřizovatele, který má PO ve správě</a:t>
            </a:r>
          </a:p>
        </p:txBody>
      </p:sp>
    </p:spTree>
    <p:extLst>
      <p:ext uri="{BB962C8B-B14F-4D97-AF65-F5344CB8AC3E}">
        <p14:creationId xmlns:p14="http://schemas.microsoft.com/office/powerpoint/2010/main" xmlns="" val="313134305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846" y="2132856"/>
            <a:ext cx="7270554" cy="2088232"/>
          </a:xfrm>
          <a:solidFill>
            <a:srgbClr val="0070C0"/>
          </a:solidFill>
          <a:ln/>
        </p:spPr>
        <p:txBody>
          <a:bodyPr/>
          <a:lstStyle/>
          <a:p>
            <a:pPr algn="ctr">
              <a:buFontTx/>
              <a:buNone/>
            </a:pPr>
            <a:endParaRPr lang="cs-CZ" altLang="cs-CZ" sz="40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FontTx/>
              <a:buNone/>
            </a:pPr>
            <a:r>
              <a:rPr lang="cs-CZ" altLang="cs-CZ" sz="4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DĚKUJI </a:t>
            </a:r>
            <a:r>
              <a:rPr lang="cs-CZ" altLang="cs-CZ" sz="4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xmlns="" val="68343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</a:rPr>
              <a:t>Právní úprava účetnictví ÚSC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268760"/>
            <a:ext cx="8569325" cy="540032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Zákon č. 563/1991 Sb., o účetnictví (v platném znění),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Zásadní změna zákonem č. 304/2008 Sb.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Vyhláška č. 410/2009 Sb., kterou se provádějí některá ustanovení zákona č. 563/1991 Sb., o účetnictví, ve znění pozdějších předpisů, pro některé vybrané účetní jednotky,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Účinnost od 1.1.2010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České účetní standardy pro účetní jednotky, které účtují podle vyhlášky č. 410/2009 Sb.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701 a následující – jsou průběžně vydávány (prozatím </a:t>
            </a:r>
            <a:r>
              <a:rPr lang="cs-CZ" altLang="cs-CZ" sz="2400" dirty="0" smtClean="0">
                <a:latin typeface="Tahoma" pitchFamily="34" charset="0"/>
              </a:rPr>
              <a:t>701-710)</a:t>
            </a:r>
            <a:endParaRPr lang="cs-CZ" altLang="cs-CZ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10754"/>
          </a:xfrm>
          <a:solidFill>
            <a:srgbClr val="7030A0"/>
          </a:solidFill>
          <a:ln/>
          <a:extLst/>
        </p:spPr>
        <p:txBody>
          <a:bodyPr/>
          <a:lstStyle/>
          <a:p>
            <a:r>
              <a:rPr lang="cs-CZ" alt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Další vyhlášky související s reformou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520" y="1268760"/>
            <a:ext cx="8568952" cy="5257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220/2013 Sb. -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požadavcích na schvalování účetních závěrek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některých vybraných účetních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jednotek</a:t>
            </a:r>
          </a:p>
          <a:p>
            <a:pPr algn="just"/>
            <a:endParaRPr lang="cs-CZ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Technická 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o účetních záznamech – vyhláška č. 383/2009 Sb., o účetních záznamech v technické formě vybraných účetních jednotek a jejich předávání do centrálního systému účetních informací </a:t>
            </a:r>
            <a:r>
              <a:rPr lang="cs-CZ" alt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státu</a:t>
            </a:r>
          </a:p>
          <a:p>
            <a:pPr algn="just"/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449/2009 Sb., 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způsobu, termínech a rozsahu údajů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státních fondů, rozpočtů územních samosprávných celků, rozpočtů dobrovolných svazků obcí a rozpočtů Regionálních rad regionů soudržnosti…</a:t>
            </a:r>
          </a:p>
          <a:p>
            <a:pPr algn="just">
              <a:buFontTx/>
              <a:buNone/>
            </a:pPr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Inventarizační 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– vyhláška č. 270/2010 Sb., o inventarizaci majetku a závazků</a:t>
            </a:r>
          </a:p>
          <a:p>
            <a:pPr algn="just">
              <a:buFontTx/>
              <a:buNone/>
            </a:pPr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solidFill>
                  <a:schemeClr val="accent4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>
                <a:solidFill>
                  <a:schemeClr val="accent4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Konsolidační vyhláška</a:t>
            </a:r>
            <a:r>
              <a:rPr lang="cs-CZ" altLang="cs-CZ" sz="2000" dirty="0">
                <a:solidFill>
                  <a:schemeClr val="accent4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– dosud není.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912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16840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</a:rPr>
              <a:t>Normy, které vymezují postavení a hospodaření ÚSC – zejména: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844675"/>
            <a:ext cx="8785100" cy="475297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Zákon č. 128/2000 sb., o obcích,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Zákon č. 129/2000 sb., o krajích,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Zákon č. 218/2000 sb., o rozpočtových pravidlech,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Zákon č. 243/2000 sb., o rozpočtovém určení výnosů některých daní ÚSC a některým státním fondům,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Zákon č. 250/2000 sb., o rozpočtových pravidlech územních rozpočtů,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Vyhláška MF č. 323/2002 Sb., o rozpočtové skladbě,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a další.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</a:rPr>
              <a:t>Rozdílnost účetnictví ÚSC oproti podnikatelským subjektům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00200"/>
            <a:ext cx="8964612" cy="49974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ÚSC je veřejnoprávní korporace –</a:t>
            </a:r>
            <a:r>
              <a:rPr lang="en-US" altLang="cs-CZ" sz="2400" dirty="0">
                <a:latin typeface="Tahoma" pitchFamily="34" charset="0"/>
              </a:rPr>
              <a:t>»</a:t>
            </a: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	jiná směrná účtová osnova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pozn.: obce a kraje mohou mít i podnikatelskou činnost 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účty vztahujících se k rozpočtu ÚSC, které jsou odlišné od podnikatelských subjektů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jiné postupy při účtování o dlouhodobém majetku – bude sjednoceno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peněžní fondy (pozn. dříve i majetkové)</a:t>
            </a:r>
            <a:endParaRPr lang="en-US" altLang="cs-CZ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</a:rPr>
              <a:t>Rozlišení mezi rozpočtovou </a:t>
            </a:r>
            <a:br>
              <a:rPr lang="cs-CZ" altLang="cs-CZ" sz="3600" dirty="0">
                <a:latin typeface="Tahoma" pitchFamily="34" charset="0"/>
              </a:rPr>
            </a:br>
            <a:r>
              <a:rPr lang="cs-CZ" altLang="cs-CZ" sz="3600" dirty="0">
                <a:latin typeface="Tahoma" pitchFamily="34" charset="0"/>
              </a:rPr>
              <a:t>a podnikatelskou činností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0" y="1412776"/>
            <a:ext cx="9144000" cy="525631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Rozpočtová činnost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činnost, která je hlavním posláním ÚSC – cílem není dosažení zisku, ale snaha o rozvoj území a  uspokojování potřeb obyvatel</a:t>
            </a:r>
          </a:p>
          <a:p>
            <a:pPr lvl="1" algn="just">
              <a:buFontTx/>
              <a:buChar char="•"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Podnikatelská (hospodářská) činnost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ÚSC může vykonávat i činnosti, při kterých se snaží dosahovat zisku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účetně sledována mimo rozpočtové V a N (AE, vybrané SÚ)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výsledky se promítají do rozpočtu vždy nejpozději ke konci kalendářního roku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mělo by být vnitřním předpisem upraveno, které činnosti sem patří, jaký majetek je při nich využíván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>
                <a:latin typeface="Tahoma" pitchFamily="34" charset="0"/>
              </a:rPr>
              <a:t>Rozpočet obcí a krajů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773238"/>
            <a:ext cx="8512175" cy="43497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</a:rPr>
              <a:t>jeden z nástrojů finančního řízení ÚSC</a:t>
            </a:r>
          </a:p>
          <a:p>
            <a:pPr algn="just"/>
            <a:endParaRPr lang="cs-CZ" altLang="cs-CZ" sz="2800">
              <a:latin typeface="Tahoma" pitchFamily="34" charset="0"/>
            </a:endParaRPr>
          </a:p>
          <a:p>
            <a:pPr algn="just"/>
            <a:r>
              <a:rPr lang="cs-CZ" altLang="cs-CZ" sz="2800">
                <a:latin typeface="Tahoma" pitchFamily="34" charset="0"/>
              </a:rPr>
              <a:t>zobrazení finančního hospodaření obce či města na daný kalendářní rok </a:t>
            </a:r>
            <a:r>
              <a:rPr lang="cs-CZ" altLang="cs-CZ" sz="2800">
                <a:latin typeface="Tahoma" pitchFamily="34" charset="0"/>
                <a:sym typeface="Wingdings" pitchFamily="2" charset="2"/>
              </a:rPr>
              <a:t></a:t>
            </a:r>
            <a:r>
              <a:rPr lang="cs-CZ" altLang="cs-CZ" sz="2800">
                <a:latin typeface="Tahoma" pitchFamily="34" charset="0"/>
              </a:rPr>
              <a:t> krátkodobý nástroj řízení obce </a:t>
            </a:r>
          </a:p>
          <a:p>
            <a:pPr algn="just"/>
            <a:endParaRPr lang="cs-CZ" altLang="cs-CZ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2276475"/>
            <a:ext cx="8713788" cy="38544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endParaRPr lang="cs-CZ" altLang="cs-CZ" sz="2800">
              <a:latin typeface="Tahoma" pitchFamily="34" charset="0"/>
            </a:endParaRPr>
          </a:p>
          <a:p>
            <a:pPr algn="just"/>
            <a:endParaRPr lang="cs-CZ" altLang="cs-CZ" sz="2800">
              <a:latin typeface="Tahoma" pitchFamily="34" charset="0"/>
            </a:endParaRPr>
          </a:p>
          <a:p>
            <a:pPr algn="ctr">
              <a:buFontTx/>
              <a:buNone/>
            </a:pPr>
            <a:r>
              <a:rPr lang="cs-CZ" altLang="cs-CZ" sz="2800">
                <a:latin typeface="Tahoma" pitchFamily="34" charset="0"/>
              </a:rPr>
              <a:t>příjmy – výdaje = - financování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Tahoma" pitchFamily="34" charset="0"/>
              </a:rPr>
              <a:t>Základní rovnice rozpočtového hospodaření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Omezení rozpočtu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148241" y="1412776"/>
            <a:ext cx="8964612" cy="50688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krátkodobost 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postihuje pouze pohyby prostředků na bankovních účtech</a:t>
            </a:r>
          </a:p>
          <a:p>
            <a:pPr lvl="2" algn="just">
              <a:buFontTx/>
              <a:buNone/>
            </a:pPr>
            <a:r>
              <a:rPr lang="cs-CZ" altLang="cs-CZ" dirty="0">
                <a:latin typeface="Tahoma" pitchFamily="34" charset="0"/>
              </a:rPr>
              <a:t>nevypovídá o stavu majetku, o závazcích a pohledávkách 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finanční operace, které rozpočtem neprocházejí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cizí prostředky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sdružené prostředky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operace podnikatelské činnosti obce </a:t>
            </a:r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669926" y="2996952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7030A0"/>
          </a:solidFill>
        </p:spPr>
        <p:txBody>
          <a:bodyPr/>
          <a:lstStyle/>
          <a:p>
            <a:r>
              <a:rPr lang="cs-CZ" altLang="cs-CZ" sz="3200" dirty="0">
                <a:latin typeface="Tahoma" pitchFamily="34" charset="0"/>
              </a:rPr>
              <a:t>ÚČETNÍ REFORMA </a:t>
            </a:r>
            <a:br>
              <a:rPr lang="cs-CZ" altLang="cs-CZ" sz="3200" dirty="0">
                <a:latin typeface="Tahoma" pitchFamily="34" charset="0"/>
              </a:rPr>
            </a:br>
            <a:r>
              <a:rPr lang="cs-CZ" altLang="cs-CZ" sz="3200" dirty="0">
                <a:latin typeface="Tahoma" pitchFamily="34" charset="0"/>
              </a:rPr>
              <a:t>v oblasti veřejných financí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cs-CZ" altLang="cs-CZ" sz="2800">
                <a:latin typeface="Tahoma" pitchFamily="34" charset="0"/>
              </a:rPr>
              <a:t>Usnesení vlády č. 561 ze dne 23.5.2007</a:t>
            </a:r>
          </a:p>
          <a:p>
            <a:pPr lvl="1"/>
            <a:r>
              <a:rPr lang="cs-CZ" altLang="cs-CZ" sz="2400">
                <a:latin typeface="Tahoma" pitchFamily="34" charset="0"/>
              </a:rPr>
              <a:t>Schválení vytvoření účetnictví státu od 1.1.2010</a:t>
            </a:r>
          </a:p>
          <a:p>
            <a:pPr lvl="1"/>
            <a:r>
              <a:rPr lang="cs-CZ" altLang="cs-CZ" sz="2400">
                <a:latin typeface="Tahoma" pitchFamily="34" charset="0"/>
              </a:rPr>
              <a:t>(Příloha č.1 – vymezení základních principů)</a:t>
            </a:r>
          </a:p>
          <a:p>
            <a:pPr lvl="1">
              <a:buFontTx/>
              <a:buNone/>
            </a:pPr>
            <a:endParaRPr lang="cs-CZ" altLang="cs-CZ" sz="2400">
              <a:latin typeface="Tahoma" pitchFamily="34" charset="0"/>
            </a:endParaRPr>
          </a:p>
          <a:p>
            <a:pPr algn="just"/>
            <a:r>
              <a:rPr lang="cs-CZ" altLang="cs-CZ" sz="2800">
                <a:latin typeface="Tahoma" pitchFamily="34" charset="0"/>
              </a:rPr>
              <a:t>CÍL – vytvoření podmínek pro efektivní zajištění správných, úplných a včasných informací o hospodářské situaci státu a příslušných účetních jednotek</a:t>
            </a:r>
          </a:p>
          <a:p>
            <a:endParaRPr lang="cs-CZ" altLang="cs-CZ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Rozpočtová skladba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50688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Tahoma" pitchFamily="34" charset="0"/>
              </a:rPr>
              <a:t>Vyhláška MF č. 323/2002 Sb.</a:t>
            </a:r>
          </a:p>
          <a:p>
            <a:pPr algn="just"/>
            <a:endParaRPr lang="cs-CZ" altLang="cs-CZ" sz="2800" dirty="0">
              <a:latin typeface="Tahoma" pitchFamily="34" charset="0"/>
            </a:endParaRPr>
          </a:p>
          <a:p>
            <a:pPr algn="just"/>
            <a:r>
              <a:rPr lang="cs-CZ" altLang="cs-CZ" sz="2800" dirty="0">
                <a:latin typeface="Tahoma" pitchFamily="34" charset="0"/>
              </a:rPr>
              <a:t>Klasifikace peněžních operací v rozpočtu</a:t>
            </a:r>
          </a:p>
          <a:p>
            <a:pPr algn="just"/>
            <a:endParaRPr lang="cs-CZ" altLang="cs-CZ" sz="2800" dirty="0">
              <a:latin typeface="Tahoma" pitchFamily="34" charset="0"/>
            </a:endParaRPr>
          </a:p>
          <a:p>
            <a:pPr algn="just"/>
            <a:r>
              <a:rPr lang="cs-CZ" altLang="cs-CZ" sz="2800" dirty="0">
                <a:latin typeface="Tahoma" pitchFamily="34" charset="0"/>
              </a:rPr>
              <a:t>Rozpočtové hospodaření a peněžní fondy</a:t>
            </a:r>
          </a:p>
          <a:p>
            <a:pPr marL="0" indent="0" algn="just">
              <a:buNone/>
            </a:pPr>
            <a:endParaRPr lang="cs-CZ" altLang="cs-CZ" sz="28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08720"/>
          </a:xfrm>
          <a:solidFill>
            <a:srgbClr val="7030A0"/>
          </a:solidFill>
        </p:spPr>
        <p:txBody>
          <a:bodyPr anchor="b"/>
          <a:lstStyle/>
          <a:p>
            <a:r>
              <a:rPr lang="cs-CZ" alt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Základní členění rozpočtové skladby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04565990"/>
              </p:ext>
            </p:extLst>
          </p:nvPr>
        </p:nvGraphicFramePr>
        <p:xfrm>
          <a:off x="323850" y="1484313"/>
          <a:ext cx="8569325" cy="5282565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 roku 2012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 roku 2013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Druhové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Druhové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Odvětvové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Odvětvové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Konsolidační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Konsolidační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Zdrojové 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Podkladové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Prostorové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Nástrojové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Doplňkové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Programové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Účelové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Strukturní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Transferové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21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18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0" y="-15123"/>
            <a:ext cx="9144000" cy="995851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Druhové členění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2776"/>
            <a:ext cx="8435975" cy="525631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ekonomický charakter operace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třídy › seskupení položek › podseskupení položek › položky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třída 1 – daňové příjmy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třída 2 – nedaňové příjmy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třída 3 – kapitálové příjmy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třída 4 – přijaté transfery</a:t>
            </a:r>
          </a:p>
          <a:p>
            <a:pPr lvl="1" algn="just">
              <a:buFontTx/>
              <a:buChar char="•"/>
            </a:pPr>
            <a:endParaRPr lang="cs-CZ" altLang="cs-CZ" sz="2400" dirty="0">
              <a:latin typeface="Tahoma" pitchFamily="34" charset="0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třída 5 – běžné výdaje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třída 6 – kapitálové výdaje</a:t>
            </a:r>
          </a:p>
          <a:p>
            <a:pPr lvl="1" algn="just">
              <a:buFontTx/>
              <a:buChar char="•"/>
            </a:pPr>
            <a:endParaRPr lang="cs-CZ" altLang="cs-CZ" sz="2400" dirty="0">
              <a:latin typeface="Tahoma" pitchFamily="34" charset="0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třída 8 - financování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22114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Financující operace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989138"/>
            <a:ext cx="8713788" cy="414178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</a:rPr>
              <a:t>Z jakých zdrojů byl kryt deficit rozpočtu?</a:t>
            </a:r>
          </a:p>
          <a:p>
            <a:pPr algn="just"/>
            <a:r>
              <a:rPr lang="cs-CZ" altLang="cs-CZ" sz="2800">
                <a:latin typeface="Tahoma" pitchFamily="34" charset="0"/>
              </a:rPr>
              <a:t>Jak bylo naloženo s přebytkem rozpočtu?</a:t>
            </a:r>
          </a:p>
          <a:p>
            <a:pPr algn="just"/>
            <a:endParaRPr lang="cs-CZ" altLang="cs-CZ" sz="2800">
              <a:latin typeface="Tahoma" pitchFamily="34" charset="0"/>
            </a:endParaRPr>
          </a:p>
          <a:p>
            <a:pPr algn="just"/>
            <a:endParaRPr lang="cs-CZ" altLang="cs-CZ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50" name="Group 3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xmlns="" val="1245556372"/>
              </p:ext>
            </p:extLst>
          </p:nvPr>
        </p:nvGraphicFramePr>
        <p:xfrm>
          <a:off x="0" y="0"/>
          <a:ext cx="9144000" cy="6884988"/>
        </p:xfrm>
        <a:graphic>
          <a:graphicData uri="http://schemas.openxmlformats.org/drawingml/2006/table">
            <a:tbl>
              <a:tblPr/>
              <a:tblGrid>
                <a:gridCol w="1873250"/>
                <a:gridCol w="2122488"/>
                <a:gridCol w="2089150"/>
                <a:gridCol w="3059112"/>
              </a:tblGrid>
              <a:tr h="688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– financující operace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– financování z tuzemska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– financování ze zahraničí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(9 – opravné položky k peněžním operacím)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– krátkodobé financování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– dlouhodobé financování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– vydané dluhopisy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– splátky vydaných dluhopisů 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– přijaté půjčené prostředky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– splátky přijatých půjčených prostředků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– změna stavu prostředků na bank.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ú.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(+/-)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 – aktivní operace řízení likvidity – příjmy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8 - aktivní operace řízení likvidity – výdaje (-)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5838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Odvětvové členění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2060575"/>
            <a:ext cx="8496300" cy="42926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skupina 1 – zemědělství, lesní hospodářství a rybářství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skupina 2 – průmyslová a ostatní odvětví hospodářství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skupina 3 – služby pro obyvatelstvo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skupina 4 – sociální věci a politika zaměstnanosti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skupina 5 – bezpečnost státu a právní ochrana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skupina 6 – všeobecná veřejná správa a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Odpovědnostní členění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700213"/>
            <a:ext cx="8534400" cy="442277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</a:rPr>
              <a:t>člení peněžní operace do kapitol </a:t>
            </a:r>
          </a:p>
          <a:p>
            <a:pPr algn="just"/>
            <a:endParaRPr lang="cs-CZ" altLang="cs-CZ" sz="2800">
              <a:latin typeface="Tahoma" pitchFamily="34" charset="0"/>
            </a:endParaRPr>
          </a:p>
          <a:p>
            <a:pPr algn="just"/>
            <a:r>
              <a:rPr lang="cs-CZ" altLang="cs-CZ" sz="2800">
                <a:latin typeface="Tahoma" pitchFamily="34" charset="0"/>
              </a:rPr>
              <a:t>zohledňuje odpovědnost a působnost subjektu, který s peněžními prostředky nakládá </a:t>
            </a:r>
          </a:p>
          <a:p>
            <a:pPr algn="just"/>
            <a:endParaRPr lang="cs-CZ" altLang="cs-CZ" sz="2800">
              <a:latin typeface="Tahoma" pitchFamily="34" charset="0"/>
            </a:endParaRPr>
          </a:p>
          <a:p>
            <a:pPr algn="just"/>
            <a:r>
              <a:rPr lang="cs-CZ" altLang="cs-CZ" sz="2800">
                <a:latin typeface="Tahoma" pitchFamily="34" charset="0"/>
              </a:rPr>
              <a:t>pro ÚSC nepovinné (povinné pro peněžní operace státního rozpočtu)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Konsolidační členění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</a:rPr>
              <a:t>třímístný kód, záznamová jednotka, kterou se klasifikují peněžní operace pro potřeby konsolidace</a:t>
            </a:r>
          </a:p>
          <a:p>
            <a:pPr algn="just"/>
            <a:endParaRPr lang="cs-CZ" altLang="cs-CZ" sz="2800">
              <a:latin typeface="Tahoma" pitchFamily="34" charset="0"/>
            </a:endParaRPr>
          </a:p>
          <a:p>
            <a:pPr algn="just"/>
            <a:r>
              <a:rPr lang="cs-CZ" altLang="cs-CZ" sz="2800">
                <a:latin typeface="Tahoma" pitchFamily="34" charset="0"/>
              </a:rPr>
              <a:t>poskytuje potřebné informace o převodech prostředků uvnitř veřejných rozpočtů 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</a:rPr>
              <a:t>na základě těchto informací je možné vyloučit převody uvnitř organizační jednotky, za kterou se sestavuje výkaz o plnění veřejných rozpočtů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0872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Vztah účetnictví a rozpočtu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0" y="908720"/>
            <a:ext cx="9144000" cy="54451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Rozpočet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několik pohledů na peněžní operace (klasifikace podle různých na sobě nezávislých hledisek)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peněžní toky jednotky v rozpočtové činnosti v průběhu jednoho roku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příjmově - výdajový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Účetnictví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jednoúrovňový systém, osnova syntetických účtů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komplexnější, obsahuje i informace o majetku, závazcích, pohledávkách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kontinuita v čase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nákladově – výnosový </a:t>
            </a:r>
          </a:p>
          <a:p>
            <a:pPr algn="just"/>
            <a:r>
              <a:rPr lang="cs-CZ" altLang="cs-CZ" sz="2400" dirty="0">
                <a:latin typeface="Tahoma" pitchFamily="34" charset="0"/>
              </a:rPr>
              <a:t>Účetnictví a rozpočet spolu souvisí, doplňují se, jsou provázané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rozpočet je s účetnictvím provázán přes rozpočtové účty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>
          <a:xfrm>
            <a:off x="0" y="-2299"/>
            <a:ext cx="9125835" cy="90872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231 – Základní běžný účet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00200"/>
            <a:ext cx="8785225" cy="4525963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</a:rPr>
              <a:t>veškeré peněžní prostředky (rozpočtové příjmy)</a:t>
            </a:r>
          </a:p>
          <a:p>
            <a:pPr algn="just"/>
            <a:r>
              <a:rPr lang="cs-CZ" altLang="cs-CZ" sz="2800">
                <a:latin typeface="Tahoma" pitchFamily="34" charset="0"/>
              </a:rPr>
              <a:t>bankovní účet</a:t>
            </a:r>
          </a:p>
          <a:p>
            <a:pPr algn="just"/>
            <a:r>
              <a:rPr lang="cs-CZ" altLang="cs-CZ" sz="2800">
                <a:latin typeface="Tahoma" pitchFamily="34" charset="0"/>
              </a:rPr>
              <a:t>pokud ÚSC nezřizuje peněžní fondy, přebytek hospodaření minulých let </a:t>
            </a:r>
          </a:p>
          <a:p>
            <a:pPr algn="just"/>
            <a:r>
              <a:rPr lang="cs-CZ" altLang="cs-CZ" sz="2800">
                <a:latin typeface="Tahoma" pitchFamily="34" charset="0"/>
              </a:rPr>
              <a:t>přijaté prostředky z poskytnutých úvěrů </a:t>
            </a:r>
          </a:p>
          <a:p>
            <a:pPr algn="just"/>
            <a:r>
              <a:rPr lang="cs-CZ" altLang="cs-CZ" sz="2800">
                <a:latin typeface="Tahoma" pitchFamily="34" charset="0"/>
              </a:rPr>
              <a:t>inkasované částky z prodeje vydaných dlužných CP</a:t>
            </a:r>
          </a:p>
          <a:p>
            <a:pPr algn="just"/>
            <a:endParaRPr lang="cs-CZ" altLang="cs-CZ" sz="2800">
              <a:latin typeface="Tahoma" pitchFamily="34" charset="0"/>
            </a:endParaRPr>
          </a:p>
          <a:p>
            <a:pPr algn="just"/>
            <a:r>
              <a:rPr lang="cs-CZ" altLang="cs-CZ" sz="2800">
                <a:latin typeface="Tahoma" pitchFamily="34" charset="0"/>
              </a:rPr>
              <a:t>provázání informací v účetnictví a v rozpočtu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200">
                <a:latin typeface="Tahoma" pitchFamily="34" charset="0"/>
              </a:rPr>
              <a:t>Mezinárodní východiska reformy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519" y="1628800"/>
            <a:ext cx="8640961" cy="4824536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Mezinárodní účetní standardy (IAS), mezinárodní standardy účetního výkaznictví (IFRS)</a:t>
            </a:r>
          </a:p>
          <a:p>
            <a:pPr lvl="1"/>
            <a:r>
              <a:rPr lang="cs-CZ" altLang="cs-CZ" sz="2000" dirty="0" smtClean="0">
                <a:latin typeface="Tahoma" pitchFamily="34" charset="0"/>
              </a:rPr>
              <a:t>použití </a:t>
            </a:r>
            <a:r>
              <a:rPr lang="cs-CZ" altLang="cs-CZ" sz="2000" dirty="0">
                <a:latin typeface="Tahoma" pitchFamily="34" charset="0"/>
              </a:rPr>
              <a:t>IAS/IFRS pro účetnictví veřejného sektoru málo vhodné </a:t>
            </a:r>
            <a:endParaRPr lang="cs-CZ" altLang="cs-CZ" sz="2000" dirty="0" smtClean="0">
              <a:latin typeface="Tahoma" pitchFamily="34" charset="0"/>
            </a:endParaRPr>
          </a:p>
          <a:p>
            <a:pPr lvl="1">
              <a:buNone/>
            </a:pPr>
            <a:endParaRPr lang="cs-CZ" altLang="cs-CZ" sz="20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Rada pro mezinárodní účetní standardy pro veřejný sektor (</a:t>
            </a:r>
            <a:r>
              <a:rPr lang="cs-CZ" altLang="cs-CZ" sz="2400" dirty="0" err="1">
                <a:latin typeface="Tahoma" pitchFamily="34" charset="0"/>
              </a:rPr>
              <a:t>The</a:t>
            </a:r>
            <a:r>
              <a:rPr lang="cs-CZ" altLang="cs-CZ" sz="2400" dirty="0">
                <a:latin typeface="Tahoma" pitchFamily="34" charset="0"/>
              </a:rPr>
              <a:t> International Public </a:t>
            </a:r>
            <a:r>
              <a:rPr lang="cs-CZ" altLang="cs-CZ" sz="2400" dirty="0" err="1">
                <a:latin typeface="Tahoma" pitchFamily="34" charset="0"/>
              </a:rPr>
              <a:t>Sector</a:t>
            </a:r>
            <a:r>
              <a:rPr lang="cs-CZ" altLang="cs-CZ" sz="2400" dirty="0">
                <a:latin typeface="Tahoma" pitchFamily="34" charset="0"/>
              </a:rPr>
              <a:t> </a:t>
            </a:r>
            <a:r>
              <a:rPr lang="cs-CZ" altLang="cs-CZ" sz="2400" dirty="0" err="1">
                <a:latin typeface="Tahoma" pitchFamily="34" charset="0"/>
              </a:rPr>
              <a:t>Accounting</a:t>
            </a:r>
            <a:r>
              <a:rPr lang="cs-CZ" altLang="cs-CZ" sz="2400" dirty="0">
                <a:latin typeface="Tahoma" pitchFamily="34" charset="0"/>
              </a:rPr>
              <a:t> </a:t>
            </a:r>
            <a:r>
              <a:rPr lang="cs-CZ" altLang="cs-CZ" sz="2400" dirty="0" err="1">
                <a:latin typeface="Tahoma" pitchFamily="34" charset="0"/>
              </a:rPr>
              <a:t>Standards</a:t>
            </a:r>
            <a:r>
              <a:rPr lang="cs-CZ" altLang="cs-CZ" sz="2400" dirty="0">
                <a:latin typeface="Tahoma" pitchFamily="34" charset="0"/>
              </a:rPr>
              <a:t> </a:t>
            </a:r>
            <a:r>
              <a:rPr lang="cs-CZ" altLang="cs-CZ" sz="2400" dirty="0" err="1">
                <a:latin typeface="Tahoma" pitchFamily="34" charset="0"/>
              </a:rPr>
              <a:t>Board</a:t>
            </a:r>
            <a:r>
              <a:rPr lang="cs-CZ" altLang="cs-CZ" sz="2400" dirty="0">
                <a:latin typeface="Tahoma" pitchFamily="34" charset="0"/>
              </a:rPr>
              <a:t> – IPSASB), </a:t>
            </a:r>
          </a:p>
          <a:p>
            <a:pPr lvl="1"/>
            <a:r>
              <a:rPr lang="cs-CZ" altLang="cs-CZ" sz="2000" dirty="0">
                <a:latin typeface="Tahoma" pitchFamily="34" charset="0"/>
              </a:rPr>
              <a:t>IPSAS jsou tvořeny a vydávány jako doporučení, nemohou zasahovat do pravomocí </a:t>
            </a:r>
            <a:r>
              <a:rPr lang="cs-CZ" altLang="cs-CZ" sz="2000" dirty="0" smtClean="0">
                <a:latin typeface="Tahoma" pitchFamily="34" charset="0"/>
              </a:rPr>
              <a:t>vlád</a:t>
            </a:r>
          </a:p>
          <a:p>
            <a:pPr lvl="1">
              <a:buNone/>
            </a:pPr>
            <a:endParaRPr lang="cs-CZ" altLang="cs-CZ" sz="20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Evropský systém národních a regionálních účtů (ESA 95)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90805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261 – Pokladna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628775"/>
            <a:ext cx="8569325" cy="5040313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</a:rPr>
              <a:t>stav a pohyb peněz v hotovosti, šeků přijatých místo hotových peněz, poukázek k zúčtování</a:t>
            </a:r>
          </a:p>
          <a:p>
            <a:pPr algn="just"/>
            <a:r>
              <a:rPr lang="cs-CZ" altLang="cs-CZ" sz="2800">
                <a:latin typeface="Tahoma" pitchFamily="34" charset="0"/>
              </a:rPr>
              <a:t>pokladní doklady</a:t>
            </a:r>
          </a:p>
          <a:p>
            <a:pPr algn="just"/>
            <a:r>
              <a:rPr lang="cs-CZ" altLang="cs-CZ" sz="2800">
                <a:latin typeface="Tahoma" pitchFamily="34" charset="0"/>
              </a:rPr>
              <a:t>neklasifikuje se rozpočtovou skladbou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</a:rPr>
              <a:t>převod prostředků do pokladny ze ZBÚ 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</a:rPr>
              <a:t>	» záloha poskytnutá pokladně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</a:rPr>
              <a:t>po konečném vydání prostředků z pokladny 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</a:rPr>
              <a:t>	» snížení položky záloha, zatřídění na položku – interní účetní doklad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52525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Pokladna – příklad – prostředky přijaté v hotovosti odvedeny na bankovní účet (ZBÚ)</a:t>
            </a:r>
          </a:p>
        </p:txBody>
      </p:sp>
      <p:graphicFrame>
        <p:nvGraphicFramePr>
          <p:cNvPr id="42048" name="Group 6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334311035"/>
              </p:ext>
            </p:extLst>
          </p:nvPr>
        </p:nvGraphicFramePr>
        <p:xfrm>
          <a:off x="0" y="1600200"/>
          <a:ext cx="9143999" cy="4486911"/>
        </p:xfrm>
        <a:graphic>
          <a:graphicData uri="http://schemas.openxmlformats.org/drawingml/2006/table">
            <a:tbl>
              <a:tblPr/>
              <a:tblGrid>
                <a:gridCol w="4450035"/>
                <a:gridCol w="1253531"/>
                <a:gridCol w="860532"/>
                <a:gridCol w="860532"/>
                <a:gridCol w="858837"/>
                <a:gridCol w="860532"/>
              </a:tblGrid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Odvod příjmů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Přijetí prostředků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70" name="Group 6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233158444"/>
              </p:ext>
            </p:extLst>
          </p:nvPr>
        </p:nvGraphicFramePr>
        <p:xfrm>
          <a:off x="-2" y="1484784"/>
          <a:ext cx="9144002" cy="4744403"/>
        </p:xfrm>
        <a:graphic>
          <a:graphicData uri="http://schemas.openxmlformats.org/drawingml/2006/table">
            <a:tbl>
              <a:tblPr/>
              <a:tblGrid>
                <a:gridCol w="4456812"/>
                <a:gridCol w="1160363"/>
                <a:gridCol w="882554"/>
                <a:gridCol w="882553"/>
                <a:gridCol w="879167"/>
                <a:gridCol w="882553"/>
              </a:tblGrid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690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Zúčtování příjmů – vnitřní účetní doklad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Navýšení poskytnuté zálohy pokladně o inkasované příjmy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43068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Pokladna – příklad – záloha pokladně je navýšena o prostředky přijaté v hotovosti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Pokladna – příklad – výdaje uhrazené v hotovosti</a:t>
            </a:r>
          </a:p>
        </p:txBody>
      </p:sp>
      <p:graphicFrame>
        <p:nvGraphicFramePr>
          <p:cNvPr id="44096" name="Group 6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xmlns="" val="3058507754"/>
              </p:ext>
            </p:extLst>
          </p:nvPr>
        </p:nvGraphicFramePr>
        <p:xfrm>
          <a:off x="-3" y="1773238"/>
          <a:ext cx="9144002" cy="3997325"/>
        </p:xfrm>
        <a:graphic>
          <a:graphicData uri="http://schemas.openxmlformats.org/drawingml/2006/table">
            <a:tbl>
              <a:tblPr/>
              <a:tblGrid>
                <a:gridCol w="4332606"/>
                <a:gridCol w="1229728"/>
                <a:gridCol w="838298"/>
                <a:gridCol w="838299"/>
                <a:gridCol w="918936"/>
                <a:gridCol w="986135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 bank. účtu do pokladny 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 b.ú. do pokladny dle výpisu z banky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Nákup kancelářských potřeb – v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Změna rozpočtové skladby dle účelu užití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5139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0" y="-29638"/>
            <a:ext cx="9144000" cy="108585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Peněžní fondy ÚSC</a:t>
            </a:r>
          </a:p>
        </p:txBody>
      </p:sp>
      <p:sp>
        <p:nvSpPr>
          <p:cNvPr id="45059" name="Rectangle 3"/>
          <p:cNvSpPr>
            <a:spLocks noGrp="1"/>
          </p:cNvSpPr>
          <p:nvPr>
            <p:ph sz="quarter" idx="4294967295"/>
          </p:nvPr>
        </p:nvSpPr>
        <p:spPr>
          <a:xfrm>
            <a:off x="214313" y="1340769"/>
            <a:ext cx="8715375" cy="530292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ČÚS č. 704 – Fondy účetní jednotky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zřizují peněžní fondy dobrovolně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zastupitelstvo obce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rada kraje, pokud si tuto působnost nevyhradí zastupitelstvo kraje 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nemusí mít zřízený žádný peněžní fond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prostředky soustředěny pouze na bankovním účtu (ZBÚ)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>
          <a:xfrm>
            <a:off x="-19158" y="0"/>
            <a:ext cx="9163157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Statut peněžního fondu</a:t>
            </a:r>
          </a:p>
        </p:txBody>
      </p:sp>
      <p:sp>
        <p:nvSpPr>
          <p:cNvPr id="46083" name="Rectangle 3"/>
          <p:cNvSpPr>
            <a:spLocks noGrp="1"/>
          </p:cNvSpPr>
          <p:nvPr>
            <p:ph sz="quarter" idx="4294967295"/>
          </p:nvPr>
        </p:nvSpPr>
        <p:spPr>
          <a:xfrm>
            <a:off x="301625" y="1700213"/>
            <a:ext cx="8534400" cy="442277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statut vydává ten orgán ÚSC, který peněžní fond zřídil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příjmy a výdaje peněžního fondu, specifikace použití prostředků fondu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může být vydán formou OZV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endParaRPr lang="cs-CZ" altLang="cs-CZ" sz="3600" dirty="0">
              <a:latin typeface="Tahoma" pitchFamily="34" charset="0"/>
              <a:cs typeface="Arial" charset="0"/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peněžní fondy mohou být účelové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sociální fond obce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fond bytové výstavby</a:t>
            </a:r>
          </a:p>
          <a:p>
            <a:pPr lvl="1" algn="just">
              <a:buFontTx/>
              <a:buChar char="•"/>
            </a:pPr>
            <a:endParaRPr lang="cs-CZ" altLang="cs-CZ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peněžní fondy mohou být bez účelového určení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fond rezerv a rozvoje</a:t>
            </a:r>
          </a:p>
          <a:p>
            <a:pPr lvl="1" algn="just">
              <a:buFontTx/>
              <a:buChar char="•"/>
            </a:pPr>
            <a:endParaRPr lang="cs-CZ" altLang="cs-CZ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endParaRPr lang="cs-CZ" altLang="cs-CZ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033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Účtování peněžního fondu</a:t>
            </a:r>
          </a:p>
        </p:txBody>
      </p:sp>
      <p:sp>
        <p:nvSpPr>
          <p:cNvPr id="15363" name="Rectangle 3"/>
          <p:cNvSpPr>
            <a:spLocks noGrp="1"/>
          </p:cNvSpPr>
          <p:nvPr>
            <p:ph sz="quarter" idx="4294967295"/>
          </p:nvPr>
        </p:nvSpPr>
        <p:spPr>
          <a:xfrm>
            <a:off x="142875" y="1773238"/>
            <a:ext cx="8750300" cy="478313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Fond je napojen na rozpočet ÚSC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prostředky se ve fondu pouze ukládají, pokud mají být použity, převedou se zpět do rozpočtu</a:t>
            </a:r>
          </a:p>
          <a:p>
            <a:pPr marL="457200" lvl="1" indent="0" algn="just">
              <a:buNone/>
            </a:pPr>
            <a:endParaRPr lang="cs-CZ" altLang="cs-CZ" dirty="0">
              <a:latin typeface="Tahoma" pitchFamily="34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operace jsou realizovány přímo z účtu p. fondu.</a:t>
            </a: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Pozn.: konsolidace</a:t>
            </a: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 idx="4294967295"/>
          </p:nvPr>
        </p:nvSpPr>
        <p:spPr>
          <a:xfrm>
            <a:off x="0" y="-609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endParaRPr lang="cs-CZ" altLang="cs-CZ" sz="3600" dirty="0">
              <a:latin typeface="Tahoma" pitchFamily="34" charset="0"/>
              <a:cs typeface="Arial" charset="0"/>
            </a:endParaRPr>
          </a:p>
        </p:txBody>
      </p:sp>
      <p:sp>
        <p:nvSpPr>
          <p:cNvPr id="491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77838" y="1698625"/>
            <a:ext cx="8135937" cy="4424363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SÚ 236 – běžné účty peněžních fondů – peněžní prostředky fondu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SÚ 419 – ostatní fondy – pasivní účet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SÚ 548 – tvorba fondů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SÚ 648 – čerpání fondů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Tvorba fondu</a:t>
            </a:r>
          </a:p>
        </p:txBody>
      </p:sp>
      <p:sp>
        <p:nvSpPr>
          <p:cNvPr id="51203" name="Rectangle 3"/>
          <p:cNvSpPr>
            <a:spLocks noGrp="1"/>
          </p:cNvSpPr>
          <p:nvPr>
            <p:ph sz="quarter" idx="4294967295"/>
          </p:nvPr>
        </p:nvSpPr>
        <p:spPr>
          <a:xfrm>
            <a:off x="107950" y="1524000"/>
            <a:ext cx="8785225" cy="5218113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A) z přebytků hospodaření minulých let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431 (432) MD / 419 D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B) z příjmů běžného roku, které nejsou k využití v běžném roce  +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C) převody prostředků z rozpočtu během roku do fondů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548 (401) MD / 419 D</a:t>
            </a:r>
          </a:p>
          <a:p>
            <a:pPr marL="0" indent="0" algn="just">
              <a:buNone/>
            </a:pPr>
            <a:endParaRPr lang="cs-CZ" altLang="cs-CZ" sz="24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</a:rPr>
              <a:t>Základní cíle účetní reformy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628775"/>
            <a:ext cx="8713788" cy="5040313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účetnictví státu v analogii s účetnictvím podnikatelských subjektů</a:t>
            </a:r>
          </a:p>
          <a:p>
            <a:pPr lvl="1"/>
            <a:r>
              <a:rPr lang="cs-CZ" altLang="cs-CZ" sz="2000" dirty="0">
                <a:latin typeface="Tahoma" pitchFamily="34" charset="0"/>
              </a:rPr>
              <a:t>účetní metody takové, aby výkazy reálněji vypovídaly o majetkové a výkonové situaci účetních </a:t>
            </a:r>
            <a:r>
              <a:rPr lang="cs-CZ" altLang="cs-CZ" sz="2000" dirty="0" smtClean="0">
                <a:latin typeface="Tahoma" pitchFamily="34" charset="0"/>
              </a:rPr>
              <a:t>jednotek</a:t>
            </a:r>
          </a:p>
          <a:p>
            <a:pPr lvl="1">
              <a:buNone/>
            </a:pPr>
            <a:endParaRPr lang="cs-CZ" altLang="cs-CZ" sz="20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efektivní zajištění relevantních informací o hospodářské situaci státu a příslušných vybraných účetních </a:t>
            </a:r>
            <a:r>
              <a:rPr lang="cs-CZ" altLang="cs-CZ" sz="2400" dirty="0" smtClean="0">
                <a:latin typeface="Tahoma" pitchFamily="34" charset="0"/>
              </a:rPr>
              <a:t>jednotek</a:t>
            </a:r>
          </a:p>
          <a:p>
            <a:pPr algn="just">
              <a:buNone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odstranění roztříštěnosti jednotlivých evidencí a výkazů účetních jednotek napojených na veřejné rozpočty a majetek státu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>
          <a:xfrm>
            <a:off x="-5366" y="0"/>
            <a:ext cx="9149365" cy="1143000"/>
          </a:xfrm>
          <a:solidFill>
            <a:srgbClr val="92D050"/>
          </a:solidFill>
          <a:ln/>
        </p:spPr>
        <p:txBody>
          <a:bodyPr/>
          <a:lstStyle/>
          <a:p>
            <a:endParaRPr lang="cs-CZ" altLang="cs-CZ" sz="3600" dirty="0">
              <a:latin typeface="Tahoma" pitchFamily="34" charset="0"/>
              <a:cs typeface="Arial" charset="0"/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sz="quarter" idx="4294967295"/>
          </p:nvPr>
        </p:nvSpPr>
        <p:spPr>
          <a:xfrm>
            <a:off x="107950" y="1524000"/>
            <a:ext cx="8785225" cy="51450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None/>
            </a:pP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Pozn.: účet 401 je použit k tvorbě investičních fondů z odpisů u PO, dle ČÚS 704 je možné jej využít i u peněžních fondů ÚSC (AE!!)</a:t>
            </a:r>
          </a:p>
          <a:p>
            <a:pPr algn="just">
              <a:buNone/>
            </a:pPr>
            <a:endParaRPr lang="cs-CZ" altLang="cs-CZ" sz="24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Je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možná též přímá tvorba fondu (z výnosů, např. úroků z bankovního účtu fondu):</a:t>
            </a:r>
          </a:p>
          <a:p>
            <a:pPr marL="914400" lvl="2" indent="0" algn="just"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236 MD / 6xx D   a   401 MD / 419 D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None/>
            </a:pP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(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např. SÚ 662, 603, 64x, 649, příp. 403 – pozor na rozpočtovou skladbu)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Použití fondů</a:t>
            </a:r>
          </a:p>
        </p:txBody>
      </p:sp>
      <p:sp>
        <p:nvSpPr>
          <p:cNvPr id="284675" name="Rectangle 3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Zjednodušeně:</a:t>
            </a:r>
          </a:p>
          <a:p>
            <a:pPr algn="just">
              <a:buNone/>
            </a:pP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5xx </a:t>
            </a: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MD / 236 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  <a:p>
            <a:pPr algn="just">
              <a:buNone/>
            </a:pP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419 </a:t>
            </a: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MD / 401 (648) D</a:t>
            </a: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Náklady např. </a:t>
            </a:r>
          </a:p>
          <a:p>
            <a:pPr algn="just">
              <a:buNone/>
            </a:pP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501 – spotřeba materiálu, </a:t>
            </a:r>
          </a:p>
          <a:p>
            <a:pPr algn="just">
              <a:buNone/>
            </a:pP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569 – bankovní poplatky,</a:t>
            </a:r>
          </a:p>
          <a:p>
            <a:pPr algn="just">
              <a:buNone/>
            </a:pP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511 – opravy a udržování, příp.</a:t>
            </a:r>
          </a:p>
          <a:p>
            <a:pPr algn="just">
              <a:buNone/>
            </a:pP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042 – pořízení DM.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Majetek ÚSC</a:t>
            </a:r>
          </a:p>
        </p:txBody>
      </p:sp>
      <p:sp>
        <p:nvSpPr>
          <p:cNvPr id="54275" name="Rectangle 3"/>
          <p:cNvSpPr>
            <a:spLocks noGrp="1"/>
          </p:cNvSpPr>
          <p:nvPr>
            <p:ph sz="quarter" idx="4294967295"/>
          </p:nvPr>
        </p:nvSpPr>
        <p:spPr>
          <a:xfrm>
            <a:off x="285750" y="1714500"/>
            <a:ext cx="8401050" cy="43053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Stálá aktiva (dlouhodobý majetek)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majetek, který slouží dlouhodobě, spotřeba probíhá postupně (opotřebovává se)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Oběžná aktiva (krátkodobá aktiva, krátkodobý majetek)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majetek, který ÚSC používá ve své činnosti, ihned se spotřebuje, příp. je proces přeměny z jedné formy majetku na druhou kratší než 1 rok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 idx="4294967295"/>
          </p:nvPr>
        </p:nvSpPr>
        <p:spPr>
          <a:xfrm>
            <a:off x="0" y="-9624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Zákon o obcích a majetek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14313" y="1916113"/>
            <a:ext cx="8534400" cy="45847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povinnost spravovat svůj majetek účelně a hospodárně v souladu se zájmy obce a úkoly, které plní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majetek chránit před zničením, poškozením, odcizením či zneužitím 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povinnost včas uplatňovat právo na náhradu škody a právo na vydání bezdůvodného obohacení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56905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Publikační povinnost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9512" y="1340768"/>
            <a:ext cx="8785225" cy="49974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záměr prodat, směnit nebo darovat nemovitý majetek, pronajmout jej nebo poskytnout jako výpůjčku obec zveřejní po dobu nejméně 15 dnů před rozhodnutím v příslušném orgánu obce vyvěšením na úřední desce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Publikační povinnost se NEVZTAHUJE na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pronájem bytů a hrobových míst 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pronájem nebo výpůjčku majetku obce na dobu kratší než 30 dnů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pronájem nebo výpůjčku právnické osobě zřízené obcí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Zákon o krajích a majetek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79512" y="1412776"/>
            <a:ext cx="8643938" cy="471487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Podobné vymezení jako u obcí, 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publikační povinnost je 30 dnů, nevztahuje se na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pronájem bytů,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pronájem anebo výpůjčku majetku kraje na dobu kratší než 90 dnů nebo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jde-li o pronájem nebo výpůjčku právnické osobě, jejímž zřizovatelem je kraj, nebo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jde-li o pronájem silničního nebo silničního pomocného pozemku v souvislosti se zvláštním užíváním silnic podle zvláštního zákona,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na výpůjčky nebo pronájem majetku svěřeného příspěvkovým organizacím zřízeným krajem.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Dlouhodobý majetek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9388" y="1600200"/>
            <a:ext cx="8964612" cy="49974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Účtová třída 0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nehmotný DM – </a:t>
            </a:r>
            <a:r>
              <a:rPr lang="cs-CZ" altLang="cs-CZ" sz="2400" dirty="0" err="1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ú.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2400" dirty="0" err="1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sk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. 01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hmotný DM - 02, 03</a:t>
            </a:r>
          </a:p>
          <a:p>
            <a:pPr lvl="2" algn="just"/>
            <a:r>
              <a:rPr lang="cs-CZ" altLang="cs-CZ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Drobný </a:t>
            </a: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DM: DDNM – 018, DDHM – 028</a:t>
            </a:r>
          </a:p>
          <a:p>
            <a:pPr lvl="1" algn="just">
              <a:buFontTx/>
              <a:buChar char="•"/>
            </a:pP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finanční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DM – 06</a:t>
            </a:r>
          </a:p>
          <a:p>
            <a:pPr lvl="1" algn="just">
              <a:buFontTx/>
              <a:buChar char="•"/>
            </a:pP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04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– nedokončený a pořizovaný DM, </a:t>
            </a:r>
            <a:r>
              <a:rPr lang="cs-CZ" altLang="cs-CZ" sz="2400" dirty="0" err="1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uspořádací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účty TZ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05 – poskytnuté zálohy na DM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oprávky – 07, 08 </a:t>
            </a:r>
          </a:p>
          <a:p>
            <a:pPr lvl="1" algn="just">
              <a:buFontTx/>
              <a:buChar char="•"/>
            </a:pP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majetek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neodepisovaly,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odepisovat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začaly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od roku 2012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Analytické účty k majetku</a:t>
            </a:r>
          </a:p>
        </p:txBody>
      </p:sp>
      <p:sp>
        <p:nvSpPr>
          <p:cNvPr id="5939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7" y="1340768"/>
            <a:ext cx="8795951" cy="51149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ČÚS 701, bod 3 (část)</a:t>
            </a:r>
          </a:p>
          <a:p>
            <a:pPr marL="0" indent="0" algn="just">
              <a:buNone/>
            </a:pP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 vytváření analytických účtů bere účetní jednotka v úvahu zejména následující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hlediska:</a:t>
            </a:r>
          </a:p>
          <a:p>
            <a:pPr marL="0" indent="0" algn="just">
              <a:buNone/>
            </a:pP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a) 	členění podle jednotlivých druhů majetku, 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hmotně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odpovědných osob, </a:t>
            </a:r>
          </a:p>
          <a:p>
            <a:pPr marL="457200" lvl="1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míst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uložení či umístění majetku,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b)  zatížení majetku zástavním právem nebo věcným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břemenem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, 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převedené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nebo poskytnuté zajištění,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c)  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změna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reálné hodnoty u majetku určeného k prodeji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Vyhláška 410/2009 Sb.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co se promítá do jednotlivých položek rozvahy </a:t>
            </a:r>
          </a:p>
          <a:p>
            <a:pPr algn="just">
              <a:buFontTx/>
              <a:buNone/>
            </a:pP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(§11-32) </a:t>
            </a: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vymezení DM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metody při evidenci, účetní metody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co vstupuje a nevstupuje do pořizovací ceny DM (§55)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75189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09855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DHM – Vyhláška 410/2009 Sb., §14:</a:t>
            </a:r>
          </a:p>
        </p:txBody>
      </p:sp>
      <p:sp>
        <p:nvSpPr>
          <p:cNvPr id="62467" name="Rectangle 3"/>
          <p:cNvSpPr>
            <a:spLocks noGrp="1"/>
          </p:cNvSpPr>
          <p:nvPr>
            <p:ph type="body" idx="4294967295"/>
          </p:nvPr>
        </p:nvSpPr>
        <p:spPr>
          <a:xfrm>
            <a:off x="0" y="1557338"/>
            <a:ext cx="9144000" cy="530066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pozemky, bez ohledu na výši ocenění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kulturní předměty, bez ohledu na výši ocenění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stavby, bez ohledu na výši ocenění a dobu použitelnosti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samostatné movité věci a soubory movitých věcí s dobou použitelnosti delší jak 1 rok, jejich ocenění je vyšší jak 40000 Kč, předměty z drahých kovů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pěstitelské celky trvalých porostů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DDHM – doba použitelnosti </a:t>
            </a:r>
            <a:r>
              <a:rPr lang="en-US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&gt;</a:t>
            </a: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1 rok, ocenění </a:t>
            </a:r>
            <a:r>
              <a:rPr lang="en-US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&gt;</a:t>
            </a: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3 000 Kč a max. 40000 Kč, spodní hranici lze vnitřním předpisem snížit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ostatní DHM – dospělá zvířata, ložiska nevyhrazeného nerostu (obojí bez ohledu na výši ocenění, technické zhodnocení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042 – nedokončený DHM</a:t>
            </a:r>
          </a:p>
        </p:txBody>
      </p:sp>
    </p:spTree>
    <p:extLst>
      <p:ext uri="{BB962C8B-B14F-4D97-AF65-F5344CB8AC3E}">
        <p14:creationId xmlns:p14="http://schemas.microsoft.com/office/powerpoint/2010/main" xmlns="" val="24455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7030A0"/>
          </a:solidFill>
          <a:ln/>
        </p:spPr>
        <p:txBody>
          <a:bodyPr/>
          <a:lstStyle/>
          <a:p>
            <a:endParaRPr lang="cs-CZ" altLang="cs-CZ" sz="3200">
              <a:latin typeface="Tahoma" pitchFamily="34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zjišťování informací za celou ČR, zkvalitnění informací za jednotlivé vybrané účetní </a:t>
            </a:r>
            <a:r>
              <a:rPr lang="cs-CZ" altLang="cs-CZ" sz="2400" dirty="0" smtClean="0">
                <a:latin typeface="Tahoma" pitchFamily="34" charset="0"/>
              </a:rPr>
              <a:t>jednotky</a:t>
            </a:r>
          </a:p>
          <a:p>
            <a:pPr algn="just">
              <a:buNone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elektronizace a digitalizace účetních záznamů - snížení administrativní </a:t>
            </a:r>
            <a:r>
              <a:rPr lang="cs-CZ" altLang="cs-CZ" sz="2400" dirty="0" smtClean="0">
                <a:latin typeface="Tahoma" pitchFamily="34" charset="0"/>
              </a:rPr>
              <a:t>náročnosti</a:t>
            </a:r>
          </a:p>
          <a:p>
            <a:pPr algn="just">
              <a:buNone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centrální úložiště účetních dat vybraných účetních jednotek - základ pro sestavení konsolidovaných účetních výkazů za ČR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5538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DNM – Vyhláška 410/2009 Sb., §11: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4294967295"/>
          </p:nvPr>
        </p:nvSpPr>
        <p:spPr>
          <a:xfrm>
            <a:off x="0" y="1557338"/>
            <a:ext cx="9144000" cy="504031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zejména nehmotné výsledky výzkumu a vývoje, software a ocenitelná práva, s dobou použitelnosti delší jak 1 rok a u kterých je ocenění vyšší jak 60 000 Kč, povolenky na emise, preferenční limity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technické zhodnocení, ocenění </a:t>
            </a:r>
            <a:r>
              <a:rPr lang="en-US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&gt;</a:t>
            </a: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60 000 Kč v rámci účetního období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i když majetek účetní jednotka užívá, ale nevlastní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DDNM – doba použitelnosti </a:t>
            </a:r>
            <a:r>
              <a:rPr lang="en-US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&gt;</a:t>
            </a: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1 rok, ocenění </a:t>
            </a:r>
            <a:r>
              <a:rPr lang="en-US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&gt;</a:t>
            </a: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7 000 Kč a max. 60 000 Kč, spodní hranici lze vnitřním předpisem snížit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041 – nedokončený DNM</a:t>
            </a:r>
          </a:p>
        </p:txBody>
      </p:sp>
    </p:spTree>
    <p:extLst>
      <p:ext uri="{BB962C8B-B14F-4D97-AF65-F5344CB8AC3E}">
        <p14:creationId xmlns:p14="http://schemas.microsoft.com/office/powerpoint/2010/main" xmlns="" val="33009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5538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Dlouhodobý finanční majetek </a:t>
            </a:r>
            <a:br>
              <a:rPr lang="cs-CZ" altLang="cs-CZ" sz="3200" dirty="0">
                <a:latin typeface="Tahoma" pitchFamily="34" charset="0"/>
                <a:cs typeface="Arial" charset="0"/>
              </a:rPr>
            </a:br>
            <a:r>
              <a:rPr lang="cs-CZ" altLang="cs-CZ" sz="3200" dirty="0">
                <a:latin typeface="Tahoma" pitchFamily="34" charset="0"/>
                <a:cs typeface="Arial" charset="0"/>
              </a:rPr>
              <a:t>– Vyhláška 410/2009 Sb., §17: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>
          <a:xfrm>
            <a:off x="0" y="1557338"/>
            <a:ext cx="9144000" cy="490061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CP a podíly, které budou v držení účetní jednotky déle než 1 rok</a:t>
            </a:r>
          </a:p>
          <a:p>
            <a:pPr lvl="1" algn="just">
              <a:buFontTx/>
              <a:buChar char="•"/>
            </a:pPr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majetkové účasti v osobách s rozhodujícím vlivem (více jak 50 %)</a:t>
            </a:r>
          </a:p>
          <a:p>
            <a:pPr lvl="1" algn="just">
              <a:buFontTx/>
              <a:buChar char="•"/>
            </a:pPr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majetkové účasti v osobách s podstatným vlivem  (více jak 20 %)</a:t>
            </a:r>
          </a:p>
          <a:p>
            <a:pPr lvl="1" algn="just">
              <a:buFontTx/>
              <a:buChar char="•"/>
            </a:pPr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dluhové cenné papíry držené do splatnosti</a:t>
            </a:r>
          </a:p>
          <a:p>
            <a:pPr lvl="1" algn="just">
              <a:buFontTx/>
              <a:buChar char="•"/>
            </a:pPr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půjčky osobám ve skupině (úročené půjčky obchodním společnostem, kde má obec rozhodující vliv)</a:t>
            </a:r>
          </a:p>
          <a:p>
            <a:pPr lvl="1" algn="just">
              <a:buFontTx/>
              <a:buChar char="•"/>
            </a:pPr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jiné dlouhodobé půjčky (úročené půjčky ostatním obchodním spol.)</a:t>
            </a:r>
          </a:p>
          <a:p>
            <a:pPr lvl="1" algn="just">
              <a:buFontTx/>
              <a:buChar char="•"/>
            </a:pPr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termínované vklady dlouhodobé</a:t>
            </a:r>
          </a:p>
          <a:p>
            <a:pPr lvl="1" algn="just">
              <a:buFontTx/>
              <a:buChar char="•"/>
            </a:pPr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ostatní DFM (např. vklady s menšinovým vlivem)</a:t>
            </a:r>
          </a:p>
          <a:p>
            <a:pPr algn="just"/>
            <a:r>
              <a:rPr lang="cs-CZ" altLang="cs-CZ" sz="22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043 – pořizovaný DFM</a:t>
            </a:r>
          </a:p>
        </p:txBody>
      </p:sp>
    </p:spTree>
    <p:extLst>
      <p:ext uri="{BB962C8B-B14F-4D97-AF65-F5344CB8AC3E}">
        <p14:creationId xmlns:p14="http://schemas.microsoft.com/office/powerpoint/2010/main" xmlns="" val="7506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752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Drobný DM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00200"/>
            <a:ext cx="8785225" cy="49244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 pořízení je uhrazen jako PROVOZNÍ NÁKLAD, cena vstupuje do nákladů</a:t>
            </a:r>
          </a:p>
          <a:p>
            <a:pPr lvl="1" algn="just"/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551 – odpisy dlouhodobého majetku</a:t>
            </a:r>
            <a:endParaRPr lang="cs-CZ" altLang="cs-CZ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DDM se sleduje na majetkovém účtu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028 DDHM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018 DDNM</a:t>
            </a:r>
            <a:endParaRPr lang="cs-CZ" altLang="cs-CZ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a na účtu OPRÁVEK 088, 078</a:t>
            </a:r>
          </a:p>
        </p:txBody>
      </p:sp>
    </p:spTree>
    <p:extLst>
      <p:ext uri="{BB962C8B-B14F-4D97-AF65-F5344CB8AC3E}">
        <p14:creationId xmlns:p14="http://schemas.microsoft.com/office/powerpoint/2010/main" xmlns="" val="35952976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 err="1">
                <a:latin typeface="Tahoma" pitchFamily="34" charset="0"/>
                <a:cs typeface="Arial" charset="0"/>
              </a:rPr>
              <a:t>Uspořádací</a:t>
            </a:r>
            <a:r>
              <a:rPr lang="cs-CZ" altLang="cs-CZ" sz="3600" dirty="0">
                <a:latin typeface="Tahoma" pitchFamily="34" charset="0"/>
                <a:cs typeface="Arial" charset="0"/>
              </a:rPr>
              <a:t> účty TZ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Nové účty: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044 – Uspořádací účet technického zhodnocení dlouhodobého nehmotného majetku 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045 – Uspořádací účet technického zhodnocení dlouhodobého hmotného majetku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Když není známo, jestli TZ přesáhne hodnotu pro DM (60, resp. 40 tis. Kč), jinak 041, 042.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34870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Podrozvahová evidence majetku</a:t>
            </a:r>
          </a:p>
        </p:txBody>
      </p:sp>
      <p:sp>
        <p:nvSpPr>
          <p:cNvPr id="6963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850" y="1600200"/>
            <a:ext cx="8442325" cy="48529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Účty 901, 902 - Jiný drobný dlouhodobý majetek</a:t>
            </a:r>
          </a:p>
          <a:p>
            <a:pPr lvl="1" algn="just">
              <a:buFontTx/>
              <a:buNone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=	majetek, který nesplňuje pouze podmínku dolní hranice pro vykazování na účtu 018, 028 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903 – Ostatní majetek: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majetek svěřený zřizovaným příspěvkovým organizacím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majetek vložený a vytvořený v DSO, jehož je obec členem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a další…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Další účty účtové třídy 9</a:t>
            </a:r>
          </a:p>
        </p:txBody>
      </p:sp>
    </p:spTree>
    <p:extLst>
      <p:ext uri="{BB962C8B-B14F-4D97-AF65-F5344CB8AC3E}">
        <p14:creationId xmlns:p14="http://schemas.microsoft.com/office/powerpoint/2010/main" xmlns="" val="17930749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56905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KRÁTKODOBÝ MAJETEK</a:t>
            </a:r>
          </a:p>
        </p:txBody>
      </p:sp>
      <p:sp>
        <p:nvSpPr>
          <p:cNvPr id="70659" name="Rectangle 3"/>
          <p:cNvSpPr>
            <a:spLocks noGrp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Zásoby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Rozpočtové účty, ostatní bankovní účty, krátkodobý finanční majetek, peníze, návratné finanční výpomoci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Pohledávky </a:t>
            </a:r>
          </a:p>
        </p:txBody>
      </p:sp>
    </p:spTree>
    <p:extLst>
      <p:ext uri="{BB962C8B-B14F-4D97-AF65-F5344CB8AC3E}">
        <p14:creationId xmlns:p14="http://schemas.microsoft.com/office/powerpoint/2010/main" xmlns="" val="31410944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/>
          </p:cNvSpPr>
          <p:nvPr>
            <p:ph type="title" idx="4294967295"/>
          </p:nvPr>
        </p:nvSpPr>
        <p:spPr>
          <a:xfrm>
            <a:off x="0" y="-33018"/>
            <a:ext cx="9144000" cy="1013746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Zásoby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4294967295"/>
          </p:nvPr>
        </p:nvSpPr>
        <p:spPr>
          <a:xfrm>
            <a:off x="0" y="1557338"/>
            <a:ext cx="9144000" cy="493236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ČÚS č. 707 - účtování způsobem A (průběžný způsob) nebo B (periodický způsob) - rozhodnutí účetní jednotky ve vnitřním předpise)</a:t>
            </a:r>
          </a:p>
          <a:p>
            <a:pPr algn="just">
              <a:buFontTx/>
              <a:buNone/>
            </a:pPr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Je dovoleno oba způsoby kombinovat, v rámci analytických účtů však může být uplatněn jenom jeden způsob.</a:t>
            </a:r>
          </a:p>
          <a:p>
            <a:pPr algn="just">
              <a:buFontTx/>
              <a:buNone/>
            </a:pPr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 obou způsobech musí úbytky zásob vykázané v účetní závěrce odpovídat skutečnému úbytku zásob.</a:t>
            </a:r>
          </a:p>
        </p:txBody>
      </p:sp>
    </p:spTree>
    <p:extLst>
      <p:ext uri="{BB962C8B-B14F-4D97-AF65-F5344CB8AC3E}">
        <p14:creationId xmlns:p14="http://schemas.microsoft.com/office/powerpoint/2010/main" xmlns="" val="22853624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Transfery 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600200"/>
            <a:ext cx="8515350" cy="47815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Projev přerozdělovacích procesů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uvnitř veřejného sektoru,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směřující k jiným subjektům – NNO, ziskový sektor</a:t>
            </a:r>
          </a:p>
          <a:p>
            <a:pPr lvl="1" algn="just">
              <a:buFontTx/>
              <a:buNone/>
            </a:pPr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přijaté dotace, 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poskytované dotace </a:t>
            </a:r>
          </a:p>
          <a:p>
            <a:pPr algn="just">
              <a:buFontTx/>
              <a:buNone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– rozdíl ve zobrazených informacích v rozpočtové skladbě</a:t>
            </a:r>
          </a:p>
          <a:p>
            <a:pPr lvl="1" algn="just">
              <a:buFontTx/>
              <a:buNone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…..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ČÚS č. 703</a:t>
            </a:r>
          </a:p>
        </p:txBody>
      </p:sp>
    </p:spTree>
    <p:extLst>
      <p:ext uri="{BB962C8B-B14F-4D97-AF65-F5344CB8AC3E}">
        <p14:creationId xmlns:p14="http://schemas.microsoft.com/office/powerpoint/2010/main" xmlns="" val="11259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847725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Přijaté transfery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981075"/>
            <a:ext cx="8785225" cy="561657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Dotace, které plynou do rozpočtů ÚSC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Členění dle různých kritérií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dle poskytovatele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dle účelovosti </a:t>
            </a:r>
          </a:p>
          <a:p>
            <a:pPr lvl="2" algn="just"/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účelové</a:t>
            </a:r>
          </a:p>
          <a:p>
            <a:pPr lvl="2" algn="just"/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neúčelové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dle nárokovosti</a:t>
            </a:r>
          </a:p>
          <a:p>
            <a:pPr lvl="2" algn="just"/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nárokové</a:t>
            </a:r>
          </a:p>
          <a:p>
            <a:pPr lvl="2" algn="just"/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nenárokové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dle vypořádání dotací </a:t>
            </a:r>
          </a:p>
          <a:p>
            <a:pPr lvl="2" algn="just"/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(ne)podléhající finančnímu vypořádání s poskytovatelem po skončení rozpočtového roku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jiné zaúčtování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27043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endParaRPr lang="cs-CZ" altLang="cs-CZ" sz="3600">
              <a:latin typeface="Tahoma" pitchFamily="34" charset="0"/>
              <a:cs typeface="Arial" charset="0"/>
            </a:endParaRPr>
          </a:p>
        </p:txBody>
      </p:sp>
      <p:sp>
        <p:nvSpPr>
          <p:cNvPr id="74755" name="Rectangle 3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9144000" cy="51450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672 –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Výnosy vybraných místních vládních institucí z transferů</a:t>
            </a: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346 –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Pohledávky za vybranými ústředními vládními institucemi</a:t>
            </a: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348 –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Pohledávky za vybranými místními vládními institucemi</a:t>
            </a: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377 – Ostatní krátkodobé pohledávky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374 –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Krátkodobé přijaté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zálohy na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transfery</a:t>
            </a: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472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– Dlouhodobé přijaté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zálohy na transfery</a:t>
            </a: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388 – Dohadné účty aktivní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Vratka se účtuje v tom roce, ve kterém byla odeslána</a:t>
            </a:r>
          </a:p>
        </p:txBody>
      </p:sp>
    </p:spTree>
    <p:extLst>
      <p:ext uri="{BB962C8B-B14F-4D97-AF65-F5344CB8AC3E}">
        <p14:creationId xmlns:p14="http://schemas.microsoft.com/office/powerpoint/2010/main" xmlns="" val="2019600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</a:rPr>
              <a:t>Hlavní změny v účetnictví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68313" y="1557338"/>
            <a:ext cx="8280400" cy="48958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vytvoření souboru podmínek k zajištění relevantních informace o majetkové a finanční situaci </a:t>
            </a:r>
            <a:r>
              <a:rPr lang="cs-CZ" altLang="cs-CZ" sz="2400" dirty="0" smtClean="0">
                <a:latin typeface="Tahoma" pitchFamily="34" charset="0"/>
              </a:rPr>
              <a:t>státu</a:t>
            </a:r>
          </a:p>
          <a:p>
            <a:pPr algn="just">
              <a:buNone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přesnější účetní evidence a vykazování majetku státu a ostatních vybraných </a:t>
            </a:r>
            <a:r>
              <a:rPr lang="cs-CZ" altLang="cs-CZ" sz="2400" dirty="0" smtClean="0">
                <a:latin typeface="Tahoma" pitchFamily="34" charset="0"/>
              </a:rPr>
              <a:t>jednotek</a:t>
            </a:r>
          </a:p>
          <a:p>
            <a:pPr algn="just">
              <a:buNone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odstranění úzké vazby mezi účetnictvím a rozpočtem, zrušení velké části dosavadních kontrolních okruhů a vazeb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 idx="4294967295"/>
          </p:nvPr>
        </p:nvSpPr>
        <p:spPr>
          <a:xfrm>
            <a:off x="0" y="-609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Přijetí neinvestičního transferu bez zálohy - nepodléhající vypořádání</a:t>
            </a: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618891014"/>
              </p:ext>
            </p:extLst>
          </p:nvPr>
        </p:nvGraphicFramePr>
        <p:xfrm>
          <a:off x="323850" y="2492375"/>
          <a:ext cx="8640763" cy="2103120"/>
        </p:xfrm>
        <a:graphic>
          <a:graphicData uri="http://schemas.openxmlformats.org/drawingml/2006/table">
            <a:tbl>
              <a:tblPr/>
              <a:tblGrid>
                <a:gridCol w="609600"/>
                <a:gridCol w="5494338"/>
                <a:gridCol w="1373187"/>
                <a:gridCol w="1163638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Neinvestiční transfer ze 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Vznik pohledávky za poskytovatelem transferu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55309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69166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Neinvestiční transfer - vypořádání v běžném účetním období, záloha</a:t>
            </a:r>
          </a:p>
        </p:txBody>
      </p:sp>
      <p:graphicFrame>
        <p:nvGraphicFramePr>
          <p:cNvPr id="7685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1015375"/>
              </p:ext>
            </p:extLst>
          </p:nvPr>
        </p:nvGraphicFramePr>
        <p:xfrm>
          <a:off x="-1" y="1628775"/>
          <a:ext cx="9144000" cy="4982846"/>
        </p:xfrm>
        <a:graphic>
          <a:graphicData uri="http://schemas.openxmlformats.org/drawingml/2006/table">
            <a:tbl>
              <a:tblPr/>
              <a:tblGrid>
                <a:gridCol w="713158"/>
                <a:gridCol w="6328637"/>
                <a:gridCol w="1129871"/>
                <a:gridCol w="972334"/>
              </a:tblGrid>
              <a:tr h="5762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Neinvestiční transfer ze SR</a:t>
                      </a: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MD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Předpis pohledávky za poskytovatelem transferu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942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999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Přijetí transferu na běžný účet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3a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Čerpání dotace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Skutečná výše (vyšší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přijaté zálohy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4a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Přijetí doplatku transferu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3b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Čerpání transferu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Skutečná výše (nižší než přijatá záloha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přijaté zálohy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4b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Vratka nespotřebované části transferu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0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Odúčtování podmíněné pohledávky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186372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79513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Neinvestiční transfer - vypořádání v následujícím účetním období, záloha</a:t>
            </a:r>
          </a:p>
        </p:txBody>
      </p:sp>
      <p:graphicFrame>
        <p:nvGraphicFramePr>
          <p:cNvPr id="7788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3248948"/>
              </p:ext>
            </p:extLst>
          </p:nvPr>
        </p:nvGraphicFramePr>
        <p:xfrm>
          <a:off x="468313" y="1557338"/>
          <a:ext cx="8135937" cy="4511040"/>
        </p:xfrm>
        <a:graphic>
          <a:graphicData uri="http://schemas.openxmlformats.org/drawingml/2006/table">
            <a:tbl>
              <a:tblPr/>
              <a:tblGrid>
                <a:gridCol w="582612"/>
                <a:gridCol w="5438775"/>
                <a:gridCol w="1089025"/>
                <a:gridCol w="1025525"/>
              </a:tblGrid>
              <a:tr h="2667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Neinvestiční transfer ze SR</a:t>
                      </a: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MD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Předpis pohledávky za poskytovatelem transferu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942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999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Příjem transferu 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Převod alikvotní části nároku (náklady kryté dotací) do příštího období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388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 rok – vypořádání dotace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388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zálohy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5a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Doplatek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5b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Vratka dotace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Odúčtování podmíněné pohledávky 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999</a:t>
                      </a:r>
                      <a:endParaRPr kumimoji="0" lang="cs-CZ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942</a:t>
                      </a: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35244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 idx="4294967295"/>
          </p:nvPr>
        </p:nvSpPr>
        <p:spPr>
          <a:xfrm>
            <a:off x="0" y="-609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Investiční transfery</a:t>
            </a:r>
          </a:p>
        </p:txBody>
      </p:sp>
      <p:sp>
        <p:nvSpPr>
          <p:cNvPr id="78851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Použití účtu 403 namísto 67x</a:t>
            </a:r>
          </a:p>
        </p:txBody>
      </p:sp>
    </p:spTree>
    <p:extLst>
      <p:ext uri="{BB962C8B-B14F-4D97-AF65-F5344CB8AC3E}">
        <p14:creationId xmlns:p14="http://schemas.microsoft.com/office/powerpoint/2010/main" xmlns="" val="227526573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4744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Průtokové transfery </a:t>
            </a:r>
            <a:br>
              <a:rPr lang="cs-CZ" altLang="cs-CZ" sz="3600" dirty="0">
                <a:latin typeface="Tahoma" pitchFamily="34" charset="0"/>
                <a:cs typeface="Arial" charset="0"/>
              </a:rPr>
            </a:br>
            <a:r>
              <a:rPr lang="cs-CZ" altLang="cs-CZ" sz="3600" dirty="0">
                <a:latin typeface="Tahoma" pitchFamily="34" charset="0"/>
                <a:cs typeface="Arial" charset="0"/>
              </a:rPr>
              <a:t>– vypořádání v běžném účetním období</a:t>
            </a:r>
          </a:p>
        </p:txBody>
      </p:sp>
      <p:graphicFrame>
        <p:nvGraphicFramePr>
          <p:cNvPr id="79908" name="Group 3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23723494"/>
              </p:ext>
            </p:extLst>
          </p:nvPr>
        </p:nvGraphicFramePr>
        <p:xfrm>
          <a:off x="323850" y="1924050"/>
          <a:ext cx="8640763" cy="3017520"/>
        </p:xfrm>
        <a:graphic>
          <a:graphicData uri="http://schemas.openxmlformats.org/drawingml/2006/table">
            <a:tbl>
              <a:tblPr/>
              <a:tblGrid>
                <a:gridCol w="533400"/>
                <a:gridCol w="6103938"/>
                <a:gridCol w="1066800"/>
                <a:gridCol w="936625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Průtokový transfer ze 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Převod transferu konečnému příjemci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Inkaso nespotřebované části transferu od příjemce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Vrácení nespotřebované části transferu poskytovateli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9409473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Poskytování dotací</a:t>
            </a:r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196752"/>
            <a:ext cx="8713787" cy="50736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572 – 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Náklady vybraných místních vládních institucí na transfery</a:t>
            </a:r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373 – 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krátkodobé poskytnuté </a:t>
            </a: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zálohy na 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transfery</a:t>
            </a:r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471 </a:t>
            </a: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dlouhodobé 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poskytnuté 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zálohy na transfery</a:t>
            </a:r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389 – dohadné účty pasivní</a:t>
            </a: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Vratka se účtuje v tom roce, ve kterém byla do rozpočtu ÚSC přijata</a:t>
            </a: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102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6288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Poskytnutí transferu od ÚSC na úhradu provozních výdajů nebo na pořízení DM - nepodléhající vypořádání</a:t>
            </a:r>
          </a:p>
        </p:txBody>
      </p:sp>
      <p:graphicFrame>
        <p:nvGraphicFramePr>
          <p:cNvPr id="81945" name="Group 2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3913620666"/>
              </p:ext>
            </p:extLst>
          </p:nvPr>
        </p:nvGraphicFramePr>
        <p:xfrm>
          <a:off x="323850" y="2276475"/>
          <a:ext cx="8658225" cy="1508760"/>
        </p:xfrm>
        <a:graphic>
          <a:graphicData uri="http://schemas.openxmlformats.org/drawingml/2006/table">
            <a:tbl>
              <a:tblPr/>
              <a:tblGrid>
                <a:gridCol w="533400"/>
                <a:gridCol w="6423025"/>
                <a:gridCol w="841375"/>
                <a:gridCol w="860425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Vznik nároku na transfer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Převod transferu příjemci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528063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556792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Poskytnutí transferu od ÚSC na úhradu provozních výdajů nebo na pořízení DM -vypořádání v běžném účetním období</a:t>
            </a:r>
          </a:p>
        </p:txBody>
      </p:sp>
      <p:graphicFrame>
        <p:nvGraphicFramePr>
          <p:cNvPr id="8297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7973069"/>
              </p:ext>
            </p:extLst>
          </p:nvPr>
        </p:nvGraphicFramePr>
        <p:xfrm>
          <a:off x="250825" y="2492375"/>
          <a:ext cx="8640763" cy="1950720"/>
        </p:xfrm>
        <a:graphic>
          <a:graphicData uri="http://schemas.openxmlformats.org/drawingml/2006/table">
            <a:tbl>
              <a:tblPr/>
              <a:tblGrid>
                <a:gridCol w="533400"/>
                <a:gridCol w="6103938"/>
                <a:gridCol w="1066800"/>
                <a:gridCol w="936625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Poskytnutá záloha na transfer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Vypořádání transferu – skutečné čerpání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nespotřebované části transferu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98988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412776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Poskytnutí transferu od ÚSC na úhradu provozních výdajů nebo na pořízení DM - vypořádání v následujícím účetním období</a:t>
            </a:r>
          </a:p>
        </p:txBody>
      </p:sp>
      <p:graphicFrame>
        <p:nvGraphicFramePr>
          <p:cNvPr id="84004" name="Group 3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843875150"/>
              </p:ext>
            </p:extLst>
          </p:nvPr>
        </p:nvGraphicFramePr>
        <p:xfrm>
          <a:off x="-1" y="2205038"/>
          <a:ext cx="9144000" cy="3017520"/>
        </p:xfrm>
        <a:graphic>
          <a:graphicData uri="http://schemas.openxmlformats.org/drawingml/2006/table">
            <a:tbl>
              <a:tblPr/>
              <a:tblGrid>
                <a:gridCol w="564466"/>
                <a:gridCol w="6783661"/>
                <a:gridCol w="969335"/>
                <a:gridCol w="826538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Poskytnutá záloha na transfer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Odhad čerpání transferu u příjemce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Vypořádání transferu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Nedočerpaný transfer oproti odhadu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Zúčtování zálohy ve výši skutečného čerpání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úhrady nespotřebované části transferu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15662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90805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Půjčky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340769"/>
            <a:ext cx="8785225" cy="532673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Zobrazení v rozpočtu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přijatá půjčka – vždy ve tř. 8 – financování</a:t>
            </a:r>
          </a:p>
          <a:p>
            <a:pPr marL="914400" lvl="2" indent="0" algn="just"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(8xx3, splátky jistiny 8xx4, úroky, další náklady tř. 5)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poskytnutá půjčka – důvod poskytnutí ?</a:t>
            </a:r>
          </a:p>
          <a:p>
            <a:pPr marL="914400" lvl="2" indent="0" algn="just">
              <a:buNone/>
            </a:pPr>
            <a:r>
              <a:rPr lang="cs-CZ" altLang="cs-CZ" b="1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řízení </a:t>
            </a:r>
            <a:r>
              <a:rPr lang="cs-CZ" altLang="cs-CZ" b="1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likvidity, snaha o lepší zhodnocení dočasně volných peněžních prostředků </a:t>
            </a:r>
          </a:p>
          <a:p>
            <a:pPr lvl="2" algn="just">
              <a:buFontTx/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tř. 8 – financování (8xx8)</a:t>
            </a:r>
          </a:p>
          <a:p>
            <a:pPr lvl="3" algn="just">
              <a:buFontTx/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 splátky jistiny ve tř. 8 (8xx7), výnos operace tř. 2</a:t>
            </a:r>
          </a:p>
          <a:p>
            <a:pPr marL="914400" lvl="2" indent="0" algn="just">
              <a:buNone/>
            </a:pPr>
            <a:r>
              <a:rPr lang="cs-CZ" altLang="cs-CZ" b="1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sledování </a:t>
            </a:r>
            <a:r>
              <a:rPr lang="cs-CZ" altLang="cs-CZ" b="1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rozpočtové politiky </a:t>
            </a:r>
          </a:p>
          <a:p>
            <a:pPr lvl="2" algn="just">
              <a:buFontTx/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ve výdajích (56xx, 64xx)</a:t>
            </a:r>
          </a:p>
          <a:p>
            <a:pPr lvl="3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splátky v nedaňových příjmech  (24xx)</a:t>
            </a:r>
          </a:p>
          <a:p>
            <a:pPr lvl="3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pozn. 62xx Nákup akcií a majetkových podílů	</a:t>
            </a:r>
          </a:p>
        </p:txBody>
      </p:sp>
    </p:spTree>
    <p:extLst>
      <p:ext uri="{BB962C8B-B14F-4D97-AF65-F5344CB8AC3E}">
        <p14:creationId xmlns:p14="http://schemas.microsoft.com/office/powerpoint/2010/main" xmlns="" val="8385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7030A0"/>
          </a:solidFill>
          <a:ln/>
        </p:spPr>
        <p:txBody>
          <a:bodyPr/>
          <a:lstStyle/>
          <a:p>
            <a:endParaRPr lang="cs-CZ" altLang="cs-CZ" sz="3200" dirty="0">
              <a:latin typeface="Tahoma" pitchFamily="34" charset="0"/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9388" y="1484313"/>
            <a:ext cx="8964612" cy="504031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akruální princip,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změny v závěrkových výkazech,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nové účetní metody,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rozšíření oceňování vybraného majetku státu na reálnou hodnotu,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podrozvahové účetnictví,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změna účtové osnovy,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nové formy uspořádání a obsahové vymezení účetních výkazů a přílohy účetní závěrky</a:t>
            </a:r>
            <a:r>
              <a:rPr lang="cs-CZ" altLang="cs-CZ" sz="2400" dirty="0" smtClean="0">
                <a:latin typeface="Tahoma" pitchFamily="34" charset="0"/>
              </a:rPr>
              <a:t>.</a:t>
            </a:r>
          </a:p>
          <a:p>
            <a:pPr lvl="1" algn="just">
              <a:buNone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Možnost získávat důvěryhodné informace v reálném čase – dosud výhradně rozpočtové řízení založené na cash bázi.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Přijaté půjčky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4294967295"/>
          </p:nvPr>
        </p:nvSpPr>
        <p:spPr>
          <a:xfrm>
            <a:off x="0" y="1844675"/>
            <a:ext cx="9144000" cy="46799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Vznik závazku tyto prostředky v budoucnosti splatit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Zobrazí se jako financující operace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 závazky (do 1 roku)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Dlouhodobé závazky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Návratné finanční výpomoci</a:t>
            </a:r>
          </a:p>
        </p:txBody>
      </p:sp>
    </p:spTree>
    <p:extLst>
      <p:ext uri="{BB962C8B-B14F-4D97-AF65-F5344CB8AC3E}">
        <p14:creationId xmlns:p14="http://schemas.microsoft.com/office/powerpoint/2010/main" xmlns="" val="20988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14738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Krátkodobé závazky</a:t>
            </a:r>
          </a:p>
        </p:txBody>
      </p:sp>
      <p:sp>
        <p:nvSpPr>
          <p:cNvPr id="87043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00200"/>
            <a:ext cx="8785225" cy="45307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Účtová skupina 28 – krátkodobé úvěry a půjčky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281 – Krátkodobé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úvěry</a:t>
            </a: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282 – Eskontované krátkodobé dluhopisy (směnky)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283 –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Krátkodobé závazky z vydaných dluhopisů</a:t>
            </a: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289 – Jiné krátkodobé půjčky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Účet 322 – Směnky k úhradě</a:t>
            </a:r>
          </a:p>
          <a:p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Účet 326 – Přijaté návratné finanční výpomoci krátkodobé</a:t>
            </a:r>
          </a:p>
        </p:txBody>
      </p:sp>
    </p:spTree>
    <p:extLst>
      <p:ext uri="{BB962C8B-B14F-4D97-AF65-F5344CB8AC3E}">
        <p14:creationId xmlns:p14="http://schemas.microsoft.com/office/powerpoint/2010/main" xmlns="" val="287395820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12192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Dlouhodobé závazky – účtová skupina 45</a:t>
            </a:r>
          </a:p>
        </p:txBody>
      </p:sp>
      <p:sp>
        <p:nvSpPr>
          <p:cNvPr id="88067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600200"/>
            <a:ext cx="8713788" cy="5257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451 – Dlouhodobé úvěry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452 – Přijaté návratné finanční výpomoci dlouhodobé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453 –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Dlouhodobé závazky z vydaných dluhopisů</a:t>
            </a: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 367 – </a:t>
            </a: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Pohledávky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 vydaných dluhopisů</a:t>
            </a:r>
          </a:p>
          <a:p>
            <a:pPr algn="just"/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455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– Dlouhodobé přijaté zálohy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456 – Dlouhodobé závazky z ručení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457 – Dlouhodobé směnky k úhradě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458 – Dlouhodobé závazky z nástrojů spolufinancovaných ze zahraničí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459 – Ostatní dlouhodobé závazky </a:t>
            </a:r>
          </a:p>
        </p:txBody>
      </p:sp>
    </p:spTree>
    <p:extLst>
      <p:ext uri="{BB962C8B-B14F-4D97-AF65-F5344CB8AC3E}">
        <p14:creationId xmlns:p14="http://schemas.microsoft.com/office/powerpoint/2010/main" xmlns="" val="4689647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 idx="4294967295"/>
          </p:nvPr>
        </p:nvSpPr>
        <p:spPr>
          <a:xfrm>
            <a:off x="-16768" y="0"/>
            <a:ext cx="9144000" cy="9906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Úvěr přijatý na ZBÚ – na pořízení DM</a:t>
            </a:r>
          </a:p>
        </p:txBody>
      </p:sp>
      <p:sp>
        <p:nvSpPr>
          <p:cNvPr id="89091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251520" y="1340768"/>
            <a:ext cx="8643938" cy="51435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20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krátkodobého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úvěru a jeho splátky: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MD 	D 	pol. 	  §</a:t>
            </a: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8113	  ----</a:t>
            </a: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281        ----	  ----</a:t>
            </a: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281		  ----	  ----</a:t>
            </a:r>
          </a:p>
          <a:p>
            <a:pPr algn="just"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8114	  ----</a:t>
            </a:r>
          </a:p>
          <a:p>
            <a:pPr algn="just">
              <a:buFontTx/>
              <a:buNone/>
            </a:pPr>
            <a:endParaRPr lang="cs-CZ" altLang="cs-CZ" sz="20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20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dlouhodobého 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úvěru a jeho splátky: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</a:t>
            </a:r>
            <a:endParaRPr lang="cs-CZ" altLang="cs-CZ" sz="20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MD 	D 	pol. 	  §</a:t>
            </a: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8123	  ----</a:t>
            </a: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451        ----	  ----</a:t>
            </a: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451		  ----	  ----</a:t>
            </a:r>
          </a:p>
          <a:p>
            <a:pPr algn="just">
              <a:buFontTx/>
              <a:buNone/>
            </a:pP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8124	  ----</a:t>
            </a:r>
          </a:p>
        </p:txBody>
      </p:sp>
    </p:spTree>
    <p:extLst>
      <p:ext uri="{BB962C8B-B14F-4D97-AF65-F5344CB8AC3E}">
        <p14:creationId xmlns:p14="http://schemas.microsoft.com/office/powerpoint/2010/main" xmlns="" val="331409354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 idx="4294967295"/>
          </p:nvPr>
        </p:nvSpPr>
        <p:spPr>
          <a:xfrm>
            <a:off x="-6063" y="0"/>
            <a:ext cx="9144000" cy="9906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Úvěr čerpaný přímo z úvěrového účtu</a:t>
            </a:r>
          </a:p>
        </p:txBody>
      </p:sp>
      <p:sp>
        <p:nvSpPr>
          <p:cNvPr id="901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412776"/>
            <a:ext cx="9001125" cy="5445224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1. </a:t>
            </a:r>
            <a:r>
              <a:rPr lang="cs-CZ" altLang="cs-CZ" sz="24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Předpis faktury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(např. na výstavbu kanalizace)</a:t>
            </a:r>
          </a:p>
          <a:p>
            <a:pPr lvl="1" algn="just">
              <a:buFontTx/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Předpis dlouhodobého podmíněného závazku (smlouva o dílo)     			999 MD / 972 D</a:t>
            </a:r>
          </a:p>
          <a:p>
            <a:pPr lvl="1" algn="just">
              <a:buFontTx/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Faktura přijatá	042 MD / 321 D</a:t>
            </a:r>
          </a:p>
          <a:p>
            <a:pPr lvl="1" algn="just">
              <a:buFontTx/>
              <a:buNone/>
            </a:pPr>
            <a:endParaRPr lang="cs-CZ" altLang="cs-CZ" sz="1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2. </a:t>
            </a:r>
            <a:r>
              <a:rPr lang="cs-CZ" altLang="cs-CZ" sz="24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Úhrada faktury z úvěru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(pokud lze softwarově zajistit zobrazení přijetí úvěru v rozpočtu) </a:t>
            </a:r>
          </a:p>
          <a:p>
            <a:pPr lvl="2" algn="just">
              <a:buFontTx/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321 MD / 451 D   6121 pol.   2321 § </a:t>
            </a:r>
          </a:p>
          <a:p>
            <a:pPr lvl="2" algn="just">
              <a:buFontTx/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972 MD / 999 D</a:t>
            </a:r>
          </a:p>
          <a:p>
            <a:pPr lvl="1"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 Neúčtováno o položce 8123 (příp. 8113), v rozpočtu se ale musejí projevit</a:t>
            </a:r>
          </a:p>
          <a:p>
            <a:pPr lvl="1"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3. </a:t>
            </a:r>
            <a:r>
              <a:rPr lang="cs-CZ" altLang="cs-CZ" sz="24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Splátka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: 		451 MD / 231 D   8124 pol.  0000 §</a:t>
            </a:r>
          </a:p>
        </p:txBody>
      </p:sp>
    </p:spTree>
    <p:extLst>
      <p:ext uri="{BB962C8B-B14F-4D97-AF65-F5344CB8AC3E}">
        <p14:creationId xmlns:p14="http://schemas.microsoft.com/office/powerpoint/2010/main" xmlns="" val="14341821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22363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Návratné finanční výpomoci</a:t>
            </a:r>
          </a:p>
        </p:txBody>
      </p:sp>
      <p:sp>
        <p:nvSpPr>
          <p:cNvPr id="9113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484313"/>
            <a:ext cx="8785225" cy="5257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bezúročné (většinou) půjčky mezi veřejnými rozpočty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326 – Přijaté návratné finanční výpomoci krátkodobé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452 – Přijaté návratné finanční výpomoci dlouhodobé</a:t>
            </a:r>
          </a:p>
        </p:txBody>
      </p:sp>
    </p:spTree>
    <p:extLst>
      <p:ext uri="{BB962C8B-B14F-4D97-AF65-F5344CB8AC3E}">
        <p14:creationId xmlns:p14="http://schemas.microsoft.com/office/powerpoint/2010/main" xmlns="" val="84930210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Poskytnuté půjčky</a:t>
            </a:r>
          </a:p>
        </p:txBody>
      </p:sp>
      <p:sp>
        <p:nvSpPr>
          <p:cNvPr id="92163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600200"/>
            <a:ext cx="8642350" cy="45307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pohledávka ÚSC vůči jinému subjektu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důvod poskytování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krátkodobé, dlouhodobé poskytnuté půjčky</a:t>
            </a:r>
          </a:p>
        </p:txBody>
      </p:sp>
    </p:spTree>
    <p:extLst>
      <p:ext uri="{BB962C8B-B14F-4D97-AF65-F5344CB8AC3E}">
        <p14:creationId xmlns:p14="http://schemas.microsoft.com/office/powerpoint/2010/main" xmlns="" val="1540176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Poskytnuté návratné finanční výpomoci</a:t>
            </a:r>
          </a:p>
        </p:txBody>
      </p:sp>
      <p:sp>
        <p:nvSpPr>
          <p:cNvPr id="9318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990600" lvl="1" indent="-533400" algn="just">
              <a:buFontTx/>
              <a:buNone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316 – Poskytnuté návratné finanční výpomoci krátkodobé</a:t>
            </a:r>
          </a:p>
          <a:p>
            <a:pPr marL="990600" lvl="1" indent="-533400" algn="just">
              <a:buFontTx/>
              <a:buNone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377 – Ostatní krátkodobé </a:t>
            </a:r>
            <a:r>
              <a:rPr lang="cs-CZ" altLang="cs-CZ" sz="26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pohledávky</a:t>
            </a:r>
            <a:endParaRPr lang="cs-CZ" altLang="cs-CZ" sz="26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FontTx/>
              <a:buNone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------</a:t>
            </a:r>
          </a:p>
          <a:p>
            <a:pPr marL="990600" lvl="1" indent="-533400" algn="just">
              <a:buFontTx/>
              <a:buNone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462 – Poskytnuté návratné finanční výpomoci dlouhodobé</a:t>
            </a:r>
          </a:p>
          <a:p>
            <a:pPr marL="990600" lvl="1" indent="-533400" algn="just">
              <a:buFontTx/>
              <a:buNone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469 – Ostatní dlouhodobé </a:t>
            </a:r>
            <a:r>
              <a:rPr lang="cs-CZ" altLang="cs-CZ" sz="26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pohledávky</a:t>
            </a:r>
            <a:endParaRPr lang="cs-CZ" altLang="cs-CZ" sz="26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FontTx/>
              <a:buNone/>
            </a:pPr>
            <a:r>
              <a:rPr lang="cs-CZ" altLang="cs-CZ" sz="26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067 </a:t>
            </a: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cs-CZ" altLang="cs-CZ" sz="26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Dlouhodobé půjčky</a:t>
            </a:r>
            <a:endParaRPr lang="cs-CZ" altLang="cs-CZ" sz="26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9273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/>
          </p:cNvSpPr>
          <p:nvPr>
            <p:ph type="title" idx="4294967295"/>
          </p:nvPr>
        </p:nvSpPr>
        <p:spPr>
          <a:xfrm>
            <a:off x="-2817" y="0"/>
            <a:ext cx="9144000" cy="1052736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Účtování o termínovaných vkladech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600200"/>
            <a:ext cx="8640763" cy="45307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244 – Termínované vklady krátkodobé</a:t>
            </a:r>
          </a:p>
          <a:p>
            <a:pPr algn="just">
              <a:buFontTx/>
              <a:buNone/>
            </a:pP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068 – Termínované vklady dlouhodobé</a:t>
            </a:r>
          </a:p>
          <a:p>
            <a:pPr algn="just">
              <a:buFontTx/>
              <a:buNone/>
            </a:pPr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Rozpočtová skladba:</a:t>
            </a:r>
          </a:p>
          <a:p>
            <a:pPr lvl="1" algn="just">
              <a:buFontTx/>
              <a:buNone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8117, 8127 – přijetí prostředků na termínovaném vkladu</a:t>
            </a:r>
          </a:p>
          <a:p>
            <a:pPr lvl="1" algn="just">
              <a:buFontTx/>
              <a:buNone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8118, 8128 – převod prostředků z termínovaného vkladu (rušení termínovaného vkladu)</a:t>
            </a:r>
          </a:p>
          <a:p>
            <a:pPr algn="just">
              <a:buFontTx/>
              <a:buNone/>
            </a:pPr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9063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036638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Druhy organizací ÚSC</a:t>
            </a:r>
          </a:p>
        </p:txBody>
      </p:sp>
      <p:sp>
        <p:nvSpPr>
          <p:cNvPr id="10243" name="Rectangle 3"/>
          <p:cNvSpPr>
            <a:spLocks noGrp="1"/>
          </p:cNvSpPr>
          <p:nvPr>
            <p:ph sz="quarter" idx="4294967295"/>
          </p:nvPr>
        </p:nvSpPr>
        <p:spPr>
          <a:xfrm>
            <a:off x="250825" y="1773238"/>
            <a:ext cx="8713788" cy="485298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může zřizovat či zakládat:</a:t>
            </a:r>
          </a:p>
          <a:p>
            <a:pPr algn="just"/>
            <a:r>
              <a:rPr lang="cs-CZ" altLang="cs-CZ" sz="2800" b="1" dirty="0">
                <a:solidFill>
                  <a:srgbClr val="9E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vlastní organizační složky</a:t>
            </a:r>
          </a:p>
          <a:p>
            <a:pPr algn="just"/>
            <a:r>
              <a:rPr lang="cs-CZ" altLang="cs-CZ" sz="2800" b="1" dirty="0">
                <a:solidFill>
                  <a:srgbClr val="9E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příspěvkové organizace</a:t>
            </a: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obchodní společnosti (a.s., s.r.o.)</a:t>
            </a: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obecně prospěšné společnosti</a:t>
            </a: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školské právnické osoby</a:t>
            </a: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veřejné výzkumné instituce</a:t>
            </a: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veřejné neziskové organizace</a:t>
            </a:r>
          </a:p>
        </p:txBody>
      </p:sp>
    </p:spTree>
    <p:extLst>
      <p:ext uri="{BB962C8B-B14F-4D97-AF65-F5344CB8AC3E}">
        <p14:creationId xmlns:p14="http://schemas.microsoft.com/office/powerpoint/2010/main" xmlns="" val="169448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</a:rPr>
              <a:t>Některé problémové oblasti zavádění účetní reformy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850" y="1628775"/>
            <a:ext cx="8640763" cy="5040313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v oblasti rozpočtování se dosud uplatňuje cash báze, přetrvává rozpor mezi legislativními normami upravujícími účetnictví a rozpočtovými pravidly v </a:t>
            </a:r>
            <a:r>
              <a:rPr lang="cs-CZ" altLang="cs-CZ" sz="2400" dirty="0" smtClean="0">
                <a:latin typeface="Tahoma" pitchFamily="34" charset="0"/>
              </a:rPr>
              <a:t>ČR</a:t>
            </a:r>
          </a:p>
          <a:p>
            <a:pPr algn="just">
              <a:buNone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ocenění některého </a:t>
            </a:r>
            <a:r>
              <a:rPr lang="cs-CZ" altLang="cs-CZ" sz="2400" dirty="0" smtClean="0">
                <a:latin typeface="Tahoma" pitchFamily="34" charset="0"/>
              </a:rPr>
              <a:t>majetku</a:t>
            </a:r>
          </a:p>
          <a:p>
            <a:pPr algn="just">
              <a:buNone/>
            </a:pPr>
            <a:endParaRPr lang="cs-CZ" altLang="cs-CZ" sz="2400" dirty="0">
              <a:latin typeface="Tahoma" pitchFamily="34" charset="0"/>
            </a:endParaRPr>
          </a:p>
          <a:p>
            <a:pPr algn="just"/>
            <a:r>
              <a:rPr lang="cs-CZ" altLang="cs-CZ" sz="2400" dirty="0">
                <a:latin typeface="Tahoma" pitchFamily="34" charset="0"/>
              </a:rPr>
              <a:t>výrazné problémy plynoucí ze způsobu přidělování transferů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1036638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>
                <a:latin typeface="Tahoma" pitchFamily="34" charset="0"/>
                <a:cs typeface="Arial" charset="0"/>
              </a:rPr>
              <a:t>Organizační složky ÚSC</a:t>
            </a:r>
          </a:p>
        </p:txBody>
      </p:sp>
      <p:sp>
        <p:nvSpPr>
          <p:cNvPr id="10243" name="Rectangle 3"/>
          <p:cNvSpPr>
            <a:spLocks noGrp="1"/>
          </p:cNvSpPr>
          <p:nvPr>
            <p:ph sz="quarter" idx="4294967295"/>
          </p:nvPr>
        </p:nvSpPr>
        <p:spPr>
          <a:xfrm>
            <a:off x="250825" y="1412776"/>
            <a:ext cx="8713788" cy="5213449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Organizace bez právní subjektivity 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h</a:t>
            </a: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ospodaří jménem svého zřizovatele</a:t>
            </a:r>
          </a:p>
          <a:p>
            <a:pPr lvl="1" algn="just">
              <a:buFontTx/>
              <a:buChar char="•"/>
            </a:pPr>
            <a:endParaRPr lang="cs-CZ" altLang="cs-CZ" sz="26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 takové činnosti, které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nevyžadují velký počet zaměstnanců,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nepotřebují složité a rozsáhlé strojní nebo jiné technické vybavení,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nejsou vnitřně odvětvově či jinak organizačně členěné,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nevstupují do složitých ekonomických nebo právních vztahů.</a:t>
            </a:r>
          </a:p>
        </p:txBody>
      </p:sp>
    </p:spTree>
    <p:extLst>
      <p:ext uri="{BB962C8B-B14F-4D97-AF65-F5344CB8AC3E}">
        <p14:creationId xmlns:p14="http://schemas.microsoft.com/office/powerpoint/2010/main" xmlns="" val="6014124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Organizační složky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Zastupitelstvo ÚSC 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zřizuje OS 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jmenuje vedoucího OS, určí jeho práva a povinnosti</a:t>
            </a: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Pracovníci OS jsou zaměstnanci OÚ 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OS: knihovny, informační střediska,..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953782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Nadpis 1"/>
          <p:cNvSpPr>
            <a:spLocks noGrp="1"/>
          </p:cNvSpPr>
          <p:nvPr>
            <p:ph type="title" idx="4294967295"/>
          </p:nvPr>
        </p:nvSpPr>
        <p:spPr>
          <a:xfrm>
            <a:off x="0" y="-609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>
                <a:latin typeface="Tahoma" pitchFamily="34" charset="0"/>
                <a:cs typeface="Arial" charset="0"/>
              </a:rPr>
              <a:t>Hospodaření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288" y="1600200"/>
            <a:ext cx="8370887" cy="48529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OS není účetní jednotkou ani samostatnou právnickou osobou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veškeré příjmy a výdaje OS v rozpočtu zřizovatele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rozpočet OS je součástí rozpočtu zřizovatele. 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Obec dává oprávnění k dispozicím s rozpočtem OS svému úřadu a také podle potřeby odpovědnému vedoucímu OS</a:t>
            </a:r>
          </a:p>
        </p:txBody>
      </p:sp>
    </p:spTree>
    <p:extLst>
      <p:ext uri="{BB962C8B-B14F-4D97-AF65-F5344CB8AC3E}">
        <p14:creationId xmlns:p14="http://schemas.microsoft.com/office/powerpoint/2010/main" xmlns="" val="56282166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dpis 1"/>
          <p:cNvSpPr>
            <a:spLocks noGrp="1"/>
          </p:cNvSpPr>
          <p:nvPr>
            <p:ph type="title" idx="4294967295"/>
          </p:nvPr>
        </p:nvSpPr>
        <p:spPr>
          <a:xfrm>
            <a:off x="-31846" y="0"/>
            <a:ext cx="9175846" cy="1143000"/>
          </a:xfrm>
          <a:solidFill>
            <a:srgbClr val="9E0000"/>
          </a:solidFill>
          <a:ln/>
        </p:spPr>
        <p:txBody>
          <a:bodyPr/>
          <a:lstStyle/>
          <a:p>
            <a:endParaRPr lang="cs-CZ" altLang="cs-CZ" sz="4000" dirty="0">
              <a:latin typeface="Tahoma" pitchFamily="34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288" y="1600200"/>
            <a:ext cx="8370887" cy="46370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oprávnění disponovat jen s prostředky, které zabezpečují běžný provoz</a:t>
            </a:r>
          </a:p>
          <a:p>
            <a:pPr lvl="1" algn="just">
              <a:buFontTx/>
              <a:buChar char="•"/>
            </a:pPr>
            <a:r>
              <a:rPr lang="cs-CZ" altLang="cs-CZ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provozní záloha v hotovosti nebo na běžném účtu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nevyčerpaná záloha se vrací zřizovateli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OS může být oprávněna vybírat některé příjmy z její činnosti. </a:t>
            </a:r>
          </a:p>
          <a:p>
            <a:pPr algn="just"/>
            <a:endParaRPr lang="cs-CZ" altLang="cs-CZ" sz="28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18757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9E0000"/>
          </a:solidFill>
          <a:ln/>
        </p:spPr>
        <p:txBody>
          <a:bodyPr anchor="t"/>
          <a:lstStyle/>
          <a:p>
            <a:pPr marL="342900" indent="-342900" algn="just">
              <a:spcBef>
                <a:spcPct val="20000"/>
              </a:spcBef>
            </a:pPr>
            <a:r>
              <a:rPr lang="cs-CZ" altLang="cs-CZ" sz="2000" b="1" dirty="0">
                <a:solidFill>
                  <a:schemeClr val="tx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Př.(1) OS – knihovna. Obec poskytuje provozní zálohu 20 000 Kč. OS nakoupí knihy za 5 000 Kč, hradí 6 000 Kč za internetové připojení a nakupuje materiál za 1 500 Kč. </a:t>
            </a:r>
          </a:p>
        </p:txBody>
      </p:sp>
      <p:sp>
        <p:nvSpPr>
          <p:cNvPr id="314371" name="Rectangle 3"/>
          <p:cNvSpPr>
            <a:spLocks noGrp="1"/>
          </p:cNvSpPr>
          <p:nvPr>
            <p:ph sz="quarter" idx="4294967295"/>
          </p:nvPr>
        </p:nvSpPr>
        <p:spPr>
          <a:xfrm>
            <a:off x="0" y="1484784"/>
            <a:ext cx="9144000" cy="51117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     	</a:t>
            </a:r>
            <a:r>
              <a:rPr lang="cs-CZ" altLang="cs-CZ" sz="20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Kč	MD	Dal	pol.	  §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1) Poskytování provozní zálohy           	20 000	314	231	5181	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2) Vyúčtování operací knihovny na základě údajů z peněžního deníku koncem měsíce: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nákup knih		         	5 000	501	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platba za internetové připojení  	6 000	518	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c) platba za materiál			1 500	501	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3) Zúčtování výdajů s poskytnutou zálohou na konci měsíce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snížení zálohy	           	            - 12 500	</a:t>
            </a:r>
            <a:r>
              <a:rPr lang="cs-CZ" altLang="cs-CZ" sz="20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231</a:t>
            </a: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5181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nákup knih		         	5 000		231	5136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c) platba za internetové připojení     	6 000 		231	5162	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d) platba za materiál	         	    	1 500		231	5139	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18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4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/>
          </p:cNvSpPr>
          <p:nvPr>
            <p:ph type="title" idx="4294967295"/>
          </p:nvPr>
        </p:nvSpPr>
        <p:spPr>
          <a:xfrm>
            <a:off x="-10570" y="0"/>
            <a:ext cx="9144000" cy="1242046"/>
          </a:xfrm>
          <a:solidFill>
            <a:srgbClr val="9E0000"/>
          </a:solidFill>
          <a:ln/>
        </p:spPr>
        <p:txBody>
          <a:bodyPr anchor="t"/>
          <a:lstStyle/>
          <a:p>
            <a:pPr marL="342900" indent="-342900" algn="just">
              <a:spcBef>
                <a:spcPct val="20000"/>
              </a:spcBef>
            </a:pPr>
            <a:r>
              <a:rPr lang="cs-CZ" altLang="cs-CZ" sz="2000" b="1">
                <a:solidFill>
                  <a:schemeClr val="tx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(2) OS – knihovna. Přijímá poplatky za půjčovné 2 000 Kč a za poskytování přístupu k internetu 1 000 Kč v hotovosti, které převádí do rozpočtu obce. Na konci období vrací do rozpočtu nevyčerpanou zálohu.</a:t>
            </a:r>
          </a:p>
        </p:txBody>
      </p:sp>
      <p:sp>
        <p:nvSpPr>
          <p:cNvPr id="315395" name="Rectangle 3"/>
          <p:cNvSpPr>
            <a:spLocks noGrp="1"/>
          </p:cNvSpPr>
          <p:nvPr>
            <p:ph sz="quarter" idx="4294967295"/>
          </p:nvPr>
        </p:nvSpPr>
        <p:spPr>
          <a:xfrm>
            <a:off x="107950" y="1412875"/>
            <a:ext cx="9036050" cy="50688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</a:t>
            </a:r>
            <a:r>
              <a:rPr lang="cs-CZ" altLang="cs-CZ" sz="20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Kč	MD	Dal          pol.	  §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5) Příjem z půjčovného			2 000	261	602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6) Příjem za poskytování internetu	1 000	261	602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7) Převod do rozpočtu obce – pokladní deník		  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3 000	262	261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8) Příjem do rozpočtu obce – bankovní výpis: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a) příjem z půjčovného		2 000	231	262      2111    3314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b) příjem za poskytování internetu	1 000	231	262      2111    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9) Převod nevyčerpaných prostředků na konci roku	  </a:t>
            </a:r>
          </a:p>
          <a:p>
            <a:pPr algn="just">
              <a:buFontTx/>
              <a:buNone/>
            </a:pPr>
            <a:r>
              <a:rPr lang="cs-CZ" altLang="cs-CZ" sz="20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		7 500	231	314	5181   3314</a:t>
            </a:r>
          </a:p>
          <a:p>
            <a:pPr algn="just">
              <a:buFontTx/>
              <a:buNone/>
            </a:pPr>
            <a:endParaRPr lang="cs-CZ" altLang="cs-CZ" sz="20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278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1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Příspěvkové organizace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600200"/>
            <a:ext cx="8515350" cy="49974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>
              <a:buFontTx/>
              <a:buNone/>
            </a:pP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Právnické osoby - </a:t>
            </a:r>
            <a:r>
              <a:rPr lang="cs-CZ" altLang="cs-CZ" sz="2800" b="1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právní subjektivita</a:t>
            </a:r>
          </a:p>
          <a:p>
            <a:pPr algn="just">
              <a:buFontTx/>
              <a:buNone/>
            </a:pPr>
            <a:endParaRPr lang="cs-CZ" altLang="cs-CZ" sz="1000" b="1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Takové činnosti, které jsou zpravidla neziskové a jejichž rozsah, struktura a složitost vyžadují samostatnou právní subjektivitu</a:t>
            </a:r>
          </a:p>
          <a:p>
            <a:pPr algn="just">
              <a:buFontTx/>
              <a:buNone/>
            </a:pPr>
            <a:endParaRPr lang="cs-CZ" altLang="cs-CZ" sz="10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ZŠ, MŠ, divadla, kina,..</a:t>
            </a:r>
          </a:p>
          <a:p>
            <a:pPr algn="just">
              <a:buFontTx/>
              <a:buNone/>
            </a:pPr>
            <a:endParaRPr lang="cs-CZ" altLang="cs-CZ" sz="10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28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Zřízena zastupitelstvem ÚSC, rozhodnutí o zřízení + zřizovací listina v Ústředním věstníku ČR, zápis PO do obchodního rejstříku ČR</a:t>
            </a:r>
          </a:p>
        </p:txBody>
      </p:sp>
    </p:spTree>
    <p:extLst>
      <p:ext uri="{BB962C8B-B14F-4D97-AF65-F5344CB8AC3E}">
        <p14:creationId xmlns:p14="http://schemas.microsoft.com/office/powerpoint/2010/main" xmlns="" val="306544445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Hospodaření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600200"/>
            <a:ext cx="8713788" cy="50688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Hlavní činnost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Doplňková činnost (souhlas zřizovatele) 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poskytuje příspěvek na provoz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zpravidla v návaznosti na výkony nebo jiná kritéria jejích potřeb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399886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endParaRPr lang="cs-CZ" altLang="cs-CZ" sz="4000">
              <a:latin typeface="Tahoma" pitchFamily="34" charset="0"/>
              <a:cs typeface="Arial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1600200"/>
            <a:ext cx="9144000" cy="49974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může uložit odvod do svého rozpočtu, jestliže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plánované V překračují plánované N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investiční zdroje jsou větší, než je jejich potřeba užití podle rozhodnutí zřizovatele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 porušila rozpočtovou kázeň</a:t>
            </a:r>
          </a:p>
          <a:p>
            <a:pPr lvl="1" algn="just">
              <a:buFontTx/>
              <a:buChar char="•"/>
            </a:pPr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Vztah rozpočtu PO k rozpočtu zřizovatele lze během roku změnit v neprospěch PO jen ze závažných, objektivně působících příčin.</a:t>
            </a:r>
          </a:p>
        </p:txBody>
      </p:sp>
    </p:spTree>
    <p:extLst>
      <p:ext uri="{BB962C8B-B14F-4D97-AF65-F5344CB8AC3E}">
        <p14:creationId xmlns:p14="http://schemas.microsoft.com/office/powerpoint/2010/main" xmlns="" val="315722346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Porušení rozpočtové kázně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1571625"/>
            <a:ext cx="9144000" cy="528637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použití prostředků od zřizovatele v rozporu se stanoveným účelem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převedení do PF více finančních prostředků, než stanoví zákon nebo než rozhodl zřizovatel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použití prostředků svého PF na jiný účel, než stanoví zákon nebo jiný právní předpis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použití provozních prostředků na účel, na který měly být použity prostředky PF podle zákona</a:t>
            </a: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překročení stanoveného nebo přípustného objem prostředků na platy, pokud toto překročení do 31. prosince nekryla ze svého fondu odměn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4111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 idx="4294967295"/>
          </p:nvPr>
        </p:nvSpPr>
        <p:spPr>
          <a:xfrm>
            <a:off x="-1690" y="0"/>
            <a:ext cx="9144000" cy="990600"/>
          </a:xfrm>
          <a:solidFill>
            <a:srgbClr val="7030A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</a:rPr>
              <a:t>Novela zákona č. 563/1991 Sb., o účetnictví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412776"/>
            <a:ext cx="9144000" cy="5068888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Tahoma" pitchFamily="34" charset="0"/>
              </a:rPr>
              <a:t>účinnost od 1. 1. 2009: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upravuje definici tzv. vybraných účetních jednotek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upravuje postup provádění konsolidace účetnictví státu a vybraných účetních jednotek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povinné ocenění reálnou hodnotou u majetku, který je určen k prodeji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povinnost sestavovat Výkaz zisku a ztráty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zjednodušený rozsah účetnictví lze nově pouze pro příspěvkové organizace rozhodnutím zřizovatele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</a:rPr>
              <a:t>povinnost vždy se řídit ČÚS u vybraných účetních jednotek</a:t>
            </a:r>
          </a:p>
          <a:p>
            <a:pPr algn="just"/>
            <a:endParaRPr lang="cs-CZ" altLang="cs-CZ" sz="2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4000" dirty="0">
                <a:latin typeface="Tahoma" pitchFamily="34" charset="0"/>
                <a:cs typeface="Arial" charset="0"/>
              </a:rPr>
              <a:t>Majetek příspěvkových organizací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1643063"/>
            <a:ext cx="9144000" cy="521493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hospodaří se svěřeným majetkem v rozsahu stanoveném zřizovací listinou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nabývá majetek pro svého zřizovatele 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může stanovit, ve kterých případech je k nabytí takového majetku třeba jeho předchozí písemný souhlas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122391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12192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PO může nabýt pouze majetek potřebný k výkonu činnosti, pro kterou byla zřízena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2420938"/>
            <a:ext cx="9144000" cy="443706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a to: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bezúplatným převodem od svého zřizovatele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darem s předchozím písemným souhlasem zřizovatele,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děděním; bez předchozího písemného souhlasu zřizovatele je příspěvková organizace povinna dědictví odmítnout, nebo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jiným způsobem na základě rozhodnutí zřizovatele.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992921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2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200" dirty="0">
                <a:latin typeface="Tahoma" pitchFamily="34" charset="0"/>
                <a:cs typeface="Arial" charset="0"/>
              </a:rPr>
            </a:br>
            <a:r>
              <a:rPr lang="cs-CZ" altLang="cs-CZ" sz="3200" dirty="0">
                <a:latin typeface="Tahoma" pitchFamily="34" charset="0"/>
                <a:cs typeface="Arial" charset="0"/>
              </a:rPr>
              <a:t>1. Smlouva o výpůjčce mezi ÚSC a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412776"/>
            <a:ext cx="8715375" cy="5230912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Vlastnictví: ÚSC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Evidence: ÚSC v rozvaze, PO v podrozvaze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Smlouva o výpůjčce je bezúplatná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Velké opravy a TZ provádí ÚSC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Lze povolit pořízení TZ ze zdrojů PO a evidovat v PO, PO může TZ odepisovat účetně (nikoliv daňově)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Daňová problematika – kromě běžných oprav a údržby nemá PO ve vztahu k majetku žádný daňově uznatelný náklad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Dotace na pořízení DM – příjemcem je ÚSC</a:t>
            </a:r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00063" y="6492875"/>
            <a:ext cx="8248650" cy="365125"/>
          </a:xfrm>
          <a:noFill/>
          <a:ln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cs-CZ" altLang="cs-CZ">
                <a:solidFill>
                  <a:schemeClr val="tx2"/>
                </a:solidFill>
                <a:latin typeface="Tw Cen MT" pitchFamily="34" charset="-18"/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265026010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Nadpis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Tahoma" pitchFamily="34" charset="0"/>
                <a:cs typeface="Arial" charset="0"/>
              </a:rPr>
            </a:br>
            <a:r>
              <a:rPr lang="cs-CZ" altLang="cs-CZ" sz="3600" dirty="0">
                <a:latin typeface="Tahoma" pitchFamily="34" charset="0"/>
                <a:cs typeface="Arial" charset="0"/>
              </a:rPr>
              <a:t>1. Smlouva o výpůjčce mezi ÚSC a PO</a:t>
            </a:r>
          </a:p>
        </p:txBody>
      </p:sp>
      <p:sp>
        <p:nvSpPr>
          <p:cNvPr id="10957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14313" y="2500313"/>
            <a:ext cx="8551862" cy="3595687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Vhodné u malých PO bez vedlejší hospodářské činnosti, s malým počtem zaměstnanců, které by nebyly schopny zajistit větší opravy užívané budovy ve své režii.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9572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360921298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73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Tahoma" pitchFamily="34" charset="0"/>
                <a:cs typeface="Arial" charset="0"/>
              </a:rPr>
            </a:br>
            <a:r>
              <a:rPr lang="cs-CZ" altLang="cs-CZ" sz="3600" dirty="0">
                <a:latin typeface="Tahoma" pitchFamily="34" charset="0"/>
                <a:cs typeface="Arial" charset="0"/>
              </a:rPr>
              <a:t>2. Smlouva nájemní mezi ÚSC a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57188" y="1600200"/>
            <a:ext cx="8643937" cy="497205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Vlastnictví – ÚSC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v rozvaze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 v podrozvaze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Velké opravy a TZ provádí ÚSC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Lze povolit pořízení TZ ze zdrojů PO a evidovat v PO, PO může TZ odepisovat účetně i daňově</a:t>
            </a:r>
          </a:p>
        </p:txBody>
      </p:sp>
      <p:sp>
        <p:nvSpPr>
          <p:cNvPr id="110596" name="Obdélník 3"/>
          <p:cNvSpPr>
            <a:spLocks noChangeArrowheads="1"/>
          </p:cNvSpPr>
          <p:nvPr/>
        </p:nvSpPr>
        <p:spPr bwMode="auto">
          <a:xfrm>
            <a:off x="395288" y="6550025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1600846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600" dirty="0">
                <a:latin typeface="Tahoma" pitchFamily="34" charset="0"/>
                <a:cs typeface="Arial" charset="0"/>
              </a:rPr>
            </a:br>
            <a:r>
              <a:rPr lang="cs-CZ" altLang="cs-CZ" sz="3600" dirty="0">
                <a:latin typeface="Tahoma" pitchFamily="34" charset="0"/>
                <a:cs typeface="Arial" charset="0"/>
              </a:rPr>
              <a:t>2. Smlouva nájemní mezi ÚSC a PO</a:t>
            </a:r>
          </a:p>
        </p:txBody>
      </p:sp>
      <p:sp>
        <p:nvSpPr>
          <p:cNvPr id="11161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850" y="1600200"/>
            <a:ext cx="8568630" cy="4708525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daňově uznatelný náklad PO je nájemné, náklady na běžné opravy a údržbu, TZ (pokud je pořízeno ze zdrojů PO, PO jej účetně eviduje)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 algn="just">
              <a:buFontTx/>
              <a:buChar char="•"/>
            </a:pPr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příjemcem je ÚSC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Vhodné u PO, která část budovy využívá např. pro hospodářskou činnost</a:t>
            </a:r>
          </a:p>
          <a:p>
            <a:pPr algn="just"/>
            <a:r>
              <a:rPr lang="cs-CZ" altLang="cs-CZ" sz="26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Není vhodné, pokud by smlouva byla pouze účelová</a:t>
            </a:r>
          </a:p>
        </p:txBody>
      </p:sp>
      <p:sp>
        <p:nvSpPr>
          <p:cNvPr id="111620" name="Obdélník 3"/>
          <p:cNvSpPr>
            <a:spLocks noChangeArrowheads="1"/>
          </p:cNvSpPr>
          <p:nvPr/>
        </p:nvSpPr>
        <p:spPr bwMode="auto">
          <a:xfrm>
            <a:off x="323850" y="6550025"/>
            <a:ext cx="846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310105495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999" cy="125095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4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400" dirty="0">
                <a:latin typeface="Tahoma" pitchFamily="34" charset="0"/>
                <a:cs typeface="Arial" charset="0"/>
              </a:rPr>
            </a:br>
            <a:r>
              <a:rPr lang="cs-CZ" altLang="cs-CZ" sz="3400" dirty="0">
                <a:latin typeface="Tahoma" pitchFamily="34" charset="0"/>
                <a:cs typeface="Arial" charset="0"/>
              </a:rPr>
              <a:t>3. Předání k hospodaření („svěřený“ majetek)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643938" cy="46863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Vlastnictví – ÚSC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 v rozvaze, analyticky odděleně od  majetku, který má ve vlastnictví; PO odepisuje.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v podrozvaze.  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Peněžní převody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pokrývá v rámci příspěvku na provoz odpisy staveb;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 případě, že zdroje IF z odpisů jsou vyšší než investiční potřeba PO, lze nařídit odvod z odpisů do rozpočtu zřizovatele.</a:t>
            </a:r>
          </a:p>
        </p:txBody>
      </p:sp>
      <p:sp>
        <p:nvSpPr>
          <p:cNvPr id="112644" name="Obdélník 3"/>
          <p:cNvSpPr>
            <a:spLocks noChangeArrowheads="1"/>
          </p:cNvSpPr>
          <p:nvPr/>
        </p:nvSpPr>
        <p:spPr bwMode="auto">
          <a:xfrm>
            <a:off x="323850" y="6550025"/>
            <a:ext cx="8569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54123990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999" cy="125095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4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400" dirty="0">
                <a:latin typeface="Tahoma" pitchFamily="34" charset="0"/>
                <a:cs typeface="Arial" charset="0"/>
              </a:rPr>
            </a:br>
            <a:r>
              <a:rPr lang="cs-CZ" altLang="cs-CZ" sz="3400" dirty="0">
                <a:latin typeface="Tahoma" pitchFamily="34" charset="0"/>
                <a:cs typeface="Arial" charset="0"/>
              </a:rPr>
              <a:t>3. Předání k hospodaření („svěřený“ majetek)</a:t>
            </a:r>
          </a:p>
        </p:txBody>
      </p:sp>
      <p:sp>
        <p:nvSpPr>
          <p:cNvPr id="11366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929688" cy="46863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</a:t>
            </a:r>
          </a:p>
          <a:p>
            <a:pPr algn="just"/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 algn="just">
              <a:buFontTx/>
              <a:buChar char="•"/>
            </a:pPr>
            <a:r>
              <a:rPr lang="cs-CZ" altLang="cs-CZ" sz="26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příjemcem je PO, i přímo, ale správně prostřednictvím zřizovatele</a:t>
            </a:r>
          </a:p>
          <a:p>
            <a:pPr algn="just"/>
            <a:endParaRPr lang="cs-CZ" altLang="cs-CZ" sz="260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3668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395649780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752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4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400" dirty="0">
                <a:latin typeface="Tahoma" pitchFamily="34" charset="0"/>
                <a:cs typeface="Arial" charset="0"/>
              </a:rPr>
            </a:br>
            <a:r>
              <a:rPr lang="cs-CZ" altLang="cs-CZ" sz="3400" dirty="0">
                <a:latin typeface="Tahoma" pitchFamily="34" charset="0"/>
                <a:cs typeface="Arial" charset="0"/>
              </a:rPr>
              <a:t>4. Bezúplatný převod od svého zřizovatele</a:t>
            </a:r>
          </a:p>
        </p:txBody>
      </p:sp>
      <p:sp>
        <p:nvSpPr>
          <p:cNvPr id="11469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Vlastnictví – PO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 v rozvaze, analyticky odděleně od  majetku, který je svěřený (ve vlastnictví jiné osoby); PO odepisuje.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nikde.  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Peněžní převody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pokrývá v rámci příspěvku na provoz odpisy staveb;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 případě, že zdroje IF z odpisů jsou vyšší než investiční potřeba PO, lze nařídit odvod z odpisů do rozpočtu zřizovatele.</a:t>
            </a:r>
          </a:p>
        </p:txBody>
      </p:sp>
      <p:sp>
        <p:nvSpPr>
          <p:cNvPr id="114692" name="Obdélník 3"/>
          <p:cNvSpPr>
            <a:spLocks noChangeArrowheads="1"/>
          </p:cNvSpPr>
          <p:nvPr/>
        </p:nvSpPr>
        <p:spPr bwMode="auto">
          <a:xfrm>
            <a:off x="357188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413900716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E0000"/>
          </a:solidFill>
          <a:ln/>
        </p:spPr>
        <p:txBody>
          <a:bodyPr/>
          <a:lstStyle/>
          <a:p>
            <a:r>
              <a:rPr lang="cs-CZ" altLang="cs-CZ" sz="3400" dirty="0">
                <a:latin typeface="Tahoma" pitchFamily="34" charset="0"/>
                <a:cs typeface="Arial" charset="0"/>
              </a:rPr>
              <a:t>Dlouhodobý majetek </a:t>
            </a:r>
            <a:br>
              <a:rPr lang="cs-CZ" altLang="cs-CZ" sz="3400" dirty="0">
                <a:latin typeface="Tahoma" pitchFamily="34" charset="0"/>
                <a:cs typeface="Arial" charset="0"/>
              </a:rPr>
            </a:br>
            <a:r>
              <a:rPr lang="cs-CZ" altLang="cs-CZ" sz="3400" dirty="0">
                <a:latin typeface="Tahoma" pitchFamily="34" charset="0"/>
                <a:cs typeface="Arial" charset="0"/>
              </a:rPr>
              <a:t>4. Bezúplatný převod od svého zřizovatele</a:t>
            </a:r>
          </a:p>
        </p:txBody>
      </p:sp>
      <p:sp>
        <p:nvSpPr>
          <p:cNvPr id="1157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85750" y="1600200"/>
            <a:ext cx="8480425" cy="4495800"/>
          </a:xfrm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eviduje).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Daňové odpisy majetku bezúplatně převedeného od r. 2007 nejsou uznatelné.</a:t>
            </a:r>
          </a:p>
          <a:p>
            <a:pPr algn="just"/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 algn="just">
              <a:buFontTx/>
              <a:buChar char="•"/>
            </a:pPr>
            <a:r>
              <a:rPr lang="cs-CZ" altLang="cs-CZ" sz="240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příjemcem je PO, i přímo, ale správně prostřednictvím zřizovatele</a:t>
            </a:r>
          </a:p>
        </p:txBody>
      </p:sp>
      <p:sp>
        <p:nvSpPr>
          <p:cNvPr id="115716" name="Obdélník 3"/>
          <p:cNvSpPr>
            <a:spLocks noChangeArrowheads="1"/>
          </p:cNvSpPr>
          <p:nvPr/>
        </p:nvSpPr>
        <p:spPr bwMode="auto">
          <a:xfrm>
            <a:off x="357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chemeClr val="tx2"/>
                </a:solidFill>
              </a:rPr>
              <a:t>Zdroj: Schneiderová, I.: Majetek krajů, měst, obcí, DSO a příspěvkových organizací. Archa: Praha 2010</a:t>
            </a:r>
          </a:p>
        </p:txBody>
      </p:sp>
    </p:spTree>
    <p:extLst>
      <p:ext uri="{BB962C8B-B14F-4D97-AF65-F5344CB8AC3E}">
        <p14:creationId xmlns:p14="http://schemas.microsoft.com/office/powerpoint/2010/main" xmlns="" val="226166818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8_Mediá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ýchoz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1077</TotalTime>
  <Words>5227</Words>
  <Application>Microsoft Office PowerPoint</Application>
  <PresentationFormat>Předvádění na obrazovce (4:3)</PresentationFormat>
  <Paragraphs>1114</Paragraphs>
  <Slides>112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112</vt:i4>
      </vt:variant>
    </vt:vector>
  </HeadingPairs>
  <TitlesOfParts>
    <vt:vector size="114" baseType="lpstr">
      <vt:lpstr>Výchozí návrh</vt:lpstr>
      <vt:lpstr>8_Medián</vt:lpstr>
      <vt:lpstr>ÚČTETNICTVÍ ÚSC,  ROZPOČET ÚSC</vt:lpstr>
      <vt:lpstr>ÚČETNÍ REFORMA  v oblasti veřejných financí</vt:lpstr>
      <vt:lpstr>Mezinárodní východiska reformy </vt:lpstr>
      <vt:lpstr>Základní cíle účetní reformy</vt:lpstr>
      <vt:lpstr>Snímek 5</vt:lpstr>
      <vt:lpstr>Hlavní změny v účetnictví</vt:lpstr>
      <vt:lpstr>Snímek 7</vt:lpstr>
      <vt:lpstr>Některé problémové oblasti zavádění účetní reformy</vt:lpstr>
      <vt:lpstr>Novela zákona č. 563/1991 Sb., o účetnictví </vt:lpstr>
      <vt:lpstr>Novela zákona č. 563/1991 Sb., o účetnictví </vt:lpstr>
      <vt:lpstr>Základní pojmy – specifika ÚSC </vt:lpstr>
      <vt:lpstr>Právní úprava účetnictví ÚSC</vt:lpstr>
      <vt:lpstr>Další vyhlášky související s reformou</vt:lpstr>
      <vt:lpstr>Normy, které vymezují postavení a hospodaření ÚSC – zejména:</vt:lpstr>
      <vt:lpstr>Rozdílnost účetnictví ÚSC oproti podnikatelským subjektům</vt:lpstr>
      <vt:lpstr>Rozlišení mezi rozpočtovou  a podnikatelskou činností</vt:lpstr>
      <vt:lpstr>Rozpočet obcí a krajů</vt:lpstr>
      <vt:lpstr>Snímek 18</vt:lpstr>
      <vt:lpstr>Omezení rozpočtu</vt:lpstr>
      <vt:lpstr>Rozpočtová skladba</vt:lpstr>
      <vt:lpstr>Základní členění rozpočtové skladby</vt:lpstr>
      <vt:lpstr>Druhové členění</vt:lpstr>
      <vt:lpstr>Financující operace</vt:lpstr>
      <vt:lpstr>Snímek 24</vt:lpstr>
      <vt:lpstr>Odvětvové členění</vt:lpstr>
      <vt:lpstr>Odpovědnostní členění</vt:lpstr>
      <vt:lpstr>Konsolidační členění</vt:lpstr>
      <vt:lpstr>Vztah účetnictví a rozpočtu</vt:lpstr>
      <vt:lpstr>231 – Základní běžný účet</vt:lpstr>
      <vt:lpstr>261 – Pokladna</vt:lpstr>
      <vt:lpstr>Pokladna – příklad – prostředky přijaté v hotovosti odvedeny na bankovní účet (ZBÚ)</vt:lpstr>
      <vt:lpstr>Pokladna – příklad – záloha pokladně je navýšena o prostředky přijaté v hotovosti</vt:lpstr>
      <vt:lpstr>Pokladna – příklad – výdaje uhrazené v hotovosti</vt:lpstr>
      <vt:lpstr>Peněžní fondy ÚSC</vt:lpstr>
      <vt:lpstr>Statut peněžního fondu</vt:lpstr>
      <vt:lpstr>Snímek 36</vt:lpstr>
      <vt:lpstr>Účtování peněžního fondu</vt:lpstr>
      <vt:lpstr>Snímek 38</vt:lpstr>
      <vt:lpstr>Tvorba fondu</vt:lpstr>
      <vt:lpstr>Snímek 40</vt:lpstr>
      <vt:lpstr>Použití fondů</vt:lpstr>
      <vt:lpstr>Majetek ÚSC</vt:lpstr>
      <vt:lpstr>Zákon o obcích a majetek</vt:lpstr>
      <vt:lpstr>Publikační povinnost obce</vt:lpstr>
      <vt:lpstr>Zákon o krajích a majetek</vt:lpstr>
      <vt:lpstr>Dlouhodobý majetek</vt:lpstr>
      <vt:lpstr>Analytické účty k majetku</vt:lpstr>
      <vt:lpstr>Vyhláška 410/2009 Sb.</vt:lpstr>
      <vt:lpstr>DHM – Vyhláška 410/2009 Sb., §14:</vt:lpstr>
      <vt:lpstr>DNM – Vyhláška 410/2009 Sb., §11:</vt:lpstr>
      <vt:lpstr>Dlouhodobý finanční majetek  – Vyhláška 410/2009 Sb., §17:</vt:lpstr>
      <vt:lpstr>Drobný DM</vt:lpstr>
      <vt:lpstr>Uspořádací účty TZ</vt:lpstr>
      <vt:lpstr>Podrozvahová evidence majetku</vt:lpstr>
      <vt:lpstr>KRÁTKODOBÝ MAJETEK</vt:lpstr>
      <vt:lpstr>Zásoby</vt:lpstr>
      <vt:lpstr>Transfery </vt:lpstr>
      <vt:lpstr>Přijaté transfery</vt:lpstr>
      <vt:lpstr>Snímek 59</vt:lpstr>
      <vt:lpstr>Přijetí neinvestičního transferu bez zálohy - nepodléhající vypořádání</vt:lpstr>
      <vt:lpstr>Neinvestiční transfer - vypořádání v běžném účetním období, záloha</vt:lpstr>
      <vt:lpstr>Neinvestiční transfer - vypořádání v následujícím účetním období, záloha</vt:lpstr>
      <vt:lpstr>Investiční transfery</vt:lpstr>
      <vt:lpstr>Průtokové transfery  – vypořádání v běžném účetním období</vt:lpstr>
      <vt:lpstr>Poskytování dotací</vt:lpstr>
      <vt:lpstr>Poskytnutí transferu od ÚSC na úhradu provozních výdajů nebo na pořízení DM - nepodléhající vypořádání</vt:lpstr>
      <vt:lpstr>Poskytnutí transferu od ÚSC na úhradu provozních výdajů nebo na pořízení DM -vypořádání v běžném účetním období</vt:lpstr>
      <vt:lpstr>Poskytnutí transferu od ÚSC na úhradu provozních výdajů nebo na pořízení DM - vypořádání v následujícím účetním období</vt:lpstr>
      <vt:lpstr>Půjčky</vt:lpstr>
      <vt:lpstr>Přijaté půjčky</vt:lpstr>
      <vt:lpstr>Krátkodobé závazky</vt:lpstr>
      <vt:lpstr>Dlouhodobé závazky – účtová skupina 45</vt:lpstr>
      <vt:lpstr>Úvěr přijatý na ZBÚ – na pořízení DM</vt:lpstr>
      <vt:lpstr>Úvěr čerpaný přímo z úvěrového účtu</vt:lpstr>
      <vt:lpstr>Návratné finanční výpomoci</vt:lpstr>
      <vt:lpstr>Poskytnuté půjčky</vt:lpstr>
      <vt:lpstr>Poskytnuté návratné finanční výpomoci</vt:lpstr>
      <vt:lpstr>Účtování o termínovaných vkladech</vt:lpstr>
      <vt:lpstr>Druhy organizací ÚSC</vt:lpstr>
      <vt:lpstr>Organizační složky ÚSC</vt:lpstr>
      <vt:lpstr>Organizační složky ÚSC</vt:lpstr>
      <vt:lpstr>Hospodaření OS</vt:lpstr>
      <vt:lpstr>Snímek 83</vt:lpstr>
      <vt:lpstr>Př.(1) OS – knihovna. Obec poskytuje provozní zálohu 20 000 Kč. OS nakoupí knihy za 5 000 Kč, hradí 6 000 Kč za internetové připojení a nakupuje materiál za 1 500 Kč. </vt:lpstr>
      <vt:lpstr>Př. (2) OS – knihovna. Přijímá poplatky za půjčovné 2 000 Kč a za poskytování přístupu k internetu 1 000 Kč v hotovosti, které převádí do rozpočtu obce. Na konci období vrací do rozpočtu nevyčerpanou zálohu.</vt:lpstr>
      <vt:lpstr>Příspěvkové organizace ÚSC</vt:lpstr>
      <vt:lpstr>Hospodaření PO</vt:lpstr>
      <vt:lpstr>Snímek 88</vt:lpstr>
      <vt:lpstr>Porušení rozpočtové kázně</vt:lpstr>
      <vt:lpstr>Majetek příspěvkových organizací</vt:lpstr>
      <vt:lpstr>PO může nabýt pouze majetek potřebný k výkonu činnosti, pro kterou byla zřízena </vt:lpstr>
      <vt:lpstr>Dlouhodobý majetek  1. Smlouva o výpůjčce mezi ÚSC a PO</vt:lpstr>
      <vt:lpstr>Dlouhodobý majetek  1. Smlouva o výpůjčce mezi ÚSC a PO</vt:lpstr>
      <vt:lpstr>Dlouhodobý majetek  2. Smlouva nájemní mezi ÚSC a PO</vt:lpstr>
      <vt:lpstr>Dlouhodobý majetek  2. Smlouva nájemní mezi ÚSC a PO</vt:lpstr>
      <vt:lpstr>Dlouhodobý majetek  3. Předání k hospodaření („svěřený“ majetek)</vt:lpstr>
      <vt:lpstr>Dlouhodobý majetek  3. Předání k hospodaření („svěřený“ majetek)</vt:lpstr>
      <vt:lpstr>Dlouhodobý majetek  4. Bezúplatný převod od svého zřizovatele</vt:lpstr>
      <vt:lpstr>Dlouhodobý majetek  4. Bezúplatný převod od svého zřizovatele</vt:lpstr>
      <vt:lpstr>Dlouhodobý majetek  5. Darování s předchozím písemným souhlasem zřizovatele</vt:lpstr>
      <vt:lpstr>Dlouhodobý majetek  5. Darování s předchozím písemným souhlasem zřizovatele</vt:lpstr>
      <vt:lpstr>Omezení PO  při vstupování do právních vztahů</vt:lpstr>
      <vt:lpstr>Omezení PO  při vstupování do právních vztahů</vt:lpstr>
      <vt:lpstr>Účetnictví PO</vt:lpstr>
      <vt:lpstr>Peněžní fondy PO</vt:lpstr>
      <vt:lpstr>Rezervní fond (účet 413, 414)</vt:lpstr>
      <vt:lpstr>Fond odměn (účet 411)</vt:lpstr>
      <vt:lpstr>FKSP (účet 412)</vt:lpstr>
      <vt:lpstr>FKSP (účet 412)</vt:lpstr>
      <vt:lpstr>Investiční fond (účet 416)</vt:lpstr>
      <vt:lpstr>Investiční fond (účet 416)</vt:lpstr>
      <vt:lpstr>Snímek 112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irenaO</dc:creator>
  <cp:lastModifiedBy>Zrada</cp:lastModifiedBy>
  <cp:revision>94</cp:revision>
  <dcterms:created xsi:type="dcterms:W3CDTF">2010-04-17T09:20:50Z</dcterms:created>
  <dcterms:modified xsi:type="dcterms:W3CDTF">2014-02-28T09:51:06Z</dcterms:modified>
</cp:coreProperties>
</file>