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83" r:id="rId2"/>
    <p:sldId id="329" r:id="rId3"/>
    <p:sldId id="374" r:id="rId4"/>
    <p:sldId id="332" r:id="rId5"/>
    <p:sldId id="375" r:id="rId6"/>
    <p:sldId id="377" r:id="rId7"/>
    <p:sldId id="376" r:id="rId8"/>
    <p:sldId id="378" r:id="rId9"/>
    <p:sldId id="397" r:id="rId10"/>
    <p:sldId id="396" r:id="rId11"/>
    <p:sldId id="399" r:id="rId12"/>
    <p:sldId id="400" r:id="rId13"/>
    <p:sldId id="401" r:id="rId14"/>
    <p:sldId id="425" r:id="rId15"/>
    <p:sldId id="390" r:id="rId16"/>
    <p:sldId id="381" r:id="rId17"/>
    <p:sldId id="380" r:id="rId18"/>
    <p:sldId id="383" r:id="rId19"/>
    <p:sldId id="382" r:id="rId20"/>
    <p:sldId id="384" r:id="rId21"/>
    <p:sldId id="386" r:id="rId22"/>
    <p:sldId id="387" r:id="rId23"/>
    <p:sldId id="403" r:id="rId24"/>
    <p:sldId id="388" r:id="rId25"/>
    <p:sldId id="385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23" r:id="rId36"/>
    <p:sldId id="413" r:id="rId37"/>
    <p:sldId id="414" r:id="rId38"/>
    <p:sldId id="415" r:id="rId39"/>
    <p:sldId id="416" r:id="rId40"/>
    <p:sldId id="417" r:id="rId41"/>
    <p:sldId id="418" r:id="rId42"/>
    <p:sldId id="419" r:id="rId43"/>
    <p:sldId id="420" r:id="rId44"/>
    <p:sldId id="421" r:id="rId45"/>
    <p:sldId id="422" r:id="rId46"/>
    <p:sldId id="424" r:id="rId47"/>
    <p:sldId id="398" r:id="rId48"/>
    <p:sldId id="392" r:id="rId49"/>
    <p:sldId id="42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Real Effective Exchange</a:t>
            </a:r>
            <a:r>
              <a:rPr lang="en-US" sz="2000" baseline="0">
                <a:latin typeface="Times New Roman" pitchFamily="18" charset="0"/>
                <a:cs typeface="Times New Roman" pitchFamily="18" charset="0"/>
              </a:rPr>
              <a:t> Rate for the USD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Rate</c:v>
                </c:pt>
              </c:strCache>
            </c:strRef>
          </c:tx>
          <c:marker>
            <c:symbol val="none"/>
          </c:marker>
          <c:cat>
            <c:numRef>
              <c:f>Лист1!$A$2:$A$497</c:f>
              <c:numCache>
                <c:formatCode>mmm\-yy</c:formatCode>
                <c:ptCount val="496"/>
                <c:pt idx="0">
                  <c:v>26665</c:v>
                </c:pt>
                <c:pt idx="1">
                  <c:v>26696</c:v>
                </c:pt>
                <c:pt idx="2">
                  <c:v>26724</c:v>
                </c:pt>
                <c:pt idx="3">
                  <c:v>26755</c:v>
                </c:pt>
                <c:pt idx="4">
                  <c:v>26785</c:v>
                </c:pt>
                <c:pt idx="5">
                  <c:v>26816</c:v>
                </c:pt>
                <c:pt idx="6">
                  <c:v>26846</c:v>
                </c:pt>
                <c:pt idx="7">
                  <c:v>26877</c:v>
                </c:pt>
                <c:pt idx="8">
                  <c:v>26908</c:v>
                </c:pt>
                <c:pt idx="9">
                  <c:v>26938</c:v>
                </c:pt>
                <c:pt idx="10">
                  <c:v>26969</c:v>
                </c:pt>
                <c:pt idx="11">
                  <c:v>26999</c:v>
                </c:pt>
                <c:pt idx="12">
                  <c:v>27030</c:v>
                </c:pt>
                <c:pt idx="13">
                  <c:v>27061</c:v>
                </c:pt>
                <c:pt idx="14">
                  <c:v>27089</c:v>
                </c:pt>
                <c:pt idx="15">
                  <c:v>27120</c:v>
                </c:pt>
                <c:pt idx="16">
                  <c:v>27150</c:v>
                </c:pt>
                <c:pt idx="17">
                  <c:v>27181</c:v>
                </c:pt>
                <c:pt idx="18">
                  <c:v>27211</c:v>
                </c:pt>
                <c:pt idx="19">
                  <c:v>27242</c:v>
                </c:pt>
                <c:pt idx="20">
                  <c:v>27273</c:v>
                </c:pt>
                <c:pt idx="21">
                  <c:v>27303</c:v>
                </c:pt>
                <c:pt idx="22">
                  <c:v>27334</c:v>
                </c:pt>
                <c:pt idx="23">
                  <c:v>27364</c:v>
                </c:pt>
                <c:pt idx="24">
                  <c:v>27395</c:v>
                </c:pt>
                <c:pt idx="25">
                  <c:v>27426</c:v>
                </c:pt>
                <c:pt idx="26">
                  <c:v>27454</c:v>
                </c:pt>
                <c:pt idx="27">
                  <c:v>27485</c:v>
                </c:pt>
                <c:pt idx="28">
                  <c:v>27515</c:v>
                </c:pt>
                <c:pt idx="29">
                  <c:v>27546</c:v>
                </c:pt>
                <c:pt idx="30">
                  <c:v>27576</c:v>
                </c:pt>
                <c:pt idx="31">
                  <c:v>27607</c:v>
                </c:pt>
                <c:pt idx="32">
                  <c:v>27638</c:v>
                </c:pt>
                <c:pt idx="33">
                  <c:v>27668</c:v>
                </c:pt>
                <c:pt idx="34">
                  <c:v>27699</c:v>
                </c:pt>
                <c:pt idx="35">
                  <c:v>27729</c:v>
                </c:pt>
                <c:pt idx="36">
                  <c:v>27760</c:v>
                </c:pt>
                <c:pt idx="37">
                  <c:v>27791</c:v>
                </c:pt>
                <c:pt idx="38">
                  <c:v>27820</c:v>
                </c:pt>
                <c:pt idx="39">
                  <c:v>27851</c:v>
                </c:pt>
                <c:pt idx="40">
                  <c:v>27881</c:v>
                </c:pt>
                <c:pt idx="41">
                  <c:v>27912</c:v>
                </c:pt>
                <c:pt idx="42">
                  <c:v>27942</c:v>
                </c:pt>
                <c:pt idx="43">
                  <c:v>27973</c:v>
                </c:pt>
                <c:pt idx="44">
                  <c:v>28004</c:v>
                </c:pt>
                <c:pt idx="45">
                  <c:v>28034</c:v>
                </c:pt>
                <c:pt idx="46">
                  <c:v>28065</c:v>
                </c:pt>
                <c:pt idx="47">
                  <c:v>28095</c:v>
                </c:pt>
                <c:pt idx="48">
                  <c:v>28126</c:v>
                </c:pt>
                <c:pt idx="49">
                  <c:v>28157</c:v>
                </c:pt>
                <c:pt idx="50">
                  <c:v>28185</c:v>
                </c:pt>
                <c:pt idx="51">
                  <c:v>28216</c:v>
                </c:pt>
                <c:pt idx="52">
                  <c:v>28246</c:v>
                </c:pt>
                <c:pt idx="53">
                  <c:v>28277</c:v>
                </c:pt>
                <c:pt idx="54">
                  <c:v>28307</c:v>
                </c:pt>
                <c:pt idx="55">
                  <c:v>28338</c:v>
                </c:pt>
                <c:pt idx="56">
                  <c:v>28369</c:v>
                </c:pt>
                <c:pt idx="57">
                  <c:v>28399</c:v>
                </c:pt>
                <c:pt idx="58">
                  <c:v>28430</c:v>
                </c:pt>
                <c:pt idx="59">
                  <c:v>28460</c:v>
                </c:pt>
                <c:pt idx="60">
                  <c:v>28491</c:v>
                </c:pt>
                <c:pt idx="61">
                  <c:v>28522</c:v>
                </c:pt>
                <c:pt idx="62">
                  <c:v>28550</c:v>
                </c:pt>
                <c:pt idx="63">
                  <c:v>28581</c:v>
                </c:pt>
                <c:pt idx="64">
                  <c:v>28611</c:v>
                </c:pt>
                <c:pt idx="65">
                  <c:v>28642</c:v>
                </c:pt>
                <c:pt idx="66">
                  <c:v>28672</c:v>
                </c:pt>
                <c:pt idx="67">
                  <c:v>28703</c:v>
                </c:pt>
                <c:pt idx="68">
                  <c:v>28734</c:v>
                </c:pt>
                <c:pt idx="69">
                  <c:v>28764</c:v>
                </c:pt>
                <c:pt idx="70">
                  <c:v>28795</c:v>
                </c:pt>
                <c:pt idx="71">
                  <c:v>28825</c:v>
                </c:pt>
                <c:pt idx="72">
                  <c:v>28856</c:v>
                </c:pt>
                <c:pt idx="73">
                  <c:v>28887</c:v>
                </c:pt>
                <c:pt idx="74">
                  <c:v>28915</c:v>
                </c:pt>
                <c:pt idx="75">
                  <c:v>28946</c:v>
                </c:pt>
                <c:pt idx="76">
                  <c:v>28976</c:v>
                </c:pt>
                <c:pt idx="77">
                  <c:v>29007</c:v>
                </c:pt>
                <c:pt idx="78">
                  <c:v>29037</c:v>
                </c:pt>
                <c:pt idx="79">
                  <c:v>29068</c:v>
                </c:pt>
                <c:pt idx="80">
                  <c:v>29099</c:v>
                </c:pt>
                <c:pt idx="81">
                  <c:v>29129</c:v>
                </c:pt>
                <c:pt idx="82">
                  <c:v>29160</c:v>
                </c:pt>
                <c:pt idx="83">
                  <c:v>29190</c:v>
                </c:pt>
                <c:pt idx="84">
                  <c:v>29221</c:v>
                </c:pt>
                <c:pt idx="85">
                  <c:v>29252</c:v>
                </c:pt>
                <c:pt idx="86">
                  <c:v>29281</c:v>
                </c:pt>
                <c:pt idx="87">
                  <c:v>29312</c:v>
                </c:pt>
                <c:pt idx="88">
                  <c:v>29342</c:v>
                </c:pt>
                <c:pt idx="89">
                  <c:v>29373</c:v>
                </c:pt>
                <c:pt idx="90">
                  <c:v>29403</c:v>
                </c:pt>
                <c:pt idx="91">
                  <c:v>29434</c:v>
                </c:pt>
                <c:pt idx="92">
                  <c:v>29465</c:v>
                </c:pt>
                <c:pt idx="93">
                  <c:v>29495</c:v>
                </c:pt>
                <c:pt idx="94">
                  <c:v>29526</c:v>
                </c:pt>
                <c:pt idx="95">
                  <c:v>29556</c:v>
                </c:pt>
                <c:pt idx="96">
                  <c:v>29587</c:v>
                </c:pt>
                <c:pt idx="97">
                  <c:v>29618</c:v>
                </c:pt>
                <c:pt idx="98">
                  <c:v>29646</c:v>
                </c:pt>
                <c:pt idx="99">
                  <c:v>29677</c:v>
                </c:pt>
                <c:pt idx="100">
                  <c:v>29707</c:v>
                </c:pt>
                <c:pt idx="101">
                  <c:v>29738</c:v>
                </c:pt>
                <c:pt idx="102">
                  <c:v>29768</c:v>
                </c:pt>
                <c:pt idx="103">
                  <c:v>29799</c:v>
                </c:pt>
                <c:pt idx="104">
                  <c:v>29830</c:v>
                </c:pt>
                <c:pt idx="105">
                  <c:v>29860</c:v>
                </c:pt>
                <c:pt idx="106">
                  <c:v>29891</c:v>
                </c:pt>
                <c:pt idx="107">
                  <c:v>29921</c:v>
                </c:pt>
                <c:pt idx="108">
                  <c:v>29952</c:v>
                </c:pt>
                <c:pt idx="109">
                  <c:v>29983</c:v>
                </c:pt>
                <c:pt idx="110">
                  <c:v>30011</c:v>
                </c:pt>
                <c:pt idx="111">
                  <c:v>30042</c:v>
                </c:pt>
                <c:pt idx="112">
                  <c:v>30072</c:v>
                </c:pt>
                <c:pt idx="113">
                  <c:v>30103</c:v>
                </c:pt>
                <c:pt idx="114">
                  <c:v>30133</c:v>
                </c:pt>
                <c:pt idx="115">
                  <c:v>30164</c:v>
                </c:pt>
                <c:pt idx="116">
                  <c:v>30195</c:v>
                </c:pt>
                <c:pt idx="117">
                  <c:v>30225</c:v>
                </c:pt>
                <c:pt idx="118">
                  <c:v>30256</c:v>
                </c:pt>
                <c:pt idx="119">
                  <c:v>30286</c:v>
                </c:pt>
                <c:pt idx="120">
                  <c:v>30317</c:v>
                </c:pt>
                <c:pt idx="121">
                  <c:v>30348</c:v>
                </c:pt>
                <c:pt idx="122">
                  <c:v>30376</c:v>
                </c:pt>
                <c:pt idx="123">
                  <c:v>30407</c:v>
                </c:pt>
                <c:pt idx="124">
                  <c:v>30437</c:v>
                </c:pt>
                <c:pt idx="125">
                  <c:v>30468</c:v>
                </c:pt>
                <c:pt idx="126">
                  <c:v>30498</c:v>
                </c:pt>
                <c:pt idx="127">
                  <c:v>30529</c:v>
                </c:pt>
                <c:pt idx="128">
                  <c:v>30560</c:v>
                </c:pt>
                <c:pt idx="129">
                  <c:v>30590</c:v>
                </c:pt>
                <c:pt idx="130">
                  <c:v>30621</c:v>
                </c:pt>
                <c:pt idx="131">
                  <c:v>30651</c:v>
                </c:pt>
                <c:pt idx="132">
                  <c:v>30682</c:v>
                </c:pt>
                <c:pt idx="133">
                  <c:v>30713</c:v>
                </c:pt>
                <c:pt idx="134">
                  <c:v>30742</c:v>
                </c:pt>
                <c:pt idx="135">
                  <c:v>30773</c:v>
                </c:pt>
                <c:pt idx="136">
                  <c:v>30803</c:v>
                </c:pt>
                <c:pt idx="137">
                  <c:v>30834</c:v>
                </c:pt>
                <c:pt idx="138">
                  <c:v>30864</c:v>
                </c:pt>
                <c:pt idx="139">
                  <c:v>30895</c:v>
                </c:pt>
                <c:pt idx="140">
                  <c:v>30926</c:v>
                </c:pt>
                <c:pt idx="141">
                  <c:v>30956</c:v>
                </c:pt>
                <c:pt idx="142">
                  <c:v>30987</c:v>
                </c:pt>
                <c:pt idx="143">
                  <c:v>31017</c:v>
                </c:pt>
                <c:pt idx="144">
                  <c:v>31048</c:v>
                </c:pt>
                <c:pt idx="145">
                  <c:v>31079</c:v>
                </c:pt>
                <c:pt idx="146">
                  <c:v>31107</c:v>
                </c:pt>
                <c:pt idx="147">
                  <c:v>31138</c:v>
                </c:pt>
                <c:pt idx="148">
                  <c:v>31168</c:v>
                </c:pt>
                <c:pt idx="149">
                  <c:v>31199</c:v>
                </c:pt>
                <c:pt idx="150">
                  <c:v>31229</c:v>
                </c:pt>
                <c:pt idx="151">
                  <c:v>31260</c:v>
                </c:pt>
                <c:pt idx="152">
                  <c:v>31291</c:v>
                </c:pt>
                <c:pt idx="153">
                  <c:v>31321</c:v>
                </c:pt>
                <c:pt idx="154">
                  <c:v>31352</c:v>
                </c:pt>
                <c:pt idx="155">
                  <c:v>31382</c:v>
                </c:pt>
                <c:pt idx="156">
                  <c:v>31413</c:v>
                </c:pt>
                <c:pt idx="157">
                  <c:v>31444</c:v>
                </c:pt>
                <c:pt idx="158">
                  <c:v>31472</c:v>
                </c:pt>
                <c:pt idx="159">
                  <c:v>31503</c:v>
                </c:pt>
                <c:pt idx="160">
                  <c:v>31533</c:v>
                </c:pt>
                <c:pt idx="161">
                  <c:v>31564</c:v>
                </c:pt>
                <c:pt idx="162">
                  <c:v>31594</c:v>
                </c:pt>
                <c:pt idx="163">
                  <c:v>31625</c:v>
                </c:pt>
                <c:pt idx="164">
                  <c:v>31656</c:v>
                </c:pt>
                <c:pt idx="165">
                  <c:v>31686</c:v>
                </c:pt>
                <c:pt idx="166">
                  <c:v>31717</c:v>
                </c:pt>
                <c:pt idx="167">
                  <c:v>31747</c:v>
                </c:pt>
                <c:pt idx="168">
                  <c:v>31778</c:v>
                </c:pt>
                <c:pt idx="169">
                  <c:v>31809</c:v>
                </c:pt>
                <c:pt idx="170">
                  <c:v>31837</c:v>
                </c:pt>
                <c:pt idx="171">
                  <c:v>31868</c:v>
                </c:pt>
                <c:pt idx="172">
                  <c:v>31898</c:v>
                </c:pt>
                <c:pt idx="173">
                  <c:v>31929</c:v>
                </c:pt>
                <c:pt idx="174">
                  <c:v>31959</c:v>
                </c:pt>
                <c:pt idx="175">
                  <c:v>31990</c:v>
                </c:pt>
                <c:pt idx="176">
                  <c:v>32021</c:v>
                </c:pt>
                <c:pt idx="177">
                  <c:v>32051</c:v>
                </c:pt>
                <c:pt idx="178">
                  <c:v>32082</c:v>
                </c:pt>
                <c:pt idx="179">
                  <c:v>32112</c:v>
                </c:pt>
                <c:pt idx="180">
                  <c:v>32143</c:v>
                </c:pt>
                <c:pt idx="181">
                  <c:v>32174</c:v>
                </c:pt>
                <c:pt idx="182">
                  <c:v>32203</c:v>
                </c:pt>
                <c:pt idx="183">
                  <c:v>32234</c:v>
                </c:pt>
                <c:pt idx="184">
                  <c:v>32264</c:v>
                </c:pt>
                <c:pt idx="185">
                  <c:v>32295</c:v>
                </c:pt>
                <c:pt idx="186">
                  <c:v>32325</c:v>
                </c:pt>
                <c:pt idx="187">
                  <c:v>32356</c:v>
                </c:pt>
                <c:pt idx="188">
                  <c:v>32387</c:v>
                </c:pt>
                <c:pt idx="189">
                  <c:v>32417</c:v>
                </c:pt>
                <c:pt idx="190">
                  <c:v>32448</c:v>
                </c:pt>
                <c:pt idx="191">
                  <c:v>32478</c:v>
                </c:pt>
                <c:pt idx="192">
                  <c:v>32509</c:v>
                </c:pt>
                <c:pt idx="193">
                  <c:v>32540</c:v>
                </c:pt>
                <c:pt idx="194">
                  <c:v>32568</c:v>
                </c:pt>
                <c:pt idx="195">
                  <c:v>32599</c:v>
                </c:pt>
                <c:pt idx="196">
                  <c:v>32629</c:v>
                </c:pt>
                <c:pt idx="197">
                  <c:v>32660</c:v>
                </c:pt>
                <c:pt idx="198">
                  <c:v>32690</c:v>
                </c:pt>
                <c:pt idx="199">
                  <c:v>32721</c:v>
                </c:pt>
                <c:pt idx="200">
                  <c:v>32752</c:v>
                </c:pt>
                <c:pt idx="201">
                  <c:v>32782</c:v>
                </c:pt>
                <c:pt idx="202">
                  <c:v>32813</c:v>
                </c:pt>
                <c:pt idx="203">
                  <c:v>32843</c:v>
                </c:pt>
                <c:pt idx="204">
                  <c:v>32874</c:v>
                </c:pt>
                <c:pt idx="205">
                  <c:v>32905</c:v>
                </c:pt>
                <c:pt idx="206">
                  <c:v>32933</c:v>
                </c:pt>
                <c:pt idx="207">
                  <c:v>32964</c:v>
                </c:pt>
                <c:pt idx="208">
                  <c:v>32994</c:v>
                </c:pt>
                <c:pt idx="209">
                  <c:v>33025</c:v>
                </c:pt>
                <c:pt idx="210">
                  <c:v>33055</c:v>
                </c:pt>
                <c:pt idx="211">
                  <c:v>33086</c:v>
                </c:pt>
                <c:pt idx="212">
                  <c:v>33117</c:v>
                </c:pt>
                <c:pt idx="213">
                  <c:v>33147</c:v>
                </c:pt>
                <c:pt idx="214">
                  <c:v>33178</c:v>
                </c:pt>
                <c:pt idx="215">
                  <c:v>33208</c:v>
                </c:pt>
                <c:pt idx="216">
                  <c:v>33239</c:v>
                </c:pt>
                <c:pt idx="217">
                  <c:v>33270</c:v>
                </c:pt>
                <c:pt idx="218">
                  <c:v>33298</c:v>
                </c:pt>
                <c:pt idx="219">
                  <c:v>33329</c:v>
                </c:pt>
                <c:pt idx="220">
                  <c:v>33359</c:v>
                </c:pt>
                <c:pt idx="221">
                  <c:v>33390</c:v>
                </c:pt>
                <c:pt idx="222">
                  <c:v>33420</c:v>
                </c:pt>
                <c:pt idx="223">
                  <c:v>33451</c:v>
                </c:pt>
                <c:pt idx="224">
                  <c:v>33482</c:v>
                </c:pt>
                <c:pt idx="225">
                  <c:v>33512</c:v>
                </c:pt>
                <c:pt idx="226">
                  <c:v>33543</c:v>
                </c:pt>
                <c:pt idx="227">
                  <c:v>33573</c:v>
                </c:pt>
                <c:pt idx="228">
                  <c:v>33604</c:v>
                </c:pt>
                <c:pt idx="229">
                  <c:v>33635</c:v>
                </c:pt>
                <c:pt idx="230">
                  <c:v>33664</c:v>
                </c:pt>
                <c:pt idx="231">
                  <c:v>33695</c:v>
                </c:pt>
                <c:pt idx="232">
                  <c:v>33725</c:v>
                </c:pt>
                <c:pt idx="233">
                  <c:v>33756</c:v>
                </c:pt>
                <c:pt idx="234">
                  <c:v>33786</c:v>
                </c:pt>
                <c:pt idx="235">
                  <c:v>33817</c:v>
                </c:pt>
                <c:pt idx="236">
                  <c:v>33848</c:v>
                </c:pt>
                <c:pt idx="237">
                  <c:v>33878</c:v>
                </c:pt>
                <c:pt idx="238">
                  <c:v>33909</c:v>
                </c:pt>
                <c:pt idx="239">
                  <c:v>33939</c:v>
                </c:pt>
                <c:pt idx="240">
                  <c:v>33970</c:v>
                </c:pt>
                <c:pt idx="241">
                  <c:v>34001</c:v>
                </c:pt>
                <c:pt idx="242">
                  <c:v>34029</c:v>
                </c:pt>
                <c:pt idx="243">
                  <c:v>34060</c:v>
                </c:pt>
                <c:pt idx="244">
                  <c:v>34090</c:v>
                </c:pt>
                <c:pt idx="245">
                  <c:v>34121</c:v>
                </c:pt>
                <c:pt idx="246">
                  <c:v>34151</c:v>
                </c:pt>
                <c:pt idx="247">
                  <c:v>34182</c:v>
                </c:pt>
                <c:pt idx="248">
                  <c:v>34213</c:v>
                </c:pt>
                <c:pt idx="249">
                  <c:v>34243</c:v>
                </c:pt>
                <c:pt idx="250">
                  <c:v>34274</c:v>
                </c:pt>
                <c:pt idx="251">
                  <c:v>34304</c:v>
                </c:pt>
                <c:pt idx="252">
                  <c:v>34335</c:v>
                </c:pt>
                <c:pt idx="253">
                  <c:v>34366</c:v>
                </c:pt>
                <c:pt idx="254">
                  <c:v>34394</c:v>
                </c:pt>
                <c:pt idx="255">
                  <c:v>34425</c:v>
                </c:pt>
                <c:pt idx="256">
                  <c:v>34455</c:v>
                </c:pt>
                <c:pt idx="257">
                  <c:v>34486</c:v>
                </c:pt>
                <c:pt idx="258">
                  <c:v>34516</c:v>
                </c:pt>
                <c:pt idx="259">
                  <c:v>34547</c:v>
                </c:pt>
                <c:pt idx="260">
                  <c:v>34578</c:v>
                </c:pt>
                <c:pt idx="261">
                  <c:v>34608</c:v>
                </c:pt>
                <c:pt idx="262">
                  <c:v>34639</c:v>
                </c:pt>
                <c:pt idx="263">
                  <c:v>34669</c:v>
                </c:pt>
                <c:pt idx="264">
                  <c:v>34700</c:v>
                </c:pt>
                <c:pt idx="265">
                  <c:v>34731</c:v>
                </c:pt>
                <c:pt idx="266">
                  <c:v>34759</c:v>
                </c:pt>
                <c:pt idx="267">
                  <c:v>34790</c:v>
                </c:pt>
                <c:pt idx="268">
                  <c:v>34820</c:v>
                </c:pt>
                <c:pt idx="269">
                  <c:v>34851</c:v>
                </c:pt>
                <c:pt idx="270">
                  <c:v>34881</c:v>
                </c:pt>
                <c:pt idx="271">
                  <c:v>34912</c:v>
                </c:pt>
                <c:pt idx="272">
                  <c:v>34943</c:v>
                </c:pt>
                <c:pt idx="273">
                  <c:v>34973</c:v>
                </c:pt>
                <c:pt idx="274">
                  <c:v>35004</c:v>
                </c:pt>
                <c:pt idx="275">
                  <c:v>35034</c:v>
                </c:pt>
                <c:pt idx="276">
                  <c:v>35065</c:v>
                </c:pt>
                <c:pt idx="277">
                  <c:v>35096</c:v>
                </c:pt>
                <c:pt idx="278">
                  <c:v>35125</c:v>
                </c:pt>
                <c:pt idx="279">
                  <c:v>35156</c:v>
                </c:pt>
                <c:pt idx="280">
                  <c:v>35186</c:v>
                </c:pt>
                <c:pt idx="281">
                  <c:v>35217</c:v>
                </c:pt>
                <c:pt idx="282">
                  <c:v>35247</c:v>
                </c:pt>
                <c:pt idx="283">
                  <c:v>35278</c:v>
                </c:pt>
                <c:pt idx="284">
                  <c:v>35309</c:v>
                </c:pt>
                <c:pt idx="285">
                  <c:v>35339</c:v>
                </c:pt>
                <c:pt idx="286">
                  <c:v>35370</c:v>
                </c:pt>
                <c:pt idx="287">
                  <c:v>35400</c:v>
                </c:pt>
                <c:pt idx="288">
                  <c:v>35431</c:v>
                </c:pt>
                <c:pt idx="289">
                  <c:v>35462</c:v>
                </c:pt>
                <c:pt idx="290">
                  <c:v>35490</c:v>
                </c:pt>
                <c:pt idx="291">
                  <c:v>35521</c:v>
                </c:pt>
                <c:pt idx="292">
                  <c:v>35551</c:v>
                </c:pt>
                <c:pt idx="293">
                  <c:v>35582</c:v>
                </c:pt>
                <c:pt idx="294">
                  <c:v>35612</c:v>
                </c:pt>
                <c:pt idx="295">
                  <c:v>35643</c:v>
                </c:pt>
                <c:pt idx="296">
                  <c:v>35674</c:v>
                </c:pt>
                <c:pt idx="297">
                  <c:v>35704</c:v>
                </c:pt>
                <c:pt idx="298">
                  <c:v>35735</c:v>
                </c:pt>
                <c:pt idx="299">
                  <c:v>35765</c:v>
                </c:pt>
                <c:pt idx="300">
                  <c:v>35796</c:v>
                </c:pt>
                <c:pt idx="301">
                  <c:v>35827</c:v>
                </c:pt>
                <c:pt idx="302">
                  <c:v>35855</c:v>
                </c:pt>
                <c:pt idx="303">
                  <c:v>35886</c:v>
                </c:pt>
                <c:pt idx="304">
                  <c:v>35916</c:v>
                </c:pt>
                <c:pt idx="305">
                  <c:v>35947</c:v>
                </c:pt>
                <c:pt idx="306">
                  <c:v>35977</c:v>
                </c:pt>
                <c:pt idx="307">
                  <c:v>36008</c:v>
                </c:pt>
                <c:pt idx="308">
                  <c:v>36039</c:v>
                </c:pt>
                <c:pt idx="309">
                  <c:v>36069</c:v>
                </c:pt>
                <c:pt idx="310">
                  <c:v>36100</c:v>
                </c:pt>
                <c:pt idx="311">
                  <c:v>36130</c:v>
                </c:pt>
                <c:pt idx="312">
                  <c:v>36161</c:v>
                </c:pt>
                <c:pt idx="313">
                  <c:v>36192</c:v>
                </c:pt>
                <c:pt idx="314">
                  <c:v>36220</c:v>
                </c:pt>
                <c:pt idx="315">
                  <c:v>36251</c:v>
                </c:pt>
                <c:pt idx="316">
                  <c:v>36281</c:v>
                </c:pt>
                <c:pt idx="317">
                  <c:v>36312</c:v>
                </c:pt>
                <c:pt idx="318">
                  <c:v>36342</c:v>
                </c:pt>
                <c:pt idx="319">
                  <c:v>36373</c:v>
                </c:pt>
                <c:pt idx="320">
                  <c:v>36404</c:v>
                </c:pt>
                <c:pt idx="321">
                  <c:v>36434</c:v>
                </c:pt>
                <c:pt idx="322">
                  <c:v>36465</c:v>
                </c:pt>
                <c:pt idx="323">
                  <c:v>36495</c:v>
                </c:pt>
                <c:pt idx="324">
                  <c:v>36526</c:v>
                </c:pt>
                <c:pt idx="325">
                  <c:v>36557</c:v>
                </c:pt>
                <c:pt idx="326">
                  <c:v>36586</c:v>
                </c:pt>
                <c:pt idx="327">
                  <c:v>36617</c:v>
                </c:pt>
                <c:pt idx="328">
                  <c:v>36647</c:v>
                </c:pt>
                <c:pt idx="329">
                  <c:v>36678</c:v>
                </c:pt>
                <c:pt idx="330">
                  <c:v>36708</c:v>
                </c:pt>
                <c:pt idx="331">
                  <c:v>36739</c:v>
                </c:pt>
                <c:pt idx="332">
                  <c:v>36770</c:v>
                </c:pt>
                <c:pt idx="333">
                  <c:v>36800</c:v>
                </c:pt>
                <c:pt idx="334">
                  <c:v>36831</c:v>
                </c:pt>
                <c:pt idx="335">
                  <c:v>36861</c:v>
                </c:pt>
                <c:pt idx="336">
                  <c:v>36892</c:v>
                </c:pt>
                <c:pt idx="337">
                  <c:v>36923</c:v>
                </c:pt>
                <c:pt idx="338">
                  <c:v>36951</c:v>
                </c:pt>
                <c:pt idx="339">
                  <c:v>36982</c:v>
                </c:pt>
                <c:pt idx="340">
                  <c:v>37012</c:v>
                </c:pt>
                <c:pt idx="341">
                  <c:v>37043</c:v>
                </c:pt>
                <c:pt idx="342">
                  <c:v>37073</c:v>
                </c:pt>
                <c:pt idx="343">
                  <c:v>37104</c:v>
                </c:pt>
                <c:pt idx="344">
                  <c:v>37135</c:v>
                </c:pt>
                <c:pt idx="345">
                  <c:v>37165</c:v>
                </c:pt>
                <c:pt idx="346">
                  <c:v>37196</c:v>
                </c:pt>
                <c:pt idx="347">
                  <c:v>37226</c:v>
                </c:pt>
                <c:pt idx="348">
                  <c:v>37257</c:v>
                </c:pt>
                <c:pt idx="349">
                  <c:v>37288</c:v>
                </c:pt>
                <c:pt idx="350">
                  <c:v>37316</c:v>
                </c:pt>
                <c:pt idx="351">
                  <c:v>37347</c:v>
                </c:pt>
                <c:pt idx="352">
                  <c:v>37377</c:v>
                </c:pt>
                <c:pt idx="353">
                  <c:v>37408</c:v>
                </c:pt>
                <c:pt idx="354">
                  <c:v>37438</c:v>
                </c:pt>
                <c:pt idx="355">
                  <c:v>37469</c:v>
                </c:pt>
                <c:pt idx="356">
                  <c:v>37500</c:v>
                </c:pt>
                <c:pt idx="357">
                  <c:v>37530</c:v>
                </c:pt>
                <c:pt idx="358">
                  <c:v>37561</c:v>
                </c:pt>
                <c:pt idx="359">
                  <c:v>37591</c:v>
                </c:pt>
                <c:pt idx="360">
                  <c:v>37622</c:v>
                </c:pt>
                <c:pt idx="361">
                  <c:v>37653</c:v>
                </c:pt>
                <c:pt idx="362">
                  <c:v>37681</c:v>
                </c:pt>
                <c:pt idx="363">
                  <c:v>37712</c:v>
                </c:pt>
                <c:pt idx="364">
                  <c:v>37742</c:v>
                </c:pt>
                <c:pt idx="365">
                  <c:v>37773</c:v>
                </c:pt>
                <c:pt idx="366">
                  <c:v>37803</c:v>
                </c:pt>
                <c:pt idx="367">
                  <c:v>37834</c:v>
                </c:pt>
                <c:pt idx="368">
                  <c:v>37865</c:v>
                </c:pt>
                <c:pt idx="369">
                  <c:v>37895</c:v>
                </c:pt>
                <c:pt idx="370">
                  <c:v>37926</c:v>
                </c:pt>
                <c:pt idx="371">
                  <c:v>37956</c:v>
                </c:pt>
                <c:pt idx="372">
                  <c:v>37987</c:v>
                </c:pt>
                <c:pt idx="373">
                  <c:v>38018</c:v>
                </c:pt>
                <c:pt idx="374">
                  <c:v>38047</c:v>
                </c:pt>
                <c:pt idx="375">
                  <c:v>38078</c:v>
                </c:pt>
                <c:pt idx="376">
                  <c:v>38108</c:v>
                </c:pt>
                <c:pt idx="377">
                  <c:v>38139</c:v>
                </c:pt>
                <c:pt idx="378">
                  <c:v>38169</c:v>
                </c:pt>
                <c:pt idx="379">
                  <c:v>38200</c:v>
                </c:pt>
                <c:pt idx="380">
                  <c:v>38231</c:v>
                </c:pt>
                <c:pt idx="381">
                  <c:v>38261</c:v>
                </c:pt>
                <c:pt idx="382">
                  <c:v>38292</c:v>
                </c:pt>
                <c:pt idx="383">
                  <c:v>38322</c:v>
                </c:pt>
                <c:pt idx="384">
                  <c:v>38353</c:v>
                </c:pt>
                <c:pt idx="385">
                  <c:v>38384</c:v>
                </c:pt>
                <c:pt idx="386">
                  <c:v>38412</c:v>
                </c:pt>
                <c:pt idx="387">
                  <c:v>38443</c:v>
                </c:pt>
                <c:pt idx="388">
                  <c:v>38473</c:v>
                </c:pt>
                <c:pt idx="389">
                  <c:v>38504</c:v>
                </c:pt>
                <c:pt idx="390">
                  <c:v>38534</c:v>
                </c:pt>
                <c:pt idx="391">
                  <c:v>38565</c:v>
                </c:pt>
                <c:pt idx="392">
                  <c:v>38596</c:v>
                </c:pt>
                <c:pt idx="393">
                  <c:v>38626</c:v>
                </c:pt>
                <c:pt idx="394">
                  <c:v>38657</c:v>
                </c:pt>
                <c:pt idx="395">
                  <c:v>38687</c:v>
                </c:pt>
                <c:pt idx="396">
                  <c:v>38718</c:v>
                </c:pt>
                <c:pt idx="397">
                  <c:v>38749</c:v>
                </c:pt>
                <c:pt idx="398">
                  <c:v>38777</c:v>
                </c:pt>
                <c:pt idx="399">
                  <c:v>38808</c:v>
                </c:pt>
                <c:pt idx="400">
                  <c:v>38838</c:v>
                </c:pt>
                <c:pt idx="401">
                  <c:v>38869</c:v>
                </c:pt>
                <c:pt idx="402">
                  <c:v>38899</c:v>
                </c:pt>
                <c:pt idx="403">
                  <c:v>38930</c:v>
                </c:pt>
                <c:pt idx="404">
                  <c:v>38961</c:v>
                </c:pt>
                <c:pt idx="405">
                  <c:v>38991</c:v>
                </c:pt>
                <c:pt idx="406">
                  <c:v>39022</c:v>
                </c:pt>
                <c:pt idx="407">
                  <c:v>39052</c:v>
                </c:pt>
                <c:pt idx="408">
                  <c:v>39083</c:v>
                </c:pt>
                <c:pt idx="409">
                  <c:v>39114</c:v>
                </c:pt>
                <c:pt idx="410">
                  <c:v>39142</c:v>
                </c:pt>
                <c:pt idx="411">
                  <c:v>39173</c:v>
                </c:pt>
                <c:pt idx="412">
                  <c:v>39203</c:v>
                </c:pt>
                <c:pt idx="413">
                  <c:v>39234</c:v>
                </c:pt>
                <c:pt idx="414">
                  <c:v>39264</c:v>
                </c:pt>
                <c:pt idx="415">
                  <c:v>39295</c:v>
                </c:pt>
                <c:pt idx="416">
                  <c:v>39326</c:v>
                </c:pt>
                <c:pt idx="417">
                  <c:v>39356</c:v>
                </c:pt>
                <c:pt idx="418">
                  <c:v>39387</c:v>
                </c:pt>
                <c:pt idx="419">
                  <c:v>39417</c:v>
                </c:pt>
                <c:pt idx="420">
                  <c:v>39448</c:v>
                </c:pt>
                <c:pt idx="421">
                  <c:v>39479</c:v>
                </c:pt>
                <c:pt idx="422">
                  <c:v>39508</c:v>
                </c:pt>
                <c:pt idx="423">
                  <c:v>39539</c:v>
                </c:pt>
                <c:pt idx="424">
                  <c:v>39569</c:v>
                </c:pt>
                <c:pt idx="425">
                  <c:v>39600</c:v>
                </c:pt>
                <c:pt idx="426">
                  <c:v>39630</c:v>
                </c:pt>
                <c:pt idx="427">
                  <c:v>39661</c:v>
                </c:pt>
                <c:pt idx="428">
                  <c:v>39692</c:v>
                </c:pt>
                <c:pt idx="429">
                  <c:v>39722</c:v>
                </c:pt>
                <c:pt idx="430">
                  <c:v>39753</c:v>
                </c:pt>
                <c:pt idx="431">
                  <c:v>39783</c:v>
                </c:pt>
                <c:pt idx="432">
                  <c:v>39814</c:v>
                </c:pt>
                <c:pt idx="433">
                  <c:v>39845</c:v>
                </c:pt>
                <c:pt idx="434">
                  <c:v>39873</c:v>
                </c:pt>
                <c:pt idx="435">
                  <c:v>39904</c:v>
                </c:pt>
                <c:pt idx="436">
                  <c:v>39934</c:v>
                </c:pt>
                <c:pt idx="437">
                  <c:v>39965</c:v>
                </c:pt>
                <c:pt idx="438">
                  <c:v>39995</c:v>
                </c:pt>
                <c:pt idx="439">
                  <c:v>40026</c:v>
                </c:pt>
                <c:pt idx="440">
                  <c:v>40057</c:v>
                </c:pt>
                <c:pt idx="441">
                  <c:v>40087</c:v>
                </c:pt>
                <c:pt idx="442">
                  <c:v>40118</c:v>
                </c:pt>
                <c:pt idx="443">
                  <c:v>40148</c:v>
                </c:pt>
                <c:pt idx="444">
                  <c:v>40179</c:v>
                </c:pt>
                <c:pt idx="445">
                  <c:v>40210</c:v>
                </c:pt>
                <c:pt idx="446">
                  <c:v>40238</c:v>
                </c:pt>
                <c:pt idx="447">
                  <c:v>40269</c:v>
                </c:pt>
                <c:pt idx="448">
                  <c:v>40299</c:v>
                </c:pt>
                <c:pt idx="449">
                  <c:v>40330</c:v>
                </c:pt>
                <c:pt idx="450">
                  <c:v>40360</c:v>
                </c:pt>
                <c:pt idx="451">
                  <c:v>40391</c:v>
                </c:pt>
                <c:pt idx="452">
                  <c:v>40422</c:v>
                </c:pt>
                <c:pt idx="453">
                  <c:v>40452</c:v>
                </c:pt>
                <c:pt idx="454">
                  <c:v>40483</c:v>
                </c:pt>
                <c:pt idx="455">
                  <c:v>40513</c:v>
                </c:pt>
                <c:pt idx="456">
                  <c:v>40544</c:v>
                </c:pt>
                <c:pt idx="457">
                  <c:v>40575</c:v>
                </c:pt>
                <c:pt idx="458">
                  <c:v>40603</c:v>
                </c:pt>
                <c:pt idx="459">
                  <c:v>40634</c:v>
                </c:pt>
                <c:pt idx="460">
                  <c:v>40664</c:v>
                </c:pt>
                <c:pt idx="461">
                  <c:v>40695</c:v>
                </c:pt>
                <c:pt idx="462">
                  <c:v>40725</c:v>
                </c:pt>
                <c:pt idx="463">
                  <c:v>40756</c:v>
                </c:pt>
                <c:pt idx="464">
                  <c:v>40787</c:v>
                </c:pt>
                <c:pt idx="465">
                  <c:v>40817</c:v>
                </c:pt>
                <c:pt idx="466">
                  <c:v>40848</c:v>
                </c:pt>
                <c:pt idx="467">
                  <c:v>40878</c:v>
                </c:pt>
                <c:pt idx="468">
                  <c:v>40909</c:v>
                </c:pt>
                <c:pt idx="469">
                  <c:v>40940</c:v>
                </c:pt>
                <c:pt idx="470">
                  <c:v>40969</c:v>
                </c:pt>
                <c:pt idx="471">
                  <c:v>41000</c:v>
                </c:pt>
                <c:pt idx="472">
                  <c:v>41030</c:v>
                </c:pt>
                <c:pt idx="473">
                  <c:v>41061</c:v>
                </c:pt>
                <c:pt idx="474">
                  <c:v>41091</c:v>
                </c:pt>
                <c:pt idx="475">
                  <c:v>41122</c:v>
                </c:pt>
                <c:pt idx="476">
                  <c:v>41153</c:v>
                </c:pt>
                <c:pt idx="477">
                  <c:v>41183</c:v>
                </c:pt>
                <c:pt idx="478">
                  <c:v>41214</c:v>
                </c:pt>
                <c:pt idx="479">
                  <c:v>41244</c:v>
                </c:pt>
                <c:pt idx="480">
                  <c:v>41275</c:v>
                </c:pt>
                <c:pt idx="481">
                  <c:v>41306</c:v>
                </c:pt>
                <c:pt idx="482">
                  <c:v>41334</c:v>
                </c:pt>
                <c:pt idx="483">
                  <c:v>41365</c:v>
                </c:pt>
                <c:pt idx="484">
                  <c:v>41395</c:v>
                </c:pt>
                <c:pt idx="485">
                  <c:v>41426</c:v>
                </c:pt>
                <c:pt idx="486">
                  <c:v>41456</c:v>
                </c:pt>
                <c:pt idx="487">
                  <c:v>41487</c:v>
                </c:pt>
                <c:pt idx="488">
                  <c:v>41518</c:v>
                </c:pt>
                <c:pt idx="489">
                  <c:v>41548</c:v>
                </c:pt>
                <c:pt idx="490">
                  <c:v>41579</c:v>
                </c:pt>
                <c:pt idx="491">
                  <c:v>41609</c:v>
                </c:pt>
                <c:pt idx="492">
                  <c:v>41640</c:v>
                </c:pt>
                <c:pt idx="493">
                  <c:v>41671</c:v>
                </c:pt>
                <c:pt idx="494">
                  <c:v>41699</c:v>
                </c:pt>
                <c:pt idx="495">
                  <c:v>41730</c:v>
                </c:pt>
              </c:numCache>
            </c:numRef>
          </c:cat>
          <c:val>
            <c:numRef>
              <c:f>Лист1!$B$2:$B$497</c:f>
              <c:numCache>
                <c:formatCode>General</c:formatCode>
                <c:ptCount val="496"/>
                <c:pt idx="0">
                  <c:v>108.2803</c:v>
                </c:pt>
                <c:pt idx="1">
                  <c:v>103.495</c:v>
                </c:pt>
                <c:pt idx="2">
                  <c:v>100</c:v>
                </c:pt>
                <c:pt idx="3">
                  <c:v>100.7017</c:v>
                </c:pt>
                <c:pt idx="4">
                  <c:v>99.321399999999983</c:v>
                </c:pt>
                <c:pt idx="5">
                  <c:v>97.413600000000017</c:v>
                </c:pt>
                <c:pt idx="6">
                  <c:v>94.7303</c:v>
                </c:pt>
                <c:pt idx="7">
                  <c:v>96.88039999999998</c:v>
                </c:pt>
                <c:pt idx="8">
                  <c:v>96.617400000000004</c:v>
                </c:pt>
                <c:pt idx="9">
                  <c:v>96.307000000000002</c:v>
                </c:pt>
                <c:pt idx="10">
                  <c:v>98.711799999999997</c:v>
                </c:pt>
                <c:pt idx="11">
                  <c:v>99.642600000000002</c:v>
                </c:pt>
                <c:pt idx="12">
                  <c:v>102.908</c:v>
                </c:pt>
                <c:pt idx="13">
                  <c:v>100.1977</c:v>
                </c:pt>
                <c:pt idx="14">
                  <c:v>98.099000000000004</c:v>
                </c:pt>
                <c:pt idx="15">
                  <c:v>96.318899999999999</c:v>
                </c:pt>
                <c:pt idx="16">
                  <c:v>95.2881</c:v>
                </c:pt>
                <c:pt idx="17">
                  <c:v>96.341899999999995</c:v>
                </c:pt>
                <c:pt idx="18">
                  <c:v>96.58</c:v>
                </c:pt>
                <c:pt idx="19">
                  <c:v>98.440300000000008</c:v>
                </c:pt>
                <c:pt idx="20">
                  <c:v>99.358599999999981</c:v>
                </c:pt>
                <c:pt idx="21">
                  <c:v>98.240899999999996</c:v>
                </c:pt>
                <c:pt idx="22">
                  <c:v>97.489800000000002</c:v>
                </c:pt>
                <c:pt idx="23">
                  <c:v>96.414600000000007</c:v>
                </c:pt>
                <c:pt idx="24">
                  <c:v>95.476299999999995</c:v>
                </c:pt>
                <c:pt idx="25">
                  <c:v>94.105699999999999</c:v>
                </c:pt>
                <c:pt idx="26">
                  <c:v>93.0809</c:v>
                </c:pt>
                <c:pt idx="27">
                  <c:v>93.961400000000012</c:v>
                </c:pt>
                <c:pt idx="28">
                  <c:v>93.220500000000001</c:v>
                </c:pt>
                <c:pt idx="29">
                  <c:v>93.171699999999987</c:v>
                </c:pt>
                <c:pt idx="30">
                  <c:v>95.791100000000014</c:v>
                </c:pt>
                <c:pt idx="31">
                  <c:v>97.239099999999993</c:v>
                </c:pt>
                <c:pt idx="32">
                  <c:v>97.933200000000014</c:v>
                </c:pt>
                <c:pt idx="33">
                  <c:v>97.556399999999982</c:v>
                </c:pt>
                <c:pt idx="34">
                  <c:v>97.258499999999998</c:v>
                </c:pt>
                <c:pt idx="35">
                  <c:v>97.800600000000003</c:v>
                </c:pt>
                <c:pt idx="36">
                  <c:v>97.025899999999979</c:v>
                </c:pt>
                <c:pt idx="37">
                  <c:v>96.156299999999987</c:v>
                </c:pt>
                <c:pt idx="38">
                  <c:v>96.5364</c:v>
                </c:pt>
                <c:pt idx="39">
                  <c:v>96.496100000000013</c:v>
                </c:pt>
                <c:pt idx="40">
                  <c:v>96.514399999999995</c:v>
                </c:pt>
                <c:pt idx="41">
                  <c:v>96.657299999999992</c:v>
                </c:pt>
                <c:pt idx="42">
                  <c:v>96.240600000000015</c:v>
                </c:pt>
                <c:pt idx="43">
                  <c:v>96.112200000000001</c:v>
                </c:pt>
                <c:pt idx="44">
                  <c:v>95.07</c:v>
                </c:pt>
                <c:pt idx="45">
                  <c:v>95.226600000000005</c:v>
                </c:pt>
                <c:pt idx="46">
                  <c:v>95.416700000000006</c:v>
                </c:pt>
                <c:pt idx="47">
                  <c:v>95.723399999999998</c:v>
                </c:pt>
                <c:pt idx="48">
                  <c:v>94.881799999999998</c:v>
                </c:pt>
                <c:pt idx="49">
                  <c:v>95.4529</c:v>
                </c:pt>
                <c:pt idx="50">
                  <c:v>95.311600000000013</c:v>
                </c:pt>
                <c:pt idx="51">
                  <c:v>94.728499999999983</c:v>
                </c:pt>
                <c:pt idx="52">
                  <c:v>94.282200000000003</c:v>
                </c:pt>
                <c:pt idx="53">
                  <c:v>94.079299999999989</c:v>
                </c:pt>
                <c:pt idx="54">
                  <c:v>92.969899999999996</c:v>
                </c:pt>
                <c:pt idx="55">
                  <c:v>93.710300000000004</c:v>
                </c:pt>
                <c:pt idx="56">
                  <c:v>93.5852</c:v>
                </c:pt>
                <c:pt idx="57">
                  <c:v>92.391300000000001</c:v>
                </c:pt>
                <c:pt idx="58">
                  <c:v>91.401799999999994</c:v>
                </c:pt>
                <c:pt idx="59">
                  <c:v>89.654399999999981</c:v>
                </c:pt>
                <c:pt idx="60">
                  <c:v>89.013800000000003</c:v>
                </c:pt>
                <c:pt idx="61">
                  <c:v>88.809299999999993</c:v>
                </c:pt>
                <c:pt idx="62">
                  <c:v>87.919200000000018</c:v>
                </c:pt>
                <c:pt idx="63">
                  <c:v>87.960499999999996</c:v>
                </c:pt>
                <c:pt idx="64">
                  <c:v>89.045699999999997</c:v>
                </c:pt>
                <c:pt idx="65">
                  <c:v>87.606999999999999</c:v>
                </c:pt>
                <c:pt idx="66">
                  <c:v>85.348600000000005</c:v>
                </c:pt>
                <c:pt idx="67">
                  <c:v>83.479500000000002</c:v>
                </c:pt>
                <c:pt idx="68">
                  <c:v>84.285799999999981</c:v>
                </c:pt>
                <c:pt idx="69">
                  <c:v>82.473100000000002</c:v>
                </c:pt>
                <c:pt idx="70">
                  <c:v>84.699100000000001</c:v>
                </c:pt>
                <c:pt idx="71">
                  <c:v>84.956300000000013</c:v>
                </c:pt>
                <c:pt idx="72">
                  <c:v>85.199699999999993</c:v>
                </c:pt>
                <c:pt idx="73">
                  <c:v>86.153399999999991</c:v>
                </c:pt>
                <c:pt idx="74">
                  <c:v>86.32259999999998</c:v>
                </c:pt>
                <c:pt idx="75">
                  <c:v>87.364700000000013</c:v>
                </c:pt>
                <c:pt idx="76">
                  <c:v>88.493399999999994</c:v>
                </c:pt>
                <c:pt idx="77">
                  <c:v>88.60299999999998</c:v>
                </c:pt>
                <c:pt idx="78">
                  <c:v>86.524799999999999</c:v>
                </c:pt>
                <c:pt idx="79">
                  <c:v>87.481899999999996</c:v>
                </c:pt>
                <c:pt idx="80">
                  <c:v>87.569699999999997</c:v>
                </c:pt>
                <c:pt idx="81">
                  <c:v>89.063900000000004</c:v>
                </c:pt>
                <c:pt idx="82">
                  <c:v>90.624600000000001</c:v>
                </c:pt>
                <c:pt idx="83">
                  <c:v>89.361700000000013</c:v>
                </c:pt>
                <c:pt idx="84">
                  <c:v>88.948499999999996</c:v>
                </c:pt>
                <c:pt idx="85">
                  <c:v>89.86999999999999</c:v>
                </c:pt>
                <c:pt idx="86">
                  <c:v>93.491000000000014</c:v>
                </c:pt>
                <c:pt idx="87">
                  <c:v>94.266300000000001</c:v>
                </c:pt>
                <c:pt idx="88">
                  <c:v>90.37169999999999</c:v>
                </c:pt>
                <c:pt idx="89">
                  <c:v>88.360299999999995</c:v>
                </c:pt>
                <c:pt idx="90">
                  <c:v>87.683599999999998</c:v>
                </c:pt>
                <c:pt idx="91">
                  <c:v>88.779699999999991</c:v>
                </c:pt>
                <c:pt idx="92">
                  <c:v>87.946900000000014</c:v>
                </c:pt>
                <c:pt idx="93">
                  <c:v>88.521100000000004</c:v>
                </c:pt>
                <c:pt idx="94">
                  <c:v>90.645200000000003</c:v>
                </c:pt>
                <c:pt idx="95">
                  <c:v>91.805099999999982</c:v>
                </c:pt>
                <c:pt idx="96">
                  <c:v>91.105299999999986</c:v>
                </c:pt>
                <c:pt idx="97">
                  <c:v>94.255499999999998</c:v>
                </c:pt>
                <c:pt idx="98">
                  <c:v>94.433999999999997</c:v>
                </c:pt>
                <c:pt idx="99">
                  <c:v>96.220299999999995</c:v>
                </c:pt>
                <c:pt idx="100">
                  <c:v>99.408500000000004</c:v>
                </c:pt>
                <c:pt idx="101">
                  <c:v>101.5629</c:v>
                </c:pt>
                <c:pt idx="102">
                  <c:v>104.48</c:v>
                </c:pt>
                <c:pt idx="103">
                  <c:v>106.19410000000002</c:v>
                </c:pt>
                <c:pt idx="104">
                  <c:v>103.55029999999999</c:v>
                </c:pt>
                <c:pt idx="105">
                  <c:v>102.5232</c:v>
                </c:pt>
                <c:pt idx="106">
                  <c:v>100.1009</c:v>
                </c:pt>
                <c:pt idx="107">
                  <c:v>99.714700000000008</c:v>
                </c:pt>
                <c:pt idx="108">
                  <c:v>101.11239999999998</c:v>
                </c:pt>
                <c:pt idx="109">
                  <c:v>104.066</c:v>
                </c:pt>
                <c:pt idx="110">
                  <c:v>105.2214</c:v>
                </c:pt>
                <c:pt idx="111">
                  <c:v>106.13590000000001</c:v>
                </c:pt>
                <c:pt idx="112">
                  <c:v>104.39490000000002</c:v>
                </c:pt>
                <c:pt idx="113">
                  <c:v>109.93899999999999</c:v>
                </c:pt>
                <c:pt idx="114">
                  <c:v>111.40689999999999</c:v>
                </c:pt>
                <c:pt idx="115">
                  <c:v>111.14190000000002</c:v>
                </c:pt>
                <c:pt idx="116">
                  <c:v>111.37379999999999</c:v>
                </c:pt>
                <c:pt idx="117">
                  <c:v>113.10169999999999</c:v>
                </c:pt>
                <c:pt idx="118">
                  <c:v>112.68049999999998</c:v>
                </c:pt>
                <c:pt idx="119">
                  <c:v>108.0967</c:v>
                </c:pt>
                <c:pt idx="120">
                  <c:v>106.5061</c:v>
                </c:pt>
                <c:pt idx="121">
                  <c:v>107.70150000000001</c:v>
                </c:pt>
                <c:pt idx="122">
                  <c:v>108.29510000000002</c:v>
                </c:pt>
                <c:pt idx="123">
                  <c:v>109.21720000000003</c:v>
                </c:pt>
                <c:pt idx="124">
                  <c:v>108.8428</c:v>
                </c:pt>
                <c:pt idx="125">
                  <c:v>110.64360000000002</c:v>
                </c:pt>
                <c:pt idx="126">
                  <c:v>111.44700000000002</c:v>
                </c:pt>
                <c:pt idx="127">
                  <c:v>113.01220000000002</c:v>
                </c:pt>
                <c:pt idx="128">
                  <c:v>112.6605</c:v>
                </c:pt>
                <c:pt idx="129">
                  <c:v>110.58869999999999</c:v>
                </c:pt>
                <c:pt idx="130">
                  <c:v>112.12479999999998</c:v>
                </c:pt>
                <c:pt idx="131">
                  <c:v>113.52579999999999</c:v>
                </c:pt>
                <c:pt idx="132">
                  <c:v>114.81920000000001</c:v>
                </c:pt>
                <c:pt idx="133">
                  <c:v>113.1681</c:v>
                </c:pt>
                <c:pt idx="134">
                  <c:v>111.2004</c:v>
                </c:pt>
                <c:pt idx="135">
                  <c:v>112.60939999999998</c:v>
                </c:pt>
                <c:pt idx="136">
                  <c:v>115.21650000000001</c:v>
                </c:pt>
                <c:pt idx="137">
                  <c:v>115.99850000000002</c:v>
                </c:pt>
                <c:pt idx="138">
                  <c:v>119.95059999999999</c:v>
                </c:pt>
                <c:pt idx="139">
                  <c:v>119.93400000000001</c:v>
                </c:pt>
                <c:pt idx="140">
                  <c:v>122.82499999999999</c:v>
                </c:pt>
                <c:pt idx="141">
                  <c:v>123.88939999999998</c:v>
                </c:pt>
                <c:pt idx="142">
                  <c:v>122.0705</c:v>
                </c:pt>
                <c:pt idx="143">
                  <c:v>124.41990000000001</c:v>
                </c:pt>
                <c:pt idx="144">
                  <c:v>126.7397</c:v>
                </c:pt>
                <c:pt idx="145">
                  <c:v>131.12740000000002</c:v>
                </c:pt>
                <c:pt idx="146">
                  <c:v>131.55100000000002</c:v>
                </c:pt>
                <c:pt idx="147">
                  <c:v>126.3152</c:v>
                </c:pt>
                <c:pt idx="148">
                  <c:v>126.5185</c:v>
                </c:pt>
                <c:pt idx="149">
                  <c:v>124.9752</c:v>
                </c:pt>
                <c:pt idx="150">
                  <c:v>120.37769999999999</c:v>
                </c:pt>
                <c:pt idx="151">
                  <c:v>118.63720000000002</c:v>
                </c:pt>
                <c:pt idx="152">
                  <c:v>119.8913</c:v>
                </c:pt>
                <c:pt idx="153">
                  <c:v>113.61579999999998</c:v>
                </c:pt>
                <c:pt idx="154">
                  <c:v>111.81229999999999</c:v>
                </c:pt>
                <c:pt idx="155">
                  <c:v>111.0633</c:v>
                </c:pt>
                <c:pt idx="156">
                  <c:v>109.9539</c:v>
                </c:pt>
                <c:pt idx="157">
                  <c:v>105.44780000000002</c:v>
                </c:pt>
                <c:pt idx="158">
                  <c:v>102.68929999999999</c:v>
                </c:pt>
                <c:pt idx="159">
                  <c:v>101.32769999999999</c:v>
                </c:pt>
                <c:pt idx="160">
                  <c:v>99.019300000000001</c:v>
                </c:pt>
                <c:pt idx="161">
                  <c:v>99.94410000000002</c:v>
                </c:pt>
                <c:pt idx="162">
                  <c:v>97.202200000000005</c:v>
                </c:pt>
                <c:pt idx="163">
                  <c:v>95.491400000000013</c:v>
                </c:pt>
                <c:pt idx="164">
                  <c:v>95.551199999999994</c:v>
                </c:pt>
                <c:pt idx="165">
                  <c:v>95.662299999999988</c:v>
                </c:pt>
                <c:pt idx="166">
                  <c:v>97.027500000000003</c:v>
                </c:pt>
                <c:pt idx="167">
                  <c:v>96.206300000000013</c:v>
                </c:pt>
                <c:pt idx="168">
                  <c:v>92.738</c:v>
                </c:pt>
                <c:pt idx="169">
                  <c:v>91.419500000000014</c:v>
                </c:pt>
                <c:pt idx="170">
                  <c:v>90.659199999999998</c:v>
                </c:pt>
                <c:pt idx="171">
                  <c:v>88.525999999999982</c:v>
                </c:pt>
                <c:pt idx="172">
                  <c:v>88.0214</c:v>
                </c:pt>
                <c:pt idx="173">
                  <c:v>89.609899999999982</c:v>
                </c:pt>
                <c:pt idx="174">
                  <c:v>91.100899999999982</c:v>
                </c:pt>
                <c:pt idx="175">
                  <c:v>90.848299999999995</c:v>
                </c:pt>
                <c:pt idx="176">
                  <c:v>89.046000000000006</c:v>
                </c:pt>
                <c:pt idx="177">
                  <c:v>88.825999999999979</c:v>
                </c:pt>
                <c:pt idx="178">
                  <c:v>85.282699999999991</c:v>
                </c:pt>
                <c:pt idx="179">
                  <c:v>82.619500000000002</c:v>
                </c:pt>
                <c:pt idx="180">
                  <c:v>82.870699999999999</c:v>
                </c:pt>
                <c:pt idx="181">
                  <c:v>83.72529999999999</c:v>
                </c:pt>
                <c:pt idx="182">
                  <c:v>82.304400000000001</c:v>
                </c:pt>
                <c:pt idx="183">
                  <c:v>81.661100000000005</c:v>
                </c:pt>
                <c:pt idx="184">
                  <c:v>82.029399999999981</c:v>
                </c:pt>
                <c:pt idx="185">
                  <c:v>83.676299999999998</c:v>
                </c:pt>
                <c:pt idx="186">
                  <c:v>86.369100000000003</c:v>
                </c:pt>
                <c:pt idx="187">
                  <c:v>87.579899999999981</c:v>
                </c:pt>
                <c:pt idx="188">
                  <c:v>87.72</c:v>
                </c:pt>
                <c:pt idx="189">
                  <c:v>85.158499999999989</c:v>
                </c:pt>
                <c:pt idx="190">
                  <c:v>82.910900000000012</c:v>
                </c:pt>
                <c:pt idx="191">
                  <c:v>82.655499999999989</c:v>
                </c:pt>
                <c:pt idx="192">
                  <c:v>84.753299999999996</c:v>
                </c:pt>
                <c:pt idx="193">
                  <c:v>85.213399999999993</c:v>
                </c:pt>
                <c:pt idx="194">
                  <c:v>86.607699999999994</c:v>
                </c:pt>
                <c:pt idx="195">
                  <c:v>86.956900000000005</c:v>
                </c:pt>
                <c:pt idx="196">
                  <c:v>89.709900000000005</c:v>
                </c:pt>
                <c:pt idx="197">
                  <c:v>91.896199999999993</c:v>
                </c:pt>
                <c:pt idx="198">
                  <c:v>89.254599999999996</c:v>
                </c:pt>
                <c:pt idx="199">
                  <c:v>89.668599999999998</c:v>
                </c:pt>
                <c:pt idx="200">
                  <c:v>90.8309</c:v>
                </c:pt>
                <c:pt idx="201">
                  <c:v>89.000100000000003</c:v>
                </c:pt>
                <c:pt idx="202">
                  <c:v>89.007300000000001</c:v>
                </c:pt>
                <c:pt idx="203">
                  <c:v>87.35939999999998</c:v>
                </c:pt>
                <c:pt idx="204">
                  <c:v>87.006</c:v>
                </c:pt>
                <c:pt idx="205">
                  <c:v>87.060900000000004</c:v>
                </c:pt>
                <c:pt idx="206">
                  <c:v>88.954600000000013</c:v>
                </c:pt>
                <c:pt idx="207">
                  <c:v>88.900999999999996</c:v>
                </c:pt>
                <c:pt idx="208">
                  <c:v>87.535499999999999</c:v>
                </c:pt>
                <c:pt idx="209">
                  <c:v>87.850999999999999</c:v>
                </c:pt>
                <c:pt idx="210">
                  <c:v>85.628999999999991</c:v>
                </c:pt>
                <c:pt idx="211">
                  <c:v>83.697199999999995</c:v>
                </c:pt>
                <c:pt idx="212">
                  <c:v>82.739800000000002</c:v>
                </c:pt>
                <c:pt idx="213">
                  <c:v>80.223299999999995</c:v>
                </c:pt>
                <c:pt idx="214">
                  <c:v>79.540000000000006</c:v>
                </c:pt>
                <c:pt idx="215">
                  <c:v>80.955600000000004</c:v>
                </c:pt>
                <c:pt idx="216">
                  <c:v>80.392399999999981</c:v>
                </c:pt>
                <c:pt idx="217">
                  <c:v>79.169799999999981</c:v>
                </c:pt>
                <c:pt idx="218">
                  <c:v>83.153299999999987</c:v>
                </c:pt>
                <c:pt idx="219">
                  <c:v>84.623999999999981</c:v>
                </c:pt>
                <c:pt idx="220">
                  <c:v>85.213399999999993</c:v>
                </c:pt>
                <c:pt idx="221">
                  <c:v>86.848500000000001</c:v>
                </c:pt>
                <c:pt idx="222">
                  <c:v>86.466099999999997</c:v>
                </c:pt>
                <c:pt idx="223">
                  <c:v>85.388199999999998</c:v>
                </c:pt>
                <c:pt idx="224">
                  <c:v>83.962999999999994</c:v>
                </c:pt>
                <c:pt idx="225">
                  <c:v>82.827600000000004</c:v>
                </c:pt>
                <c:pt idx="226">
                  <c:v>81.349000000000004</c:v>
                </c:pt>
                <c:pt idx="227">
                  <c:v>80.493399999999994</c:v>
                </c:pt>
                <c:pt idx="228">
                  <c:v>80.587800000000001</c:v>
                </c:pt>
                <c:pt idx="229">
                  <c:v>82.266400000000004</c:v>
                </c:pt>
                <c:pt idx="230">
                  <c:v>84.394000000000005</c:v>
                </c:pt>
                <c:pt idx="231">
                  <c:v>84.027500000000003</c:v>
                </c:pt>
                <c:pt idx="232">
                  <c:v>83.0334</c:v>
                </c:pt>
                <c:pt idx="233">
                  <c:v>81.240499999999997</c:v>
                </c:pt>
                <c:pt idx="234">
                  <c:v>79.565899999999999</c:v>
                </c:pt>
                <c:pt idx="235">
                  <c:v>78.885299999999987</c:v>
                </c:pt>
                <c:pt idx="236">
                  <c:v>79.592799999999983</c:v>
                </c:pt>
                <c:pt idx="237">
                  <c:v>81.840199999999996</c:v>
                </c:pt>
                <c:pt idx="238">
                  <c:v>85.409400000000005</c:v>
                </c:pt>
                <c:pt idx="239">
                  <c:v>85.597899999999996</c:v>
                </c:pt>
                <c:pt idx="240">
                  <c:v>86.833399999999983</c:v>
                </c:pt>
                <c:pt idx="241">
                  <c:v>86.744900000000015</c:v>
                </c:pt>
                <c:pt idx="242">
                  <c:v>85.736999999999995</c:v>
                </c:pt>
                <c:pt idx="243">
                  <c:v>83.800799999999981</c:v>
                </c:pt>
                <c:pt idx="244">
                  <c:v>83.639899999999983</c:v>
                </c:pt>
                <c:pt idx="245">
                  <c:v>84.074799999999982</c:v>
                </c:pt>
                <c:pt idx="246">
                  <c:v>85.255200000000002</c:v>
                </c:pt>
                <c:pt idx="247">
                  <c:v>84.897200000000012</c:v>
                </c:pt>
                <c:pt idx="248">
                  <c:v>84.453000000000003</c:v>
                </c:pt>
                <c:pt idx="249">
                  <c:v>85.613</c:v>
                </c:pt>
                <c:pt idx="250">
                  <c:v>86.869299999999996</c:v>
                </c:pt>
                <c:pt idx="251">
                  <c:v>87.550299999999993</c:v>
                </c:pt>
                <c:pt idx="252">
                  <c:v>87.7804</c:v>
                </c:pt>
                <c:pt idx="253">
                  <c:v>87.207899999999995</c:v>
                </c:pt>
                <c:pt idx="254">
                  <c:v>86.8232</c:v>
                </c:pt>
                <c:pt idx="255">
                  <c:v>86.869600000000005</c:v>
                </c:pt>
                <c:pt idx="256">
                  <c:v>86.230599999999995</c:v>
                </c:pt>
                <c:pt idx="257">
                  <c:v>85.603899999999982</c:v>
                </c:pt>
                <c:pt idx="258">
                  <c:v>83.748900000000006</c:v>
                </c:pt>
                <c:pt idx="259">
                  <c:v>84.172199999999989</c:v>
                </c:pt>
                <c:pt idx="260">
                  <c:v>83.107600000000005</c:v>
                </c:pt>
                <c:pt idx="261">
                  <c:v>82.18219999999998</c:v>
                </c:pt>
                <c:pt idx="262">
                  <c:v>82.888899999999992</c:v>
                </c:pt>
                <c:pt idx="263">
                  <c:v>84.588699999999989</c:v>
                </c:pt>
                <c:pt idx="264">
                  <c:v>84.263099999999994</c:v>
                </c:pt>
                <c:pt idx="265">
                  <c:v>83.443100000000015</c:v>
                </c:pt>
                <c:pt idx="266">
                  <c:v>80.539500000000004</c:v>
                </c:pt>
                <c:pt idx="267">
                  <c:v>78.123599999999982</c:v>
                </c:pt>
                <c:pt idx="268">
                  <c:v>78.620799999999988</c:v>
                </c:pt>
                <c:pt idx="269">
                  <c:v>78.588399999999979</c:v>
                </c:pt>
                <c:pt idx="270">
                  <c:v>78.749300000000005</c:v>
                </c:pt>
                <c:pt idx="271">
                  <c:v>81.446600000000018</c:v>
                </c:pt>
                <c:pt idx="272">
                  <c:v>82.846199999999996</c:v>
                </c:pt>
                <c:pt idx="273">
                  <c:v>82.237200000000016</c:v>
                </c:pt>
                <c:pt idx="274">
                  <c:v>82.627899999999983</c:v>
                </c:pt>
                <c:pt idx="275">
                  <c:v>83.354299999999995</c:v>
                </c:pt>
                <c:pt idx="276">
                  <c:v>84.765100000000004</c:v>
                </c:pt>
                <c:pt idx="277">
                  <c:v>85.017399999999995</c:v>
                </c:pt>
                <c:pt idx="278">
                  <c:v>85.025699999999986</c:v>
                </c:pt>
                <c:pt idx="279">
                  <c:v>85.744000000000014</c:v>
                </c:pt>
                <c:pt idx="280">
                  <c:v>86.229900000000001</c:v>
                </c:pt>
                <c:pt idx="281">
                  <c:v>86.591300000000004</c:v>
                </c:pt>
                <c:pt idx="282">
                  <c:v>86.281000000000006</c:v>
                </c:pt>
                <c:pt idx="283">
                  <c:v>85.878299999999982</c:v>
                </c:pt>
                <c:pt idx="284">
                  <c:v>86.704700000000003</c:v>
                </c:pt>
                <c:pt idx="285">
                  <c:v>87.137699999999995</c:v>
                </c:pt>
                <c:pt idx="286">
                  <c:v>86.3874</c:v>
                </c:pt>
                <c:pt idx="287">
                  <c:v>87.909000000000006</c:v>
                </c:pt>
                <c:pt idx="288">
                  <c:v>89.475399999999979</c:v>
                </c:pt>
                <c:pt idx="289">
                  <c:v>92.238900000000001</c:v>
                </c:pt>
                <c:pt idx="290">
                  <c:v>93.117900000000006</c:v>
                </c:pt>
                <c:pt idx="291">
                  <c:v>93.941600000000008</c:v>
                </c:pt>
                <c:pt idx="292">
                  <c:v>92.302999999999983</c:v>
                </c:pt>
                <c:pt idx="293">
                  <c:v>91.794799999999995</c:v>
                </c:pt>
                <c:pt idx="294">
                  <c:v>92.802699999999987</c:v>
                </c:pt>
                <c:pt idx="295">
                  <c:v>94.883299999999991</c:v>
                </c:pt>
                <c:pt idx="296">
                  <c:v>94.548900000000003</c:v>
                </c:pt>
                <c:pt idx="297">
                  <c:v>94.041500000000013</c:v>
                </c:pt>
                <c:pt idx="298">
                  <c:v>94.768199999999993</c:v>
                </c:pt>
                <c:pt idx="299">
                  <c:v>97.037899999999993</c:v>
                </c:pt>
                <c:pt idx="300">
                  <c:v>98.250200000000007</c:v>
                </c:pt>
                <c:pt idx="301">
                  <c:v>97.235600000000005</c:v>
                </c:pt>
                <c:pt idx="302">
                  <c:v>97.577799999999982</c:v>
                </c:pt>
                <c:pt idx="303">
                  <c:v>98.164400000000001</c:v>
                </c:pt>
                <c:pt idx="304">
                  <c:v>98.620699999999999</c:v>
                </c:pt>
                <c:pt idx="305">
                  <c:v>100.43120000000002</c:v>
                </c:pt>
                <c:pt idx="306">
                  <c:v>101.3151</c:v>
                </c:pt>
                <c:pt idx="307">
                  <c:v>103.0262</c:v>
                </c:pt>
                <c:pt idx="308">
                  <c:v>99</c:v>
                </c:pt>
                <c:pt idx="309">
                  <c:v>95.640500000000003</c:v>
                </c:pt>
                <c:pt idx="310">
                  <c:v>96.482600000000005</c:v>
                </c:pt>
                <c:pt idx="311">
                  <c:v>95.8506</c:v>
                </c:pt>
                <c:pt idx="312">
                  <c:v>95.202699999999993</c:v>
                </c:pt>
                <c:pt idx="313">
                  <c:v>96.644900000000007</c:v>
                </c:pt>
                <c:pt idx="314">
                  <c:v>98.565000000000012</c:v>
                </c:pt>
                <c:pt idx="315">
                  <c:v>99.110699999999994</c:v>
                </c:pt>
                <c:pt idx="316">
                  <c:v>99.183399999999992</c:v>
                </c:pt>
                <c:pt idx="317">
                  <c:v>100.0605</c:v>
                </c:pt>
                <c:pt idx="318">
                  <c:v>100.58420000000001</c:v>
                </c:pt>
                <c:pt idx="319">
                  <c:v>98.547300000000007</c:v>
                </c:pt>
                <c:pt idx="320">
                  <c:v>97.489199999999997</c:v>
                </c:pt>
                <c:pt idx="321">
                  <c:v>96.525099999999981</c:v>
                </c:pt>
                <c:pt idx="322">
                  <c:v>97.642200000000003</c:v>
                </c:pt>
                <c:pt idx="323">
                  <c:v>98.138699999999986</c:v>
                </c:pt>
                <c:pt idx="324">
                  <c:v>98.191900000000004</c:v>
                </c:pt>
                <c:pt idx="325">
                  <c:v>100.7043</c:v>
                </c:pt>
                <c:pt idx="326">
                  <c:v>101.5103</c:v>
                </c:pt>
                <c:pt idx="327">
                  <c:v>102.33499999999999</c:v>
                </c:pt>
                <c:pt idx="328">
                  <c:v>105.64239999999998</c:v>
                </c:pt>
                <c:pt idx="329">
                  <c:v>103.15639999999999</c:v>
                </c:pt>
                <c:pt idx="330">
                  <c:v>104.2184</c:v>
                </c:pt>
                <c:pt idx="331">
                  <c:v>105.73450000000001</c:v>
                </c:pt>
                <c:pt idx="332">
                  <c:v>107.83969999999999</c:v>
                </c:pt>
                <c:pt idx="333">
                  <c:v>109.57299999999998</c:v>
                </c:pt>
                <c:pt idx="334">
                  <c:v>110.3246</c:v>
                </c:pt>
                <c:pt idx="335">
                  <c:v>108.3995</c:v>
                </c:pt>
                <c:pt idx="336">
                  <c:v>107.77760000000002</c:v>
                </c:pt>
                <c:pt idx="337">
                  <c:v>109.29010000000001</c:v>
                </c:pt>
                <c:pt idx="338">
                  <c:v>111.8355</c:v>
                </c:pt>
                <c:pt idx="339">
                  <c:v>112.81529999999999</c:v>
                </c:pt>
                <c:pt idx="340">
                  <c:v>113.0364</c:v>
                </c:pt>
                <c:pt idx="341">
                  <c:v>114.28619999999999</c:v>
                </c:pt>
                <c:pt idx="342">
                  <c:v>114.26110000000001</c:v>
                </c:pt>
                <c:pt idx="343">
                  <c:v>111.616</c:v>
                </c:pt>
                <c:pt idx="344">
                  <c:v>111.5359</c:v>
                </c:pt>
                <c:pt idx="345">
                  <c:v>112.29900000000002</c:v>
                </c:pt>
                <c:pt idx="346">
                  <c:v>113.8613</c:v>
                </c:pt>
                <c:pt idx="347">
                  <c:v>114.11499999999999</c:v>
                </c:pt>
                <c:pt idx="348">
                  <c:v>115.70740000000002</c:v>
                </c:pt>
                <c:pt idx="349">
                  <c:v>116.64449999999999</c:v>
                </c:pt>
                <c:pt idx="350">
                  <c:v>115.6464</c:v>
                </c:pt>
                <c:pt idx="351">
                  <c:v>114.95650000000002</c:v>
                </c:pt>
                <c:pt idx="352">
                  <c:v>111.8947</c:v>
                </c:pt>
                <c:pt idx="353">
                  <c:v>108.86190000000002</c:v>
                </c:pt>
                <c:pt idx="354">
                  <c:v>106.15289999999999</c:v>
                </c:pt>
                <c:pt idx="355">
                  <c:v>107.771</c:v>
                </c:pt>
                <c:pt idx="356">
                  <c:v>108.11409999999999</c:v>
                </c:pt>
                <c:pt idx="357">
                  <c:v>108.599</c:v>
                </c:pt>
                <c:pt idx="358">
                  <c:v>107.01900000000002</c:v>
                </c:pt>
                <c:pt idx="359">
                  <c:v>106.0718</c:v>
                </c:pt>
                <c:pt idx="360">
                  <c:v>103.29750000000001</c:v>
                </c:pt>
                <c:pt idx="361">
                  <c:v>102.45010000000002</c:v>
                </c:pt>
                <c:pt idx="362">
                  <c:v>101.7234</c:v>
                </c:pt>
                <c:pt idx="363">
                  <c:v>101.24979999999999</c:v>
                </c:pt>
                <c:pt idx="364">
                  <c:v>96.483500000000006</c:v>
                </c:pt>
                <c:pt idx="365">
                  <c:v>95.358499999999992</c:v>
                </c:pt>
                <c:pt idx="366">
                  <c:v>97.465999999999994</c:v>
                </c:pt>
                <c:pt idx="367">
                  <c:v>98.914700000000011</c:v>
                </c:pt>
                <c:pt idx="368">
                  <c:v>97.17519999999999</c:v>
                </c:pt>
                <c:pt idx="369">
                  <c:v>93.424499999999995</c:v>
                </c:pt>
                <c:pt idx="370">
                  <c:v>92.990000000000009</c:v>
                </c:pt>
                <c:pt idx="371">
                  <c:v>90.669699999999992</c:v>
                </c:pt>
                <c:pt idx="372">
                  <c:v>88.989900000000006</c:v>
                </c:pt>
                <c:pt idx="373">
                  <c:v>89.718100000000007</c:v>
                </c:pt>
                <c:pt idx="374">
                  <c:v>91.420400000000001</c:v>
                </c:pt>
                <c:pt idx="375">
                  <c:v>92.495800000000003</c:v>
                </c:pt>
                <c:pt idx="376">
                  <c:v>94.243200000000016</c:v>
                </c:pt>
                <c:pt idx="377">
                  <c:v>92.927200000000013</c:v>
                </c:pt>
                <c:pt idx="378">
                  <c:v>91.789500000000004</c:v>
                </c:pt>
                <c:pt idx="379">
                  <c:v>92.076899999999981</c:v>
                </c:pt>
                <c:pt idx="380">
                  <c:v>91.756699999999995</c:v>
                </c:pt>
                <c:pt idx="381">
                  <c:v>89.828799999999987</c:v>
                </c:pt>
                <c:pt idx="382">
                  <c:v>86.564300000000003</c:v>
                </c:pt>
                <c:pt idx="383">
                  <c:v>85.57889999999999</c:v>
                </c:pt>
                <c:pt idx="384">
                  <c:v>86.534999999999997</c:v>
                </c:pt>
                <c:pt idx="385">
                  <c:v>87.582399999999993</c:v>
                </c:pt>
                <c:pt idx="386">
                  <c:v>86.7226</c:v>
                </c:pt>
                <c:pt idx="387">
                  <c:v>88.352799999999988</c:v>
                </c:pt>
                <c:pt idx="388">
                  <c:v>89.498999999999995</c:v>
                </c:pt>
                <c:pt idx="389">
                  <c:v>91.114800000000002</c:v>
                </c:pt>
                <c:pt idx="390">
                  <c:v>92.304599999999994</c:v>
                </c:pt>
                <c:pt idx="391">
                  <c:v>91.037400000000005</c:v>
                </c:pt>
                <c:pt idx="392">
                  <c:v>91.358399999999989</c:v>
                </c:pt>
                <c:pt idx="393">
                  <c:v>92.852099999999979</c:v>
                </c:pt>
                <c:pt idx="394">
                  <c:v>94.001099999999994</c:v>
                </c:pt>
                <c:pt idx="395">
                  <c:v>93.071399999999983</c:v>
                </c:pt>
                <c:pt idx="396">
                  <c:v>91.76</c:v>
                </c:pt>
                <c:pt idx="397">
                  <c:v>92.655899999999988</c:v>
                </c:pt>
                <c:pt idx="398">
                  <c:v>92.700999999999993</c:v>
                </c:pt>
                <c:pt idx="399">
                  <c:v>91.662699999999987</c:v>
                </c:pt>
                <c:pt idx="400">
                  <c:v>88.215800000000002</c:v>
                </c:pt>
                <c:pt idx="401">
                  <c:v>89.335499999999982</c:v>
                </c:pt>
                <c:pt idx="402">
                  <c:v>90.167400000000001</c:v>
                </c:pt>
                <c:pt idx="403">
                  <c:v>89.566199999999995</c:v>
                </c:pt>
                <c:pt idx="404">
                  <c:v>89.704800000000006</c:v>
                </c:pt>
                <c:pt idx="405">
                  <c:v>90.128199999999993</c:v>
                </c:pt>
                <c:pt idx="406">
                  <c:v>89.001300000000001</c:v>
                </c:pt>
                <c:pt idx="407">
                  <c:v>88.597800000000007</c:v>
                </c:pt>
                <c:pt idx="408">
                  <c:v>90.207800000000006</c:v>
                </c:pt>
                <c:pt idx="409">
                  <c:v>90.076299999999989</c:v>
                </c:pt>
                <c:pt idx="410">
                  <c:v>89.396100000000004</c:v>
                </c:pt>
                <c:pt idx="411">
                  <c:v>87.975200000000001</c:v>
                </c:pt>
                <c:pt idx="412">
                  <c:v>87.523200000000003</c:v>
                </c:pt>
                <c:pt idx="413">
                  <c:v>87.473100000000002</c:v>
                </c:pt>
                <c:pt idx="414">
                  <c:v>85.934399999999997</c:v>
                </c:pt>
                <c:pt idx="415">
                  <c:v>85.976399999999998</c:v>
                </c:pt>
                <c:pt idx="416">
                  <c:v>84.343400000000003</c:v>
                </c:pt>
                <c:pt idx="417">
                  <c:v>82.13369999999999</c:v>
                </c:pt>
                <c:pt idx="418">
                  <c:v>80.470299999999995</c:v>
                </c:pt>
                <c:pt idx="419">
                  <c:v>82.099400000000003</c:v>
                </c:pt>
                <c:pt idx="420">
                  <c:v>81.550799999999981</c:v>
                </c:pt>
                <c:pt idx="421">
                  <c:v>81.051400000000001</c:v>
                </c:pt>
                <c:pt idx="422">
                  <c:v>78.555099999999982</c:v>
                </c:pt>
                <c:pt idx="423">
                  <c:v>78.729900000000001</c:v>
                </c:pt>
                <c:pt idx="424">
                  <c:v>79.060100000000006</c:v>
                </c:pt>
                <c:pt idx="425">
                  <c:v>80.172499999999985</c:v>
                </c:pt>
                <c:pt idx="426">
                  <c:v>79.837500000000006</c:v>
                </c:pt>
                <c:pt idx="427">
                  <c:v>83.347499999999997</c:v>
                </c:pt>
                <c:pt idx="428">
                  <c:v>85.0381</c:v>
                </c:pt>
                <c:pt idx="429">
                  <c:v>90.156199999999998</c:v>
                </c:pt>
                <c:pt idx="430">
                  <c:v>91.512600000000006</c:v>
                </c:pt>
                <c:pt idx="431">
                  <c:v>88.681200000000004</c:v>
                </c:pt>
                <c:pt idx="432">
                  <c:v>89.501300000000001</c:v>
                </c:pt>
                <c:pt idx="433">
                  <c:v>92.004999999999995</c:v>
                </c:pt>
                <c:pt idx="434">
                  <c:v>92.6494</c:v>
                </c:pt>
                <c:pt idx="435">
                  <c:v>91.134600000000006</c:v>
                </c:pt>
                <c:pt idx="436">
                  <c:v>87.384500000000003</c:v>
                </c:pt>
                <c:pt idx="437">
                  <c:v>85.7774</c:v>
                </c:pt>
                <c:pt idx="438">
                  <c:v>85.22</c:v>
                </c:pt>
                <c:pt idx="439">
                  <c:v>83.923100000000005</c:v>
                </c:pt>
                <c:pt idx="440">
                  <c:v>82.67649999999999</c:v>
                </c:pt>
                <c:pt idx="441">
                  <c:v>81.487499999999997</c:v>
                </c:pt>
                <c:pt idx="442">
                  <c:v>81.001499999999993</c:v>
                </c:pt>
                <c:pt idx="443">
                  <c:v>81.968400000000003</c:v>
                </c:pt>
                <c:pt idx="444">
                  <c:v>82.432300000000012</c:v>
                </c:pt>
                <c:pt idx="445">
                  <c:v>84.147599999999997</c:v>
                </c:pt>
                <c:pt idx="446">
                  <c:v>83.794100000000014</c:v>
                </c:pt>
                <c:pt idx="447">
                  <c:v>83.961300000000008</c:v>
                </c:pt>
                <c:pt idx="448">
                  <c:v>87.288399999999982</c:v>
                </c:pt>
                <c:pt idx="449">
                  <c:v>87.823799999999991</c:v>
                </c:pt>
                <c:pt idx="450">
                  <c:v>85.275099999999981</c:v>
                </c:pt>
                <c:pt idx="451">
                  <c:v>84.443500000000014</c:v>
                </c:pt>
                <c:pt idx="452">
                  <c:v>83.378899999999987</c:v>
                </c:pt>
                <c:pt idx="453">
                  <c:v>80.405699999999996</c:v>
                </c:pt>
                <c:pt idx="454">
                  <c:v>80.967400000000012</c:v>
                </c:pt>
                <c:pt idx="455">
                  <c:v>82.118600000000001</c:v>
                </c:pt>
                <c:pt idx="456">
                  <c:v>81.212999999999994</c:v>
                </c:pt>
                <c:pt idx="457">
                  <c:v>80.351799999999983</c:v>
                </c:pt>
                <c:pt idx="458">
                  <c:v>79.114599999999996</c:v>
                </c:pt>
                <c:pt idx="459">
                  <c:v>77.848699999999994</c:v>
                </c:pt>
                <c:pt idx="460">
                  <c:v>78.13979999999998</c:v>
                </c:pt>
                <c:pt idx="461">
                  <c:v>78.111900000000006</c:v>
                </c:pt>
                <c:pt idx="462">
                  <c:v>77.687999999999988</c:v>
                </c:pt>
                <c:pt idx="463">
                  <c:v>77.769200000000012</c:v>
                </c:pt>
                <c:pt idx="464">
                  <c:v>80.107699999999994</c:v>
                </c:pt>
                <c:pt idx="465">
                  <c:v>80.446200000000019</c:v>
                </c:pt>
                <c:pt idx="466">
                  <c:v>81.215700000000012</c:v>
                </c:pt>
                <c:pt idx="467">
                  <c:v>82.324999999999989</c:v>
                </c:pt>
                <c:pt idx="468">
                  <c:v>82.471599999999995</c:v>
                </c:pt>
                <c:pt idx="469">
                  <c:v>81.308499999999981</c:v>
                </c:pt>
                <c:pt idx="470">
                  <c:v>82.139499999999998</c:v>
                </c:pt>
                <c:pt idx="471">
                  <c:v>81.941800000000015</c:v>
                </c:pt>
                <c:pt idx="472">
                  <c:v>83.206199999999995</c:v>
                </c:pt>
                <c:pt idx="473">
                  <c:v>84.479399999999998</c:v>
                </c:pt>
                <c:pt idx="474">
                  <c:v>84.613500000000002</c:v>
                </c:pt>
                <c:pt idx="475">
                  <c:v>83.767799999999994</c:v>
                </c:pt>
                <c:pt idx="476">
                  <c:v>82.129199999999983</c:v>
                </c:pt>
                <c:pt idx="477">
                  <c:v>82.362200000000001</c:v>
                </c:pt>
                <c:pt idx="478">
                  <c:v>83.235500000000002</c:v>
                </c:pt>
                <c:pt idx="479">
                  <c:v>82.616600000000005</c:v>
                </c:pt>
                <c:pt idx="480">
                  <c:v>83.217900000000014</c:v>
                </c:pt>
                <c:pt idx="481">
                  <c:v>84.630899999999983</c:v>
                </c:pt>
                <c:pt idx="482">
                  <c:v>86.261899999999997</c:v>
                </c:pt>
                <c:pt idx="483">
                  <c:v>86.311200000000014</c:v>
                </c:pt>
                <c:pt idx="484">
                  <c:v>87.136299999999991</c:v>
                </c:pt>
                <c:pt idx="485">
                  <c:v>86.347899999999996</c:v>
                </c:pt>
                <c:pt idx="486">
                  <c:v>87.458500000000001</c:v>
                </c:pt>
                <c:pt idx="487">
                  <c:v>86.462500000000006</c:v>
                </c:pt>
                <c:pt idx="488">
                  <c:v>86.125499999999988</c:v>
                </c:pt>
                <c:pt idx="489">
                  <c:v>85.139600000000002</c:v>
                </c:pt>
                <c:pt idx="490">
                  <c:v>86.220699999999994</c:v>
                </c:pt>
                <c:pt idx="491">
                  <c:v>86.558299999999988</c:v>
                </c:pt>
                <c:pt idx="492">
                  <c:v>87.65679999999999</c:v>
                </c:pt>
                <c:pt idx="493">
                  <c:v>87.453199999999995</c:v>
                </c:pt>
                <c:pt idx="494">
                  <c:v>87.232100000000003</c:v>
                </c:pt>
                <c:pt idx="495">
                  <c:v>86.970299999999995</c:v>
                </c:pt>
              </c:numCache>
            </c:numRef>
          </c:val>
        </c:ser>
        <c:marker val="1"/>
        <c:axId val="72374144"/>
        <c:axId val="72577024"/>
      </c:lineChart>
      <c:dateAx>
        <c:axId val="72374144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2577024"/>
        <c:crosses val="autoZero"/>
        <c:auto val="1"/>
        <c:lblOffset val="100"/>
      </c:dateAx>
      <c:valAx>
        <c:axId val="72577024"/>
        <c:scaling>
          <c:orientation val="minMax"/>
        </c:scaling>
        <c:axPos val="l"/>
        <c:majorGridlines/>
        <c:numFmt formatCode="General" sourceLinked="1"/>
        <c:tickLblPos val="nextTo"/>
        <c:crossAx val="72374144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101B2-42F7-4BC5-8C67-E7D85BB0F250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A088F-1122-43BC-AF8C-2CF7E84FD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088F-1122-43BC-AF8C-2CF7E84FD23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MACROECONOMICS I</a:t>
            </a:r>
            <a:endParaRPr lang="en-US" sz="2400" b="1" dirty="0">
              <a:latin typeface="Perpet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724400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May 23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398693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 12.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Labor Market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2057400"/>
            <a:ext cx="6553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5257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66800" y="1219200"/>
            <a:ext cx="5257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0" y="5486400"/>
            <a:ext cx="5257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0" y="5257800"/>
            <a:ext cx="5257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2841" y="0"/>
            <a:ext cx="36920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Causes of Inflation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Demand-pull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inflation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Cost-push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inflation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Increase in M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>
              <a:lnSpc>
                <a:spcPct val="2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3420497" y="1219200"/>
            <a:ext cx="5243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 in aggregate demand  (through inputs market)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1840468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 in the costs of production independent of demand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05200" y="2743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growth faster than Y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3581400"/>
            <a:ext cx="8458200" cy="1845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“Inflation is always and everywhere a monetary phenomenon, in the sense that it cannot occur without a more rapid increase in the quantity of money than in  output.”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M. Freedman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2841" y="0"/>
            <a:ext cx="45576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Short Run vs. Long Run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8915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Quantity Theory of Money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the long run: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Real output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(Y) is determined by available L, K, and 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Velocity is constant (empirical fact)</a:t>
            </a:r>
          </a:p>
          <a:p>
            <a:pPr>
              <a:lnSpc>
                <a:spcPct val="200000"/>
              </a:lnSpc>
              <a:buFont typeface="Symbol" pitchFamily="18" charset="2"/>
              <a:buChar char="Þ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Increase in M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leads only to an increase in P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Money neutrality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changes in M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not affect REAL variables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Empirical tests: long-run + across countries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3124200" y="1447800"/>
          <a:ext cx="1630363" cy="457200"/>
        </p:xfrm>
        <a:graphic>
          <a:graphicData uri="http://schemas.openxmlformats.org/presentationml/2006/ole">
            <p:oleObj spid="_x0000_s71682" r:id="rId3" imgW="647419" imgH="17772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03" y="1147763"/>
            <a:ext cx="7594347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0"/>
            <a:ext cx="90835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Average Inflation Rates &amp; Money Supply Growth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400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Mankiw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2012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0430"/>
            <a:ext cx="8747377" cy="575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/>
          <p:nvPr/>
        </p:nvSpPr>
        <p:spPr>
          <a:xfrm>
            <a:off x="0" y="0"/>
            <a:ext cx="80571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The Quantity Theory in the US Across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>
            <a:off x="372841" y="0"/>
            <a:ext cx="5736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AD-AS Model: The Equilibrium</a:t>
            </a:r>
          </a:p>
        </p:txBody>
      </p:sp>
      <p:cxnSp>
        <p:nvCxnSpPr>
          <p:cNvPr id="4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914400"/>
            <a:ext cx="89154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Equilibrium: Y* and P*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324600" cy="513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1000" y="0"/>
            <a:ext cx="3236784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Costs of Inflation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Fall in the real value of savings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Fall in net exports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Fall in investment expenditures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Fall in GDP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Increase in unemployment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Redistribution of real income (decreasing liabilities of debtors and assets of creditors in real terms)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Loss of the purchasing power?  =&gt; Money neutrality </a:t>
            </a:r>
          </a:p>
          <a:p>
            <a:pPr>
              <a:lnSpc>
                <a:spcPct val="20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52434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Labor Market: Major Players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167964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362200"/>
            <a:ext cx="1806687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1981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Firms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196209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Labor Force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40386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Working age 15-65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Employed + Unemployed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Non-institutionalized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124200" y="2743200"/>
            <a:ext cx="2514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00400" y="34290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86200" y="22668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Labor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2971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Wages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1910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Government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Minimum wage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Unemployment insurance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Training programs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7600" y="52578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Labor unions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Wage bargaining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Protection of rights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6800" y="1143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DEMAND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0" y="1143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SUPPLY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  <p:bldP spid="17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448738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Structure of the Labor Force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14600" y="838200"/>
            <a:ext cx="38862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Working-age population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00200" y="1828800"/>
            <a:ext cx="20574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Labor Force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2743200"/>
            <a:ext cx="12954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Employed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62200" y="2743200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Unemployed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895600" y="1371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600200" y="22860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667000" y="22860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1000" y="4648200"/>
            <a:ext cx="22098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Participation rate:</a:t>
            </a: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613025" y="4572000"/>
          <a:ext cx="3787775" cy="825500"/>
        </p:xfrm>
        <a:graphic>
          <a:graphicData uri="http://schemas.openxmlformats.org/presentationml/2006/ole">
            <p:oleObj spid="_x0000_s65538" name="Equation" r:id="rId3" imgW="1981080" imgH="431640" progId="">
              <p:embed/>
            </p:oleObj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81000" y="5638800"/>
            <a:ext cx="8305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Participation rate in Czech Republic in 2012 was 58.8 %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Males:     67.8 %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Females: 50.1 %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495800" y="1828800"/>
            <a:ext cx="243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Out of Labor Force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953000" y="1371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29200" y="23622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Retirees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Stay-home mothers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Students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Institutionalized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Military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Discouraged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/>
      <p:bldP spid="37" grpId="0"/>
      <p:bldP spid="48" grpId="0"/>
      <p:bldP spid="5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566398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Structure of the Labor Force (Cont.)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000" y="838200"/>
            <a:ext cx="38862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Czech Republic in 2005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1000" y="14478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Total population: 10.2 mil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Working age population: 70.5 %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Out of labor force: 3.5 mil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4114800"/>
            <a:ext cx="419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Working age population (mil):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191000" y="4242593"/>
          <a:ext cx="2286000" cy="329407"/>
        </p:xfrm>
        <a:graphic>
          <a:graphicData uri="http://schemas.openxmlformats.org/presentationml/2006/ole">
            <p:oleObj spid="_x0000_s67586" name="Equation" r:id="rId3" imgW="1054080" imgH="177480" progId="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9600" y="5008602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Labor force (mil):</a:t>
            </a:r>
          </a:p>
        </p:txBody>
      </p:sp>
      <p:graphicFrame>
        <p:nvGraphicFramePr>
          <p:cNvPr id="308229" name="Object 5"/>
          <p:cNvGraphicFramePr>
            <a:graphicFrameLocks noChangeAspect="1"/>
          </p:cNvGraphicFramePr>
          <p:nvPr/>
        </p:nvGraphicFramePr>
        <p:xfrm>
          <a:off x="3176588" y="5156200"/>
          <a:ext cx="1928812" cy="330200"/>
        </p:xfrm>
        <a:graphic>
          <a:graphicData uri="http://schemas.openxmlformats.org/presentationml/2006/ole">
            <p:oleObj spid="_x0000_s67587" name="Equation" r:id="rId4" imgW="888840" imgH="177480" progId="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09600" y="58674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Participation rate: </a:t>
            </a:r>
          </a:p>
        </p:txBody>
      </p:sp>
      <p:graphicFrame>
        <p:nvGraphicFramePr>
          <p:cNvPr id="308230" name="Object 6"/>
          <p:cNvGraphicFramePr>
            <a:graphicFrameLocks noChangeAspect="1"/>
          </p:cNvGraphicFramePr>
          <p:nvPr/>
        </p:nvGraphicFramePr>
        <p:xfrm>
          <a:off x="3200400" y="5821362"/>
          <a:ext cx="2370137" cy="731838"/>
        </p:xfrm>
        <a:graphic>
          <a:graphicData uri="http://schemas.openxmlformats.org/presentationml/2006/ole">
            <p:oleObj spid="_x0000_s67588" name="Equation" r:id="rId5" imgW="109188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5934830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Labor Force: Unemployed Population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1000" y="1524000"/>
            <a:ext cx="8305800" cy="614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Unemployment rate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Percentage of the labor force not working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but looking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7032" name="Object 8"/>
          <p:cNvGraphicFramePr>
            <a:graphicFrameLocks noChangeAspect="1"/>
          </p:cNvGraphicFramePr>
          <p:nvPr/>
        </p:nvGraphicFramePr>
        <p:xfrm>
          <a:off x="2438400" y="2449512"/>
          <a:ext cx="3233737" cy="827088"/>
        </p:xfrm>
        <a:graphic>
          <a:graphicData uri="http://schemas.openxmlformats.org/presentationml/2006/ole">
            <p:oleObj spid="_x0000_s66562" name="Equation" r:id="rId3" imgW="1688760" imgH="431640" progId="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5181600"/>
            <a:ext cx="46762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Can the unemployment rate be equal to 0?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531489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Generally NO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990600"/>
            <a:ext cx="708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person without  a job who puts  efforts to find one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81000" y="3378369"/>
            <a:ext cx="8001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summary measure of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labor market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4064169"/>
            <a:ext cx="8001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 unemployment rate =&gt;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Tight labor market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" grpId="0"/>
      <p:bldP spid="7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90600"/>
            <a:ext cx="8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Final Exam: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May 30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 10:30 – 12:30, S6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Closed-book exam; bring your calculator!!!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Project deadline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May 30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before exam, hard copy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Project checklist: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Summary of the article (main issue)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Placing the issue in the context of our course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General theory behind the issue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Your opinion about the article and the issue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more than 4 pages !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2841" y="0"/>
            <a:ext cx="3145413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Announcements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450174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Unemployment Rate (Cont.)</a:t>
            </a:r>
          </a:p>
        </p:txBody>
      </p:sp>
      <p:pic>
        <p:nvPicPr>
          <p:cNvPr id="257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16449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5029200"/>
            <a:ext cx="83058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Active or stagnant labor market?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5715000"/>
            <a:ext cx="53340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Average duration of unemployment and its type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3325141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Unemployment Rate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7200" y="914400"/>
            <a:ext cx="83058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Limitations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571500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Underemployment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(skill waste)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447800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Does not say anything about unemployment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duration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Long-term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unemployment – more than 1 year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7432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Does not distinguish between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full-time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part-time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employment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5814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Very difficult to distinguish between unemployed and those out of labor force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Discouraged workers: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people who report being out of labor force, but in fact may be willing to work (gave up after unsuccessful search)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04365"/>
            <a:ext cx="4800600" cy="555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0"/>
            <a:ext cx="831843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Unemployment and Long-Term Unemployment Rates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0" y="685800"/>
            <a:ext cx="533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Average for the period 1991-2001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914400"/>
            <a:ext cx="38100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Average duration of unemployment  in 2012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The US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 month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(the lowest!)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EU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27 months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France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40 month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Czech Republic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12 months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Slovakia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26 months</a:t>
            </a:r>
          </a:p>
          <a:p>
            <a:pPr>
              <a:lnSpc>
                <a:spcPct val="150000"/>
              </a:lnSpc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OECD.StatExtracts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52600"/>
            <a:ext cx="8915399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/>
          <p:nvPr/>
        </p:nvSpPr>
        <p:spPr>
          <a:xfrm>
            <a:off x="304800" y="0"/>
            <a:ext cx="852034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Long-Term </a:t>
            </a:r>
            <a:r>
              <a:rPr lang="en-US" sz="2800" b="1" dirty="0" err="1" smtClean="0">
                <a:latin typeface="Perpetua" pitchFamily="18" charset="0"/>
                <a:cs typeface="Times New Roman" pitchFamily="18" charset="0"/>
              </a:rPr>
              <a:t>Unempl</a:t>
            </a: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. as a % of the Total Unemployment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2780056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Measuring Labor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8600" y="914400"/>
            <a:ext cx="830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the US: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Bureau of Labor Statistics (BLS)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Current Population Survey (monthly): 60,000 households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People who are working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People who are not working but looking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People who are not working and not looking (out of labor force)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Czech Republic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National Statistical Office (CZSO)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Quarterly Labor Force Sample Survey: 26,500 households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943" y="1371600"/>
            <a:ext cx="316514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371600"/>
            <a:ext cx="567016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463075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Categories of Unemployment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219200"/>
            <a:ext cx="8839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Short term 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Frictional Unemployment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Qualified individuals with transferable skills that move between jobs/careers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Outcome of the labor market turnover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sign of healthy economy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It takes time for workers to find jobs that are best suited for them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762000"/>
            <a:ext cx="4886402" cy="6140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Why there is unemployment in the economy?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5181600"/>
            <a:ext cx="8686800" cy="614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Special case: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Seasonal unemployment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 move b/w jobs that change with seasons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600069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Increases with an increase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unemployment benefits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4152612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Unemployment Insurance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838200"/>
          <a:ext cx="6477001" cy="60045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85930"/>
                <a:gridCol w="1011821"/>
                <a:gridCol w="1011821"/>
                <a:gridCol w="955608"/>
                <a:gridCol w="1011821"/>
              </a:tblGrid>
              <a:tr h="5334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Country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Initial phase of 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unemployment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Long-term unemployment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Single person 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Married with 2 children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Single person 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Married with 2 children</a:t>
                      </a:r>
                      <a:endParaRPr lang="en-US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Czech Republic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60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France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60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Germany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60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Greece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60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Italy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60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Netherlands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60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Norway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60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Slovak Republic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60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Spain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60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Sweden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60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UK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60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USA</a:t>
                      </a:r>
                      <a:endParaRPr lang="en-US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705600" y="914400"/>
            <a:ext cx="2286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Average duration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year in general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4-5 years in Netherlands and Denmark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Unlimited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Belgium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5562600"/>
            <a:ext cx="64770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3048000"/>
            <a:ext cx="64770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7"/>
          <p:cNvSpPr/>
          <p:nvPr/>
        </p:nvSpPr>
        <p:spPr>
          <a:xfrm>
            <a:off x="304800" y="0"/>
            <a:ext cx="82052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Duration of Unemployment Benefits (in weeks),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588750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Categories of Unemployment (Cont.)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762000"/>
            <a:ext cx="8763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Long term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 Structural Unemployment-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changes in the technology and foreign competition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whole industry dies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mismatch between necessary skills and skills of the labor force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sign of innovative society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NAFTA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Back to school (re-training)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5075872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3. Cyclical Unemployment  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follows the business cycle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Economic contractions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Difficult to predict when jobs would come back (all cycles are different)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3453253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Goals of the Economy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083707"/>
            <a:ext cx="861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Economic growth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External balance (avoiding trade deficit)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Price-level stability (low inflation)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 unemployment rate (full employment)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715000" y="2590800"/>
            <a:ext cx="228600" cy="762000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200" y="2590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Conflicting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goals in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short run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0"/>
            <a:ext cx="55023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Business Cycle and Unemployment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76200" y="1752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Ump. Rate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838200"/>
            <a:ext cx="79248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US Unemployment rate during 1948-2008</a:t>
            </a:r>
          </a:p>
        </p:txBody>
      </p:sp>
      <p:pic>
        <p:nvPicPr>
          <p:cNvPr id="3174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88079"/>
            <a:ext cx="8610600" cy="511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629400" y="5943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Mankiw, 2012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05500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381000"/>
            <a:ext cx="79248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Recession of 2007-2009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124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Pissarides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2012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661" y="1371601"/>
            <a:ext cx="824973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" y="381000"/>
            <a:ext cx="79248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Recession of 2007-2009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124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Pissarides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2012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94" y="1029746"/>
            <a:ext cx="8329506" cy="514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4124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Pissarides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2012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81000"/>
            <a:ext cx="79248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Recession of 2007-2009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8600" y="762000"/>
            <a:ext cx="9067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Unemployment rate when the business cycle component is eliminated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Only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frictional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structural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unemployment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Always positive in dynamic economies, when the free movement of labor is allowed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=&gt;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Full employment =&gt; Potential GDP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0"/>
            <a:ext cx="514422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Natural Rate of Unemployment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4470737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Government unemployment insurance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More generous benefits =&gt; Higher  natural rate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2667000"/>
            <a:ext cx="7467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Determinants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Demographics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Older labor force =&gt; Less frictions =&gt; Lower natural rate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5486400"/>
            <a:ext cx="4572000" cy="6140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Wage rigidity: Minimum-wage laws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6248400"/>
            <a:ext cx="2069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Efficiency wage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001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4"/>
          <p:cNvSpPr/>
          <p:nvPr/>
        </p:nvSpPr>
        <p:spPr>
          <a:xfrm>
            <a:off x="304800" y="0"/>
            <a:ext cx="64074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Natural Rate of Unemployment , the USA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48006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5 %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2625014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Minimum Wage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838200"/>
            <a:ext cx="8305800" cy="614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Wage rigidity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the failure of wages to adjust to the equilibrium level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895600"/>
            <a:ext cx="830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Objective: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Rising the income of working poor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Major criticism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Increases unemployment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Causes teenagers to drop out of school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Prevent low skilled workers from the participation in training programs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447800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legal minimum on wages set by the law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the range of 30-50% of the average wage in manufacturing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4737"/>
            <a:ext cx="52314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Gross minimum wages Euros per month, 2012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04002"/>
            <a:ext cx="894219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</a:t>
            </a: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014483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52609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Labor Supply and Labor Demand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6096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Aggregate supply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the sum of individuals’ labor supply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Extensive margin: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Whether or not participate in the labor market?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Intensive margin: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participants, how many hours of labor to supply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Most variations in labor supply is due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extensive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margin (new entries)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Two goods: Consumption and leisure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Wage is the opportunity cost of leisure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Reservation wage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the wage such that the agent participates in the labor market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At the reservation wage workers are indifferent b/w staying on the job or leaving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059472"/>
            <a:ext cx="830580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 famous supermodel once said that she would not get out of bed for less than $10 000 (presumably per day)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6054537"/>
            <a:ext cx="83058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Labor Demand: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maximization of profits/ minimization of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50091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Labor Market: Equilibrium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371600" y="1371600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71600" y="4800600"/>
            <a:ext cx="373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8600" y="1447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Hourly wage, W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0" y="4888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Labor hours , Q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828800" y="1752600"/>
            <a:ext cx="2743200" cy="2743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676400" y="1905000"/>
            <a:ext cx="2971800" cy="25146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371600" y="2514600"/>
            <a:ext cx="3505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953000" y="2297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Minimum wage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762000" y="2286000"/>
          <a:ext cx="535517" cy="419100"/>
        </p:xfrm>
        <a:graphic>
          <a:graphicData uri="http://schemas.openxmlformats.org/presentationml/2006/ole">
            <p:oleObj spid="_x0000_s94210" name="Equation" r:id="rId3" imgW="291960" imgH="228600" progId="">
              <p:embed/>
            </p:oleObj>
          </a:graphicData>
        </a:graphic>
      </p:graphicFrame>
      <p:graphicFrame>
        <p:nvGraphicFramePr>
          <p:cNvPr id="292867" name="Object 3"/>
          <p:cNvGraphicFramePr>
            <a:graphicFrameLocks noChangeAspect="1"/>
          </p:cNvGraphicFramePr>
          <p:nvPr/>
        </p:nvGraphicFramePr>
        <p:xfrm>
          <a:off x="800100" y="2895600"/>
          <a:ext cx="419100" cy="373063"/>
        </p:xfrm>
        <a:graphic>
          <a:graphicData uri="http://schemas.openxmlformats.org/presentationml/2006/ole">
            <p:oleObj spid="_x0000_s94211" name="Equation" r:id="rId4" imgW="228600" imgH="203040" progId="">
              <p:embed/>
            </p:oleObj>
          </a:graphicData>
        </a:graphic>
      </p:graphicFrame>
      <p:graphicFrame>
        <p:nvGraphicFramePr>
          <p:cNvPr id="292868" name="Object 4"/>
          <p:cNvGraphicFramePr>
            <a:graphicFrameLocks noChangeAspect="1"/>
          </p:cNvGraphicFramePr>
          <p:nvPr/>
        </p:nvGraphicFramePr>
        <p:xfrm>
          <a:off x="3146425" y="4800600"/>
          <a:ext cx="373063" cy="419100"/>
        </p:xfrm>
        <a:graphic>
          <a:graphicData uri="http://schemas.openxmlformats.org/presentationml/2006/ole">
            <p:oleObj spid="_x0000_s94212" name="Equation" r:id="rId5" imgW="203040" imgH="228600" progId="">
              <p:embed/>
            </p:oleObj>
          </a:graphicData>
        </a:graphic>
      </p:graphicFrame>
      <p:cxnSp>
        <p:nvCxnSpPr>
          <p:cNvPr id="51" name="Straight Connector 50"/>
          <p:cNvCxnSpPr/>
          <p:nvPr/>
        </p:nvCxnSpPr>
        <p:spPr>
          <a:xfrm>
            <a:off x="2590800" y="2514600"/>
            <a:ext cx="0" cy="22860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962400" y="2514600"/>
            <a:ext cx="0" cy="22860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2869" name="Object 5"/>
          <p:cNvGraphicFramePr>
            <a:graphicFrameLocks noChangeAspect="1"/>
          </p:cNvGraphicFramePr>
          <p:nvPr/>
        </p:nvGraphicFramePr>
        <p:xfrm>
          <a:off x="2503488" y="4800600"/>
          <a:ext cx="396875" cy="419100"/>
        </p:xfrm>
        <a:graphic>
          <a:graphicData uri="http://schemas.openxmlformats.org/presentationml/2006/ole">
            <p:oleObj spid="_x0000_s94213" name="Equation" r:id="rId6" imgW="215640" imgH="228600" progId="">
              <p:embed/>
            </p:oleObj>
          </a:graphicData>
        </a:graphic>
      </p:graphicFrame>
      <p:graphicFrame>
        <p:nvGraphicFramePr>
          <p:cNvPr id="292870" name="Object 6"/>
          <p:cNvGraphicFramePr>
            <a:graphicFrameLocks noChangeAspect="1"/>
          </p:cNvGraphicFramePr>
          <p:nvPr/>
        </p:nvGraphicFramePr>
        <p:xfrm>
          <a:off x="4637088" y="4038600"/>
          <a:ext cx="396875" cy="419100"/>
        </p:xfrm>
        <a:graphic>
          <a:graphicData uri="http://schemas.openxmlformats.org/presentationml/2006/ole">
            <p:oleObj spid="_x0000_s94214" name="Equation" r:id="rId7" imgW="215640" imgH="228600" progId="">
              <p:embed/>
            </p:oleObj>
          </a:graphicData>
        </a:graphic>
      </p:graphicFrame>
      <p:graphicFrame>
        <p:nvGraphicFramePr>
          <p:cNvPr id="292871" name="Object 7"/>
          <p:cNvGraphicFramePr>
            <a:graphicFrameLocks noChangeAspect="1"/>
          </p:cNvGraphicFramePr>
          <p:nvPr/>
        </p:nvGraphicFramePr>
        <p:xfrm>
          <a:off x="4594225" y="1524000"/>
          <a:ext cx="350838" cy="419100"/>
        </p:xfrm>
        <a:graphic>
          <a:graphicData uri="http://schemas.openxmlformats.org/presentationml/2006/ole">
            <p:oleObj spid="_x0000_s94215" name="Equation" r:id="rId8" imgW="190440" imgH="228600" progId="">
              <p:embed/>
            </p:oleObj>
          </a:graphicData>
        </a:graphic>
      </p:graphicFrame>
      <p:graphicFrame>
        <p:nvGraphicFramePr>
          <p:cNvPr id="292872" name="Object 8"/>
          <p:cNvGraphicFramePr>
            <a:graphicFrameLocks noChangeAspect="1"/>
          </p:cNvGraphicFramePr>
          <p:nvPr/>
        </p:nvGraphicFramePr>
        <p:xfrm>
          <a:off x="3729038" y="4838700"/>
          <a:ext cx="374650" cy="419100"/>
        </p:xfrm>
        <a:graphic>
          <a:graphicData uri="http://schemas.openxmlformats.org/presentationml/2006/ole">
            <p:oleObj spid="_x0000_s94216" name="Equation" r:id="rId9" imgW="203040" imgH="228600" progId="">
              <p:embed/>
            </p:oleObj>
          </a:graphicData>
        </a:graphic>
      </p:graphicFrame>
      <p:cxnSp>
        <p:nvCxnSpPr>
          <p:cNvPr id="54" name="Straight Connector 53"/>
          <p:cNvCxnSpPr/>
          <p:nvPr/>
        </p:nvCxnSpPr>
        <p:spPr>
          <a:xfrm>
            <a:off x="3200400" y="3124200"/>
            <a:ext cx="0" cy="167640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371600" y="3124200"/>
            <a:ext cx="1828800" cy="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81000" y="53340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N!B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! Minimum wage results in the unemployment increase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Different markets for different skills types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most affected are the least skilled whom the policy is intended to help</a:t>
            </a:r>
          </a:p>
        </p:txBody>
      </p:sp>
      <p:sp>
        <p:nvSpPr>
          <p:cNvPr id="24" name="Right Brace 23"/>
          <p:cNvSpPr/>
          <p:nvPr/>
        </p:nvSpPr>
        <p:spPr>
          <a:xfrm rot="16200000">
            <a:off x="3086100" y="1638300"/>
            <a:ext cx="381000" cy="1371600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14600" y="1676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Unemployment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7" grpId="0"/>
      <p:bldP spid="59" grpId="0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4"/>
          <p:cNvSpPr/>
          <p:nvPr/>
        </p:nvSpPr>
        <p:spPr>
          <a:xfrm>
            <a:off x="372841" y="0"/>
            <a:ext cx="56284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Inflation in Selected Countries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909638"/>
            <a:ext cx="82581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6400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OECD statistical database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4292137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Increase in Minimum Wage</a:t>
            </a:r>
          </a:p>
        </p:txBody>
      </p:sp>
      <p:sp>
        <p:nvSpPr>
          <p:cNvPr id="327681" name="Rectangle 1"/>
          <p:cNvSpPr>
            <a:spLocks noChangeArrowheads="1"/>
          </p:cNvSpPr>
          <p:nvPr/>
        </p:nvSpPr>
        <p:spPr bwMode="auto">
          <a:xfrm>
            <a:off x="602935" y="1941255"/>
            <a:ext cx="755046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Assume the government raises the minimum wage.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What does this do to the natural rate of unemployment?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 these effects arise by changing the amount of frictional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unemployment or by changing the amount of structural unemployment?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4800" y="0"/>
            <a:ext cx="2199320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Unionization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871478"/>
            <a:ext cx="853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Organization of workers  in some industry that bargains with firms about wages and working conditions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wages of union workers are determined by the bargaining between union leaders and firm management</a:t>
            </a:r>
          </a:p>
          <a:p>
            <a:pPr>
              <a:lnSpc>
                <a:spcPct val="200000"/>
              </a:lnSpc>
              <a:buFont typeface="Symbol" pitchFamily="18" charset="2"/>
              <a:buChar char="Þ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Higher than equilibrium wages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Wage effect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Union status increases wages of workers by 10-20 %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Outsiders are hurt by low fewer job offerings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4800" y="0"/>
            <a:ext cx="51611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Importance of Labor Unions</a:t>
            </a:r>
          </a:p>
        </p:txBody>
      </p:sp>
      <p:pic>
        <p:nvPicPr>
          <p:cNvPr id="3287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838200"/>
            <a:ext cx="6488029" cy="566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Mankiw, 2009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4800" y="0"/>
            <a:ext cx="5235087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Role of Labor Unions (Cont.)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1981200"/>
            <a:ext cx="8153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Unions in the US have become considerably weaker and less prevalent since the 1950s. What did this do to the natural rate of unemployment? </a:t>
            </a:r>
          </a:p>
          <a:p>
            <a:pPr marL="457200" indent="-457200">
              <a:lnSpc>
                <a:spcPct val="200000"/>
              </a:lnSpc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2.    Did these effects arise by changing the amount of frictional unemployment or by changing the amount of structural unemployment?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4800" y="0"/>
            <a:ext cx="5266891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Wage Distortion: Efficiency Wage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990600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Improve workers productivity and effort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Reduce labor turn-over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Improves average quality of the firm’s work force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2861608"/>
            <a:ext cx="838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 Ford Motor Company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1914 the company started paying workers $5 per day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“We wanted to pay these wages so that business would be on a lasting foundation… The payment of $5 per day was one of the finest costs cutting mover we ever made” Henry Ford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4800" y="0"/>
            <a:ext cx="5983754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American vs. European Labor Markets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8579496" cy="506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2200" y="838200"/>
            <a:ext cx="3844707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Annual hours worker per person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4124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Mankiw, 2009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6934200" cy="506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1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/>
          <p:nvPr/>
        </p:nvSpPr>
        <p:spPr>
          <a:xfrm>
            <a:off x="304800" y="0"/>
            <a:ext cx="798923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Happiness by Working Hours in the US and Europe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4124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Okulicz-Kozaryn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2013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1000" y="0"/>
            <a:ext cx="5285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Inflation and Unemployment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891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trade-off: in the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short run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inflation and unemployment move in opposite directions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Empirical finding for the UK data 1861-1957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Expansionary policy =&gt;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unemployment &amp;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Higher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inflation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Phillips curve 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Fighting inflation with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contractionary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monetary policy’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=&gt;  AD   =&gt;   Y       =&gt; U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714625"/>
            <a:ext cx="44958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19400" y="2819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Inflation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rate (%)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00" y="6172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Unemployment rate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570706" y="5523706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1485900" y="5523706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399506" y="5447506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3313906" y="5447506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1000" y="0"/>
            <a:ext cx="352372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Inflation Targeting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914400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Monetary policy is tailored with a focus on inflation </a:t>
            </a:r>
          </a:p>
          <a:p>
            <a:pPr>
              <a:lnSpc>
                <a:spcPct val="200000"/>
              </a:lnSpc>
              <a:buFont typeface="Symbol" pitchFamily="18" charset="2"/>
              <a:buChar char="Þ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Long-term goal for inflation (inflation target)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Target values: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2 % values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developed economies and 4 % for emerging</a:t>
            </a:r>
          </a:p>
          <a:p>
            <a:pPr algn="ctr"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Price stability + Maximum employment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Why inflation target is not 0? =&gt; Benefits of inflation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Reduce probability of falling into deflation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Heating lower zero bound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Downward nominal rigidities in factor prices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Critique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Shifting focus from other macroeconomic goals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1000" y="0"/>
            <a:ext cx="53335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Benefits of Positive Inflation </a:t>
            </a:r>
            <a:endParaRPr lang="en-US" sz="3200" dirty="0" smtClean="0"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14400"/>
            <a:ext cx="891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“Greasing the wheels of the economy”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People dislike nominal wage cuts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inflation is positive, real wages decline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People quite jobs rather than accept wage cuts =&gt; increase in unemployment 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Keeping inflation positive allows to eliminate this type of unemployment </a:t>
            </a:r>
          </a:p>
          <a:p>
            <a:pPr marL="457200" indent="-457200"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 Some inflation can may monetary policy easier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Real Exchange 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Nominal ER: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Amount of national currency you pay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unit of foreign currency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Real ER: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Relative price of foreign goods to domestic goods at the prevailing exchange rate  (competitiveness)</a:t>
            </a:r>
          </a:p>
          <a:p>
            <a:pPr>
              <a:lnSpc>
                <a:spcPct val="2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rate at which we can trade goods and services of one country for that of another</a:t>
            </a:r>
          </a:p>
          <a:p>
            <a:pPr>
              <a:lnSpc>
                <a:spcPct val="2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Measuring RER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Using a simple representative good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Using  the  overall price level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w/r to a single country or all trading partners</a:t>
            </a: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3124200" y="2895600"/>
          <a:ext cx="3600450" cy="773113"/>
        </p:xfrm>
        <a:graphic>
          <a:graphicData uri="http://schemas.openxmlformats.org/presentationml/2006/ole">
            <p:oleObj spid="_x0000_s69634" name="Equation" r:id="rId3" imgW="2070000" imgH="4442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Real Exchange Rate (Cont.)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926842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Price of McDonalds’ hamburger  in CR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is 35 CZK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Price of McDonalds’ hamburger in Vienna is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 Euro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Comparing prices of hamburgers: converting into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common currency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Nominal exchange rate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 euro = 27 CZK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Price of Austrian hamburger  (in CZK) = 1 * 27 = 27 CZK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Price of Czech hamburger = 35 CZK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RER = 27/35 = 0.77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=&gt; Hamburgers in Austria are 30 % cheaper than in CR (when expressed in the same currency)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Real Exchange Rate (Cont.)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Measuring RER using a basket of representative goods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Price level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Czech Republic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(P)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Price level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Austria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(P*)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Nominal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exchange rate: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 euro = 27 CZK</a:t>
            </a:r>
          </a:p>
          <a:p>
            <a:pPr algn="ctr"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Real 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Nominal ER ∙ P* / P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 and P* represent CPI or GDP Deflator price indexes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 expensive, on average, foreign goods are relative to domestic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RER = 1.2 =&gt; average consumer prices abroad are 20 % higher than at home,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relative to a chosen benchmark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Real Exchange Rate (Cont.)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89154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What is the value of RER if the PPP holds? 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When RER diverge from PPP, the nominal exchange rate experiences pressure to adjust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Three determinants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P, P* and nominal ER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real exchange rate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appreciation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depreciation</a:t>
            </a:r>
          </a:p>
          <a:p>
            <a:pPr>
              <a:lnSpc>
                <a:spcPct val="20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Overvalued currencies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(RER&lt;1)  =&gt;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pressure to depreciate</a:t>
            </a:r>
          </a:p>
          <a:p>
            <a:pPr>
              <a:lnSpc>
                <a:spcPct val="20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Undervalues currencies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(RER&gt;1) =&gt;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pressure to appreciate</a:t>
            </a:r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3886200" y="3276600"/>
          <a:ext cx="1301750" cy="884238"/>
        </p:xfrm>
        <a:graphic>
          <a:graphicData uri="http://schemas.openxmlformats.org/presentationml/2006/ole">
            <p:oleObj spid="_x0000_s64515" name="Equation" r:id="rId3" imgW="749160" imgH="507960" progId="">
              <p:embed/>
            </p:oleObj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7315200" y="3230562"/>
          <a:ext cx="1301750" cy="884238"/>
        </p:xfrm>
        <a:graphic>
          <a:graphicData uri="http://schemas.openxmlformats.org/presentationml/2006/ole">
            <p:oleObj spid="_x0000_s64516" name="Equation" r:id="rId4" imgW="749160" imgH="507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295400" y="1066800"/>
          <a:ext cx="6400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6400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FED statistics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18648</TotalTime>
  <Words>2155</Words>
  <Application>Microsoft Office PowerPoint</Application>
  <PresentationFormat>Экран (4:3)</PresentationFormat>
  <Paragraphs>387</Paragraphs>
  <Slides>49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Office Theme</vt:lpstr>
      <vt:lpstr>Equation</vt:lpstr>
      <vt:lpstr>Слайд 1</vt:lpstr>
      <vt:lpstr>Слайд 2</vt:lpstr>
      <vt:lpstr>Слайд 3</vt:lpstr>
      <vt:lpstr>Слайд 4</vt:lpstr>
      <vt:lpstr>Real Exchange Rate</vt:lpstr>
      <vt:lpstr>Real Exchange Rate (Cont.)</vt:lpstr>
      <vt:lpstr>Real Exchange Rate (Cont.)</vt:lpstr>
      <vt:lpstr>Real Exchange Rate (Cont.)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Renata</dc:creator>
  <cp:lastModifiedBy>Renata</cp:lastModifiedBy>
  <cp:revision>1703</cp:revision>
  <dcterms:created xsi:type="dcterms:W3CDTF">2006-08-16T00:00:00Z</dcterms:created>
  <dcterms:modified xsi:type="dcterms:W3CDTF">2014-05-23T04:48:38Z</dcterms:modified>
</cp:coreProperties>
</file>