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526" r:id="rId3"/>
    <p:sldId id="453" r:id="rId4"/>
    <p:sldId id="345" r:id="rId5"/>
    <p:sldId id="488" r:id="rId6"/>
    <p:sldId id="489" r:id="rId7"/>
    <p:sldId id="511" r:id="rId8"/>
    <p:sldId id="508" r:id="rId9"/>
    <p:sldId id="509" r:id="rId10"/>
    <p:sldId id="512" r:id="rId11"/>
    <p:sldId id="510" r:id="rId12"/>
    <p:sldId id="515" r:id="rId13"/>
    <p:sldId id="513" r:id="rId14"/>
    <p:sldId id="514" r:id="rId15"/>
    <p:sldId id="490" r:id="rId16"/>
    <p:sldId id="493" r:id="rId17"/>
    <p:sldId id="494" r:id="rId18"/>
    <p:sldId id="495" r:id="rId19"/>
    <p:sldId id="498" r:id="rId20"/>
    <p:sldId id="500" r:id="rId21"/>
    <p:sldId id="499" r:id="rId22"/>
    <p:sldId id="505" r:id="rId23"/>
    <p:sldId id="504" r:id="rId24"/>
    <p:sldId id="52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01B2-42F7-4BC5-8C67-E7D85BB0F250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088F-1122-43BC-AF8C-2CF7E84FD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MACROECONOMICS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30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March 25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6.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Core: Financial Markets.</a:t>
            </a:r>
          </a:p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Monetary Policy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316003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Money Supply (M</a:t>
            </a:r>
            <a:r>
              <a:rPr lang="en-US" sz="2800" b="1" baseline="30000" dirty="0" smtClean="0">
                <a:latin typeface="Perpetua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914400"/>
            <a:ext cx="8686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Who is in charge of the money supply?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2743200" cy="40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6075402"/>
            <a:ext cx="434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Nations’ Central Bank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36393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Money Supply (Cont.)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914400"/>
            <a:ext cx="8686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Central Bank is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agency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Stands at the center of the monetary and financial systems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First Central Banks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Bank of Sweden (1668); Bank of England (1694); Bank of France (1800)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most important today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FED: The US Federal Reserve  (1913). Consists of 12 Banks all over the US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ECB: European Central Bank (1998) – a common CB for the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Eurozone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Central banks have a monopoly for printing national currency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36393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Money Supply (Cont.)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914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US Federal Reserve Chairman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2286000" cy="282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4696361"/>
            <a:ext cx="396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Ben Bernanke (since 2006-2014)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  <p:pic>
        <p:nvPicPr>
          <p:cNvPr id="4751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05000"/>
            <a:ext cx="2286000" cy="263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/>
          <p:nvPr/>
        </p:nvSpPr>
        <p:spPr>
          <a:xfrm>
            <a:off x="5638800" y="4696361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Janet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Yellen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(since Feb 2014)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45432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Central Banking System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914400"/>
            <a:ext cx="86868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Mission of a Central Bank: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Macroeconomic stability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low and stable inflation; stable growth of GDP and employment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Financial stability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preventing and mitigating financial panic or crises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Available tools: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Monetary policy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adjustment of the interest rate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Provision of liquidity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a “lender of the last resort”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Regulation and supervision of financial institutions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42019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Changes in Money Supply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9144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" y="693777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Three major tools</a:t>
            </a:r>
          </a:p>
        </p:txBody>
      </p:sp>
      <p:sp>
        <p:nvSpPr>
          <p:cNvPr id="7" name="Rectangle 5"/>
          <p:cNvSpPr/>
          <p:nvPr/>
        </p:nvSpPr>
        <p:spPr>
          <a:xfrm>
            <a:off x="152400" y="14478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Reserve ratio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a share of funds that every bank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must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hold at the CB 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 reserve ratio =&gt; More money to lend out =&gt; More money in circulation</a:t>
            </a:r>
          </a:p>
          <a:p>
            <a:pPr marL="457200" indent="-45720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8" name="Rectangle 5"/>
          <p:cNvSpPr/>
          <p:nvPr/>
        </p:nvSpPr>
        <p:spPr>
          <a:xfrm>
            <a:off x="152400" y="2438400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2)   Discount rate: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Rate on the overnight loans 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 discount rate =&gt; More borrowing from CD =&gt; More money lend out =&gt;</a:t>
            </a:r>
          </a:p>
          <a:p>
            <a:pPr marL="457200" indent="-457200">
              <a:lnSpc>
                <a:spcPct val="150000"/>
              </a:lnSpc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money in circulation </a:t>
            </a:r>
          </a:p>
        </p:txBody>
      </p:sp>
      <p:sp>
        <p:nvSpPr>
          <p:cNvPr id="9" name="Rectangle 5"/>
          <p:cNvSpPr/>
          <p:nvPr/>
        </p:nvSpPr>
        <p:spPr>
          <a:xfrm>
            <a:off x="228600" y="3886200"/>
            <a:ext cx="8686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3) Open market operations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(OMO): Purchase of governments securities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Government Bonds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 Debt/Fixed-Income securities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promise to pay a certain amount (face value) on a certain date and periodic interest payments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Free of credit risk: Trust in the government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Buying bond by CB =&gt; Increase in money supply =&gt; More money in circulation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314797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Demand for Money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" y="838200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amount of money people want to hold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448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1981200" cy="141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19600"/>
            <a:ext cx="160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85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524000"/>
            <a:ext cx="2362200" cy="152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04800" y="3429000"/>
            <a:ext cx="2667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Less liquid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Yield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interest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Transaction costs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3276600"/>
            <a:ext cx="2667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Full liquidity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Yield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interest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NO transaction costs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3124200" y="3200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3276600" y="3352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429000" y="3505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3581400" y="3657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3733800" y="3810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3886200" y="3962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257800" y="3200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181600" y="3429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105400" y="3657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4953000" y="3962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1000" y="6172200"/>
            <a:ext cx="7086600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Liquidity preferences: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 money or loan them to someone 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3886200" y="3352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$ 20,000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43245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Demand for Money (Cont.)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914400"/>
            <a:ext cx="7086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will depends on: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Level of transactions (Y)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Bonds’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interest rate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 Y 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nominal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income;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nominal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interest rate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Demand for money increases in proportion to nominal income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lower the interest rate, the higher is the demand for money</a:t>
            </a:r>
          </a:p>
          <a:p>
            <a:endParaRPr lang="en-US" sz="20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048000" y="2590800"/>
          <a:ext cx="2365375" cy="550862"/>
        </p:xfrm>
        <a:graphic>
          <a:graphicData uri="http://schemas.openxmlformats.org/presentationml/2006/ole">
            <p:oleObj spid="_x0000_s449538" name="Equation" r:id="rId3" imgW="1091880" imgH="253800" progId="">
              <p:embed/>
            </p:oleObj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/>
        </p:nvGraphicFramePr>
        <p:xfrm>
          <a:off x="3033712" y="4000500"/>
          <a:ext cx="1843088" cy="495300"/>
        </p:xfrm>
        <a:graphic>
          <a:graphicData uri="http://schemas.openxmlformats.org/presentationml/2006/ole">
            <p:oleObj spid="_x0000_s449539" name="Equation" r:id="rId4" imgW="8506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158641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1905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Interest rate,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56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Money, M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 rot="11214149">
            <a:off x="2956348" y="915664"/>
            <a:ext cx="5154601" cy="436617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729404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Demand for Money: Graphical  Representation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990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level of nominal income 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5638800" y="2362200"/>
          <a:ext cx="1843088" cy="495300"/>
        </p:xfrm>
        <a:graphic>
          <a:graphicData uri="http://schemas.openxmlformats.org/presentationml/2006/ole">
            <p:oleObj spid="_x0000_s450564" name="Equation" r:id="rId4" imgW="850680" imgH="2286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0" y="488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3810000"/>
            <a:ext cx="762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4200" y="3810000"/>
            <a:ext cx="0" cy="17526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5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3669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362200" y="5181600"/>
            <a:ext cx="23622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7400" y="50408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400" y="5181600"/>
            <a:ext cx="0" cy="3810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158641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1905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Interest rate,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Money, 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 rot="11214149">
            <a:off x="2956348" y="915664"/>
            <a:ext cx="5154601" cy="436617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198644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Shifts in M</a:t>
            </a:r>
            <a:r>
              <a:rPr lang="en-US" sz="2800" b="1" baseline="30000" dirty="0" smtClean="0">
                <a:latin typeface="Perpetua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990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nominal income &amp;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interest rate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6324600" y="2362200"/>
          <a:ext cx="1843088" cy="495300"/>
        </p:xfrm>
        <a:graphic>
          <a:graphicData uri="http://schemas.openxmlformats.org/presentationml/2006/ole">
            <p:oleObj spid="_x0000_s451586" name="Equation" r:id="rId4" imgW="850680" imgH="2286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0" y="488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3810000"/>
            <a:ext cx="762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24200" y="3810000"/>
            <a:ext cx="0" cy="17526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5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3669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362200" y="3810000"/>
            <a:ext cx="2057400" cy="0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 rot="11059659">
            <a:off x="3479579" y="458203"/>
            <a:ext cx="5154601" cy="4366174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38800" y="441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M`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886200" y="3810000"/>
            <a:ext cx="0" cy="17526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338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M`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200400" y="3124200"/>
            <a:ext cx="3048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76600" y="58674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63816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prices  &amp;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fixed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interest rate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133600"/>
            <a:ext cx="4158641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190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Interest rate,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562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Money, M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 rot="11214149">
            <a:off x="2956348" y="915664"/>
            <a:ext cx="5154601" cy="436617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549958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Equilibrium in Money Market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62484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given level of nominal income 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0564" name="Object 4"/>
          <p:cNvGraphicFramePr>
            <a:graphicFrameLocks noChangeAspect="1"/>
          </p:cNvGraphicFramePr>
          <p:nvPr/>
        </p:nvGraphicFramePr>
        <p:xfrm>
          <a:off x="3429000" y="914400"/>
          <a:ext cx="1833562" cy="529108"/>
        </p:xfrm>
        <a:graphic>
          <a:graphicData uri="http://schemas.openxmlformats.org/presentationml/2006/ole">
            <p:oleObj spid="_x0000_s454658" name="Equation" r:id="rId4" imgW="660240" imgH="19044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81600" y="488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4724400"/>
            <a:ext cx="1524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52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M*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86200" y="2743200"/>
            <a:ext cx="0" cy="2895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24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18288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Determination of the equilibrium interest rate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1817"/>
            <a:ext cx="7162800" cy="621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158641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1905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Interest rate,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Money, 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 rot="11214149">
            <a:off x="2956348" y="915664"/>
            <a:ext cx="5154601" cy="436617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0"/>
            <a:ext cx="3266792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Comparative Statics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400" y="990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nominal income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488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4724400"/>
            <a:ext cx="1524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1400" y="5638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M*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44958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rc 22"/>
          <p:cNvSpPr/>
          <p:nvPr/>
        </p:nvSpPr>
        <p:spPr>
          <a:xfrm rot="11059659">
            <a:off x="3479579" y="458203"/>
            <a:ext cx="5154601" cy="4366174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38800" y="441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M`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886200" y="3810000"/>
            <a:ext cx="0" cy="17526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048000" y="31242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86200" y="2743200"/>
            <a:ext cx="0" cy="2895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362200" y="3810000"/>
            <a:ext cx="1524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28800" y="3657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`*</a:t>
            </a:r>
            <a:endParaRPr lang="en-US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038600" y="4114800"/>
            <a:ext cx="0" cy="457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019800" y="2057400"/>
            <a:ext cx="2948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Leads to an increase in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615309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Same effect in the case of price change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31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158641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1905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Interest rate,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562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Money, 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 rot="11214149">
            <a:off x="2956348" y="915664"/>
            <a:ext cx="5154601" cy="436617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81600" y="4888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4724400"/>
            <a:ext cx="15240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0" y="563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M*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449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86200" y="2743200"/>
            <a:ext cx="0" cy="2895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624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0" y="2743200"/>
            <a:ext cx="0" cy="2895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M`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9600" y="5650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M`*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3810000"/>
            <a:ext cx="4572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62200" y="5105400"/>
            <a:ext cx="22098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81200" y="48884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`*</a:t>
            </a:r>
            <a:endParaRPr lang="en-US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99060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money supply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" y="61722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Monetary policy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Central banks affect interest rate by changing money supply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800" y="0"/>
            <a:ext cx="45235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Comparative Statics (Cont.)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48400" y="2209800"/>
            <a:ext cx="2437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Leads to a drop in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0"/>
            <a:ext cx="75221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Goods Market and the Role of Interest Rate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914400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Drawing the link between the goods market and financial market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Linking element: Interest rate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goods’ market: Modifying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equilibrium condition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As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1826" name="Object 2"/>
          <p:cNvGraphicFramePr>
            <a:graphicFrameLocks noChangeAspect="1"/>
          </p:cNvGraphicFramePr>
          <p:nvPr/>
        </p:nvGraphicFramePr>
        <p:xfrm>
          <a:off x="2590800" y="2133600"/>
          <a:ext cx="2922588" cy="657225"/>
        </p:xfrm>
        <a:graphic>
          <a:graphicData uri="http://schemas.openxmlformats.org/presentationml/2006/ole">
            <p:oleObj spid="_x0000_s461826" name="Equation" r:id="rId3" imgW="1244520" imgH="279360" progId="">
              <p:embed/>
            </p:oleObj>
          </a:graphicData>
        </a:graphic>
      </p:graphicFrame>
      <p:graphicFrame>
        <p:nvGraphicFramePr>
          <p:cNvPr id="461827" name="Object 3"/>
          <p:cNvGraphicFramePr>
            <a:graphicFrameLocks noChangeAspect="1"/>
          </p:cNvGraphicFramePr>
          <p:nvPr/>
        </p:nvGraphicFramePr>
        <p:xfrm>
          <a:off x="2743200" y="3886200"/>
          <a:ext cx="2087562" cy="566737"/>
        </p:xfrm>
        <a:graphic>
          <a:graphicData uri="http://schemas.openxmlformats.org/presentationml/2006/ole">
            <p:oleObj spid="_x0000_s461827" name="Equation" r:id="rId4" imgW="888840" imgH="241200" progId="">
              <p:embed/>
            </p:oleObj>
          </a:graphicData>
        </a:graphic>
      </p:graphicFrame>
      <p:graphicFrame>
        <p:nvGraphicFramePr>
          <p:cNvPr id="461828" name="Object 4"/>
          <p:cNvGraphicFramePr>
            <a:graphicFrameLocks noChangeAspect="1"/>
          </p:cNvGraphicFramePr>
          <p:nvPr/>
        </p:nvGraphicFramePr>
        <p:xfrm>
          <a:off x="2133600" y="4953000"/>
          <a:ext cx="3608388" cy="715962"/>
        </p:xfrm>
        <a:graphic>
          <a:graphicData uri="http://schemas.openxmlformats.org/presentationml/2006/ole">
            <p:oleObj spid="_x0000_s461828" name="Equation" r:id="rId5" imgW="1536480" imgH="30456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4800600" y="5181600"/>
            <a:ext cx="304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N!B! Monetary policy affects aggregate output (GDP)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0"/>
            <a:ext cx="6265241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Monetary Policy and Aggregate Output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1143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Assume CNB increases money supply by buying government bonds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3400" y="2362200"/>
          <a:ext cx="7937500" cy="1256285"/>
        </p:xfrm>
        <a:graphic>
          <a:graphicData uri="http://schemas.openxmlformats.org/presentationml/2006/ole">
            <p:oleObj spid="_x0000_s465921" name="Equation" r:id="rId3" imgW="3047760" imgH="4824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4546937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Expansionary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monetary policy: increase in the amount of money in circulation leads to an increase in investment and discourages savings which cause an increase in GDP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4800" y="0"/>
            <a:ext cx="268612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Equilibrium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4158641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600201"/>
            <a:ext cx="4419600" cy="35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77200" y="5181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Y, output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066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Interest rate,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Money, M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rc 19"/>
          <p:cNvSpPr/>
          <p:nvPr/>
        </p:nvSpPr>
        <p:spPr>
          <a:xfrm rot="11214149">
            <a:off x="1002515" y="369109"/>
            <a:ext cx="5154601" cy="436617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752600" y="2209800"/>
            <a:ext cx="0" cy="28956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4419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600" y="1992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81000" y="4038600"/>
            <a:ext cx="1371600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6200" y="38100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en-US" b="1" i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M*</a:t>
            </a:r>
            <a:endParaRPr lang="en-US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724400" y="2895600"/>
            <a:ext cx="3048000" cy="1447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2851" name="Object 3"/>
          <p:cNvGraphicFramePr>
            <a:graphicFrameLocks noChangeAspect="1"/>
          </p:cNvGraphicFramePr>
          <p:nvPr/>
        </p:nvGraphicFramePr>
        <p:xfrm>
          <a:off x="7440613" y="2320925"/>
          <a:ext cx="1627187" cy="650875"/>
        </p:xfrm>
        <a:graphic>
          <a:graphicData uri="http://schemas.openxmlformats.org/presentationml/2006/ole">
            <p:oleObj spid="_x0000_s482306" name="Equation" r:id="rId6" imgW="761760" imgH="304560" progId="">
              <p:embed/>
            </p:oleObj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4724400" y="1828800"/>
            <a:ext cx="3657600" cy="32766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8200" y="3429000"/>
            <a:ext cx="1905000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553200" y="3429000"/>
            <a:ext cx="0" cy="16764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324600" y="5105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Y*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343400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Y*</a:t>
            </a:r>
            <a:endParaRPr lang="en-US" b="1" dirty="0"/>
          </a:p>
        </p:txBody>
      </p:sp>
      <p:graphicFrame>
        <p:nvGraphicFramePr>
          <p:cNvPr id="482307" name="Object 3"/>
          <p:cNvGraphicFramePr>
            <a:graphicFrameLocks noChangeAspect="1"/>
          </p:cNvGraphicFramePr>
          <p:nvPr/>
        </p:nvGraphicFramePr>
        <p:xfrm>
          <a:off x="319289" y="6084887"/>
          <a:ext cx="8672311" cy="468313"/>
        </p:xfrm>
        <a:graphic>
          <a:graphicData uri="http://schemas.openxmlformats.org/presentationml/2006/ole">
            <p:oleObj spid="_x0000_s482307" name="Equation" r:id="rId7" imgW="424152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0"/>
            <a:ext cx="1306127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838200"/>
            <a:ext cx="7620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short run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year-to-year changes in real GDP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579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fundamental identity (closed economy)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810000"/>
            <a:ext cx="7620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Total Output = Total Expenditure = Total Income </a:t>
            </a:r>
          </a:p>
        </p:txBody>
      </p:sp>
      <p:graphicFrame>
        <p:nvGraphicFramePr>
          <p:cNvPr id="332802" name="Object 2"/>
          <p:cNvGraphicFramePr>
            <a:graphicFrameLocks noChangeAspect="1"/>
          </p:cNvGraphicFramePr>
          <p:nvPr/>
        </p:nvGraphicFramePr>
        <p:xfrm>
          <a:off x="2589213" y="2168525"/>
          <a:ext cx="3487737" cy="657225"/>
        </p:xfrm>
        <a:graphic>
          <a:graphicData uri="http://schemas.openxmlformats.org/presentationml/2006/ole">
            <p:oleObj spid="_x0000_s332802" name="Equation" r:id="rId3" imgW="1079280" imgH="203040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152400" y="4648200"/>
            <a:ext cx="899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goods’ market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equilibrium: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Aggregate Output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= Aggregate Expenditure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6400" y="28956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Supply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Aggregate output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7973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Aggregate expenditure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5029200" y="1676400"/>
            <a:ext cx="228600" cy="20574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25628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Review (Cont.)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John Maynard Keynes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The General Theory of Employment, Interest, and Money (1936)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economy is driven by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demand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(in the short-run)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Prices in the short run are fixed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Insufficient spending is the key reason behind recessions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Active government interventions </a:t>
            </a:r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303730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648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Y, output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624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Y*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3745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Y*</a:t>
            </a:r>
            <a:endParaRPr lang="en-US" b="1" dirty="0"/>
          </a:p>
        </p:txBody>
      </p:sp>
      <p:graphicFrame>
        <p:nvGraphicFramePr>
          <p:cNvPr id="446466" name="Object 2"/>
          <p:cNvGraphicFramePr>
            <a:graphicFrameLocks noChangeAspect="1"/>
          </p:cNvGraphicFramePr>
          <p:nvPr/>
        </p:nvGraphicFramePr>
        <p:xfrm>
          <a:off x="3798887" y="1066800"/>
          <a:ext cx="1382713" cy="449263"/>
        </p:xfrm>
        <a:graphic>
          <a:graphicData uri="http://schemas.openxmlformats.org/presentationml/2006/ole">
            <p:oleObj spid="_x0000_s446466" name="Equation" r:id="rId3" imgW="507960" imgH="164880" progId="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4800" y="0"/>
            <a:ext cx="65993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Review: Equilibrium in the Goods’ Market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362200"/>
            <a:ext cx="48291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 flipV="1">
            <a:off x="1981200" y="3048000"/>
            <a:ext cx="4419600" cy="2133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519141" y="2590800"/>
          <a:ext cx="1329459" cy="596900"/>
        </p:xfrm>
        <a:graphic>
          <a:graphicData uri="http://schemas.openxmlformats.org/presentationml/2006/ole">
            <p:oleObj spid="_x0000_s446467" name="Equation" r:id="rId5" imgW="622080" imgH="279360" progId="">
              <p:embed/>
            </p:oleObj>
          </a:graphicData>
        </a:graphic>
      </p:graphicFrame>
      <p:cxnSp>
        <p:nvCxnSpPr>
          <p:cNvPr id="18" name="Straight Connector 17"/>
          <p:cNvCxnSpPr/>
          <p:nvPr/>
        </p:nvCxnSpPr>
        <p:spPr>
          <a:xfrm flipV="1">
            <a:off x="1981200" y="2514600"/>
            <a:ext cx="4267200" cy="365760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>
            <a:off x="2667000" y="5486400"/>
            <a:ext cx="228600" cy="1371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5600" y="5726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45</a:t>
            </a:r>
            <a:r>
              <a:rPr lang="en-US" b="1" baseline="30000" dirty="0" smtClean="0"/>
              <a:t>0</a:t>
            </a:r>
            <a:endParaRPr lang="en-US" b="1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81200" y="3886200"/>
            <a:ext cx="2667000" cy="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648200" y="3886200"/>
            <a:ext cx="0" cy="23622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551122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Autonomous spending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1752600" y="5181600"/>
            <a:ext cx="228600" cy="10668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490" name="Object 2"/>
          <p:cNvGraphicFramePr>
            <a:graphicFrameLocks noChangeAspect="1"/>
          </p:cNvGraphicFramePr>
          <p:nvPr/>
        </p:nvGraphicFramePr>
        <p:xfrm>
          <a:off x="2286000" y="1454150"/>
          <a:ext cx="4022725" cy="984250"/>
        </p:xfrm>
        <a:graphic>
          <a:graphicData uri="http://schemas.openxmlformats.org/presentationml/2006/ole">
            <p:oleObj spid="_x0000_s447490" name="Equation" r:id="rId3" imgW="1714320" imgH="419040" progId="">
              <p:embed/>
            </p:oleObj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0"/>
            <a:ext cx="34052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Review: Fiscal Policy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456022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Fiscal policy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Government spending (G)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effect of the policy: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872321"/>
            <a:ext cx="8610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Taxes  (T)</a:t>
            </a: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Total effect of the policy:</a:t>
            </a:r>
          </a:p>
          <a:p>
            <a:pPr>
              <a:lnSpc>
                <a:spcPct val="200000"/>
              </a:lnSpc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7491" name="Object 3"/>
          <p:cNvGraphicFramePr>
            <a:graphicFrameLocks noChangeAspect="1"/>
          </p:cNvGraphicFramePr>
          <p:nvPr/>
        </p:nvGraphicFramePr>
        <p:xfrm>
          <a:off x="3713163" y="3271837"/>
          <a:ext cx="4440237" cy="538163"/>
        </p:xfrm>
        <a:graphic>
          <a:graphicData uri="http://schemas.openxmlformats.org/presentationml/2006/ole">
            <p:oleObj spid="_x0000_s447491" name="Equation" r:id="rId4" imgW="1892160" imgH="228600" progId="">
              <p:embed/>
            </p:oleObj>
          </a:graphicData>
        </a:graphic>
      </p:graphicFrame>
      <p:graphicFrame>
        <p:nvGraphicFramePr>
          <p:cNvPr id="447492" name="Object 4"/>
          <p:cNvGraphicFramePr>
            <a:graphicFrameLocks noChangeAspect="1"/>
          </p:cNvGraphicFramePr>
          <p:nvPr/>
        </p:nvGraphicFramePr>
        <p:xfrm>
          <a:off x="3810000" y="3962400"/>
          <a:ext cx="3930650" cy="927100"/>
        </p:xfrm>
        <a:graphic>
          <a:graphicData uri="http://schemas.openxmlformats.org/presentationml/2006/ole">
            <p:oleObj spid="_x0000_s447492" name="Equation" r:id="rId5" imgW="1676160" imgH="393480" progId="">
              <p:embed/>
            </p:oleObj>
          </a:graphicData>
        </a:graphic>
      </p:graphicFrame>
      <p:graphicFrame>
        <p:nvGraphicFramePr>
          <p:cNvPr id="447493" name="Object 5"/>
          <p:cNvGraphicFramePr>
            <a:graphicFrameLocks noChangeAspect="1"/>
          </p:cNvGraphicFramePr>
          <p:nvPr/>
        </p:nvGraphicFramePr>
        <p:xfrm>
          <a:off x="3763963" y="5105400"/>
          <a:ext cx="4618037" cy="538163"/>
        </p:xfrm>
        <a:graphic>
          <a:graphicData uri="http://schemas.openxmlformats.org/presentationml/2006/ole">
            <p:oleObj spid="_x0000_s447493" name="Equation" r:id="rId6" imgW="1968480" imgH="228600" progId="">
              <p:embed/>
            </p:oleObj>
          </a:graphicData>
        </a:graphic>
      </p:graphicFrame>
      <p:graphicFrame>
        <p:nvGraphicFramePr>
          <p:cNvPr id="447494" name="Object 6"/>
          <p:cNvGraphicFramePr>
            <a:graphicFrameLocks noChangeAspect="1"/>
          </p:cNvGraphicFramePr>
          <p:nvPr/>
        </p:nvGraphicFramePr>
        <p:xfrm>
          <a:off x="3857625" y="5778500"/>
          <a:ext cx="3990975" cy="927100"/>
        </p:xfrm>
        <a:graphic>
          <a:graphicData uri="http://schemas.openxmlformats.org/presentationml/2006/ole">
            <p:oleObj spid="_x0000_s447494" name="Equation" r:id="rId7" imgW="1701720" imgH="39348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304800" y="914400"/>
            <a:ext cx="57912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in the short-run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5600" y="12192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Which multiplier is bigger? </a:t>
            </a:r>
            <a:endParaRPr lang="en-US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181600" y="16764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377571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Example on Multipliers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99060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Consider two countries: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Japan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The USA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46" name="Object 6"/>
          <p:cNvGraphicFramePr>
            <a:graphicFrameLocks noChangeAspect="1"/>
          </p:cNvGraphicFramePr>
          <p:nvPr/>
        </p:nvGraphicFramePr>
        <p:xfrm>
          <a:off x="3810000" y="1524000"/>
          <a:ext cx="1074737" cy="417513"/>
        </p:xfrm>
        <a:graphic>
          <a:graphicData uri="http://schemas.openxmlformats.org/presentationml/2006/ole">
            <p:oleObj spid="_x0000_s471042" name="Equation" r:id="rId3" imgW="457200" imgH="17748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3200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are the values of the government spending (G) and tax (T)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multiplies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in each countries?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2.  In what country the fiscal policy will be more efficient </a:t>
            </a:r>
          </a:p>
        </p:txBody>
      </p:sp>
      <p:graphicFrame>
        <p:nvGraphicFramePr>
          <p:cNvPr id="471044" name="Object 4"/>
          <p:cNvGraphicFramePr>
            <a:graphicFrameLocks noChangeAspect="1"/>
          </p:cNvGraphicFramePr>
          <p:nvPr/>
        </p:nvGraphicFramePr>
        <p:xfrm>
          <a:off x="3810000" y="2438400"/>
          <a:ext cx="1074738" cy="417513"/>
        </p:xfrm>
        <a:graphic>
          <a:graphicData uri="http://schemas.openxmlformats.org/presentationml/2006/ole">
            <p:oleObj spid="_x0000_s471044" name="Equation" r:id="rId4" imgW="457200" imgH="177480" progId="">
              <p:embed/>
            </p:oleObj>
          </a:graphicData>
        </a:graphic>
      </p:graphicFrame>
      <p:graphicFrame>
        <p:nvGraphicFramePr>
          <p:cNvPr id="471045" name="Object 5"/>
          <p:cNvGraphicFramePr>
            <a:graphicFrameLocks noChangeAspect="1"/>
          </p:cNvGraphicFramePr>
          <p:nvPr/>
        </p:nvGraphicFramePr>
        <p:xfrm>
          <a:off x="5715000" y="1524000"/>
          <a:ext cx="3114368" cy="762000"/>
        </p:xfrm>
        <a:graphic>
          <a:graphicData uri="http://schemas.openxmlformats.org/presentationml/2006/ole">
            <p:oleObj spid="_x0000_s471045" name="Equation" r:id="rId5" imgW="171432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57928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Financial Markets: Introduction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9144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Relaxing assumption about  fixed investments (I)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191000"/>
            <a:ext cx="5257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Interest rate 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the price of money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8994" name="Object 2"/>
          <p:cNvGraphicFramePr>
            <a:graphicFrameLocks noChangeAspect="1"/>
          </p:cNvGraphicFramePr>
          <p:nvPr/>
        </p:nvGraphicFramePr>
        <p:xfrm>
          <a:off x="2644775" y="1371600"/>
          <a:ext cx="3541713" cy="735012"/>
        </p:xfrm>
        <a:graphic>
          <a:graphicData uri="http://schemas.openxmlformats.org/presentationml/2006/ole">
            <p:oleObj spid="_x0000_s468994" name="Equation" r:id="rId3" imgW="1346040" imgH="279360" progId="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381000" y="2362200"/>
            <a:ext cx="7086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Investment depends on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factors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 – level of sales;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-nominal interest rate </a:t>
            </a:r>
          </a:p>
          <a:p>
            <a:endParaRPr lang="en-US" sz="2000" dirty="0"/>
          </a:p>
        </p:txBody>
      </p:sp>
      <p:graphicFrame>
        <p:nvGraphicFramePr>
          <p:cNvPr id="468995" name="Object 3"/>
          <p:cNvGraphicFramePr>
            <a:graphicFrameLocks noChangeAspect="1"/>
          </p:cNvGraphicFramePr>
          <p:nvPr/>
        </p:nvGraphicFramePr>
        <p:xfrm>
          <a:off x="3343275" y="2846388"/>
          <a:ext cx="2339975" cy="635000"/>
        </p:xfrm>
        <a:graphic>
          <a:graphicData uri="http://schemas.openxmlformats.org/presentationml/2006/ole">
            <p:oleObj spid="_x0000_s468995" name="Equation" r:id="rId4" imgW="888840" imgH="241200" progId="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76600" y="4876800"/>
            <a:ext cx="19812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is money? 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5588169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Funds that you can spend: Currency + Checking accounts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most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liquid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asset: spend whenever you want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" y="0"/>
            <a:ext cx="70496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Financial Markets: Introduction (Cont.)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800" y="9144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story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>
            <a:off x="381000" y="1447800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 enough money in circulation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Money Supply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Money is scarce =&gt; More expensive to borrow  =&gt; Higher interest rate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0020" name="Object 4"/>
          <p:cNvGraphicFramePr>
            <a:graphicFrameLocks noChangeAspect="1"/>
          </p:cNvGraphicFramePr>
          <p:nvPr/>
        </p:nvGraphicFramePr>
        <p:xfrm>
          <a:off x="2185988" y="2759075"/>
          <a:ext cx="3911600" cy="601663"/>
        </p:xfrm>
        <a:graphic>
          <a:graphicData uri="http://schemas.openxmlformats.org/presentationml/2006/ole">
            <p:oleObj spid="_x0000_s470020" name="Equation" r:id="rId3" imgW="1485720" imgH="228600" progId="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81000" y="3705761"/>
            <a:ext cx="830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Excess of money in circulation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Money is abundant  =&gt; Less expensive to borrow  =&gt; Low interest rate (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0021" name="Object 5"/>
          <p:cNvGraphicFramePr>
            <a:graphicFrameLocks noChangeAspect="1"/>
          </p:cNvGraphicFramePr>
          <p:nvPr/>
        </p:nvGraphicFramePr>
        <p:xfrm>
          <a:off x="2209800" y="4884737"/>
          <a:ext cx="3911600" cy="601663"/>
        </p:xfrm>
        <a:graphic>
          <a:graphicData uri="http://schemas.openxmlformats.org/presentationml/2006/ole">
            <p:oleObj spid="_x0000_s470021" name="Equation" r:id="rId4" imgW="1485720" imgH="228600" progId="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381000" y="5686961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Money supply =&gt; Interest rate =&gt; Output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1000" y="622929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effect of financial markets on the goods’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18026</TotalTime>
  <Words>1027</Words>
  <Application>Microsoft Office PowerPoint</Application>
  <PresentationFormat>Экран (4:3)</PresentationFormat>
  <Paragraphs>217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1961</cp:revision>
  <dcterms:created xsi:type="dcterms:W3CDTF">2006-08-16T00:00:00Z</dcterms:created>
  <dcterms:modified xsi:type="dcterms:W3CDTF">2014-03-26T08:36:19Z</dcterms:modified>
</cp:coreProperties>
</file>