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3" r:id="rId2"/>
    <p:sldId id="608" r:id="rId3"/>
    <p:sldId id="627" r:id="rId4"/>
    <p:sldId id="607" r:id="rId5"/>
    <p:sldId id="628" r:id="rId6"/>
    <p:sldId id="629" r:id="rId7"/>
    <p:sldId id="553" r:id="rId8"/>
    <p:sldId id="622" r:id="rId9"/>
    <p:sldId id="623" r:id="rId10"/>
    <p:sldId id="631" r:id="rId11"/>
    <p:sldId id="624" r:id="rId12"/>
    <p:sldId id="625" r:id="rId13"/>
    <p:sldId id="626" r:id="rId14"/>
    <p:sldId id="632" r:id="rId15"/>
    <p:sldId id="633" r:id="rId16"/>
    <p:sldId id="634" r:id="rId17"/>
    <p:sldId id="635" r:id="rId18"/>
    <p:sldId id="636" r:id="rId19"/>
    <p:sldId id="646" r:id="rId20"/>
    <p:sldId id="637" r:id="rId21"/>
    <p:sldId id="638" r:id="rId22"/>
    <p:sldId id="639" r:id="rId23"/>
    <p:sldId id="640" r:id="rId24"/>
    <p:sldId id="645" r:id="rId25"/>
    <p:sldId id="641" r:id="rId26"/>
    <p:sldId id="647" r:id="rId27"/>
    <p:sldId id="642" r:id="rId28"/>
    <p:sldId id="648" r:id="rId29"/>
    <p:sldId id="643" r:id="rId30"/>
    <p:sldId id="609" r:id="rId31"/>
    <p:sldId id="610" r:id="rId32"/>
    <p:sldId id="611" r:id="rId33"/>
    <p:sldId id="612" r:id="rId34"/>
    <p:sldId id="614" r:id="rId35"/>
    <p:sldId id="649" r:id="rId36"/>
    <p:sldId id="650" r:id="rId37"/>
    <p:sldId id="651" r:id="rId38"/>
    <p:sldId id="652" r:id="rId39"/>
    <p:sldId id="653" r:id="rId40"/>
    <p:sldId id="654" r:id="rId41"/>
    <p:sldId id="655" r:id="rId42"/>
    <p:sldId id="5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9" autoAdjust="0"/>
    <p:restoredTop sz="94660"/>
  </p:normalViewPr>
  <p:slideViewPr>
    <p:cSldViewPr>
      <p:cViewPr varScale="1">
        <p:scale>
          <a:sx n="64" d="100"/>
          <a:sy n="64" d="100"/>
        </p:scale>
        <p:origin x="-17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AD4B0-D055-4E72-B89E-7CDEED2F6A74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AFA0D6B-CE67-46BF-ADE4-16E5CF51F6A1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Fixed (pegged)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C3012BD5-E04A-420C-9679-63B0843F62B2}" type="parTrans" cxnId="{9EA60655-98D4-40C9-87DD-2B4674AAD22A}">
      <dgm:prSet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FC0FB3F7-102A-455B-8123-0314E1ED3AF2}" type="sibTrans" cxnId="{9EA60655-98D4-40C9-87DD-2B4674AAD22A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B54D7D2F-F8CB-4FF9-8DB9-1BAF04200B20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Crawling peg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FABA8E7-CD39-4DBE-9ED2-5A330B73B50F}" type="parTrans" cxnId="{F78D8F20-6110-4789-B8CD-AE7E67122992}">
      <dgm:prSet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6758EF85-34CA-4807-9CC0-155F13E364CF}" type="sibTrans" cxnId="{F78D8F20-6110-4789-B8CD-AE7E67122992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6AF0ECBA-BFA3-4875-AB14-1217182CDAAE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Flexible (floating)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AA499ED6-4337-48FC-8DA4-CC56EABAE5DC}" type="parTrans" cxnId="{26FB19E5-3932-4ECA-BA50-265B133C4E38}">
      <dgm:prSet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4EF0269B-BB78-4E8C-B538-5A0F780A468B}" type="sibTrans" cxnId="{26FB19E5-3932-4ECA-BA50-265B133C4E38}">
      <dgm:prSet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6E3240DA-FC0E-44F3-9A96-1CEA5B743669}">
      <dgm:prSet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Managed float (dirty float)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9419474C-BCA1-4EA4-9EE8-320114D5AE97}" type="parTrans" cxnId="{632715DD-552E-40E4-92B9-2312182A159B}">
      <dgm:prSet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3FD125FD-9E63-48FE-805C-EA0148686B02}" type="sibTrans" cxnId="{632715DD-552E-40E4-92B9-2312182A159B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7C02D21F-E020-4B6E-A61E-9061BC6A7178}" type="pres">
      <dgm:prSet presAssocID="{98FAD4B0-D055-4E72-B89E-7CDEED2F6A7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11684-4B81-4A58-97DB-03FDAF21811D}" type="pres">
      <dgm:prSet presAssocID="{6AFA0D6B-CE67-46BF-ADE4-16E5CF51F6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61F24-386A-490B-8569-177419CEA0C8}" type="pres">
      <dgm:prSet presAssocID="{FC0FB3F7-102A-455B-8123-0314E1ED3AF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702034F-2D1E-44F4-AAC2-48E99618D1CC}" type="pres">
      <dgm:prSet presAssocID="{FC0FB3F7-102A-455B-8123-0314E1ED3AF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D46A550-2913-4306-80B0-E71604EA61AC}" type="pres">
      <dgm:prSet presAssocID="{B54D7D2F-F8CB-4FF9-8DB9-1BAF04200B2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CD274-F2EB-49E5-B783-1AF7E61C198D}" type="pres">
      <dgm:prSet presAssocID="{6758EF85-34CA-4807-9CC0-155F13E364C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58CFA11-3090-4C5A-80C8-4D5524713757}" type="pres">
      <dgm:prSet presAssocID="{6758EF85-34CA-4807-9CC0-155F13E364C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320268E-4527-4DBC-82AE-A2369DB36AC4}" type="pres">
      <dgm:prSet presAssocID="{6E3240DA-FC0E-44F3-9A96-1CEA5B7436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202CB-3FC4-4933-B599-30D3C1B2D0F9}" type="pres">
      <dgm:prSet presAssocID="{3FD125FD-9E63-48FE-805C-EA0148686B0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1A07C7D-3392-4391-9E55-EA2667F7F687}" type="pres">
      <dgm:prSet presAssocID="{3FD125FD-9E63-48FE-805C-EA0148686B0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BF5AECE-975A-494A-B91A-1EA554EAF9F0}" type="pres">
      <dgm:prSet presAssocID="{6AF0ECBA-BFA3-4875-AB14-1217182CDA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14A0CB-A879-41CE-8C96-1C645F0AF349}" type="presOf" srcId="{FC0FB3F7-102A-455B-8123-0314E1ED3AF2}" destId="{F702034F-2D1E-44F4-AAC2-48E99618D1CC}" srcOrd="1" destOrd="0" presId="urn:microsoft.com/office/officeart/2005/8/layout/process2"/>
    <dgm:cxn modelId="{26FB19E5-3932-4ECA-BA50-265B133C4E38}" srcId="{98FAD4B0-D055-4E72-B89E-7CDEED2F6A74}" destId="{6AF0ECBA-BFA3-4875-AB14-1217182CDAAE}" srcOrd="3" destOrd="0" parTransId="{AA499ED6-4337-48FC-8DA4-CC56EABAE5DC}" sibTransId="{4EF0269B-BB78-4E8C-B538-5A0F780A468B}"/>
    <dgm:cxn modelId="{F72D4F79-5C79-44FA-9B9E-30792F4FE630}" type="presOf" srcId="{B54D7D2F-F8CB-4FF9-8DB9-1BAF04200B20}" destId="{BD46A550-2913-4306-80B0-E71604EA61AC}" srcOrd="0" destOrd="0" presId="urn:microsoft.com/office/officeart/2005/8/layout/process2"/>
    <dgm:cxn modelId="{F78D8F20-6110-4789-B8CD-AE7E67122992}" srcId="{98FAD4B0-D055-4E72-B89E-7CDEED2F6A74}" destId="{B54D7D2F-F8CB-4FF9-8DB9-1BAF04200B20}" srcOrd="1" destOrd="0" parTransId="{8FABA8E7-CD39-4DBE-9ED2-5A330B73B50F}" sibTransId="{6758EF85-34CA-4807-9CC0-155F13E364CF}"/>
    <dgm:cxn modelId="{13239EAF-57C5-40FF-B78C-A9BBFB3E344C}" type="presOf" srcId="{3FD125FD-9E63-48FE-805C-EA0148686B02}" destId="{159202CB-3FC4-4933-B599-30D3C1B2D0F9}" srcOrd="0" destOrd="0" presId="urn:microsoft.com/office/officeart/2005/8/layout/process2"/>
    <dgm:cxn modelId="{C15021BB-A1D8-48BE-AA02-579B7212BC45}" type="presOf" srcId="{98FAD4B0-D055-4E72-B89E-7CDEED2F6A74}" destId="{7C02D21F-E020-4B6E-A61E-9061BC6A7178}" srcOrd="0" destOrd="0" presId="urn:microsoft.com/office/officeart/2005/8/layout/process2"/>
    <dgm:cxn modelId="{B59FE38B-F0D5-4C7A-9768-3313089C1EA6}" type="presOf" srcId="{6AFA0D6B-CE67-46BF-ADE4-16E5CF51F6A1}" destId="{9C411684-4B81-4A58-97DB-03FDAF21811D}" srcOrd="0" destOrd="0" presId="urn:microsoft.com/office/officeart/2005/8/layout/process2"/>
    <dgm:cxn modelId="{B6D42CE6-DB62-4FD6-80F9-CC318329C2C0}" type="presOf" srcId="{6758EF85-34CA-4807-9CC0-155F13E364CF}" destId="{958CFA11-3090-4C5A-80C8-4D5524713757}" srcOrd="1" destOrd="0" presId="urn:microsoft.com/office/officeart/2005/8/layout/process2"/>
    <dgm:cxn modelId="{78B7FA91-5661-4263-ABDC-A1F914418CDA}" type="presOf" srcId="{FC0FB3F7-102A-455B-8123-0314E1ED3AF2}" destId="{C3A61F24-386A-490B-8569-177419CEA0C8}" srcOrd="0" destOrd="0" presId="urn:microsoft.com/office/officeart/2005/8/layout/process2"/>
    <dgm:cxn modelId="{0519394D-EE50-49FC-87A2-A71B9CBBB2AF}" type="presOf" srcId="{3FD125FD-9E63-48FE-805C-EA0148686B02}" destId="{71A07C7D-3392-4391-9E55-EA2667F7F687}" srcOrd="1" destOrd="0" presId="urn:microsoft.com/office/officeart/2005/8/layout/process2"/>
    <dgm:cxn modelId="{63899534-ACE4-473B-BC7B-95809178B42E}" type="presOf" srcId="{6E3240DA-FC0E-44F3-9A96-1CEA5B743669}" destId="{3320268E-4527-4DBC-82AE-A2369DB36AC4}" srcOrd="0" destOrd="0" presId="urn:microsoft.com/office/officeart/2005/8/layout/process2"/>
    <dgm:cxn modelId="{B77920D8-E078-4FF1-BA89-0C962211710B}" type="presOf" srcId="{6758EF85-34CA-4807-9CC0-155F13E364CF}" destId="{EA2CD274-F2EB-49E5-B783-1AF7E61C198D}" srcOrd="0" destOrd="0" presId="urn:microsoft.com/office/officeart/2005/8/layout/process2"/>
    <dgm:cxn modelId="{632715DD-552E-40E4-92B9-2312182A159B}" srcId="{98FAD4B0-D055-4E72-B89E-7CDEED2F6A74}" destId="{6E3240DA-FC0E-44F3-9A96-1CEA5B743669}" srcOrd="2" destOrd="0" parTransId="{9419474C-BCA1-4EA4-9EE8-320114D5AE97}" sibTransId="{3FD125FD-9E63-48FE-805C-EA0148686B02}"/>
    <dgm:cxn modelId="{C7B47313-8FCF-4FBA-9251-ED41308698B5}" type="presOf" srcId="{6AF0ECBA-BFA3-4875-AB14-1217182CDAAE}" destId="{8BF5AECE-975A-494A-B91A-1EA554EAF9F0}" srcOrd="0" destOrd="0" presId="urn:microsoft.com/office/officeart/2005/8/layout/process2"/>
    <dgm:cxn modelId="{9EA60655-98D4-40C9-87DD-2B4674AAD22A}" srcId="{98FAD4B0-D055-4E72-B89E-7CDEED2F6A74}" destId="{6AFA0D6B-CE67-46BF-ADE4-16E5CF51F6A1}" srcOrd="0" destOrd="0" parTransId="{C3012BD5-E04A-420C-9679-63B0843F62B2}" sibTransId="{FC0FB3F7-102A-455B-8123-0314E1ED3AF2}"/>
    <dgm:cxn modelId="{09461004-8025-43D5-806B-81FB6B471186}" type="presParOf" srcId="{7C02D21F-E020-4B6E-A61E-9061BC6A7178}" destId="{9C411684-4B81-4A58-97DB-03FDAF21811D}" srcOrd="0" destOrd="0" presId="urn:microsoft.com/office/officeart/2005/8/layout/process2"/>
    <dgm:cxn modelId="{DDC5AF97-AC36-4A81-8705-1714CCBCA3C8}" type="presParOf" srcId="{7C02D21F-E020-4B6E-A61E-9061BC6A7178}" destId="{C3A61F24-386A-490B-8569-177419CEA0C8}" srcOrd="1" destOrd="0" presId="urn:microsoft.com/office/officeart/2005/8/layout/process2"/>
    <dgm:cxn modelId="{D0B8B14D-638D-4308-BBA3-AEA5B3E7274F}" type="presParOf" srcId="{C3A61F24-386A-490B-8569-177419CEA0C8}" destId="{F702034F-2D1E-44F4-AAC2-48E99618D1CC}" srcOrd="0" destOrd="0" presId="urn:microsoft.com/office/officeart/2005/8/layout/process2"/>
    <dgm:cxn modelId="{1F573BBB-D8B7-4343-B976-83C80329ED36}" type="presParOf" srcId="{7C02D21F-E020-4B6E-A61E-9061BC6A7178}" destId="{BD46A550-2913-4306-80B0-E71604EA61AC}" srcOrd="2" destOrd="0" presId="urn:microsoft.com/office/officeart/2005/8/layout/process2"/>
    <dgm:cxn modelId="{625EA1D9-545F-4844-8449-4183069A86A3}" type="presParOf" srcId="{7C02D21F-E020-4B6E-A61E-9061BC6A7178}" destId="{EA2CD274-F2EB-49E5-B783-1AF7E61C198D}" srcOrd="3" destOrd="0" presId="urn:microsoft.com/office/officeart/2005/8/layout/process2"/>
    <dgm:cxn modelId="{283AD545-1097-450D-9BBB-119CA5615496}" type="presParOf" srcId="{EA2CD274-F2EB-49E5-B783-1AF7E61C198D}" destId="{958CFA11-3090-4C5A-80C8-4D5524713757}" srcOrd="0" destOrd="0" presId="urn:microsoft.com/office/officeart/2005/8/layout/process2"/>
    <dgm:cxn modelId="{B97AD4E9-F27C-4580-A555-ED50FA42C61F}" type="presParOf" srcId="{7C02D21F-E020-4B6E-A61E-9061BC6A7178}" destId="{3320268E-4527-4DBC-82AE-A2369DB36AC4}" srcOrd="4" destOrd="0" presId="urn:microsoft.com/office/officeart/2005/8/layout/process2"/>
    <dgm:cxn modelId="{8EC6627F-CBA2-4242-8E5D-78D02944D6AE}" type="presParOf" srcId="{7C02D21F-E020-4B6E-A61E-9061BC6A7178}" destId="{159202CB-3FC4-4933-B599-30D3C1B2D0F9}" srcOrd="5" destOrd="0" presId="urn:microsoft.com/office/officeart/2005/8/layout/process2"/>
    <dgm:cxn modelId="{17C8EACB-69E1-468B-89A4-46BB72639876}" type="presParOf" srcId="{159202CB-3FC4-4933-B599-30D3C1B2D0F9}" destId="{71A07C7D-3392-4391-9E55-EA2667F7F687}" srcOrd="0" destOrd="0" presId="urn:microsoft.com/office/officeart/2005/8/layout/process2"/>
    <dgm:cxn modelId="{E9362CC9-A2B6-45BB-9EB6-ABEBE64A3186}" type="presParOf" srcId="{7C02D21F-E020-4B6E-A61E-9061BC6A7178}" destId="{8BF5AECE-975A-494A-B91A-1EA554EAF9F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411684-4B81-4A58-97DB-03FDAF21811D}">
      <dsp:nvSpPr>
        <dsp:cNvPr id="0" name=""/>
        <dsp:cNvSpPr/>
      </dsp:nvSpPr>
      <dsp:spPr>
        <a:xfrm>
          <a:off x="1431354" y="1984"/>
          <a:ext cx="1785491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Fixed (pegged)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31354" y="1984"/>
        <a:ext cx="1785491" cy="738187"/>
      </dsp:txXfrm>
    </dsp:sp>
    <dsp:sp modelId="{C3A61F24-386A-490B-8569-177419CEA0C8}">
      <dsp:nvSpPr>
        <dsp:cNvPr id="0" name=""/>
        <dsp:cNvSpPr/>
      </dsp:nvSpPr>
      <dsp:spPr>
        <a:xfrm rot="5400000">
          <a:off x="2185689" y="758626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2185689" y="758626"/>
        <a:ext cx="276820" cy="332184"/>
      </dsp:txXfrm>
    </dsp:sp>
    <dsp:sp modelId="{BD46A550-2913-4306-80B0-E71604EA61AC}">
      <dsp:nvSpPr>
        <dsp:cNvPr id="0" name=""/>
        <dsp:cNvSpPr/>
      </dsp:nvSpPr>
      <dsp:spPr>
        <a:xfrm>
          <a:off x="1431354" y="1109265"/>
          <a:ext cx="1785491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Crawling peg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31354" y="1109265"/>
        <a:ext cx="1785491" cy="738187"/>
      </dsp:txXfrm>
    </dsp:sp>
    <dsp:sp modelId="{EA2CD274-F2EB-49E5-B783-1AF7E61C198D}">
      <dsp:nvSpPr>
        <dsp:cNvPr id="0" name=""/>
        <dsp:cNvSpPr/>
      </dsp:nvSpPr>
      <dsp:spPr>
        <a:xfrm rot="5400000">
          <a:off x="2185689" y="1865907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2185689" y="1865907"/>
        <a:ext cx="276820" cy="332184"/>
      </dsp:txXfrm>
    </dsp:sp>
    <dsp:sp modelId="{3320268E-4527-4DBC-82AE-A2369DB36AC4}">
      <dsp:nvSpPr>
        <dsp:cNvPr id="0" name=""/>
        <dsp:cNvSpPr/>
      </dsp:nvSpPr>
      <dsp:spPr>
        <a:xfrm>
          <a:off x="1431354" y="2216546"/>
          <a:ext cx="1785491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Managed float (dirty float)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31354" y="2216546"/>
        <a:ext cx="1785491" cy="738187"/>
      </dsp:txXfrm>
    </dsp:sp>
    <dsp:sp modelId="{159202CB-3FC4-4933-B599-30D3C1B2D0F9}">
      <dsp:nvSpPr>
        <dsp:cNvPr id="0" name=""/>
        <dsp:cNvSpPr/>
      </dsp:nvSpPr>
      <dsp:spPr>
        <a:xfrm rot="5400000">
          <a:off x="2185689" y="2973189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2185689" y="2973189"/>
        <a:ext cx="276820" cy="332184"/>
      </dsp:txXfrm>
    </dsp:sp>
    <dsp:sp modelId="{8BF5AECE-975A-494A-B91A-1EA554EAF9F0}">
      <dsp:nvSpPr>
        <dsp:cNvPr id="0" name=""/>
        <dsp:cNvSpPr/>
      </dsp:nvSpPr>
      <dsp:spPr>
        <a:xfrm>
          <a:off x="1431354" y="3323828"/>
          <a:ext cx="1785491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Flexible (floating)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31354" y="3323828"/>
        <a:ext cx="1785491" cy="738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01B2-42F7-4BC5-8C67-E7D85BB0F250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A088F-1122-43BC-AF8C-2CF7E84FD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55AD3-DE75-402C-8945-3311CE50FF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55AD3-DE75-402C-8945-3311CE50FF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088F-1122-43BC-AF8C-2CF7E84FD2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088F-1122-43BC-AF8C-2CF7E84FD2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United_State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MACROECONOMICS I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724400"/>
            <a:ext cx="222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April 25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98693"/>
            <a:ext cx="7467600" cy="82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 9. The Open Economy (Cont.)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057400"/>
            <a:ext cx="655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12192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4864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52578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Winners and Losers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858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How do the exchange rate movements affect participants of FOREX?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" y="1524000"/>
          <a:ext cx="8229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4400"/>
                <a:gridCol w="1828800"/>
                <a:gridCol w="1676400"/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Strong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CZK</a:t>
                      </a:r>
                    </a:p>
                    <a:p>
                      <a:pPr algn="ctr"/>
                      <a:r>
                        <a:rPr lang="en-US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(appreciation)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Weak CZK</a:t>
                      </a:r>
                    </a:p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(depreciation)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226689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Czech tourist abroad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5943600" y="23622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28956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American tourist in Czech Rep.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95600"/>
            <a:ext cx="457200" cy="3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362200"/>
            <a:ext cx="457200" cy="3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miley Face 17"/>
          <p:cNvSpPr/>
          <p:nvPr/>
        </p:nvSpPr>
        <p:spPr>
          <a:xfrm>
            <a:off x="7848600" y="28956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363849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foreign firm exporting to Czech Rep.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5943600" y="36576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654136"/>
            <a:ext cx="457200" cy="3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41910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Czech exporting firm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187536"/>
            <a:ext cx="457200" cy="3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miley Face 23"/>
          <p:cNvSpPr/>
          <p:nvPr/>
        </p:nvSpPr>
        <p:spPr>
          <a:xfrm>
            <a:off x="7924800" y="41910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400" y="546729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foreign investor in Czech Rep.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Smiley Face 25"/>
          <p:cNvSpPr/>
          <p:nvPr/>
        </p:nvSpPr>
        <p:spPr>
          <a:xfrm>
            <a:off x="6019800" y="51816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178136"/>
            <a:ext cx="457200" cy="3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33400" y="59436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Czech investor abroad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711536"/>
            <a:ext cx="457200" cy="3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miley Face 29"/>
          <p:cNvSpPr/>
          <p:nvPr/>
        </p:nvSpPr>
        <p:spPr>
          <a:xfrm>
            <a:off x="7924800" y="57150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Markets for Foreign Currency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37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Market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Euros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U.S.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371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Market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U.S. Dollars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Europe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" y="1828800"/>
            <a:ext cx="877443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09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5260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990600" y="2133600"/>
            <a:ext cx="3048000" cy="28956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8800" y="2133600"/>
            <a:ext cx="3048000" cy="28956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38200" y="2133600"/>
            <a:ext cx="2895600" cy="27432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86400" y="2133600"/>
            <a:ext cx="2895600" cy="27432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62400" y="5410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$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4400" y="539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€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57200" y="3429000"/>
            <a:ext cx="19050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76200" y="32766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0.72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105400" y="3429000"/>
            <a:ext cx="19050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0" y="32766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1.38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8382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Nominal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exchange rate (23/04/2014)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1 € = 1.38 $ or 1$ = 0.72 €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010400" y="3429000"/>
            <a:ext cx="0" cy="19050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362200" y="3505200"/>
            <a:ext cx="0" cy="19050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81800" y="5410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3600" y="5410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2400" y="4724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  <a:endParaRPr 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600" y="205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34400" y="4495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0" y="198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276600" y="4267200"/>
            <a:ext cx="2819400" cy="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33800" y="24192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US residents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200400" y="2819400"/>
            <a:ext cx="3048000" cy="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276600" y="3810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European  residents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61722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Exchange rate is driven by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exports, imports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capital flows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2" grpId="0"/>
      <p:bldP spid="33" grpId="0"/>
      <p:bldP spid="42" grpId="0"/>
      <p:bldP spid="45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Exchange Rate in the Short Run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15240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 in the US household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income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=&gt; Increasing demand for imports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Increases in the European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interest rate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Increasing demand for European assets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Inflation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the US =&gt;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European goods are relatively cheaper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Speculations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among US investors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about increase in the value of </a:t>
            </a:r>
            <a:r>
              <a:rPr lang="en-US" sz="2000" dirty="0" smtClean="0">
                <a:latin typeface="Times New Roman"/>
                <a:cs typeface="Times New Roman"/>
              </a:rPr>
              <a:t>€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95600"/>
            <a:ext cx="4267200" cy="374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5181600" y="3276600"/>
            <a:ext cx="3048000" cy="28956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029200" y="3352800"/>
            <a:ext cx="2895600" cy="27432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74320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5105400" y="24500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Market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Euros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34400" y="64578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€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534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01000" y="3124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791200" y="2895600"/>
            <a:ext cx="2895600" cy="27432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382000" y="5105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D`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7696200" y="5105400"/>
            <a:ext cx="381000" cy="457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648200" y="4648200"/>
            <a:ext cx="19812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629400" y="4648200"/>
            <a:ext cx="0" cy="18288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648200" y="4114800"/>
            <a:ext cx="24384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086600" y="4191000"/>
            <a:ext cx="0" cy="22860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4477435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1.38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14800" y="39624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1.5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77000" y="6400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58000" y="6400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Q`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Down Arrow 61"/>
          <p:cNvSpPr/>
          <p:nvPr/>
        </p:nvSpPr>
        <p:spPr>
          <a:xfrm>
            <a:off x="1676400" y="4267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152400" y="4750208"/>
            <a:ext cx="4572000" cy="1421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/>
                <a:cs typeface="Times New Roman"/>
              </a:rPr>
              <a:t>Outcome:</a:t>
            </a:r>
            <a:r>
              <a:rPr lang="en-US" sz="2000" dirty="0" smtClean="0">
                <a:latin typeface="Times New Roman"/>
                <a:cs typeface="Times New Roman"/>
              </a:rPr>
              <a:t> Appreciation of €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	or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Depreciation of dollar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2400" y="838200"/>
            <a:ext cx="2459328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Changes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46" grpId="0"/>
      <p:bldP spid="59" grpId="0"/>
      <p:bldP spid="61" grpId="0"/>
      <p:bldP spid="62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Exchange Rate in the Short Run(Cont.)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1219200"/>
            <a:ext cx="8915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 in European household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income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=&gt; Increasing demand for imports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Increases in the US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interest rate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Increasing demand for American assets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Inflation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Europe=&gt;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American goods are relatively cheaper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Speculations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among European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investors about increase in the value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/>
                <a:cs typeface="Times New Roman"/>
              </a:rPr>
              <a:t>$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95600"/>
            <a:ext cx="4267200" cy="374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5181600" y="3276600"/>
            <a:ext cx="3048000" cy="28956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029200" y="3352800"/>
            <a:ext cx="2895600" cy="27432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74320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5105400" y="24500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Market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Euros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34400" y="64578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€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534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01000" y="3124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4648200" y="4648200"/>
            <a:ext cx="19812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629400" y="4648200"/>
            <a:ext cx="0" cy="18288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4477435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1.38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77000" y="6400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6400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Q`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Down Arrow 61"/>
          <p:cNvSpPr/>
          <p:nvPr/>
        </p:nvSpPr>
        <p:spPr>
          <a:xfrm>
            <a:off x="1828800" y="4648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638800" y="3733800"/>
            <a:ext cx="2743200" cy="26670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05800" y="3581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S`</a:t>
            </a:r>
            <a:r>
              <a:rPr lang="en-US" sz="2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696200" y="3657600"/>
            <a:ext cx="381000" cy="304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648200" y="5029200"/>
            <a:ext cx="23622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86600" y="5029200"/>
            <a:ext cx="0" cy="14478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114800" y="4858435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1.10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8600" y="762000"/>
            <a:ext cx="2302233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Changes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supply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1887" y="5181600"/>
            <a:ext cx="320331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/>
                <a:cs typeface="Times New Roman"/>
              </a:rPr>
              <a:t>Outcome: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Depreciation</a:t>
            </a:r>
            <a:r>
              <a:rPr lang="en-US" sz="2000" dirty="0" smtClean="0">
                <a:latin typeface="Times New Roman"/>
                <a:cs typeface="Times New Roman"/>
              </a:rPr>
              <a:t> of €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or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Appreciation of USD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62" grpId="0" animBg="1"/>
      <p:bldP spid="27" grpId="0"/>
      <p:bldP spid="4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Macroeconomic Consequences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37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Market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Euros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371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Market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 Dollars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Europe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" y="1828800"/>
            <a:ext cx="877443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09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5260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990600" y="2133600"/>
            <a:ext cx="3048000" cy="28956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8800" y="2133600"/>
            <a:ext cx="3048000" cy="28956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38200" y="2133600"/>
            <a:ext cx="2895600" cy="27432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86400" y="2133600"/>
            <a:ext cx="2895600" cy="27432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62400" y="5410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$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4400" y="539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€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57200" y="3429000"/>
            <a:ext cx="19050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76200" y="32766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0.72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105400" y="3429000"/>
            <a:ext cx="19050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0" y="32766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1.38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010400" y="3429000"/>
            <a:ext cx="0" cy="19050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362200" y="3505200"/>
            <a:ext cx="0" cy="19050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81800" y="5410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3600" y="5410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2400" y="4724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  <a:endParaRPr 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600" y="205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34400" y="4495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0" y="198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Expansionary monetary policy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ECB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=&gt; the EU interest rate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0" y="2743200"/>
            <a:ext cx="2667000" cy="25146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24800" y="49338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D`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7467600" y="4267200"/>
            <a:ext cx="381000" cy="457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81600" y="3886200"/>
            <a:ext cx="13716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553200" y="3886200"/>
            <a:ext cx="0" cy="14478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72000" y="37338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1.10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24600" y="5410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Q`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638800" y="3429000"/>
            <a:ext cx="0" cy="457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33400" y="1905000"/>
            <a:ext cx="2514600" cy="23622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71800" y="1828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S`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57200" y="2971800"/>
            <a:ext cx="14478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905000" y="2971800"/>
            <a:ext cx="0" cy="24384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-76200" y="2801035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0.90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52600" y="539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Q`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2514600" y="2514600"/>
            <a:ext cx="381000" cy="304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14400" y="2971800"/>
            <a:ext cx="0" cy="457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" y="59436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IR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Europe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=&gt;     D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€</a:t>
            </a:r>
            <a:r>
              <a:rPr lang="en-US" sz="2000" b="1" dirty="0" smtClean="0">
                <a:latin typeface="Times New Roman"/>
                <a:cs typeface="Times New Roman"/>
              </a:rPr>
              <a:t> =&gt;   S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$</a:t>
            </a:r>
            <a:r>
              <a:rPr lang="en-US" sz="2000" b="1" dirty="0" smtClean="0">
                <a:latin typeface="Times New Roman"/>
                <a:cs typeface="Times New Roman"/>
              </a:rPr>
              <a:t> =&gt; $ appreciates </a:t>
            </a:r>
            <a:r>
              <a:rPr lang="en-US" sz="2000" dirty="0" smtClean="0">
                <a:latin typeface="Times New Roman"/>
                <a:cs typeface="Times New Roman"/>
              </a:rPr>
              <a:t>and </a:t>
            </a:r>
            <a:r>
              <a:rPr lang="en-US" sz="2000" b="1" dirty="0" smtClean="0">
                <a:latin typeface="Times New Roman"/>
                <a:cs typeface="Times New Roman"/>
              </a:rPr>
              <a:t> € depreciates</a:t>
            </a:r>
            <a:endParaRPr lang="en-US" sz="20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28600" y="60198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752600" y="60198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590800" y="60198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H="1">
            <a:off x="7505303" y="1028303"/>
            <a:ext cx="381000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/>
      <p:bldP spid="49" grpId="0"/>
      <p:bldP spid="54" grpId="0"/>
      <p:bldP spid="59" grpId="0"/>
      <p:bldP spid="60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Changes in Interest Rates (Cont.)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1243548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effect of the expansionary monetary policy on the aggregate demand in EU?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=&gt;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=&gt; C &amp; I   =&gt;   Y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=&gt;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=&gt;  Euro depreciates  =&gt; Exports      &amp;   Imports   =&gt; NE      =&gt;  Y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Effect for the US?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571500" y="21717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2476500" y="21717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3390900" y="21717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4914900" y="27813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7277894" y="2856706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8268494" y="2780506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333103" y="2324497"/>
            <a:ext cx="381794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333103" y="2933303"/>
            <a:ext cx="381000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6363097" y="2933303"/>
            <a:ext cx="381000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Currency Speculations (EU speculators)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371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Market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Euros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371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Market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 Dollars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Europe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" y="1828800"/>
            <a:ext cx="877443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09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5260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990600" y="2133600"/>
            <a:ext cx="3048000" cy="28956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8800" y="2133600"/>
            <a:ext cx="3048000" cy="28956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38200" y="2133600"/>
            <a:ext cx="2895600" cy="27432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86400" y="2133600"/>
            <a:ext cx="2895600" cy="27432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62400" y="5410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$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4400" y="539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€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57200" y="3429000"/>
            <a:ext cx="19050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76200" y="32766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0.72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105400" y="3429000"/>
            <a:ext cx="19050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0" y="32766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1.38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010400" y="3429000"/>
            <a:ext cx="0" cy="19050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362200" y="3505200"/>
            <a:ext cx="0" cy="19050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81800" y="5410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3600" y="5410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2400" y="4724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  <a:endParaRPr 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600" y="205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34400" y="4495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0" y="198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8382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Expectation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that the value of a currency would increase/decrease in the future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24600" y="5410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Q`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14600" y="5410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Q`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2400" y="59436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Expectation of      value of $ =&gt;    D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$</a:t>
            </a:r>
            <a:r>
              <a:rPr lang="en-US" sz="2000" b="1" dirty="0" smtClean="0">
                <a:latin typeface="Times New Roman"/>
                <a:cs typeface="Times New Roman"/>
              </a:rPr>
              <a:t> =&gt; $ appreciates  =&gt; S 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€</a:t>
            </a:r>
            <a:r>
              <a:rPr lang="en-US" sz="2000" b="1" dirty="0" smtClean="0">
                <a:latin typeface="Times New Roman"/>
                <a:cs typeface="Times New Roman"/>
              </a:rPr>
              <a:t>    =&gt;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 € depreciates</a:t>
            </a:r>
            <a:endParaRPr lang="en-US" sz="20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600200" y="1828800"/>
            <a:ext cx="2667000" cy="25146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386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D`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  <a:endParaRPr lang="en-US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3048000" y="3657600"/>
            <a:ext cx="4572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248400" y="2667000"/>
            <a:ext cx="2590800" cy="24384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610600" y="2724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S`</a:t>
            </a:r>
            <a:r>
              <a:rPr lang="en-US" sz="2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7924800" y="2667000"/>
            <a:ext cx="0" cy="762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-76200" y="2801035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0.90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457200" y="2971800"/>
            <a:ext cx="23622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819400" y="2971800"/>
            <a:ext cx="0" cy="24384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5181600" y="3962400"/>
            <a:ext cx="23622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543800" y="3962400"/>
            <a:ext cx="0" cy="13716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572000" y="3791635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1.10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91400" y="5410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Q`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1981200" y="60198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3733800" y="59436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6858000" y="59436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7" grpId="0"/>
      <p:bldP spid="56" grpId="0"/>
      <p:bldP spid="68" grpId="0"/>
      <p:bldP spid="75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Currency Speculations: Consequences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1243548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effect of speculations on the aggregate demand in the US?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USD appreciates =&gt;   Exports     &amp;  Imports    =&gt;  NE     =&gt;   Y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Effect for the EU economy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4687094" y="2018506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313509" y="2095103"/>
            <a:ext cx="381794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5751909" y="2095103"/>
            <a:ext cx="381794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742509" y="2095103"/>
            <a:ext cx="381794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Exchange Rate and the Government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Monetary policy tool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Foreign exchange interventions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purchase and sale of currencies in FOREX by a country’s monetary authority (central bank) 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2438400"/>
          <a:ext cx="464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600" y="2514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ER target level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67200" y="26670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5943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ER is determined by the market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67200" y="61722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67200" y="49530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478149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ER in horizontal bands (hybrid)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267200" y="38100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00600" y="363849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ER target level is changed frequently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Flexible Exchange Rate Regime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Free float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market-determined exchange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rate with no attempt of the government to influence its value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 explicit direct macroeconomic policy exchange rate target level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 institutional commitment to influence the path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policy targets output and inflation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US and the Euro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>
                <a:latin typeface="Arial" pitchFamily="34" charset="0"/>
                <a:ea typeface="SimSun" pitchFamily="2" charset="-122"/>
                <a:cs typeface="Arial" pitchFamily="34" charset="0"/>
              </a:rPr>
              <a:t>Krugman</a:t>
            </a: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(2006). CSI: Trade Deficit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9906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8732171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1066800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Where is the puzzle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U.S. Current Account, 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4008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www.bea.gov </a:t>
            </a:r>
            <a:endParaRPr lang="en-US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77000" y="3962400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477000" y="2362200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Fixed Exchange Rate Regime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88855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Fixed 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Central bank is committed to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maintain a particular exchange rate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value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pegs this rate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means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interventions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foreign exchange market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Central bank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willingly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trades currencies at a fixed exchange rate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Sources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Foreign exchange reserves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Fixed Exchange Rate Regime(Cont.)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31242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Government intervention: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demands </a:t>
            </a:r>
            <a:r>
              <a:rPr lang="en-US" sz="2000" b="1" dirty="0" smtClean="0">
                <a:latin typeface="Times New Roman"/>
                <a:cs typeface="Times New Roman"/>
              </a:rPr>
              <a:t>€ at the fixed rate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4267200" cy="374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2743200" y="2514600"/>
            <a:ext cx="3048000" cy="28956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667000" y="2438400"/>
            <a:ext cx="2895600" cy="27432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2895600" y="1447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Market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Euros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34400" y="64578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€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0" y="4876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D`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38800" y="2133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S`</a:t>
            </a:r>
            <a:r>
              <a:rPr lang="en-US" sz="2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6000" y="4419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5410200" y="4572000"/>
            <a:ext cx="3810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362200" y="4267200"/>
            <a:ext cx="22098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962400" y="4953000"/>
            <a:ext cx="12192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58" idx="3"/>
          </p:cNvCxnSpPr>
          <p:nvPr/>
        </p:nvCxnSpPr>
        <p:spPr>
          <a:xfrm rot="10800000" flipV="1">
            <a:off x="2286000" y="3809999"/>
            <a:ext cx="2743200" cy="918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29200" y="3886200"/>
            <a:ext cx="0" cy="17526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752600" y="36576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1.38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52600" y="41148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1.10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43400" y="56196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Q`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76800" y="5638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200400" y="2057400"/>
            <a:ext cx="3048000" cy="28956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429000" y="2590800"/>
            <a:ext cx="2895600" cy="27432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48400" y="25716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0800000">
            <a:off x="5334000" y="2667000"/>
            <a:ext cx="457200" cy="3048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181600" y="2514600"/>
            <a:ext cx="914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114800" y="3810000"/>
            <a:ext cx="914400" cy="0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1000" y="62484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Currency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devaluation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(depreciation)/ revaluation (appreciation)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/>
      <p:bldP spid="43" grpId="0"/>
      <p:bldP spid="59" grpId="0"/>
      <p:bldP spid="60" grpId="0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9144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Potential Danger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regime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collapses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when the central bank runs our of the foreign exchange reserve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Macroeconomic consequences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changes in money supply =&gt;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Sterilization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(neutralization) of the negative impact of the foreign exchange interventions by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open market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interventions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Fixed Exchange Rate Regime(Cont.)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3600" y="3810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Changes in interest rate and prices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Fixed Exchange Rate Regime(Cont.)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16764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 Government intervention: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Buying  </a:t>
            </a:r>
            <a:r>
              <a:rPr lang="en-US" sz="2000" b="1" dirty="0" smtClean="0">
                <a:latin typeface="Times New Roman"/>
                <a:cs typeface="Times New Roman"/>
              </a:rPr>
              <a:t>€ out or circulation</a:t>
            </a:r>
          </a:p>
          <a:p>
            <a:endParaRPr lang="en-US" sz="2000" b="1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/>
                <a:cs typeface="Times New Roman"/>
              </a:rPr>
              <a:t>Non-sterilized: </a:t>
            </a:r>
            <a:r>
              <a:rPr lang="en-US" sz="2000" dirty="0" smtClean="0">
                <a:latin typeface="Times New Roman"/>
                <a:cs typeface="Times New Roman"/>
              </a:rPr>
              <a:t>M</a:t>
            </a:r>
            <a:r>
              <a:rPr lang="en-US" sz="2000" baseline="30000" dirty="0" smtClean="0"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latin typeface="Times New Roman"/>
                <a:cs typeface="Times New Roman"/>
              </a:rPr>
              <a:t>     =&gt;  </a:t>
            </a:r>
            <a:r>
              <a:rPr lang="en-US" sz="2000" i="1" dirty="0" err="1" smtClean="0">
                <a:latin typeface="Times New Roman"/>
                <a:cs typeface="Times New Roman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=&gt;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             Prices    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Sterilized: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purchase or sale (?)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government  bonds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4800" y="9144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Sterilized  vs.  Non-sterilized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foreign exchange interventions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3162697" y="2551509"/>
            <a:ext cx="381794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2324100" y="24765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2705894" y="3009106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819400" y="41148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Speculative Attacks on Currencies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915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speculator is expecting the depreciation of the currency in the future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Possible under the fixed exchange rate regime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Thai baht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fixed exchange rate between USD and Thai Baht maintained in Thailand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speculator borrows 100 Thai baht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exchange rate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1 USD = 10 Thai baht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Speculators borrow baht and start selling them in exchange of USD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Pressure on Baht to depreciate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Thai government runs out of foreign reserves and allows baht to float =&gt; depreciation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New exchange rate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USD = 20 Thai baht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Profit of speculators: $5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Possible when the interest rates on borrowing in Thailand are low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Immediate reaction to attack– increase in interest rates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Types of Fixed Regime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915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Currency board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all currency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circulation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 backed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the government’s holding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foreign currency reserves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Anchor currency (stability and international acceptability)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Hong Kong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a fixed exchange rate 1 USD= 7.75 Hong Kong Dollars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Currency board as the monetary institution: printing money backed by USD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Central bank loses its monetary policy instrument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money supply is determined by the balance of payment position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Interest rate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inflation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a currency board country are roughly the same as in anchor currency country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fight inflation, stable macroeconomic environment without exchange rate risks.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Argentina 1991-2001 (USD) ; Estonia (1992-2011); Latvia since 1994 (basket); Bulgaria (since 1997)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228600" y="917645"/>
            <a:ext cx="8458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Argentina maintained the currency board during 1991-2002 keeping fixed exchange rate between peso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the USD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Starting from 1995, the USD sharply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appreciated against other major currencies. What effect did the appreciation of the US dollar have on Argentina economy and on the market of Argentina export agricultural products (wheat and meet)?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Argentina abandoned the currency board in 2001 and made adjustment of its exchange rate. What type of adjustment (devaluation or revaluation of peso) in a situation of the US dollar appreciation you would recommend for Argentina after the end of the currency board regime?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Currency Board: Argentina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Types of Fixed Regimes (Cont.)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9154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Dollarization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choice of a country to circulate the currency of another country as its sole legal tender, without a separate national currency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Reasons: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hyperinflation or lack of credible institutions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Hyperinflation in Zimbabwe in 2007-2008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Monthly inflation rate 79,600,000,000 %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Withdrawal of the national currency  from circulation and replacement by anchor currency from official reserves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Advantages: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Disadvantages: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Informal dollarization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currency substitution): a foreign currency is circulating in a country long with its domestic currency</a:t>
            </a:r>
            <a:r>
              <a:rPr lang="en-US" sz="2000" dirty="0" smtClean="0"/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56704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Hyperinflation in Zimbabwe in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Managed Float (Dirty </a:t>
            </a:r>
            <a:r>
              <a:rPr lang="en-US" sz="3200" dirty="0" err="1" smtClean="0">
                <a:latin typeface="Arial" pitchFamily="34" charset="0"/>
                <a:ea typeface="SimSun" pitchFamily="2" charset="-122"/>
                <a:cs typeface="Arial" pitchFamily="34" charset="0"/>
              </a:rPr>
              <a:t>Pegg</a:t>
            </a: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8610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ECB wants to maintain a stable  euro exchange rate in a range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Independent float with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interventions: Majority of developing countries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4267200" cy="374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743200" y="2514600"/>
            <a:ext cx="3048000" cy="28956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67000" y="2438400"/>
            <a:ext cx="2895600" cy="27432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381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" y="5638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Market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Euros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6576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1.27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286000" y="3810000"/>
            <a:ext cx="1828800" cy="918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14800" y="3810000"/>
            <a:ext cx="0" cy="17526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5638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362200" y="3429000"/>
            <a:ext cx="2133600" cy="9183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52600" y="32766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1.40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4020235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1.10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286000" y="4181817"/>
            <a:ext cx="2133600" cy="9183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38800" y="22668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5086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505200" y="2133600"/>
            <a:ext cx="3048000" cy="28956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410200" y="4419600"/>
            <a:ext cx="381000" cy="457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48400" y="4419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D`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86000" y="3276600"/>
            <a:ext cx="2362200" cy="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2600" y="30480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1.45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724400" y="3276600"/>
            <a:ext cx="0" cy="2286000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196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Q`</a:t>
            </a:r>
            <a:r>
              <a:rPr lang="en-US" sz="2000" b="1" baseline="-25000" dirty="0" err="1" smtClean="0">
                <a:latin typeface="Times New Roman"/>
                <a:cs typeface="Times New Roman"/>
              </a:rPr>
              <a:t>e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048000" y="2286000"/>
            <a:ext cx="3048000" cy="289560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953000" y="3810000"/>
            <a:ext cx="304800" cy="304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19800" y="4876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D``</a:t>
            </a:r>
            <a:r>
              <a:rPr lang="en-US" sz="2000" b="1" baseline="-2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€</a:t>
            </a:r>
            <a:endParaRPr lang="en-US" sz="2000" b="1" baseline="-25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Current Account Deficit: Review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9906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8839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Difference between exports and imports of goods and services of a country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Difference between national savings and investment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Capital-poor countries =&gt; low savings =&gt; CA deficit is ‘natural’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 current account deficit bad? 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(-)Liabilities to the rest of the world =&gt; Need to repay (solvency)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(+)Additional source of capital for domestic investment needs =&gt; faster GDP growth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Sustainability of CA deficit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USA, Australia, New Zealand, African countries)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Reversal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 CA deficit 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sharp reduction  in CA deficit ( by 3 % of GDP in one year)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Sudden stop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abrupt and major reduction in capital flows to a country that has been receiving large volumes of foreign capital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reversal: Overvalued real exchange rate; inadequate foreign exchange reserves; higher interest rates in industrial countries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CA Balance and Exchange Rate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Case study: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China vs. USA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Currencies: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Chinese Yuan and the US dollar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FOREX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a market for US dollar in China; a market for Yuan in the US.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U.S. produce and export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airplanes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China produces and exports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smartphones.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 consumers buy Chinese smartphones and pay for them in dollars. Chinese enterprises or government buy American airplanes and pay for them in Yuan.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CA Balance and Exchange Rate (Cont.)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U.S. consumer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buys a Chinese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200 dollars.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Illustrate graphically the effect of this purchase on FOREX.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What effect this purchase would have on the value of both currencies (appreciation /depreciation)? </a:t>
            </a:r>
          </a:p>
          <a:p>
            <a:pPr lvl="0" algn="ctr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Chinese Airlines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purchase an airplane from the US at the price of 1.000.000 Yuan.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Illustrate graphically the effect of this purchase on FOREX.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What effect this purchase would have on the value of both currencies (appreciation/depreciation)?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CA Balance and Exchange Rate (Cont.)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9154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Using the table, provide evidence for the existence of trade imbalances in the US with China.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What effect such high and long-lasting demand for the Chinese imports from the US consumers should have on the FOREX and the values of the US dollar and Chinese Yuan?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 it really the case? </a:t>
            </a:r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48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CA Balance and Exchange Rate (Cont.)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915400" cy="307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Explain what type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foreign exchange market intervention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the Chinese government may contribute to sustaining a large trade deficit between China and the US. Hint: China is the largest foreign owner of the US government bonds.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the exchange rate regime in the US and China was a free float (no government interventions), what would happened to the US trade deficit?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6482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CA Balance and Exchange Rate (Cont.)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91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During 1994-2005, the exchange rate of the US dollar in China was fixed 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USD =8.6 Yuan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During 2005-2007: 	           1 USD =6.2 Yuan.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Since that, the exchange rate remains unchanged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Economists claim that the Chinese currency must appreciate by 40 % in order to reflect real economic conditions.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Real Exchange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89154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Nominal ER: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amount of national currency you pay to get a unit of foreign currency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Real ER: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unit of foreign item for the units of domestic item (competitiveness)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rate at which we can trade goods and services of one country for that of another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Measuring RER by a simple representative good: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Price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French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 is equal 10.000 Euros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Price of equivalent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Japanese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 is 2.800.000 yen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Comparing prices of two cars: converting into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common currency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Nominal exchange rate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euro = 140 yen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Price of French car = 1.400.000 yen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Price of Japanese car = 2.800.000 yen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Japanese car = Two French cars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Real Exchange Rate (Cont.)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915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Measuring RER using a basket of representative goods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overall price levels:  P  (home country) and P* (foreign country)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Real ER = Nominal ER (P*/ P)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 determinants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P, P* and nominal 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Aggregation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a national price level: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CZK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a price level in Czech Rep (in CZK)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a price level in the US (in $)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How many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Czech baskets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needed to buy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one US basket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goods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real exchange rate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appreciation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depreciation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438400" y="3352800"/>
          <a:ext cx="3600450" cy="773113"/>
        </p:xfrm>
        <a:graphic>
          <a:graphicData uri="http://schemas.openxmlformats.org/presentationml/2006/ole">
            <p:oleObj spid="_x0000_s194562" name="Equation" r:id="rId3" imgW="2070000" imgH="444240" progId="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962400" y="5562600"/>
          <a:ext cx="1301750" cy="884238"/>
        </p:xfrm>
        <a:graphic>
          <a:graphicData uri="http://schemas.openxmlformats.org/presentationml/2006/ole">
            <p:oleObj spid="_x0000_s194563" name="Equation" r:id="rId4" imgW="749160" imgH="507960" progId="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7391400" y="5562600"/>
          <a:ext cx="1301750" cy="884238"/>
        </p:xfrm>
        <a:graphic>
          <a:graphicData uri="http://schemas.openxmlformats.org/presentationml/2006/ole">
            <p:oleObj spid="_x0000_s194564" name="Equation" r:id="rId5" imgW="749160" imgH="507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Exchange Rate in a Long Run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8915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Purchasing Power Parity (PPP)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exchange rate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Equalizes the prices of traded goods across countries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unit of any currency should buy the same amount of goods in all countries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Law of One Price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In competitive markets,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identical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goods sold in different countries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sell for the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same price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expressed in terms of the same currency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transportation costs and trade barriers (tariffs)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 dollar exchange rate w/r to CZK: 1 USD = 20 CZK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Levi’s jeans sold in the US for $ 45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 sold in Czech Republic for 900 CZK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N!B! PPP is a hypothesis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Exchange Rate in a Long Run (Cont.)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003042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Arbitrage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buying goods in a cheap country and selling in expensive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price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New York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100 USD per ounce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A price of gold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London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100 EUROs per ounce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Existing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exchange rate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EURO = 1.3 USD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person is buying gold in New York and sells it in London</a:t>
            </a:r>
          </a:p>
          <a:p>
            <a:pPr algn="ctr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EURO x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USD/EURO =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USD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Profit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30 USD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the long run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prices of gold would adjust  (be equalized in two locations)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Purchasing Power Parity (PPP) 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8915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The World Bank International Comparison Program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basket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internationally traded goods (oil, rice, TV sets, etc.)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PPP  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buying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same basket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goods with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same costs</a:t>
            </a:r>
          </a:p>
          <a:p>
            <a:pPr algn="ctr">
              <a:lnSpc>
                <a:spcPct val="20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If PPP holds, what is the real exchange rate?</a:t>
            </a:r>
          </a:p>
          <a:p>
            <a:pPr algn="ctr">
              <a:lnSpc>
                <a:spcPct val="200000"/>
              </a:lnSpc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price levels are measured by CPI or GDP Deflator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819400" y="3276600"/>
          <a:ext cx="2743200" cy="2687098"/>
        </p:xfrm>
        <a:graphic>
          <a:graphicData uri="http://schemas.openxmlformats.org/presentationml/2006/ole">
            <p:oleObj spid="_x0000_s195586" name="Equation" r:id="rId3" imgW="1295280" imgH="12697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sum of current account balances in billions of U.S. dollars, 1980 - 2008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1143000"/>
            <a:ext cx="88677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Big Mac Index: Testing the Law of One Price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8915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Constructed by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 Economist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since 1986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The Big Mac PPP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The ER that makes burgers cost the same everywhere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Big Mac price in China: 10.5 Yuan /burger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A Big Mac price in the US: 3.1  USD/burger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implied PPP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The market exchange rate 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Conclusion: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Yuan is 58 %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“undervalued”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against the dollar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14400"/>
            <a:ext cx="2819400" cy="217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514600" y="3200400"/>
          <a:ext cx="5160963" cy="1606550"/>
        </p:xfrm>
        <a:graphic>
          <a:graphicData uri="http://schemas.openxmlformats.org/presentationml/2006/ole">
            <p:oleObj spid="_x0000_s196610" name="Equation" r:id="rId4" imgW="2286000" imgH="711000" progId="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429000" y="4800600"/>
          <a:ext cx="3154363" cy="515938"/>
        </p:xfrm>
        <a:graphic>
          <a:graphicData uri="http://schemas.openxmlformats.org/presentationml/2006/ole">
            <p:oleObj spid="_x0000_s196611" name="Equation" r:id="rId5" imgW="1396800" imgH="228600" progId="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981200" y="5410200"/>
          <a:ext cx="4357687" cy="889000"/>
        </p:xfrm>
        <a:graphic>
          <a:graphicData uri="http://schemas.openxmlformats.org/presentationml/2006/ole">
            <p:oleObj spid="_x0000_s196612" name="Equation" r:id="rId6" imgW="193032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03" y="0"/>
            <a:ext cx="890129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6400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The Economist, 2010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5791200" y="-1219200"/>
            <a:ext cx="381000" cy="40386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228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Overvalued currencies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 rot="10800000">
            <a:off x="3886201" y="3276598"/>
            <a:ext cx="457201" cy="281940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45528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Undervalued currencies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305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Next class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Financial crises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N!B!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Reading Assignment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Textbook + Handout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Watch for the Homework #3!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19902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00200" y="838200"/>
          <a:ext cx="6172200" cy="5353524"/>
        </p:xfrm>
        <a:graphic>
          <a:graphicData uri="http://schemas.openxmlformats.org/drawingml/2006/table">
            <a:tbl>
              <a:tblPr/>
              <a:tblGrid>
                <a:gridCol w="1557244"/>
                <a:gridCol w="2303421"/>
                <a:gridCol w="2311535"/>
              </a:tblGrid>
              <a:tr h="791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Rating </a:t>
                      </a:r>
                      <a:endParaRPr lang="en-US" sz="2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(2011)</a:t>
                      </a:r>
                    </a:p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Country </a:t>
                      </a:r>
                      <a:endParaRPr lang="en-US" sz="2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 balance </a:t>
                      </a:r>
                      <a:endParaRPr lang="en-US" sz="2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billions USD)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Saudi Arabia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9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Germany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Russia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198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China 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UAE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Kuwait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Qatar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187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Australia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-57.1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188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France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-57.2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Canada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190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India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-91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191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UK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-93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7030A0"/>
                          </a:solidFill>
                          <a:latin typeface="Times New Roman"/>
                          <a:ea typeface="+mn-ea"/>
                          <a:cs typeface="+mn-cs"/>
                          <a:hlinkClick r:id="rId2" tooltip="United States"/>
                        </a:rPr>
                        <a:t> </a:t>
                      </a:r>
                      <a:r>
                        <a:rPr lang="en-US" sz="2000" b="1" i="0" u="none" strike="noStrike" kern="1200" dirty="0" smtClean="0">
                          <a:solidFill>
                            <a:srgbClr val="7030A0"/>
                          </a:solidFill>
                          <a:latin typeface="Times New Roman"/>
                          <a:ea typeface="+mn-ea"/>
                          <a:cs typeface="+mn-cs"/>
                        </a:rPr>
                        <a:t>USA</a:t>
                      </a:r>
                      <a:endParaRPr lang="en-US" sz="2000" b="1" i="0" u="none" strike="noStrike" kern="1200" dirty="0">
                        <a:solidFill>
                          <a:srgbClr val="7030A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-440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6336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WTO,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00200" y="838200"/>
          <a:ext cx="6172200" cy="5225733"/>
        </p:xfrm>
        <a:graphic>
          <a:graphicData uri="http://schemas.openxmlformats.org/drawingml/2006/table">
            <a:tbl>
              <a:tblPr/>
              <a:tblGrid>
                <a:gridCol w="1557244"/>
                <a:gridCol w="2303421"/>
                <a:gridCol w="2311535"/>
              </a:tblGrid>
              <a:tr h="79168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Rating </a:t>
                      </a:r>
                      <a:endParaRPr lang="en-US" sz="2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(2011)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Country </a:t>
                      </a:r>
                      <a:endParaRPr lang="en-US" sz="2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 balance </a:t>
                      </a:r>
                      <a:endParaRPr lang="en-US" sz="2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(% of GDP)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39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597" marR="6597" marT="65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Brunei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9039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597" marR="6597" marT="65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Kuwait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597" marR="6597" marT="65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Qatar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597" marR="6597" marT="65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Azerbaijan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6597" marR="6597" marT="65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Zimbabwe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6597" marR="6597" marT="65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Burndi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6597" marR="6597" marT="65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Liberia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6597" marR="6597" marT="65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Mowambique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-40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6336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WTO,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Exchange Rates: Review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990600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one currency in terms of another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Direct representation: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price of foreign currency in terms of national currency\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Changes in exchange rate </a:t>
            </a: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Depreciation/Devaluation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one currency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another currency</a:t>
            </a: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Appreciation/Revaluation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one currency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another currency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gain or loss from the exchange rate movements depend on whether you are a buyer or a seller!</a:t>
            </a:r>
          </a:p>
        </p:txBody>
      </p:sp>
      <p:graphicFrame>
        <p:nvGraphicFramePr>
          <p:cNvPr id="135169" name="Object 1"/>
          <p:cNvGraphicFramePr>
            <a:graphicFrameLocks noChangeAspect="1"/>
          </p:cNvGraphicFramePr>
          <p:nvPr/>
        </p:nvGraphicFramePr>
        <p:xfrm>
          <a:off x="3276600" y="2362200"/>
          <a:ext cx="1524000" cy="706438"/>
        </p:xfrm>
        <a:graphic>
          <a:graphicData uri="http://schemas.openxmlformats.org/presentationml/2006/ole">
            <p:oleObj spid="_x0000_s135169" name="Equation" r:id="rId3" imgW="876240" imgH="406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534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Exchange Rate USD/CZK Dynamics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(1 year)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4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4876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Czech National Bank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4864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Last year…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Czech Koruna appreciating/depreciating against the U.S. dollar?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Exchange Rate USD/CZK Dynamics: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10 years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4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4876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Czech National Bank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7848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54864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Last 10 years…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Czech Koruna appreciating/depreciating against the U.S. dollar?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28861</TotalTime>
  <Words>2502</Words>
  <Application>Microsoft Office PowerPoint</Application>
  <PresentationFormat>Экран (4:3)</PresentationFormat>
  <Paragraphs>513</Paragraphs>
  <Slides>42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Слайд 1</vt:lpstr>
      <vt:lpstr>Krugman (2006). CSI: Trade Deficit</vt:lpstr>
      <vt:lpstr>Current Account Deficit: Review</vt:lpstr>
      <vt:lpstr>Слайд 4</vt:lpstr>
      <vt:lpstr>Слайд 5</vt:lpstr>
      <vt:lpstr>Слайд 6</vt:lpstr>
      <vt:lpstr>Exchange Rates: Review</vt:lpstr>
      <vt:lpstr>Слайд 8</vt:lpstr>
      <vt:lpstr>Слайд 9</vt:lpstr>
      <vt:lpstr>Winners and Losers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Real Exchange Rate</vt:lpstr>
      <vt:lpstr>Real Exchange Rate (Cont.)</vt:lpstr>
      <vt:lpstr>The Exchange Rate in a Long Run</vt:lpstr>
      <vt:lpstr>The Exchange Rate in a Long Run (Cont.) </vt:lpstr>
      <vt:lpstr>The Purchasing Power Parity (PPP) ER</vt:lpstr>
      <vt:lpstr>The Big Mac Index: Testing the Law of One Price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</dc:creator>
  <cp:lastModifiedBy>Renata</cp:lastModifiedBy>
  <cp:revision>2474</cp:revision>
  <dcterms:created xsi:type="dcterms:W3CDTF">2006-08-16T00:00:00Z</dcterms:created>
  <dcterms:modified xsi:type="dcterms:W3CDTF">2014-04-27T21:25:56Z</dcterms:modified>
</cp:coreProperties>
</file>