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36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9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51"/>
  </p:handoutMasterIdLst>
  <p:sldIdLst>
    <p:sldId id="256" r:id="rId2"/>
    <p:sldId id="277" r:id="rId3"/>
    <p:sldId id="257" r:id="rId4"/>
    <p:sldId id="258" r:id="rId5"/>
    <p:sldId id="272" r:id="rId6"/>
    <p:sldId id="273" r:id="rId7"/>
    <p:sldId id="275" r:id="rId8"/>
    <p:sldId id="27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306" r:id="rId18"/>
    <p:sldId id="307" r:id="rId19"/>
    <p:sldId id="267" r:id="rId20"/>
    <p:sldId id="268" r:id="rId21"/>
    <p:sldId id="269" r:id="rId22"/>
    <p:sldId id="274" r:id="rId23"/>
    <p:sldId id="270" r:id="rId24"/>
    <p:sldId id="271" r:id="rId25"/>
    <p:sldId id="276" r:id="rId26"/>
    <p:sldId id="281" r:id="rId27"/>
    <p:sldId id="282" r:id="rId28"/>
    <p:sldId id="279" r:id="rId29"/>
    <p:sldId id="285" r:id="rId30"/>
    <p:sldId id="284" r:id="rId31"/>
    <p:sldId id="286" r:id="rId32"/>
    <p:sldId id="287" r:id="rId33"/>
    <p:sldId id="288" r:id="rId34"/>
    <p:sldId id="289" r:id="rId35"/>
    <p:sldId id="290" r:id="rId36"/>
    <p:sldId id="283" r:id="rId37"/>
    <p:sldId id="291" r:id="rId38"/>
    <p:sldId id="292" r:id="rId39"/>
    <p:sldId id="293" r:id="rId40"/>
    <p:sldId id="294" r:id="rId41"/>
    <p:sldId id="295" r:id="rId42"/>
    <p:sldId id="297" r:id="rId43"/>
    <p:sldId id="298" r:id="rId44"/>
    <p:sldId id="299" r:id="rId45"/>
    <p:sldId id="301" r:id="rId46"/>
    <p:sldId id="300" r:id="rId47"/>
    <p:sldId id="302" r:id="rId48"/>
    <p:sldId id="304" r:id="rId49"/>
    <p:sldId id="303" r:id="rId50"/>
  </p:sldIdLst>
  <p:sldSz cx="9144000" cy="6858000" type="screen4x3"/>
  <p:notesSz cx="9144000" cy="6858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C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60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63384-6368-4FAB-9A99-A0DEAD249C69}" type="datetimeFigureOut">
              <a:rPr lang="cs-CZ" smtClean="0"/>
              <a:t>12.3.2014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18365F-9A0D-48F0-8E64-975413B813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534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oramenný trojúhelník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A8FBB70D-EF57-4808-BF32-43CF2A1ACDA1}" type="datetimeFigureOut">
              <a:rPr lang="cs-CZ" smtClean="0"/>
              <a:t>12.3.2014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6A6E07EA-2522-4835-A944-0176784AAD6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BB70D-EF57-4808-BF32-43CF2A1ACDA1}" type="datetimeFigureOut">
              <a:rPr lang="cs-CZ" smtClean="0"/>
              <a:t>12.3.2014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E07EA-2522-4835-A944-0176784AAD6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BB70D-EF57-4808-BF32-43CF2A1ACDA1}" type="datetimeFigureOut">
              <a:rPr lang="cs-CZ" smtClean="0"/>
              <a:t>12.3.2014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E07EA-2522-4835-A944-0176784AAD6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A8FBB70D-EF57-4808-BF32-43CF2A1ACDA1}" type="datetimeFigureOut">
              <a:rPr lang="cs-CZ" smtClean="0"/>
              <a:t>12.3.2014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E07EA-2522-4835-A944-0176784AAD6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úhlý trojúhelník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ovnoramenný trojúhelník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A8FBB70D-EF57-4808-BF32-43CF2A1ACDA1}" type="datetimeFigureOut">
              <a:rPr lang="cs-CZ" smtClean="0"/>
              <a:t>12.3.2014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6A6E07EA-2522-4835-A944-0176784AAD61}" type="slidenum">
              <a:rPr lang="cs-CZ" smtClean="0"/>
              <a:t>‹#›</a:t>
            </a:fld>
            <a:endParaRPr lang="cs-CZ"/>
          </a:p>
        </p:txBody>
      </p:sp>
      <p:cxnSp>
        <p:nvCxnSpPr>
          <p:cNvPr id="11" name="Přímá spojnice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8FBB70D-EF57-4808-BF32-43CF2A1ACDA1}" type="datetimeFigureOut">
              <a:rPr lang="cs-CZ" smtClean="0"/>
              <a:t>12.3.2014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A6E07EA-2522-4835-A944-0176784AAD6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A8FBB70D-EF57-4808-BF32-43CF2A1ACDA1}" type="datetimeFigureOut">
              <a:rPr lang="cs-CZ" smtClean="0"/>
              <a:t>12.3.2014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6A6E07EA-2522-4835-A944-0176784AAD61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BB70D-EF57-4808-BF32-43CF2A1ACDA1}" type="datetimeFigureOut">
              <a:rPr lang="cs-CZ" smtClean="0"/>
              <a:t>12.3.2014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E07EA-2522-4835-A944-0176784AAD6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8FBB70D-EF57-4808-BF32-43CF2A1ACDA1}" type="datetimeFigureOut">
              <a:rPr lang="cs-CZ" smtClean="0"/>
              <a:t>12.3.2014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A6E07EA-2522-4835-A944-0176784AAD6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A8FBB70D-EF57-4808-BF32-43CF2A1ACDA1}" type="datetimeFigureOut">
              <a:rPr lang="cs-CZ" smtClean="0"/>
              <a:t>12.3.2014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6A6E07EA-2522-4835-A944-0176784AAD61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A8FBB70D-EF57-4808-BF32-43CF2A1ACDA1}" type="datetimeFigureOut">
              <a:rPr lang="cs-CZ" smtClean="0"/>
              <a:t>12.3.2014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6A6E07EA-2522-4835-A944-0176784AAD61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úhlý trojúhelník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Přímá spojnice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A8FBB70D-EF57-4808-BF32-43CF2A1ACDA1}" type="datetimeFigureOut">
              <a:rPr lang="cs-CZ" smtClean="0"/>
              <a:t>12.3.2014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6A6E07EA-2522-4835-A944-0176784AAD61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81088" y="764704"/>
            <a:ext cx="8062912" cy="924520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Proč se finančně vzdělávat?</a:t>
            </a:r>
            <a:endParaRPr lang="cs-CZ" sz="40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79210" y="2276872"/>
            <a:ext cx="8173309" cy="1752600"/>
          </a:xfrm>
        </p:spPr>
        <p:txBody>
          <a:bodyPr>
            <a:normAutofit fontScale="92500"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r>
              <a:rPr lang="cs-CZ" sz="3500" b="1" dirty="0"/>
              <a:t>Masarykova univerzita</a:t>
            </a:r>
          </a:p>
          <a:p>
            <a:r>
              <a:rPr lang="cs-CZ" sz="3500" b="1" dirty="0" smtClean="0"/>
              <a:t>13.3.2014</a:t>
            </a:r>
            <a:endParaRPr lang="cs-CZ" sz="3500" b="1" dirty="0"/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323528" y="4437112"/>
            <a:ext cx="7054800" cy="1752600"/>
          </a:xfrm>
          <a:prstGeom prst="rect">
            <a:avLst/>
          </a:prstGeom>
        </p:spPr>
        <p:txBody>
          <a:bodyPr vert="horz" anchor="t">
            <a:normAutofit fontScale="70000" lnSpcReduction="20000"/>
          </a:bodyPr>
          <a:lstStyle>
            <a:lvl1pPr marL="0" marR="36576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3000" kern="120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 smtClean="0"/>
          </a:p>
          <a:p>
            <a:endParaRPr lang="cs-CZ" dirty="0" smtClean="0"/>
          </a:p>
          <a:p>
            <a:pPr algn="l">
              <a:tabLst>
                <a:tab pos="2154238" algn="l"/>
              </a:tabLst>
            </a:pPr>
            <a:r>
              <a:rPr lang="cs-CZ" sz="3500" dirty="0" smtClean="0"/>
              <a:t>		</a:t>
            </a:r>
            <a:r>
              <a:rPr lang="cs-CZ" sz="4100" dirty="0" smtClean="0"/>
              <a:t>Michaela Dlouhá</a:t>
            </a:r>
          </a:p>
          <a:p>
            <a:pPr algn="l">
              <a:tabLst>
                <a:tab pos="2154238" algn="l"/>
              </a:tabLst>
            </a:pPr>
            <a:r>
              <a:rPr lang="cs-CZ" sz="4100" dirty="0" smtClean="0"/>
              <a:t>		Ministerstvo financí ČR</a:t>
            </a:r>
            <a:endParaRPr lang="cs-CZ" sz="4100" dirty="0"/>
          </a:p>
        </p:txBody>
      </p:sp>
    </p:spTree>
    <p:extLst>
      <p:ext uri="{BB962C8B-B14F-4D97-AF65-F5344CB8AC3E}">
        <p14:creationId xmlns:p14="http://schemas.microsoft.com/office/powerpoint/2010/main" val="357677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5768" y="260648"/>
            <a:ext cx="8229600" cy="1399032"/>
          </a:xfrm>
        </p:spPr>
        <p:txBody>
          <a:bodyPr/>
          <a:lstStyle/>
          <a:p>
            <a:r>
              <a:rPr lang="cs-CZ" dirty="0" smtClean="0"/>
              <a:t>PSFV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507288" cy="4572000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cs-CZ" b="1" dirty="0" smtClean="0"/>
              <a:t>Pracovní </a:t>
            </a:r>
            <a:r>
              <a:rPr lang="cs-CZ" b="1" dirty="0" smtClean="0"/>
              <a:t>skupina pro finanční </a:t>
            </a:r>
            <a:r>
              <a:rPr lang="cs-CZ" b="1" dirty="0" smtClean="0"/>
              <a:t>vzdělávání </a:t>
            </a:r>
            <a:r>
              <a:rPr lang="cs-CZ" dirty="0" smtClean="0"/>
              <a:t>(</a:t>
            </a:r>
            <a:r>
              <a:rPr lang="cs-CZ" dirty="0" smtClean="0"/>
              <a:t>13.6.2006)</a:t>
            </a:r>
            <a:endParaRPr lang="cs-CZ" b="1" dirty="0" smtClean="0"/>
          </a:p>
          <a:p>
            <a:r>
              <a:rPr lang="cs-CZ" dirty="0" smtClean="0"/>
              <a:t>tehdejší cíl: diskutovat otázky FG a FV a navrhnout opatření ke zvýšení FG a zkvalitnění procesu </a:t>
            </a:r>
            <a:r>
              <a:rPr lang="cs-CZ" dirty="0" smtClean="0"/>
              <a:t>FV</a:t>
            </a:r>
          </a:p>
          <a:p>
            <a:endParaRPr lang="cs-CZ" dirty="0" smtClean="0"/>
          </a:p>
          <a:p>
            <a:r>
              <a:rPr lang="cs-CZ" dirty="0" smtClean="0"/>
              <a:t>nyní: platforma umožňující setkávání, diskusi a výměnu informací, zkušeností a prvotní koordinaci aktivit v oblasti FV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583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5768" y="260648"/>
            <a:ext cx="8229600" cy="1399032"/>
          </a:xfrm>
        </p:spPr>
        <p:txBody>
          <a:bodyPr/>
          <a:lstStyle/>
          <a:p>
            <a:r>
              <a:rPr lang="cs-CZ" dirty="0" smtClean="0"/>
              <a:t>Ochrana spotřebitele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507288" cy="4572000"/>
          </a:xfrm>
        </p:spPr>
        <p:txBody>
          <a:bodyPr>
            <a:normAutofit fontScale="92500" lnSpcReduction="20000"/>
          </a:bodyPr>
          <a:lstStyle/>
          <a:p>
            <a:pPr marL="64008" indent="0">
              <a:buNone/>
            </a:pPr>
            <a:r>
              <a:rPr lang="cs-CZ" b="1" dirty="0" smtClean="0"/>
              <a:t>Rámcová politika MF v oblasti ochrany spotřebitele na finančním trhu </a:t>
            </a:r>
            <a:r>
              <a:rPr lang="cs-CZ" dirty="0" smtClean="0"/>
              <a:t>(srpen 2007)</a:t>
            </a:r>
          </a:p>
          <a:p>
            <a:r>
              <a:rPr lang="cs-CZ" dirty="0" smtClean="0"/>
              <a:t>3 pilíře ochrany spotřebitele na finančním trhu:</a:t>
            </a:r>
          </a:p>
          <a:p>
            <a:pPr lvl="1"/>
            <a:r>
              <a:rPr lang="cs-CZ" dirty="0" smtClean="0"/>
              <a:t>informovanost (kvalitní informace, odbornost distribuce) </a:t>
            </a:r>
            <a:r>
              <a:rPr lang="cs-CZ" sz="1700" dirty="0" smtClean="0"/>
              <a:t>.. reklama, předsmluvní, smlouva</a:t>
            </a:r>
          </a:p>
          <a:p>
            <a:pPr lvl="1"/>
            <a:r>
              <a:rPr lang="cs-CZ" b="1" dirty="0" smtClean="0"/>
              <a:t>finanční gramotnost </a:t>
            </a:r>
            <a:r>
              <a:rPr lang="cs-CZ" dirty="0" smtClean="0"/>
              <a:t>(schopnost s informacemi nakládat) </a:t>
            </a:r>
            <a:r>
              <a:rPr lang="cs-CZ" sz="1700" dirty="0"/>
              <a:t>.. rozpočet, důsledky dluhu, </a:t>
            </a:r>
            <a:r>
              <a:rPr lang="cs-CZ" sz="1700" dirty="0" smtClean="0"/>
              <a:t>porovnání a výběr produktů</a:t>
            </a:r>
            <a:endParaRPr lang="cs-CZ" sz="1700" dirty="0"/>
          </a:p>
          <a:p>
            <a:pPr lvl="1"/>
            <a:r>
              <a:rPr lang="cs-CZ" dirty="0" smtClean="0"/>
              <a:t>adekvátní postavení ve smluvním vztahu (možnost spotřebitele chránit své zájmy a práva)</a:t>
            </a:r>
            <a:r>
              <a:rPr lang="cs-CZ" sz="1600" dirty="0"/>
              <a:t> </a:t>
            </a:r>
            <a:r>
              <a:rPr lang="cs-CZ" sz="1600" dirty="0" smtClean="0"/>
              <a:t>.. odstoupení od smlouvy, řešení sporu finančním arbitrem</a:t>
            </a:r>
            <a:endParaRPr lang="cs-CZ" dirty="0" smtClean="0"/>
          </a:p>
          <a:p>
            <a:r>
              <a:rPr lang="cs-CZ" dirty="0" smtClean="0"/>
              <a:t>cíl: spotřebitel provádí odpovědná a adekvátní rozhodnutí</a:t>
            </a:r>
          </a:p>
        </p:txBody>
      </p:sp>
    </p:spTree>
    <p:extLst>
      <p:ext uri="{BB962C8B-B14F-4D97-AF65-F5344CB8AC3E}">
        <p14:creationId xmlns:p14="http://schemas.microsoft.com/office/powerpoint/2010/main" val="190204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5768" y="260648"/>
            <a:ext cx="8229600" cy="1399032"/>
          </a:xfrm>
        </p:spPr>
        <p:txBody>
          <a:bodyPr>
            <a:normAutofit/>
          </a:bodyPr>
          <a:lstStyle/>
          <a:p>
            <a:r>
              <a:rPr lang="cs-CZ" dirty="0" smtClean="0"/>
              <a:t>Strategie FV (1)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906" y="1882775"/>
            <a:ext cx="6096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6138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5768" y="260648"/>
            <a:ext cx="8229600" cy="1399032"/>
          </a:xfrm>
        </p:spPr>
        <p:txBody>
          <a:bodyPr>
            <a:normAutofit/>
          </a:bodyPr>
          <a:lstStyle/>
          <a:p>
            <a:r>
              <a:rPr lang="cs-CZ" dirty="0" smtClean="0"/>
              <a:t>Strategie FV (2)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906" y="1882775"/>
            <a:ext cx="6096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8603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5768" y="260648"/>
            <a:ext cx="8229600" cy="1399032"/>
          </a:xfrm>
        </p:spPr>
        <p:txBody>
          <a:bodyPr>
            <a:normAutofit/>
          </a:bodyPr>
          <a:lstStyle/>
          <a:p>
            <a:r>
              <a:rPr lang="cs-CZ" dirty="0" smtClean="0"/>
              <a:t>Strategie FV (3)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507288" cy="4572000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cs-CZ" b="1" dirty="0" smtClean="0"/>
              <a:t>Strategie finančního vzdělávání </a:t>
            </a:r>
            <a:r>
              <a:rPr lang="cs-CZ" dirty="0" smtClean="0"/>
              <a:t>(říjen 2007)</a:t>
            </a:r>
          </a:p>
          <a:p>
            <a:r>
              <a:rPr lang="cs-CZ" dirty="0" smtClean="0"/>
              <a:t>cíl: vytvoření uceleného systému FV pro zvyšování úrovně FG obyvatel </a:t>
            </a:r>
            <a:r>
              <a:rPr lang="cs-CZ" dirty="0" smtClean="0"/>
              <a:t>ČR</a:t>
            </a:r>
          </a:p>
          <a:p>
            <a:endParaRPr lang="cs-CZ" dirty="0" smtClean="0"/>
          </a:p>
          <a:p>
            <a:r>
              <a:rPr lang="cs-CZ" dirty="0" err="1" smtClean="0"/>
              <a:t>dvoupilířová</a:t>
            </a:r>
            <a:r>
              <a:rPr lang="cs-CZ" dirty="0" smtClean="0"/>
              <a:t> struktura FV:</a:t>
            </a:r>
          </a:p>
          <a:p>
            <a:pPr lvl="1"/>
            <a:r>
              <a:rPr lang="cs-CZ" dirty="0" smtClean="0"/>
              <a:t>systém budování FG na základních a středních školách</a:t>
            </a:r>
          </a:p>
          <a:p>
            <a:pPr lvl="1"/>
            <a:r>
              <a:rPr lang="cs-CZ" dirty="0" smtClean="0"/>
              <a:t>systém dalšího FV spotřebitelů</a:t>
            </a:r>
          </a:p>
        </p:txBody>
      </p:sp>
    </p:spTree>
    <p:extLst>
      <p:ext uri="{BB962C8B-B14F-4D97-AF65-F5344CB8AC3E}">
        <p14:creationId xmlns:p14="http://schemas.microsoft.com/office/powerpoint/2010/main" val="48603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5768" y="260648"/>
            <a:ext cx="8229600" cy="1399032"/>
          </a:xfrm>
        </p:spPr>
        <p:txBody>
          <a:bodyPr>
            <a:normAutofit/>
          </a:bodyPr>
          <a:lstStyle/>
          <a:p>
            <a:r>
              <a:rPr lang="cs-CZ" dirty="0" smtClean="0"/>
              <a:t>1. pilíř FG (1)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82775"/>
            <a:ext cx="6096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316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5768" y="260648"/>
            <a:ext cx="8229600" cy="1399032"/>
          </a:xfrm>
        </p:spPr>
        <p:txBody>
          <a:bodyPr>
            <a:normAutofit/>
          </a:bodyPr>
          <a:lstStyle/>
          <a:p>
            <a:r>
              <a:rPr lang="cs-CZ" dirty="0" smtClean="0"/>
              <a:t>1. pilíř FG (2)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507288" cy="4572000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cs-CZ" b="1" dirty="0" smtClean="0"/>
              <a:t>Systém budování FG na základních a středních školách </a:t>
            </a:r>
            <a:r>
              <a:rPr lang="cs-CZ" dirty="0" smtClean="0"/>
              <a:t>(prosinec 2007</a:t>
            </a:r>
            <a:r>
              <a:rPr lang="cs-CZ" dirty="0" smtClean="0"/>
              <a:t>)     </a:t>
            </a:r>
            <a:r>
              <a:rPr lang="cs-CZ" sz="1600" dirty="0" smtClean="0"/>
              <a:t>(1/3)</a:t>
            </a:r>
            <a:endParaRPr lang="cs-CZ" sz="1600" dirty="0" smtClean="0"/>
          </a:p>
          <a:p>
            <a:r>
              <a:rPr lang="cs-CZ" dirty="0" smtClean="0"/>
              <a:t>povinná </a:t>
            </a:r>
            <a:r>
              <a:rPr lang="cs-CZ" dirty="0" smtClean="0"/>
              <a:t>složka výuky</a:t>
            </a:r>
          </a:p>
          <a:p>
            <a:pPr lvl="1"/>
            <a:r>
              <a:rPr lang="cs-CZ" dirty="0" smtClean="0"/>
              <a:t>SŠ – několik </a:t>
            </a:r>
            <a:r>
              <a:rPr lang="cs-CZ" dirty="0" smtClean="0"/>
              <a:t>let </a:t>
            </a:r>
            <a:r>
              <a:rPr lang="cs-CZ" sz="1600" dirty="0" smtClean="0"/>
              <a:t>.. občanská výchova, matematika, ekonomické předměty, ..</a:t>
            </a:r>
            <a:endParaRPr lang="cs-CZ" sz="1600" dirty="0" smtClean="0"/>
          </a:p>
          <a:p>
            <a:pPr lvl="1"/>
            <a:r>
              <a:rPr lang="cs-CZ" dirty="0" smtClean="0"/>
              <a:t>ZŠ –1. školní rok (od září 2013</a:t>
            </a:r>
            <a:r>
              <a:rPr lang="cs-CZ" dirty="0" smtClean="0"/>
              <a:t>) </a:t>
            </a:r>
            <a:r>
              <a:rPr lang="cs-CZ" sz="1600" dirty="0" smtClean="0"/>
              <a:t>.. Člověk a jeho svět, Člověk a společnost, matematika, Člověk a svět práce</a:t>
            </a:r>
          </a:p>
          <a:p>
            <a:pPr lvl="1"/>
            <a:r>
              <a:rPr lang="cs-CZ" dirty="0" smtClean="0"/>
              <a:t>MŠ – připravuje se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79682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5768" y="260648"/>
            <a:ext cx="8229600" cy="1399032"/>
          </a:xfrm>
        </p:spPr>
        <p:txBody>
          <a:bodyPr>
            <a:normAutofit/>
          </a:bodyPr>
          <a:lstStyle/>
          <a:p>
            <a:r>
              <a:rPr lang="cs-CZ" dirty="0" smtClean="0"/>
              <a:t>1. pilíř FG </a:t>
            </a:r>
            <a:r>
              <a:rPr lang="cs-CZ" dirty="0" smtClean="0"/>
              <a:t>(3)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507288" cy="4572000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cs-CZ" b="1" dirty="0" smtClean="0"/>
              <a:t>Systém budování FG na </a:t>
            </a:r>
            <a:r>
              <a:rPr lang="cs-CZ" b="1" dirty="0" smtClean="0"/>
              <a:t>ZŠ a SŠ </a:t>
            </a:r>
            <a:r>
              <a:rPr lang="cs-CZ" dirty="0" smtClean="0"/>
              <a:t>(2007)     </a:t>
            </a:r>
            <a:r>
              <a:rPr lang="cs-CZ" sz="1600" dirty="0" smtClean="0"/>
              <a:t>(2/3)</a:t>
            </a:r>
            <a:endParaRPr lang="cs-CZ" sz="1600" dirty="0" smtClean="0"/>
          </a:p>
          <a:p>
            <a:r>
              <a:rPr lang="cs-CZ" dirty="0" smtClean="0"/>
              <a:t>nedílná součást: standardy </a:t>
            </a:r>
            <a:r>
              <a:rPr lang="cs-CZ" dirty="0" smtClean="0"/>
              <a:t>FG</a:t>
            </a:r>
            <a:endParaRPr lang="cs-CZ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8" y="3284984"/>
            <a:ext cx="6586558" cy="357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707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5768" y="260648"/>
            <a:ext cx="8229600" cy="1399032"/>
          </a:xfrm>
        </p:spPr>
        <p:txBody>
          <a:bodyPr>
            <a:normAutofit/>
          </a:bodyPr>
          <a:lstStyle/>
          <a:p>
            <a:r>
              <a:rPr lang="cs-CZ" dirty="0" smtClean="0"/>
              <a:t>1. pilíř FG </a:t>
            </a:r>
            <a:r>
              <a:rPr lang="cs-CZ" dirty="0" smtClean="0"/>
              <a:t>(4)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507288" cy="4572000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cs-CZ" b="1" dirty="0" smtClean="0"/>
              <a:t>Systém budování FG na </a:t>
            </a:r>
            <a:r>
              <a:rPr lang="cs-CZ" b="1" dirty="0" smtClean="0"/>
              <a:t>ZŠ a SŠ </a:t>
            </a:r>
            <a:r>
              <a:rPr lang="cs-CZ" dirty="0" smtClean="0"/>
              <a:t>(2007)     </a:t>
            </a:r>
            <a:r>
              <a:rPr lang="cs-CZ" sz="1600" dirty="0" smtClean="0"/>
              <a:t>(3/3)</a:t>
            </a:r>
            <a:endParaRPr lang="cs-CZ" sz="1600" dirty="0" smtClean="0"/>
          </a:p>
          <a:p>
            <a:r>
              <a:rPr lang="cs-CZ" dirty="0" smtClean="0"/>
              <a:t>nedílná součást: standardy </a:t>
            </a:r>
            <a:r>
              <a:rPr lang="cs-CZ" dirty="0" smtClean="0"/>
              <a:t>FG</a:t>
            </a:r>
            <a:endParaRPr lang="cs-CZ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8" y="3319264"/>
            <a:ext cx="6588000" cy="2895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966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5768" y="260648"/>
            <a:ext cx="8229600" cy="1399032"/>
          </a:xfrm>
        </p:spPr>
        <p:txBody>
          <a:bodyPr>
            <a:normAutofit/>
          </a:bodyPr>
          <a:lstStyle/>
          <a:p>
            <a:r>
              <a:rPr lang="cs-CZ" dirty="0" smtClean="0"/>
              <a:t>Národní strategie FV (1)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82775"/>
            <a:ext cx="6096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0926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58965"/>
            <a:ext cx="9144000" cy="4099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0199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5768" y="260648"/>
            <a:ext cx="8229600" cy="1399032"/>
          </a:xfrm>
        </p:spPr>
        <p:txBody>
          <a:bodyPr>
            <a:normAutofit/>
          </a:bodyPr>
          <a:lstStyle/>
          <a:p>
            <a:r>
              <a:rPr lang="cs-CZ" dirty="0" smtClean="0"/>
              <a:t>Národní strategie FV (2)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507288" cy="4572000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cs-CZ" b="1" dirty="0" smtClean="0"/>
              <a:t>Národní strategie finančního vzdělávání </a:t>
            </a:r>
            <a:r>
              <a:rPr lang="cs-CZ" dirty="0" smtClean="0"/>
              <a:t>(květen 2010)</a:t>
            </a:r>
          </a:p>
          <a:p>
            <a:r>
              <a:rPr lang="cs-CZ" dirty="0" smtClean="0"/>
              <a:t>usnesení č. 338, kterým vláda ukládá činit opatření vedoucí ke zvýšení úrovně FG občanů ČR, a to v souladu se standardy a trendy obvyklými v členských státech EU</a:t>
            </a:r>
          </a:p>
          <a:p>
            <a:endParaRPr lang="cs-CZ" dirty="0" smtClean="0"/>
          </a:p>
          <a:p>
            <a:r>
              <a:rPr lang="cs-CZ" dirty="0" smtClean="0"/>
              <a:t>byla </a:t>
            </a:r>
            <a:r>
              <a:rPr lang="cs-CZ" dirty="0" smtClean="0"/>
              <a:t>nutná široká shoda</a:t>
            </a:r>
          </a:p>
        </p:txBody>
      </p:sp>
    </p:spTree>
    <p:extLst>
      <p:ext uri="{BB962C8B-B14F-4D97-AF65-F5344CB8AC3E}">
        <p14:creationId xmlns:p14="http://schemas.microsoft.com/office/powerpoint/2010/main" val="21501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5768" y="260648"/>
            <a:ext cx="8229600" cy="1399032"/>
          </a:xfrm>
        </p:spPr>
        <p:txBody>
          <a:bodyPr>
            <a:normAutofit/>
          </a:bodyPr>
          <a:lstStyle/>
          <a:p>
            <a:r>
              <a:rPr lang="cs-CZ" dirty="0" smtClean="0"/>
              <a:t>Národní strategie FV (3)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507288" cy="4572000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2pilířová struktura FV:</a:t>
            </a:r>
          </a:p>
          <a:p>
            <a:pPr lvl="1"/>
            <a:r>
              <a:rPr lang="cs-CZ" dirty="0" smtClean="0"/>
              <a:t>stát – počáteční (školní) FV</a:t>
            </a:r>
          </a:p>
          <a:p>
            <a:pPr lvl="1"/>
            <a:r>
              <a:rPr lang="cs-CZ" dirty="0" smtClean="0"/>
              <a:t>subjekty finančního trhu (MF jako koordinátor) – další (celoživotní) FV</a:t>
            </a:r>
          </a:p>
          <a:p>
            <a:r>
              <a:rPr lang="cs-CZ" dirty="0" smtClean="0"/>
              <a:t>ukotvena činnost PSFV (+ výkonný výbor)</a:t>
            </a:r>
          </a:p>
          <a:p>
            <a:r>
              <a:rPr lang="cs-CZ" dirty="0" smtClean="0"/>
              <a:t>akční plán na období 2010-2015:</a:t>
            </a:r>
          </a:p>
          <a:p>
            <a:pPr lvl="1"/>
            <a:r>
              <a:rPr lang="cs-CZ" dirty="0" smtClean="0"/>
              <a:t>měření FG dospělých (2010)</a:t>
            </a:r>
          </a:p>
          <a:p>
            <a:pPr lvl="1"/>
            <a:r>
              <a:rPr lang="cs-CZ" dirty="0" smtClean="0"/>
              <a:t>implementace školního FV (do r. 2013)</a:t>
            </a:r>
          </a:p>
          <a:p>
            <a:pPr lvl="1"/>
            <a:r>
              <a:rPr lang="cs-CZ" dirty="0" smtClean="0"/>
              <a:t>revize strategických dokumentů:</a:t>
            </a:r>
          </a:p>
          <a:p>
            <a:pPr lvl="2"/>
            <a:r>
              <a:rPr lang="cs-CZ" dirty="0" smtClean="0"/>
              <a:t>Standardy FG + Systém budování FG na ZŠ a SŠ: 2014</a:t>
            </a:r>
          </a:p>
          <a:p>
            <a:pPr lvl="2"/>
            <a:r>
              <a:rPr lang="cs-CZ" dirty="0" smtClean="0"/>
              <a:t>Národní strategie FV: 2015</a:t>
            </a:r>
          </a:p>
        </p:txBody>
      </p:sp>
    </p:spTree>
    <p:extLst>
      <p:ext uri="{BB962C8B-B14F-4D97-AF65-F5344CB8AC3E}">
        <p14:creationId xmlns:p14="http://schemas.microsoft.com/office/powerpoint/2010/main" val="417826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5768" y="260648"/>
            <a:ext cx="8229600" cy="1399032"/>
          </a:xfrm>
        </p:spPr>
        <p:txBody>
          <a:bodyPr>
            <a:normAutofit/>
          </a:bodyPr>
          <a:lstStyle/>
          <a:p>
            <a:r>
              <a:rPr lang="cs-CZ" dirty="0" smtClean="0"/>
              <a:t>Národní strategie FV (4)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507288" cy="4572000"/>
          </a:xfrm>
        </p:spPr>
        <p:txBody>
          <a:bodyPr>
            <a:normAutofit fontScale="92500" lnSpcReduction="20000"/>
          </a:bodyPr>
          <a:lstStyle/>
          <a:p>
            <a:pPr marL="64008" indent="0">
              <a:buNone/>
            </a:pPr>
            <a:r>
              <a:rPr lang="cs-CZ" dirty="0" smtClean="0"/>
              <a:t>principy FV:</a:t>
            </a:r>
          </a:p>
          <a:p>
            <a:r>
              <a:rPr lang="cs-CZ" dirty="0" smtClean="0"/>
              <a:t>princip obecnosti:</a:t>
            </a:r>
          </a:p>
          <a:p>
            <a:pPr lvl="1"/>
            <a:r>
              <a:rPr lang="cs-CZ" dirty="0" smtClean="0"/>
              <a:t>projekty mají rozvíjet a zvyšovat úroveň FG, přičemž se nesmí týkat propagace konkrétních produktů a služeb</a:t>
            </a:r>
          </a:p>
          <a:p>
            <a:r>
              <a:rPr lang="cs-CZ" dirty="0" smtClean="0"/>
              <a:t>princip odbornosti:</a:t>
            </a:r>
          </a:p>
          <a:p>
            <a:pPr lvl="1"/>
            <a:r>
              <a:rPr lang="cs-CZ" dirty="0" smtClean="0"/>
              <a:t>obsah projektu musí být korektní po odborné stránce, vzdělavatelé by měli disponovat dostatečnými schopnostmi a dovednostmi</a:t>
            </a:r>
          </a:p>
          <a:p>
            <a:r>
              <a:rPr lang="cs-CZ" dirty="0" smtClean="0"/>
              <a:t>princip zacílení:</a:t>
            </a:r>
          </a:p>
          <a:p>
            <a:pPr lvl="1"/>
            <a:r>
              <a:rPr lang="cs-CZ" dirty="0" smtClean="0"/>
              <a:t>využití vhodných informačních kanálů podle jasného vymezení cílové skupiny</a:t>
            </a:r>
          </a:p>
        </p:txBody>
      </p:sp>
    </p:spTree>
    <p:extLst>
      <p:ext uri="{BB962C8B-B14F-4D97-AF65-F5344CB8AC3E}">
        <p14:creationId xmlns:p14="http://schemas.microsoft.com/office/powerpoint/2010/main" val="338767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5768" y="260648"/>
            <a:ext cx="8229600" cy="1399032"/>
          </a:xfrm>
        </p:spPr>
        <p:txBody>
          <a:bodyPr>
            <a:normAutofit/>
          </a:bodyPr>
          <a:lstStyle/>
          <a:p>
            <a:r>
              <a:rPr lang="cs-CZ" dirty="0" smtClean="0"/>
              <a:t>Principy nezávislosti (1)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906" y="1882775"/>
            <a:ext cx="6096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8077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5768" y="260648"/>
            <a:ext cx="8229600" cy="1399032"/>
          </a:xfrm>
        </p:spPr>
        <p:txBody>
          <a:bodyPr>
            <a:normAutofit/>
          </a:bodyPr>
          <a:lstStyle/>
          <a:p>
            <a:r>
              <a:rPr lang="cs-CZ" dirty="0" smtClean="0"/>
              <a:t>Principy nezávislosti (2)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507288" cy="4572000"/>
          </a:xfrm>
        </p:spPr>
        <p:txBody>
          <a:bodyPr>
            <a:normAutofit/>
          </a:bodyPr>
          <a:lstStyle/>
          <a:p>
            <a:r>
              <a:rPr lang="cs-CZ" dirty="0" smtClean="0"/>
              <a:t>25.3.2013</a:t>
            </a:r>
          </a:p>
          <a:p>
            <a:r>
              <a:rPr lang="cs-CZ" dirty="0" smtClean="0"/>
              <a:t>původně – nalezení hranice mezi FV a reklamou</a:t>
            </a:r>
          </a:p>
          <a:p>
            <a:pPr lvl="1"/>
            <a:r>
              <a:rPr lang="cs-CZ" dirty="0" smtClean="0"/>
              <a:t>poskytování záštit nad knihami, webovými stránkami, konferencemi, ..</a:t>
            </a:r>
          </a:p>
          <a:p>
            <a:pPr lvl="1"/>
            <a:r>
              <a:rPr lang="cs-CZ" dirty="0" smtClean="0"/>
              <a:t>zároveň rozporuplné zprávy z trhu o externích školeních a výuce ve školách</a:t>
            </a:r>
          </a:p>
          <a:p>
            <a:r>
              <a:rPr lang="cs-CZ" dirty="0" smtClean="0"/>
              <a:t>+ definice FV</a:t>
            </a:r>
          </a:p>
        </p:txBody>
      </p:sp>
    </p:spTree>
    <p:extLst>
      <p:ext uri="{BB962C8B-B14F-4D97-AF65-F5344CB8AC3E}">
        <p14:creationId xmlns:p14="http://schemas.microsoft.com/office/powerpoint/2010/main" val="62086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5768" y="260648"/>
            <a:ext cx="8229600" cy="1399032"/>
          </a:xfrm>
        </p:spPr>
        <p:txBody>
          <a:bodyPr>
            <a:normAutofit/>
          </a:bodyPr>
          <a:lstStyle/>
          <a:p>
            <a:r>
              <a:rPr lang="cs-CZ" dirty="0" smtClean="0"/>
              <a:t>Principy nezávislosti (3)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507288" cy="4572000"/>
          </a:xfrm>
        </p:spPr>
        <p:txBody>
          <a:bodyPr>
            <a:normAutofit fontScale="92500" lnSpcReduction="10000"/>
          </a:bodyPr>
          <a:lstStyle/>
          <a:p>
            <a:pPr marL="64008" indent="0">
              <a:buNone/>
            </a:pPr>
            <a:r>
              <a:rPr lang="cs-CZ" dirty="0" smtClean="0"/>
              <a:t>definice FV:</a:t>
            </a:r>
          </a:p>
          <a:p>
            <a:r>
              <a:rPr lang="cs-CZ" dirty="0" smtClean="0"/>
              <a:t>FV je proces, který směřuje ke zvyšování FG a splňuje následující zásady:</a:t>
            </a:r>
          </a:p>
          <a:p>
            <a:pPr lvl="1"/>
            <a:r>
              <a:rPr lang="cs-CZ" dirty="0" smtClean="0"/>
              <a:t>obsah je v souladu se standardy FG</a:t>
            </a:r>
          </a:p>
          <a:p>
            <a:pPr lvl="1"/>
            <a:r>
              <a:rPr lang="cs-CZ" dirty="0" smtClean="0"/>
              <a:t>splňuje princip objektivity </a:t>
            </a:r>
            <a:r>
              <a:rPr lang="cs-CZ" sz="1700" dirty="0" smtClean="0"/>
              <a:t>.. sdělovat informace objektivně, nikoli jednostranně hodnotit</a:t>
            </a:r>
          </a:p>
          <a:p>
            <a:pPr lvl="1"/>
            <a:r>
              <a:rPr lang="cs-CZ" dirty="0" smtClean="0"/>
              <a:t>splňuje princip obecnosti </a:t>
            </a:r>
            <a:r>
              <a:rPr lang="cs-CZ" sz="1700" dirty="0" smtClean="0"/>
              <a:t>.. nesmí se doporučovat, propagovat ani prodávat žádný produkt, služba nebo instituce (zejm. finanční)</a:t>
            </a:r>
          </a:p>
          <a:p>
            <a:pPr lvl="1"/>
            <a:r>
              <a:rPr lang="cs-CZ" dirty="0" smtClean="0"/>
              <a:t>splňuje princip odbornosti </a:t>
            </a:r>
            <a:r>
              <a:rPr lang="cs-CZ" sz="1700" dirty="0" smtClean="0"/>
              <a:t>.. odbornost obsahu a vzdělavatelů, vč. dostatečných schopností a dovedností jak z oblasti vzdělávání, tak odborné oblasti financí</a:t>
            </a:r>
          </a:p>
          <a:p>
            <a:pPr lvl="1"/>
            <a:r>
              <a:rPr lang="cs-CZ" dirty="0" smtClean="0"/>
              <a:t>splňuje princip zacílení </a:t>
            </a:r>
            <a:r>
              <a:rPr lang="cs-CZ" sz="1700" dirty="0" smtClean="0"/>
              <a:t>.. projekty by měly jasně vymezit cílovou skupinu a využívat vhodné informační kanály (x chybné interpretaci)</a:t>
            </a:r>
          </a:p>
        </p:txBody>
      </p:sp>
    </p:spTree>
    <p:extLst>
      <p:ext uri="{BB962C8B-B14F-4D97-AF65-F5344CB8AC3E}">
        <p14:creationId xmlns:p14="http://schemas.microsoft.com/office/powerpoint/2010/main" val="382025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5768" y="260648"/>
            <a:ext cx="8229600" cy="1399032"/>
          </a:xfrm>
        </p:spPr>
        <p:txBody>
          <a:bodyPr>
            <a:normAutofit/>
          </a:bodyPr>
          <a:lstStyle/>
          <a:p>
            <a:r>
              <a:rPr lang="cs-CZ" dirty="0" smtClean="0"/>
              <a:t>Principy nezávislosti (4)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507288" cy="4572000"/>
          </a:xfrm>
        </p:spPr>
        <p:txBody>
          <a:bodyPr>
            <a:normAutofit lnSpcReduction="10000"/>
          </a:bodyPr>
          <a:lstStyle/>
          <a:p>
            <a:pPr marL="64008" indent="0">
              <a:buNone/>
            </a:pPr>
            <a:r>
              <a:rPr lang="cs-CZ" dirty="0" smtClean="0"/>
              <a:t>rozpracování </a:t>
            </a:r>
            <a:r>
              <a:rPr lang="cs-CZ" b="1" dirty="0" smtClean="0"/>
              <a:t>principu obecnosti </a:t>
            </a:r>
            <a:r>
              <a:rPr lang="cs-CZ" dirty="0" smtClean="0"/>
              <a:t>FV:</a:t>
            </a:r>
          </a:p>
          <a:p>
            <a:r>
              <a:rPr lang="cs-CZ" dirty="0" smtClean="0"/>
              <a:t>ve finančně vzdělávacím </a:t>
            </a:r>
            <a:r>
              <a:rPr lang="cs-CZ" dirty="0"/>
              <a:t>projektu</a:t>
            </a:r>
            <a:r>
              <a:rPr lang="cs-CZ" dirty="0" smtClean="0"/>
              <a:t>:     </a:t>
            </a:r>
            <a:r>
              <a:rPr lang="cs-CZ" sz="1600" dirty="0" smtClean="0"/>
              <a:t>(</a:t>
            </a:r>
            <a:r>
              <a:rPr lang="cs-CZ" sz="1600" dirty="0"/>
              <a:t>1/2)</a:t>
            </a:r>
            <a:endParaRPr lang="cs-CZ" sz="1600" dirty="0" smtClean="0"/>
          </a:p>
          <a:p>
            <a:pPr lvl="1"/>
            <a:r>
              <a:rPr lang="cs-CZ" dirty="0" smtClean="0"/>
              <a:t>se nepropaguje jakýkoli produkt, služba, poskytovatel </a:t>
            </a:r>
            <a:r>
              <a:rPr lang="cs-CZ" sz="1600" dirty="0" smtClean="0"/>
              <a:t>.. nenabádat k nákupu</a:t>
            </a:r>
          </a:p>
          <a:p>
            <a:pPr lvl="1"/>
            <a:r>
              <a:rPr lang="cs-CZ" dirty="0" smtClean="0"/>
              <a:t>lze pracovat s reálnými daty, vždy však na bázi nestrannosti </a:t>
            </a:r>
            <a:r>
              <a:rPr lang="cs-CZ" sz="1600" dirty="0" smtClean="0"/>
              <a:t>.. několik nabídek, včetně konkurence</a:t>
            </a:r>
          </a:p>
          <a:p>
            <a:pPr lvl="1"/>
            <a:r>
              <a:rPr lang="cs-CZ" dirty="0" smtClean="0"/>
              <a:t>se neobjevuje konkrétní doporučení existujícího produktu nebo služby </a:t>
            </a:r>
            <a:r>
              <a:rPr lang="cs-CZ" sz="1600" dirty="0" smtClean="0"/>
              <a:t>.. = os. poradenství</a:t>
            </a:r>
          </a:p>
          <a:p>
            <a:pPr lvl="1"/>
            <a:r>
              <a:rPr lang="cs-CZ" dirty="0" smtClean="0"/>
              <a:t>je při jeho propagaci uveden financující subjekt na transparentní bázi </a:t>
            </a:r>
            <a:r>
              <a:rPr lang="cs-CZ" sz="1600" dirty="0" smtClean="0"/>
              <a:t>.. CSR/hlavní stránka</a:t>
            </a:r>
          </a:p>
        </p:txBody>
      </p:sp>
    </p:spTree>
    <p:extLst>
      <p:ext uri="{BB962C8B-B14F-4D97-AF65-F5344CB8AC3E}">
        <p14:creationId xmlns:p14="http://schemas.microsoft.com/office/powerpoint/2010/main" val="18869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5768" y="260648"/>
            <a:ext cx="8229600" cy="1399032"/>
          </a:xfrm>
        </p:spPr>
        <p:txBody>
          <a:bodyPr>
            <a:normAutofit/>
          </a:bodyPr>
          <a:lstStyle/>
          <a:p>
            <a:r>
              <a:rPr lang="cs-CZ" dirty="0" smtClean="0"/>
              <a:t>Principy nezávislosti (5)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507288" cy="4786552"/>
          </a:xfrm>
        </p:spPr>
        <p:txBody>
          <a:bodyPr>
            <a:normAutofit lnSpcReduction="10000"/>
          </a:bodyPr>
          <a:lstStyle/>
          <a:p>
            <a:pPr marL="64008" indent="0">
              <a:buNone/>
            </a:pPr>
            <a:r>
              <a:rPr lang="cs-CZ" dirty="0" smtClean="0"/>
              <a:t>rozpracování </a:t>
            </a:r>
            <a:r>
              <a:rPr lang="cs-CZ" b="1" dirty="0" smtClean="0"/>
              <a:t>principu obecnosti </a:t>
            </a:r>
            <a:r>
              <a:rPr lang="cs-CZ" dirty="0" smtClean="0"/>
              <a:t>FV:</a:t>
            </a:r>
          </a:p>
          <a:p>
            <a:r>
              <a:rPr lang="cs-CZ" dirty="0" smtClean="0"/>
              <a:t>ve finančně </a:t>
            </a:r>
            <a:r>
              <a:rPr lang="cs-CZ" dirty="0"/>
              <a:t>vzdělávacím projektu:     </a:t>
            </a:r>
            <a:r>
              <a:rPr lang="cs-CZ" sz="1600" dirty="0" smtClean="0"/>
              <a:t>(2/2</a:t>
            </a:r>
            <a:r>
              <a:rPr lang="cs-CZ" sz="1600" dirty="0"/>
              <a:t>)</a:t>
            </a:r>
          </a:p>
          <a:p>
            <a:pPr lvl="1"/>
            <a:r>
              <a:rPr lang="cs-CZ" dirty="0" smtClean="0"/>
              <a:t>nesmí být logo projektu zaměnitelné s logem financujícího subjektu</a:t>
            </a:r>
          </a:p>
          <a:p>
            <a:pPr lvl="1"/>
            <a:r>
              <a:rPr lang="cs-CZ" dirty="0" smtClean="0"/>
              <a:t>je logo financujícího subjektu použito přiměřeně co do počtu, umístění i velikosti + nesmí být součást vzdělávacího sdělení</a:t>
            </a:r>
            <a:endParaRPr lang="cs-CZ" sz="1600" dirty="0" smtClean="0"/>
          </a:p>
          <a:p>
            <a:pPr lvl="1"/>
            <a:r>
              <a:rPr lang="cs-CZ" dirty="0" smtClean="0"/>
              <a:t>se přednášející transparentně představí + nepůsobí jako prodejce </a:t>
            </a:r>
            <a:r>
              <a:rPr lang="cs-CZ" sz="1600" dirty="0" smtClean="0"/>
              <a:t>.. nerozdává vizitky, letáky apod.</a:t>
            </a:r>
          </a:p>
          <a:p>
            <a:pPr lvl="1"/>
            <a:r>
              <a:rPr lang="cs-CZ" dirty="0" smtClean="0"/>
              <a:t>kontakt jen z iniciativy posluchače a mimo čas vzdělávacího sdělení </a:t>
            </a:r>
            <a:r>
              <a:rPr lang="cs-CZ" sz="1600" dirty="0" smtClean="0"/>
              <a:t>.. nejlépe vizitka </a:t>
            </a:r>
            <a:r>
              <a:rPr lang="cs-CZ" sz="1600" dirty="0" err="1" smtClean="0"/>
              <a:t>fin.vzd</a:t>
            </a:r>
            <a:r>
              <a:rPr lang="cs-CZ" sz="1600" dirty="0" smtClean="0"/>
              <a:t>. projektu</a:t>
            </a:r>
          </a:p>
        </p:txBody>
      </p:sp>
    </p:spTree>
    <p:extLst>
      <p:ext uri="{BB962C8B-B14F-4D97-AF65-F5344CB8AC3E}">
        <p14:creationId xmlns:p14="http://schemas.microsoft.com/office/powerpoint/2010/main" val="403616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Měření úrovně </a:t>
            </a:r>
            <a:r>
              <a:rPr lang="cs-CZ" dirty="0" err="1" smtClean="0"/>
              <a:t>fin</a:t>
            </a:r>
            <a:r>
              <a:rPr lang="cs-CZ" dirty="0" smtClean="0"/>
              <a:t>. gramotnosti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4" y="2774939"/>
            <a:ext cx="9111391" cy="4067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1141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5768" y="260648"/>
            <a:ext cx="8229600" cy="1399032"/>
          </a:xfrm>
        </p:spPr>
        <p:txBody>
          <a:bodyPr>
            <a:normAutofit/>
          </a:bodyPr>
          <a:lstStyle/>
          <a:p>
            <a:r>
              <a:rPr lang="cs-CZ" dirty="0" smtClean="0"/>
              <a:t>Měření úrovně FG (1)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507288" cy="4786552"/>
          </a:xfrm>
        </p:spPr>
        <p:txBody>
          <a:bodyPr>
            <a:normAutofit fontScale="92500" lnSpcReduction="10000"/>
          </a:bodyPr>
          <a:lstStyle/>
          <a:p>
            <a:pPr marL="64008" indent="0">
              <a:buNone/>
            </a:pPr>
            <a:r>
              <a:rPr lang="cs-CZ" dirty="0" smtClean="0"/>
              <a:t>dospělí - obecně    </a:t>
            </a:r>
            <a:endParaRPr lang="cs-CZ" sz="1700" dirty="0" smtClean="0"/>
          </a:p>
          <a:p>
            <a:r>
              <a:rPr lang="cs-CZ" dirty="0" smtClean="0"/>
              <a:t>mezinárodní pilotní projekt OECD (2010) </a:t>
            </a:r>
            <a:r>
              <a:rPr lang="cs-CZ" sz="1700" dirty="0" smtClean="0"/>
              <a:t>.. Albánie, Arménie, </a:t>
            </a:r>
            <a:r>
              <a:rPr lang="cs-CZ" sz="1700" b="1" dirty="0" smtClean="0"/>
              <a:t>ČR</a:t>
            </a:r>
            <a:r>
              <a:rPr lang="cs-CZ" sz="1700" dirty="0" smtClean="0"/>
              <a:t>, Estonsko, Irsko, JAR, Maďarsko, Malajsie, Německo, Norsko, Britské panenské ostrovy, Peru, Polsko, Velká Británie</a:t>
            </a:r>
          </a:p>
          <a:p>
            <a:r>
              <a:rPr lang="cs-CZ" dirty="0" smtClean="0"/>
              <a:t>zjištění výchozí úrovně FG, při dalším měření </a:t>
            </a:r>
            <a:r>
              <a:rPr lang="cs-CZ" b="1" dirty="0" smtClean="0"/>
              <a:t>srovnání</a:t>
            </a:r>
            <a:r>
              <a:rPr lang="cs-CZ" dirty="0" smtClean="0"/>
              <a:t> </a:t>
            </a:r>
            <a:r>
              <a:rPr lang="cs-CZ" sz="1700" dirty="0" smtClean="0"/>
              <a:t>.. efektivita projektů, identifikace a pokrytí slabých míst</a:t>
            </a:r>
          </a:p>
          <a:p>
            <a:r>
              <a:rPr lang="cs-CZ" dirty="0" smtClean="0"/>
              <a:t>společný projekt MF a ČNB</a:t>
            </a:r>
          </a:p>
          <a:p>
            <a:r>
              <a:rPr lang="cs-CZ" dirty="0" smtClean="0"/>
              <a:t>měření pokrývá standard FG dospělého občana </a:t>
            </a:r>
            <a:r>
              <a:rPr lang="cs-CZ" sz="1700" dirty="0" smtClean="0"/>
              <a:t>.. peníze, placení, inflace; hospodaření s penězi, rozpočet a plánování; finanční produkty</a:t>
            </a:r>
          </a:p>
          <a:p>
            <a:r>
              <a:rPr lang="cs-CZ" dirty="0" smtClean="0"/>
              <a:t>výsledky: 2012</a:t>
            </a:r>
          </a:p>
          <a:p>
            <a:r>
              <a:rPr lang="cs-CZ" dirty="0" smtClean="0"/>
              <a:t>umístění ČR</a:t>
            </a:r>
          </a:p>
        </p:txBody>
      </p:sp>
    </p:spTree>
    <p:extLst>
      <p:ext uri="{BB962C8B-B14F-4D97-AF65-F5344CB8AC3E}">
        <p14:creationId xmlns:p14="http://schemas.microsoft.com/office/powerpoint/2010/main" val="317804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5768" y="260648"/>
            <a:ext cx="8229600" cy="1399032"/>
          </a:xfrm>
        </p:spPr>
        <p:txBody>
          <a:bodyPr/>
          <a:lstStyle/>
          <a:p>
            <a:r>
              <a:rPr lang="cs-CZ" dirty="0" smtClean="0"/>
              <a:t>Co vás čeká (1)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definice</a:t>
            </a:r>
          </a:p>
          <a:p>
            <a:endParaRPr lang="cs-CZ" dirty="0"/>
          </a:p>
          <a:p>
            <a:r>
              <a:rPr lang="cs-CZ" dirty="0" smtClean="0"/>
              <a:t>z minulosti</a:t>
            </a:r>
          </a:p>
          <a:p>
            <a:pPr lvl="1"/>
            <a:r>
              <a:rPr lang="cs-CZ" dirty="0"/>
              <a:t>strategické dokumenty</a:t>
            </a:r>
          </a:p>
          <a:p>
            <a:pPr lvl="1"/>
            <a:r>
              <a:rPr lang="cs-CZ" dirty="0"/>
              <a:t>měření finanční gramotnosti</a:t>
            </a:r>
          </a:p>
          <a:p>
            <a:pPr lvl="1"/>
            <a:r>
              <a:rPr lang="cs-CZ" dirty="0" smtClean="0"/>
              <a:t>ochrana spotřebitele na finančním trhu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14323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5768" y="260648"/>
            <a:ext cx="8229600" cy="1399032"/>
          </a:xfrm>
        </p:spPr>
        <p:txBody>
          <a:bodyPr>
            <a:normAutofit/>
          </a:bodyPr>
          <a:lstStyle/>
          <a:p>
            <a:r>
              <a:rPr lang="cs-CZ" dirty="0" smtClean="0"/>
              <a:t>Měření úrovně FG (2)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507288" cy="4572000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cs-CZ" dirty="0" smtClean="0"/>
              <a:t>dospělí – vybrané závěry     </a:t>
            </a:r>
            <a:r>
              <a:rPr lang="cs-CZ" sz="1600" dirty="0" smtClean="0"/>
              <a:t>(1/6)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0889"/>
            <a:ext cx="9143999" cy="44371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27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5768" y="260648"/>
            <a:ext cx="8229600" cy="1399032"/>
          </a:xfrm>
        </p:spPr>
        <p:txBody>
          <a:bodyPr>
            <a:normAutofit/>
          </a:bodyPr>
          <a:lstStyle/>
          <a:p>
            <a:r>
              <a:rPr lang="cs-CZ" dirty="0" smtClean="0"/>
              <a:t>Měření úrovně FG (3)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507288" cy="4572000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cs-CZ" dirty="0" smtClean="0"/>
              <a:t>dospělí – vybrané závěry     </a:t>
            </a:r>
            <a:r>
              <a:rPr lang="cs-CZ" sz="1600" dirty="0" smtClean="0"/>
              <a:t>(2/6)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0888"/>
            <a:ext cx="9144000" cy="44371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44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5768" y="260648"/>
            <a:ext cx="8229600" cy="1399032"/>
          </a:xfrm>
        </p:spPr>
        <p:txBody>
          <a:bodyPr>
            <a:normAutofit/>
          </a:bodyPr>
          <a:lstStyle/>
          <a:p>
            <a:r>
              <a:rPr lang="cs-CZ" dirty="0" smtClean="0"/>
              <a:t>Měření úrovně FG (4)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507288" cy="4572000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cs-CZ" dirty="0" smtClean="0"/>
              <a:t>dospělí – vybrané závěry     </a:t>
            </a:r>
            <a:r>
              <a:rPr lang="cs-CZ" sz="1600" dirty="0" smtClean="0"/>
              <a:t>(3/6)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0888"/>
            <a:ext cx="9144000" cy="44225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77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5768" y="260648"/>
            <a:ext cx="8229600" cy="1399032"/>
          </a:xfrm>
        </p:spPr>
        <p:txBody>
          <a:bodyPr>
            <a:normAutofit/>
          </a:bodyPr>
          <a:lstStyle/>
          <a:p>
            <a:r>
              <a:rPr lang="cs-CZ" dirty="0" smtClean="0"/>
              <a:t>Měření úrovně FG (5)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507288" cy="4572000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cs-CZ" dirty="0" smtClean="0"/>
              <a:t>dospělí – vybrané závěry     </a:t>
            </a:r>
            <a:r>
              <a:rPr lang="cs-CZ" sz="1600" dirty="0" smtClean="0"/>
              <a:t>(4/6)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0888"/>
            <a:ext cx="9144000" cy="44371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5768" y="260648"/>
            <a:ext cx="8229600" cy="1399032"/>
          </a:xfrm>
        </p:spPr>
        <p:txBody>
          <a:bodyPr>
            <a:normAutofit/>
          </a:bodyPr>
          <a:lstStyle/>
          <a:p>
            <a:r>
              <a:rPr lang="cs-CZ" dirty="0" smtClean="0"/>
              <a:t>Měření úrovně FG (6)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507288" cy="4572000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cs-CZ" dirty="0" smtClean="0"/>
              <a:t>dospělí – vybrané závěry     </a:t>
            </a:r>
            <a:r>
              <a:rPr lang="cs-CZ" sz="1600" dirty="0" smtClean="0"/>
              <a:t>(5/6)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0888"/>
            <a:ext cx="9144000" cy="44371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13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5768" y="260648"/>
            <a:ext cx="8229600" cy="1399032"/>
          </a:xfrm>
        </p:spPr>
        <p:txBody>
          <a:bodyPr>
            <a:normAutofit/>
          </a:bodyPr>
          <a:lstStyle/>
          <a:p>
            <a:r>
              <a:rPr lang="cs-CZ" dirty="0" smtClean="0"/>
              <a:t>Měření úrovně FG (7)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507288" cy="4572000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cs-CZ" dirty="0" smtClean="0"/>
              <a:t>dospělí – vybrané závěry     </a:t>
            </a:r>
            <a:r>
              <a:rPr lang="cs-CZ" sz="1600" dirty="0" smtClean="0"/>
              <a:t>(6/6)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0888"/>
            <a:ext cx="9144000" cy="44371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15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5768" y="260648"/>
            <a:ext cx="8229600" cy="1399032"/>
          </a:xfrm>
        </p:spPr>
        <p:txBody>
          <a:bodyPr>
            <a:normAutofit/>
          </a:bodyPr>
          <a:lstStyle/>
          <a:p>
            <a:r>
              <a:rPr lang="cs-CZ" dirty="0" smtClean="0"/>
              <a:t>Měření úrovně FG (8)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507288" cy="4572000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cs-CZ" dirty="0" smtClean="0"/>
              <a:t>15letí žáci: </a:t>
            </a:r>
            <a:r>
              <a:rPr lang="cs-CZ" b="1" dirty="0" smtClean="0"/>
              <a:t>PISA</a:t>
            </a:r>
            <a:r>
              <a:rPr lang="cs-CZ" dirty="0" smtClean="0"/>
              <a:t> </a:t>
            </a:r>
            <a:r>
              <a:rPr lang="cs-CZ" sz="1600" dirty="0" smtClean="0"/>
              <a:t>(</a:t>
            </a:r>
            <a:r>
              <a:rPr lang="cs-CZ" sz="1600" dirty="0" err="1" smtClean="0"/>
              <a:t>Programme</a:t>
            </a:r>
            <a:r>
              <a:rPr lang="cs-CZ" sz="1600" dirty="0" smtClean="0"/>
              <a:t> </a:t>
            </a:r>
            <a:r>
              <a:rPr lang="cs-CZ" sz="1600" dirty="0" err="1" smtClean="0"/>
              <a:t>for</a:t>
            </a:r>
            <a:r>
              <a:rPr lang="cs-CZ" sz="1600" dirty="0" smtClean="0"/>
              <a:t> International Student </a:t>
            </a:r>
            <a:r>
              <a:rPr lang="cs-CZ" sz="1600" dirty="0" err="1" smtClean="0"/>
              <a:t>Assessment</a:t>
            </a:r>
            <a:r>
              <a:rPr lang="cs-CZ" sz="1600" dirty="0" smtClean="0"/>
              <a:t>)</a:t>
            </a:r>
            <a:endParaRPr lang="cs-CZ" sz="1600" b="1" dirty="0" smtClean="0"/>
          </a:p>
          <a:p>
            <a:r>
              <a:rPr lang="cs-CZ" dirty="0" smtClean="0"/>
              <a:t>čtenářská, matematická a přírodovědná gramotnost</a:t>
            </a:r>
          </a:p>
          <a:p>
            <a:r>
              <a:rPr lang="cs-CZ" dirty="0" smtClean="0"/>
              <a:t>v roce 2012 také FG (v roce 2015 bylo ČŠI odmítnuto)</a:t>
            </a:r>
          </a:p>
          <a:p>
            <a:r>
              <a:rPr lang="cs-CZ" dirty="0" smtClean="0"/>
              <a:t>sledování vývoje výsledků v daných oblastech a srovnání výkonů v mezinárodním kontextu</a:t>
            </a:r>
          </a:p>
          <a:p>
            <a:r>
              <a:rPr lang="cs-CZ" dirty="0" smtClean="0"/>
              <a:t>výsledky za FG: červen 2014 </a:t>
            </a:r>
            <a:r>
              <a:rPr lang="cs-CZ" dirty="0" smtClean="0">
                <a:sym typeface="Wingdings" panose="05000000000000000000" pitchFamily="2" charset="2"/>
              </a:rPr>
              <a:t>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47389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Spolupráce s ostatními subjekty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4" y="2774939"/>
            <a:ext cx="9088411" cy="4067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4938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5768" y="260648"/>
            <a:ext cx="8229600" cy="1399032"/>
          </a:xfrm>
        </p:spPr>
        <p:txBody>
          <a:bodyPr>
            <a:normAutofit/>
          </a:bodyPr>
          <a:lstStyle/>
          <a:p>
            <a:r>
              <a:rPr lang="cs-CZ" dirty="0" smtClean="0"/>
              <a:t>OECD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507288" cy="4786552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cs-CZ" b="1" dirty="0" smtClean="0"/>
              <a:t>INFE</a:t>
            </a:r>
            <a:r>
              <a:rPr lang="cs-CZ" dirty="0" smtClean="0"/>
              <a:t> </a:t>
            </a:r>
            <a:r>
              <a:rPr lang="cs-CZ" sz="1700" dirty="0" smtClean="0"/>
              <a:t>.. International Network on </a:t>
            </a:r>
            <a:r>
              <a:rPr lang="cs-CZ" sz="1700" dirty="0" err="1" smtClean="0"/>
              <a:t>Financial</a:t>
            </a:r>
            <a:r>
              <a:rPr lang="cs-CZ" sz="1700" dirty="0" smtClean="0"/>
              <a:t> </a:t>
            </a:r>
            <a:r>
              <a:rPr lang="cs-CZ" sz="1700" dirty="0" err="1" smtClean="0"/>
              <a:t>Education</a:t>
            </a:r>
            <a:r>
              <a:rPr lang="cs-CZ" sz="1700" dirty="0" smtClean="0"/>
              <a:t>    </a:t>
            </a:r>
          </a:p>
          <a:p>
            <a:r>
              <a:rPr lang="cs-CZ" dirty="0" smtClean="0"/>
              <a:t>ČR členem od vzniku INFE, tj. od r. 2008 </a:t>
            </a:r>
            <a:r>
              <a:rPr lang="cs-CZ" sz="1600" dirty="0" smtClean="0"/>
              <a:t>(MF + ČNB; od r. 2014 plným členem pouze MF coby národní koordinátor)</a:t>
            </a:r>
          </a:p>
          <a:p>
            <a:r>
              <a:rPr lang="cs-CZ" dirty="0" smtClean="0"/>
              <a:t>podskupiny </a:t>
            </a:r>
            <a:r>
              <a:rPr lang="cs-CZ" sz="1600" dirty="0" smtClean="0"/>
              <a:t>(národní strategie pro finanční vzdělávání, finanční inkluze, ..)</a:t>
            </a:r>
          </a:p>
          <a:p>
            <a:r>
              <a:rPr lang="cs-CZ" dirty="0" smtClean="0"/>
              <a:t>doporučení </a:t>
            </a:r>
            <a:r>
              <a:rPr lang="cs-CZ" sz="1600" dirty="0" smtClean="0"/>
              <a:t>(posílení práv žen, finanční inkluze, měření úrovně FG)</a:t>
            </a:r>
          </a:p>
          <a:p>
            <a:r>
              <a:rPr lang="cs-CZ" dirty="0" smtClean="0"/>
              <a:t>ČR hostila konferenci v Praze </a:t>
            </a:r>
            <a:r>
              <a:rPr lang="cs-CZ" sz="1600" dirty="0" smtClean="0"/>
              <a:t>(</a:t>
            </a:r>
            <a:r>
              <a:rPr lang="cs-CZ" sz="1600" dirty="0"/>
              <a:t>květen 2013)</a:t>
            </a:r>
          </a:p>
          <a:p>
            <a:r>
              <a:rPr lang="cs-CZ" dirty="0" smtClean="0"/>
              <a:t>příprava standardů FG na mezinárodní úrovni </a:t>
            </a:r>
            <a:r>
              <a:rPr lang="cs-CZ" sz="1600" dirty="0" smtClean="0"/>
              <a:t>(vychází se i z českých standardů FG)</a:t>
            </a:r>
          </a:p>
        </p:txBody>
      </p:sp>
    </p:spTree>
    <p:extLst>
      <p:ext uri="{BB962C8B-B14F-4D97-AF65-F5344CB8AC3E}">
        <p14:creationId xmlns:p14="http://schemas.microsoft.com/office/powerpoint/2010/main" val="299292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5768" y="260648"/>
            <a:ext cx="8229600" cy="1399032"/>
          </a:xfrm>
        </p:spPr>
        <p:txBody>
          <a:bodyPr>
            <a:normAutofit/>
          </a:bodyPr>
          <a:lstStyle/>
          <a:p>
            <a:r>
              <a:rPr lang="cs-CZ" dirty="0" smtClean="0"/>
              <a:t>G20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507288" cy="4786552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cs-CZ" b="1" dirty="0" smtClean="0"/>
              <a:t>GPFI</a:t>
            </a:r>
            <a:r>
              <a:rPr lang="cs-CZ" dirty="0" smtClean="0"/>
              <a:t> </a:t>
            </a:r>
            <a:r>
              <a:rPr lang="cs-CZ" sz="1700" dirty="0" smtClean="0"/>
              <a:t>.. </a:t>
            </a:r>
            <a:r>
              <a:rPr lang="cs-CZ" sz="1700" dirty="0" err="1" smtClean="0"/>
              <a:t>Global</a:t>
            </a:r>
            <a:r>
              <a:rPr lang="cs-CZ" sz="1700" dirty="0" smtClean="0"/>
              <a:t> </a:t>
            </a:r>
            <a:r>
              <a:rPr lang="cs-CZ" sz="1700" dirty="0" err="1" smtClean="0"/>
              <a:t>Partnership</a:t>
            </a:r>
            <a:r>
              <a:rPr lang="cs-CZ" sz="1700" dirty="0" smtClean="0"/>
              <a:t> </a:t>
            </a:r>
            <a:r>
              <a:rPr lang="cs-CZ" sz="1700" dirty="0" err="1" smtClean="0"/>
              <a:t>for</a:t>
            </a:r>
            <a:r>
              <a:rPr lang="cs-CZ" sz="1700" dirty="0" smtClean="0"/>
              <a:t> </a:t>
            </a:r>
            <a:r>
              <a:rPr lang="cs-CZ" sz="1700" dirty="0" err="1" smtClean="0"/>
              <a:t>Financial</a:t>
            </a:r>
            <a:r>
              <a:rPr lang="cs-CZ" sz="1700" dirty="0" smtClean="0"/>
              <a:t> </a:t>
            </a:r>
            <a:r>
              <a:rPr lang="cs-CZ" sz="1700" dirty="0" err="1" smtClean="0"/>
              <a:t>Inclusion</a:t>
            </a:r>
            <a:r>
              <a:rPr lang="cs-CZ" sz="1700" dirty="0" smtClean="0"/>
              <a:t>    </a:t>
            </a:r>
          </a:p>
          <a:p>
            <a:r>
              <a:rPr lang="cs-CZ" dirty="0" smtClean="0"/>
              <a:t>MF členem od vzniku podskupiny k FG, tj. od r. 2013</a:t>
            </a:r>
            <a:endParaRPr lang="cs-CZ" sz="1600" dirty="0" smtClean="0"/>
          </a:p>
          <a:p>
            <a:r>
              <a:rPr lang="cs-CZ" dirty="0" smtClean="0"/>
              <a:t>podskupiny </a:t>
            </a:r>
            <a:r>
              <a:rPr lang="cs-CZ" sz="1600" dirty="0" smtClean="0"/>
              <a:t>(principy, malé a střední podniky, finanční inkluze – data a měření, </a:t>
            </a:r>
            <a:r>
              <a:rPr lang="cs-CZ" sz="1600" b="1" dirty="0" smtClean="0"/>
              <a:t>ochrana spotřebitele na finančním trhu a FG</a:t>
            </a:r>
            <a:r>
              <a:rPr lang="cs-CZ" sz="1600" dirty="0" smtClean="0"/>
              <a:t>)</a:t>
            </a:r>
          </a:p>
          <a:p>
            <a:r>
              <a:rPr lang="cs-CZ" dirty="0" smtClean="0"/>
              <a:t>nyní ve stádiu příprav a úvah</a:t>
            </a:r>
            <a:endParaRPr 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28353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5768" y="260648"/>
            <a:ext cx="8229600" cy="1399032"/>
          </a:xfrm>
        </p:spPr>
        <p:txBody>
          <a:bodyPr/>
          <a:lstStyle/>
          <a:p>
            <a:r>
              <a:rPr lang="cs-CZ" dirty="0" smtClean="0"/>
              <a:t>Co vás čeká (2)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současné aktivity</a:t>
            </a:r>
          </a:p>
          <a:p>
            <a:pPr lvl="1"/>
            <a:r>
              <a:rPr lang="cs-CZ" dirty="0"/>
              <a:t>webový portál</a:t>
            </a:r>
          </a:p>
          <a:p>
            <a:pPr lvl="1"/>
            <a:r>
              <a:rPr lang="cs-CZ" dirty="0"/>
              <a:t>mezinárodní spolupráce</a:t>
            </a:r>
          </a:p>
          <a:p>
            <a:endParaRPr lang="cs-CZ" dirty="0" smtClean="0"/>
          </a:p>
          <a:p>
            <a:r>
              <a:rPr lang="cs-CZ" dirty="0" smtClean="0"/>
              <a:t>plány do budoucna</a:t>
            </a:r>
          </a:p>
          <a:p>
            <a:pPr lvl="1"/>
            <a:r>
              <a:rPr lang="cs-CZ" dirty="0"/>
              <a:t>měření finanční gramotnosti</a:t>
            </a:r>
          </a:p>
          <a:p>
            <a:pPr lvl="1"/>
            <a:r>
              <a:rPr lang="cs-CZ" dirty="0" smtClean="0"/>
              <a:t>revize strategických dokumentů</a:t>
            </a:r>
            <a:endParaRPr lang="cs-CZ" dirty="0"/>
          </a:p>
          <a:p>
            <a:pPr lvl="1"/>
            <a:r>
              <a:rPr lang="cs-CZ" dirty="0" smtClean="0"/>
              <a:t>další formy komunikace s veřejností</a:t>
            </a:r>
          </a:p>
        </p:txBody>
      </p:sp>
    </p:spTree>
    <p:extLst>
      <p:ext uri="{BB962C8B-B14F-4D97-AF65-F5344CB8AC3E}">
        <p14:creationId xmlns:p14="http://schemas.microsoft.com/office/powerpoint/2010/main" val="1823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5768" y="260648"/>
            <a:ext cx="8229600" cy="1399032"/>
          </a:xfrm>
        </p:spPr>
        <p:txBody>
          <a:bodyPr>
            <a:normAutofit/>
          </a:bodyPr>
          <a:lstStyle/>
          <a:p>
            <a:r>
              <a:rPr lang="cs-CZ" sz="3200" dirty="0" err="1" smtClean="0"/>
              <a:t>Child</a:t>
            </a:r>
            <a:r>
              <a:rPr lang="cs-CZ" sz="3200" dirty="0" smtClean="0"/>
              <a:t> and </a:t>
            </a:r>
            <a:r>
              <a:rPr lang="cs-CZ" sz="3200" dirty="0" err="1" smtClean="0"/>
              <a:t>Youth</a:t>
            </a:r>
            <a:r>
              <a:rPr lang="cs-CZ" sz="3200" dirty="0" smtClean="0"/>
              <a:t> Finance International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507288" cy="4786552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cs-CZ" b="1" dirty="0" smtClean="0"/>
              <a:t>CYFI</a:t>
            </a:r>
            <a:endParaRPr lang="cs-CZ" sz="1700" dirty="0" smtClean="0"/>
          </a:p>
          <a:p>
            <a:r>
              <a:rPr lang="cs-CZ" b="1" dirty="0" err="1" smtClean="0"/>
              <a:t>Global</a:t>
            </a:r>
            <a:r>
              <a:rPr lang="cs-CZ" b="1" dirty="0" smtClean="0"/>
              <a:t> Money </a:t>
            </a:r>
            <a:r>
              <a:rPr lang="cs-CZ" b="1" dirty="0" err="1" smtClean="0"/>
              <a:t>Week</a:t>
            </a:r>
            <a:r>
              <a:rPr lang="cs-CZ" dirty="0" smtClean="0"/>
              <a:t>: vždy 2. týden v březnu, letos: </a:t>
            </a:r>
            <a:r>
              <a:rPr lang="cs-CZ" b="1" dirty="0" smtClean="0">
                <a:solidFill>
                  <a:srgbClr val="FF5C9C"/>
                </a:solidFill>
              </a:rPr>
              <a:t>10.-17.3.2014</a:t>
            </a:r>
          </a:p>
          <a:p>
            <a:r>
              <a:rPr lang="cs-CZ" dirty="0" smtClean="0"/>
              <a:t>listopad 2013: společný workshop MF a MŠMT na konferenci pro střední a východní Evropu a část Asie</a:t>
            </a:r>
          </a:p>
          <a:p>
            <a:endParaRPr lang="cs-CZ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57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5768" y="260648"/>
            <a:ext cx="8229600" cy="1399032"/>
          </a:xfrm>
        </p:spPr>
        <p:txBody>
          <a:bodyPr>
            <a:normAutofit/>
          </a:bodyPr>
          <a:lstStyle/>
          <a:p>
            <a:r>
              <a:rPr lang="cs-CZ" dirty="0" smtClean="0"/>
              <a:t>Aliance proti dluhům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507288" cy="4786552"/>
          </a:xfrm>
        </p:spPr>
        <p:txBody>
          <a:bodyPr>
            <a:normAutofit/>
          </a:bodyPr>
          <a:lstStyle/>
          <a:p>
            <a:r>
              <a:rPr lang="cs-CZ" dirty="0" smtClean="0"/>
              <a:t>širší odborná platforma</a:t>
            </a:r>
            <a:endParaRPr lang="cs-CZ" sz="1600" dirty="0"/>
          </a:p>
          <a:p>
            <a:r>
              <a:rPr lang="cs-CZ" dirty="0" smtClean="0"/>
              <a:t>Probační a mediační služba, odbor prevence kriminality MV ČR, RUBIKON Centrum</a:t>
            </a:r>
          </a:p>
          <a:p>
            <a:r>
              <a:rPr lang="cs-CZ" dirty="0" smtClean="0"/>
              <a:t>4 skupiny:</a:t>
            </a:r>
          </a:p>
          <a:p>
            <a:pPr lvl="1"/>
            <a:r>
              <a:rPr lang="cs-CZ" dirty="0" smtClean="0"/>
              <a:t>spotřebitelský úvěr</a:t>
            </a:r>
          </a:p>
          <a:p>
            <a:pPr lvl="1"/>
            <a:r>
              <a:rPr lang="cs-CZ" dirty="0" smtClean="0"/>
              <a:t>programy oddlužení</a:t>
            </a:r>
          </a:p>
          <a:p>
            <a:pPr lvl="1"/>
            <a:r>
              <a:rPr lang="cs-CZ" dirty="0" smtClean="0"/>
              <a:t>vymáhání pohledávek</a:t>
            </a:r>
          </a:p>
          <a:p>
            <a:pPr lvl="1"/>
            <a:r>
              <a:rPr lang="cs-CZ" dirty="0" smtClean="0"/>
              <a:t>finanční vzdělávání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662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5768" y="260648"/>
            <a:ext cx="8229600" cy="1399032"/>
          </a:xfrm>
        </p:spPr>
        <p:txBody>
          <a:bodyPr>
            <a:normAutofit/>
          </a:bodyPr>
          <a:lstStyle/>
          <a:p>
            <a:r>
              <a:rPr lang="cs-CZ" dirty="0" smtClean="0"/>
              <a:t>dotační program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507288" cy="4786552"/>
          </a:xfrm>
        </p:spPr>
        <p:txBody>
          <a:bodyPr>
            <a:normAutofit/>
          </a:bodyPr>
          <a:lstStyle/>
          <a:p>
            <a:r>
              <a:rPr lang="cs-CZ" dirty="0" smtClean="0"/>
              <a:t>zajišťuje MPO</a:t>
            </a:r>
          </a:p>
          <a:p>
            <a:r>
              <a:rPr lang="cs-CZ" dirty="0" smtClean="0"/>
              <a:t>výběr a vyhodnocení žádostí o neinvestiční dotace určené pro oblast ochrany spotřebitelů</a:t>
            </a:r>
            <a:r>
              <a:rPr lang="cs-CZ" sz="1600" dirty="0" smtClean="0"/>
              <a:t> zaměřených např. na dluhové poradenství, spotřebitelského ombudsmana a zvyšování finanční gramotnosti</a:t>
            </a:r>
          </a:p>
          <a:p>
            <a:r>
              <a:rPr lang="cs-CZ" dirty="0" smtClean="0"/>
              <a:t>v r. 2014 k hodnocení 17 projektů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311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5768" y="260648"/>
            <a:ext cx="8229600" cy="1399032"/>
          </a:xfrm>
        </p:spPr>
        <p:txBody>
          <a:bodyPr>
            <a:normAutofit/>
          </a:bodyPr>
          <a:lstStyle/>
          <a:p>
            <a:r>
              <a:rPr lang="cs-CZ" dirty="0" smtClean="0"/>
              <a:t>SEKO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507288" cy="4786552"/>
          </a:xfrm>
        </p:spPr>
        <p:txBody>
          <a:bodyPr>
            <a:normAutofit/>
          </a:bodyPr>
          <a:lstStyle/>
          <a:p>
            <a:r>
              <a:rPr lang="cs-CZ" dirty="0" smtClean="0"/>
              <a:t>zajišťuje Fond dalšího vzdělávání </a:t>
            </a:r>
            <a:r>
              <a:rPr lang="cs-CZ" sz="1600" dirty="0" smtClean="0"/>
              <a:t>(příspěvková organizace MPSV)</a:t>
            </a:r>
          </a:p>
          <a:p>
            <a:r>
              <a:rPr lang="cs-CZ" dirty="0" smtClean="0"/>
              <a:t>cíl: návrat uchazečů na trh práce, resp. rozvoj </a:t>
            </a:r>
            <a:r>
              <a:rPr lang="cs-CZ" b="1" dirty="0" smtClean="0"/>
              <a:t>socioekonomických kompetencí </a:t>
            </a:r>
            <a:r>
              <a:rPr lang="cs-CZ" dirty="0" smtClean="0"/>
              <a:t>klientů </a:t>
            </a:r>
            <a:r>
              <a:rPr lang="cs-CZ" sz="1600" dirty="0" smtClean="0"/>
              <a:t>(zvýšení FG, zlepšení prezentačních a komunikačních dovedností, schopnost napsat životopis, ..)</a:t>
            </a:r>
          </a:p>
          <a:p>
            <a:r>
              <a:rPr lang="cs-CZ" dirty="0" smtClean="0"/>
              <a:t>do června 2015</a:t>
            </a:r>
          </a:p>
          <a:p>
            <a:r>
              <a:rPr lang="cs-CZ" dirty="0" smtClean="0"/>
              <a:t>testy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974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5768" y="260648"/>
            <a:ext cx="8229600" cy="1399032"/>
          </a:xfrm>
        </p:spPr>
        <p:txBody>
          <a:bodyPr>
            <a:normAutofit/>
          </a:bodyPr>
          <a:lstStyle/>
          <a:p>
            <a:r>
              <a:rPr lang="cs-CZ" dirty="0" smtClean="0"/>
              <a:t>záštity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507288" cy="4786552"/>
          </a:xfrm>
        </p:spPr>
        <p:txBody>
          <a:bodyPr>
            <a:normAutofit/>
          </a:bodyPr>
          <a:lstStyle/>
          <a:p>
            <a:r>
              <a:rPr lang="cs-CZ" dirty="0" smtClean="0"/>
              <a:t>nahodile: konference k FV</a:t>
            </a:r>
          </a:p>
          <a:p>
            <a:r>
              <a:rPr lang="cs-CZ" dirty="0" err="1" smtClean="0"/>
              <a:t>videospoty</a:t>
            </a:r>
            <a:r>
              <a:rPr lang="cs-CZ" dirty="0" smtClean="0"/>
              <a:t> k FG </a:t>
            </a:r>
            <a:r>
              <a:rPr lang="cs-CZ" sz="1600" dirty="0" smtClean="0"/>
              <a:t>(ŠIK)</a:t>
            </a:r>
          </a:p>
          <a:p>
            <a:r>
              <a:rPr lang="cs-CZ" dirty="0" smtClean="0"/>
              <a:t>Peníze navíc – hra o život(ě) </a:t>
            </a:r>
            <a:r>
              <a:rPr lang="cs-CZ" sz="1600" dirty="0" smtClean="0"/>
              <a:t>(ABC finančního vzdělávání)</a:t>
            </a:r>
          </a:p>
        </p:txBody>
      </p:sp>
    </p:spTree>
    <p:extLst>
      <p:ext uri="{BB962C8B-B14F-4D97-AF65-F5344CB8AC3E}">
        <p14:creationId xmlns:p14="http://schemas.microsoft.com/office/powerpoint/2010/main" val="54754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Současné a plánované aktivity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8" y="2774939"/>
            <a:ext cx="8998542" cy="4067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1906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5768" y="260648"/>
            <a:ext cx="8229600" cy="1399032"/>
          </a:xfrm>
        </p:spPr>
        <p:txBody>
          <a:bodyPr>
            <a:normAutofit/>
          </a:bodyPr>
          <a:lstStyle/>
          <a:p>
            <a:r>
              <a:rPr lang="cs-CZ" dirty="0" smtClean="0"/>
              <a:t>Proč se finančně vzdělávat?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507288" cy="4786552"/>
          </a:xfrm>
        </p:spPr>
        <p:txBody>
          <a:bodyPr>
            <a:normAutofit/>
          </a:bodyPr>
          <a:lstStyle/>
          <a:p>
            <a:r>
              <a:rPr lang="cs-CZ" dirty="0" smtClean="0"/>
              <a:t>rozcestníkový portál PSFV</a:t>
            </a:r>
          </a:p>
          <a:p>
            <a:r>
              <a:rPr lang="cs-CZ" dirty="0" smtClean="0"/>
              <a:t>posílení koordinační role MF</a:t>
            </a:r>
          </a:p>
          <a:p>
            <a:r>
              <a:rPr lang="cs-CZ" dirty="0" smtClean="0"/>
              <a:t>veškeré aktuální informace týkající se FV v rámci celé ČR, a to jak z hlediska veřejného, tak soukromého sektoru</a:t>
            </a:r>
          </a:p>
          <a:p>
            <a:r>
              <a:rPr lang="cs-CZ" dirty="0" smtClean="0"/>
              <a:t>informace o fungování finančního trhu</a:t>
            </a:r>
          </a:p>
          <a:p>
            <a:r>
              <a:rPr lang="cs-CZ" dirty="0" smtClean="0"/>
              <a:t>zajímavé odkazy, rady, tipy</a:t>
            </a:r>
          </a:p>
          <a:p>
            <a:r>
              <a:rPr lang="cs-CZ" dirty="0" smtClean="0"/>
              <a:t>pomoc s určitou situací </a:t>
            </a:r>
            <a:r>
              <a:rPr lang="cs-CZ" sz="1600" dirty="0" smtClean="0"/>
              <a:t>(odkaz na občanské a dluhové poradny, finančního arbitra, dohled)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2132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5768" y="260648"/>
            <a:ext cx="8229600" cy="1399032"/>
          </a:xfrm>
        </p:spPr>
        <p:txBody>
          <a:bodyPr>
            <a:normAutofit/>
          </a:bodyPr>
          <a:lstStyle/>
          <a:p>
            <a:r>
              <a:rPr lang="cs-CZ" dirty="0" smtClean="0"/>
              <a:t>další formy komunikace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507288" cy="4786552"/>
          </a:xfrm>
        </p:spPr>
        <p:txBody>
          <a:bodyPr>
            <a:normAutofit/>
          </a:bodyPr>
          <a:lstStyle/>
          <a:p>
            <a:r>
              <a:rPr lang="cs-CZ" dirty="0" err="1" smtClean="0"/>
              <a:t>facebookový</a:t>
            </a:r>
            <a:r>
              <a:rPr lang="cs-CZ" dirty="0" smtClean="0"/>
              <a:t> profil</a:t>
            </a:r>
          </a:p>
          <a:p>
            <a:r>
              <a:rPr lang="cs-CZ" dirty="0" smtClean="0"/>
              <a:t>spolupráce s médii (téměř nereálné):</a:t>
            </a:r>
          </a:p>
          <a:p>
            <a:pPr lvl="1"/>
            <a:r>
              <a:rPr lang="cs-CZ" dirty="0" smtClean="0"/>
              <a:t>tisk (Blesk, Metro)</a:t>
            </a:r>
          </a:p>
          <a:p>
            <a:pPr lvl="1"/>
            <a:r>
              <a:rPr lang="cs-CZ" dirty="0" smtClean="0"/>
              <a:t>televize (Ordinace v růžové zahradě)</a:t>
            </a:r>
          </a:p>
          <a:p>
            <a:pPr marL="448056" lvl="1" indent="-384048">
              <a:buSzPct val="80000"/>
              <a:buFont typeface="Wingdings 2"/>
              <a:buChar char=""/>
            </a:pPr>
            <a:r>
              <a:rPr lang="cs-CZ" sz="3000" dirty="0" smtClean="0"/>
              <a:t>koordinace </a:t>
            </a:r>
            <a:r>
              <a:rPr lang="cs-CZ" sz="3000" dirty="0" err="1" smtClean="0"/>
              <a:t>Global</a:t>
            </a:r>
            <a:r>
              <a:rPr lang="cs-CZ" sz="3000" dirty="0" smtClean="0"/>
              <a:t> Money </a:t>
            </a:r>
            <a:r>
              <a:rPr lang="cs-CZ" sz="3000" dirty="0" err="1" smtClean="0"/>
              <a:t>Week</a:t>
            </a:r>
            <a:r>
              <a:rPr lang="cs-CZ" sz="3000" dirty="0" smtClean="0"/>
              <a:t> v ČR</a:t>
            </a:r>
          </a:p>
          <a:p>
            <a:pPr lvl="1"/>
            <a:r>
              <a:rPr lang="cs-CZ" dirty="0" smtClean="0"/>
              <a:t>Národní muzeum: výstava Peníze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939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5768" y="260648"/>
            <a:ext cx="8229600" cy="1399032"/>
          </a:xfrm>
        </p:spPr>
        <p:txBody>
          <a:bodyPr>
            <a:normAutofit/>
          </a:bodyPr>
          <a:lstStyle/>
          <a:p>
            <a:r>
              <a:rPr lang="cs-CZ" dirty="0" smtClean="0"/>
              <a:t>další / pro zajímavost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507288" cy="4975192"/>
          </a:xfrm>
        </p:spPr>
        <p:txBody>
          <a:bodyPr>
            <a:normAutofit fontScale="77500" lnSpcReduction="20000"/>
          </a:bodyPr>
          <a:lstStyle/>
          <a:p>
            <a:pPr marL="64008" indent="0">
              <a:buNone/>
            </a:pPr>
            <a:r>
              <a:rPr lang="cs-CZ" b="1" dirty="0" smtClean="0"/>
              <a:t>MCD</a:t>
            </a:r>
            <a:r>
              <a:rPr lang="cs-CZ" dirty="0" smtClean="0"/>
              <a:t> </a:t>
            </a:r>
            <a:r>
              <a:rPr lang="cs-CZ" sz="2100" dirty="0" smtClean="0"/>
              <a:t>.. </a:t>
            </a:r>
            <a:r>
              <a:rPr lang="cs-CZ" sz="2100" dirty="0" err="1" smtClean="0"/>
              <a:t>Directive</a:t>
            </a:r>
            <a:r>
              <a:rPr lang="cs-CZ" sz="2100" dirty="0" smtClean="0"/>
              <a:t> 2014/17/EU </a:t>
            </a:r>
            <a:r>
              <a:rPr lang="cs-CZ" sz="2100" dirty="0" err="1" smtClean="0"/>
              <a:t>of</a:t>
            </a:r>
            <a:r>
              <a:rPr lang="cs-CZ" sz="2100" dirty="0" smtClean="0"/>
              <a:t> </a:t>
            </a:r>
            <a:r>
              <a:rPr lang="cs-CZ" sz="2100" dirty="0" err="1" smtClean="0"/>
              <a:t>the</a:t>
            </a:r>
            <a:r>
              <a:rPr lang="cs-CZ" sz="2100" dirty="0" smtClean="0"/>
              <a:t> </a:t>
            </a:r>
            <a:r>
              <a:rPr lang="cs-CZ" sz="2100" dirty="0" err="1" smtClean="0"/>
              <a:t>European</a:t>
            </a:r>
            <a:r>
              <a:rPr lang="cs-CZ" sz="2100" dirty="0" smtClean="0"/>
              <a:t> </a:t>
            </a:r>
            <a:r>
              <a:rPr lang="cs-CZ" sz="2100" dirty="0" err="1" smtClean="0"/>
              <a:t>Parliament</a:t>
            </a:r>
            <a:r>
              <a:rPr lang="cs-CZ" sz="2100" dirty="0" smtClean="0"/>
              <a:t> and </a:t>
            </a:r>
            <a:r>
              <a:rPr lang="cs-CZ" sz="2100" dirty="0" err="1" smtClean="0"/>
              <a:t>of</a:t>
            </a:r>
            <a:r>
              <a:rPr lang="cs-CZ" sz="2100" dirty="0" smtClean="0"/>
              <a:t> </a:t>
            </a:r>
            <a:r>
              <a:rPr lang="cs-CZ" sz="2100" dirty="0" err="1" smtClean="0"/>
              <a:t>the</a:t>
            </a:r>
            <a:r>
              <a:rPr lang="cs-CZ" sz="2100" dirty="0" smtClean="0"/>
              <a:t> </a:t>
            </a:r>
            <a:r>
              <a:rPr lang="cs-CZ" sz="2100" dirty="0" err="1" smtClean="0"/>
              <a:t>Council</a:t>
            </a:r>
            <a:r>
              <a:rPr lang="cs-CZ" sz="2100" dirty="0" smtClean="0"/>
              <a:t> </a:t>
            </a:r>
            <a:r>
              <a:rPr lang="cs-CZ" sz="2100" dirty="0" err="1" smtClean="0"/>
              <a:t>of</a:t>
            </a:r>
            <a:r>
              <a:rPr lang="cs-CZ" sz="2100" dirty="0" smtClean="0"/>
              <a:t> 4.2.2014 on </a:t>
            </a:r>
            <a:r>
              <a:rPr lang="cs-CZ" sz="2100" dirty="0" err="1" smtClean="0"/>
              <a:t>credit</a:t>
            </a:r>
            <a:r>
              <a:rPr lang="cs-CZ" sz="2100" dirty="0" smtClean="0"/>
              <a:t> </a:t>
            </a:r>
            <a:r>
              <a:rPr lang="cs-CZ" sz="2100" dirty="0" err="1" smtClean="0"/>
              <a:t>agreements</a:t>
            </a:r>
            <a:r>
              <a:rPr lang="cs-CZ" sz="2100" dirty="0" smtClean="0"/>
              <a:t> </a:t>
            </a:r>
            <a:r>
              <a:rPr lang="cs-CZ" sz="2100" dirty="0" err="1" smtClean="0"/>
              <a:t>for</a:t>
            </a:r>
            <a:r>
              <a:rPr lang="cs-CZ" sz="2100" dirty="0" smtClean="0"/>
              <a:t> </a:t>
            </a:r>
            <a:r>
              <a:rPr lang="cs-CZ" sz="2100" dirty="0" err="1" smtClean="0"/>
              <a:t>consumers</a:t>
            </a:r>
            <a:r>
              <a:rPr lang="cs-CZ" sz="2100" dirty="0" smtClean="0"/>
              <a:t> </a:t>
            </a:r>
            <a:r>
              <a:rPr lang="cs-CZ" sz="2100" dirty="0" err="1" smtClean="0"/>
              <a:t>relating</a:t>
            </a:r>
            <a:r>
              <a:rPr lang="cs-CZ" sz="2100" dirty="0" smtClean="0"/>
              <a:t> to </a:t>
            </a:r>
            <a:r>
              <a:rPr lang="cs-CZ" sz="2100" dirty="0" err="1" smtClean="0"/>
              <a:t>residential</a:t>
            </a:r>
            <a:r>
              <a:rPr lang="cs-CZ" sz="2100" dirty="0" smtClean="0"/>
              <a:t> </a:t>
            </a:r>
            <a:r>
              <a:rPr lang="cs-CZ" sz="2100" dirty="0" err="1" smtClean="0"/>
              <a:t>immovable</a:t>
            </a:r>
            <a:r>
              <a:rPr lang="cs-CZ" sz="2100" dirty="0" smtClean="0"/>
              <a:t> </a:t>
            </a:r>
            <a:r>
              <a:rPr lang="cs-CZ" sz="2100" dirty="0" err="1" smtClean="0"/>
              <a:t>property</a:t>
            </a:r>
            <a:endParaRPr lang="cs-CZ" sz="2100" dirty="0"/>
          </a:p>
          <a:p>
            <a:r>
              <a:rPr lang="cs-CZ" dirty="0" smtClean="0"/>
              <a:t>kapitola 2, článek 6 – </a:t>
            </a:r>
            <a:r>
              <a:rPr lang="cs-CZ" dirty="0" err="1" smtClean="0"/>
              <a:t>Financial</a:t>
            </a:r>
            <a:r>
              <a:rPr lang="cs-CZ" dirty="0" smtClean="0"/>
              <a:t> </a:t>
            </a:r>
            <a:r>
              <a:rPr lang="cs-CZ" dirty="0" err="1" smtClean="0"/>
              <a:t>education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consumers</a:t>
            </a:r>
            <a:endParaRPr lang="cs-CZ" dirty="0"/>
          </a:p>
          <a:p>
            <a:pPr lvl="1"/>
            <a:r>
              <a:rPr lang="en-US" dirty="0" smtClean="0"/>
              <a:t>1</a:t>
            </a:r>
            <a:r>
              <a:rPr lang="en-US" dirty="0"/>
              <a:t>. Member States shall promote measures that support the </a:t>
            </a:r>
            <a:r>
              <a:rPr lang="en-US" b="1" dirty="0"/>
              <a:t>education of consumers in relation to responsible borrowing and debt management, in particular in relation to mortgage credit agreements</a:t>
            </a:r>
            <a:r>
              <a:rPr lang="en-US" dirty="0"/>
              <a:t>. Clear and general information on the credit granting process is necessary in order to guide consumers, </a:t>
            </a:r>
            <a:r>
              <a:rPr lang="en-US" b="1" dirty="0"/>
              <a:t>especially those who take out a mortgage credit for the first time</a:t>
            </a:r>
            <a:r>
              <a:rPr lang="en-US" dirty="0"/>
              <a:t>. Information regarding the guidance that consumer </a:t>
            </a:r>
            <a:r>
              <a:rPr lang="en-US" dirty="0" err="1"/>
              <a:t>organisations</a:t>
            </a:r>
            <a:r>
              <a:rPr lang="en-US" dirty="0"/>
              <a:t> and national authorities may provide to consumers, is also </a:t>
            </a:r>
            <a:r>
              <a:rPr lang="en-US" dirty="0" smtClean="0"/>
              <a:t>necessary.</a:t>
            </a:r>
            <a:endParaRPr lang="cs-CZ" dirty="0" smtClean="0"/>
          </a:p>
          <a:p>
            <a:pPr lvl="1"/>
            <a:endParaRPr lang="cs-CZ" dirty="0" smtClean="0"/>
          </a:p>
          <a:p>
            <a:pPr lvl="1"/>
            <a:r>
              <a:rPr lang="en-US" dirty="0" smtClean="0"/>
              <a:t>2</a:t>
            </a:r>
            <a:r>
              <a:rPr lang="en-US" dirty="0"/>
              <a:t>. The Commission shall publish an assessment of the financial education available to consumers in the Member States and </a:t>
            </a:r>
            <a:r>
              <a:rPr lang="en-US" b="1" dirty="0"/>
              <a:t>identify examples of best practices </a:t>
            </a:r>
            <a:r>
              <a:rPr lang="en-US" dirty="0"/>
              <a:t>which could be further developed in order to increase the financial awareness of consumers</a:t>
            </a:r>
            <a:r>
              <a:rPr lang="en-US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21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99592" y="620688"/>
            <a:ext cx="8062912" cy="1368152"/>
          </a:xfrm>
        </p:spPr>
        <p:txBody>
          <a:bodyPr>
            <a:normAutofit fontScale="90000"/>
          </a:bodyPr>
          <a:lstStyle/>
          <a:p>
            <a:pPr algn="l">
              <a:tabLst>
                <a:tab pos="542925" algn="l"/>
                <a:tab pos="1076325" algn="l"/>
                <a:tab pos="1619250" algn="l"/>
              </a:tabLst>
            </a:pPr>
            <a:r>
              <a:rPr lang="cs-CZ" sz="4000" dirty="0" smtClean="0"/>
              <a:t>	</a:t>
            </a:r>
            <a:r>
              <a:rPr lang="cs-CZ" sz="4000" dirty="0" smtClean="0"/>
              <a:t>děkuji </a:t>
            </a:r>
            <a:r>
              <a:rPr lang="cs-CZ" sz="4000" dirty="0" smtClean="0"/>
              <a:t>za </a:t>
            </a:r>
            <a:r>
              <a:rPr lang="cs-CZ" sz="4000" dirty="0" smtClean="0"/>
              <a:t>pozornost</a:t>
            </a:r>
            <a:br>
              <a:rPr lang="cs-CZ" sz="4000" dirty="0" smtClean="0"/>
            </a:br>
            <a:r>
              <a:rPr lang="cs-CZ" sz="4000" dirty="0"/>
              <a:t>	</a:t>
            </a:r>
            <a:r>
              <a:rPr lang="cs-CZ" sz="4000" dirty="0" smtClean="0"/>
              <a:t>	diskuse</a:t>
            </a:r>
            <a:br>
              <a:rPr lang="cs-CZ" sz="4000" dirty="0" smtClean="0"/>
            </a:br>
            <a:r>
              <a:rPr lang="cs-CZ" sz="4000" dirty="0" smtClean="0"/>
              <a:t>			otázky</a:t>
            </a:r>
            <a:endParaRPr lang="cs-CZ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2276872"/>
            <a:ext cx="9142123" cy="3600400"/>
          </a:xfrm>
        </p:spPr>
        <p:txBody>
          <a:bodyPr>
            <a:normAutofit/>
          </a:bodyPr>
          <a:lstStyle/>
          <a:p>
            <a:r>
              <a:rPr lang="cs-CZ" sz="2200" dirty="0" smtClean="0"/>
              <a:t>odd. Retailové finanční služby a ochrana</a:t>
            </a:r>
          </a:p>
          <a:p>
            <a:r>
              <a:rPr lang="cs-CZ" sz="2200" dirty="0" smtClean="0"/>
              <a:t>spotřebitele na finančním trhu</a:t>
            </a:r>
          </a:p>
          <a:p>
            <a:r>
              <a:rPr lang="cs-CZ" sz="2200" dirty="0" smtClean="0"/>
              <a:t>Ministerstvo financí ČR</a:t>
            </a:r>
          </a:p>
          <a:p>
            <a:endParaRPr lang="cs-CZ" sz="2400" dirty="0" smtClean="0"/>
          </a:p>
          <a:p>
            <a:r>
              <a:rPr lang="cs-CZ" sz="2300" dirty="0"/>
              <a:t>michaela.dlouha@mfcr.cz</a:t>
            </a:r>
          </a:p>
          <a:p>
            <a:r>
              <a:rPr lang="cs-CZ" sz="2300" dirty="0" smtClean="0"/>
              <a:t>Michaela </a:t>
            </a:r>
            <a:r>
              <a:rPr lang="cs-CZ" sz="2300" dirty="0"/>
              <a:t>Dlouhá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5664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5768" y="260648"/>
            <a:ext cx="8229600" cy="1399032"/>
          </a:xfrm>
        </p:spPr>
        <p:txBody>
          <a:bodyPr>
            <a:normAutofit/>
          </a:bodyPr>
          <a:lstStyle/>
          <a:p>
            <a:r>
              <a:rPr lang="cs-CZ" sz="3700" dirty="0" smtClean="0"/>
              <a:t>Definice finanční gramotnosti (1)</a:t>
            </a:r>
            <a:endParaRPr lang="cs-CZ" sz="37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507288" cy="4572000"/>
          </a:xfrm>
        </p:spPr>
        <p:txBody>
          <a:bodyPr>
            <a:normAutofit/>
          </a:bodyPr>
          <a:lstStyle/>
          <a:p>
            <a:r>
              <a:rPr lang="cs-CZ" dirty="0" smtClean="0"/>
              <a:t>FG je </a:t>
            </a:r>
            <a:r>
              <a:rPr lang="cs-CZ" b="1" dirty="0" smtClean="0"/>
              <a:t>klíčová kompetence </a:t>
            </a:r>
            <a:r>
              <a:rPr lang="cs-CZ" dirty="0" smtClean="0"/>
              <a:t>každého </a:t>
            </a:r>
            <a:r>
              <a:rPr lang="cs-CZ" dirty="0" smtClean="0"/>
              <a:t>člověka</a:t>
            </a:r>
          </a:p>
          <a:p>
            <a:endParaRPr lang="cs-CZ" dirty="0" smtClean="0"/>
          </a:p>
          <a:p>
            <a:r>
              <a:rPr lang="cs-CZ" dirty="0" smtClean="0"/>
              <a:t>tvoří ji soubor </a:t>
            </a:r>
            <a:r>
              <a:rPr lang="cs-CZ" b="1" dirty="0" smtClean="0"/>
              <a:t>znalostí, dovedností a hodnotových postojů</a:t>
            </a:r>
            <a:r>
              <a:rPr lang="cs-CZ" dirty="0" smtClean="0"/>
              <a:t> občana nezbytných k tomu, aby finančně </a:t>
            </a:r>
            <a:r>
              <a:rPr lang="cs-CZ" b="1" dirty="0" smtClean="0"/>
              <a:t>zabezpečil sebe a svou rodinu</a:t>
            </a:r>
            <a:r>
              <a:rPr lang="cs-CZ" dirty="0" smtClean="0"/>
              <a:t> v současné společnosti a aktivně vystupoval na trhu finančních produktů a služeb</a:t>
            </a:r>
          </a:p>
        </p:txBody>
      </p:sp>
    </p:spTree>
    <p:extLst>
      <p:ext uri="{BB962C8B-B14F-4D97-AF65-F5344CB8AC3E}">
        <p14:creationId xmlns:p14="http://schemas.microsoft.com/office/powerpoint/2010/main" val="290454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5768" y="260648"/>
            <a:ext cx="8229600" cy="1399032"/>
          </a:xfrm>
        </p:spPr>
        <p:txBody>
          <a:bodyPr>
            <a:normAutofit/>
          </a:bodyPr>
          <a:lstStyle/>
          <a:p>
            <a:r>
              <a:rPr lang="cs-CZ" sz="3700" dirty="0" smtClean="0"/>
              <a:t>Definice finanční gramotnosti (2)</a:t>
            </a:r>
            <a:endParaRPr lang="cs-CZ" sz="37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507288" cy="4572000"/>
          </a:xfrm>
        </p:spPr>
        <p:txBody>
          <a:bodyPr>
            <a:normAutofit/>
          </a:bodyPr>
          <a:lstStyle/>
          <a:p>
            <a:r>
              <a:rPr lang="cs-CZ" dirty="0" smtClean="0"/>
              <a:t>finančně gramotný občan se orientuje v oblasti peněz a cen a je schopen </a:t>
            </a:r>
            <a:r>
              <a:rPr lang="cs-CZ" b="1" dirty="0" smtClean="0"/>
              <a:t>odpovědně spravovat osobní a rodinný rozpočet</a:t>
            </a:r>
            <a:r>
              <a:rPr lang="cs-CZ" dirty="0" smtClean="0"/>
              <a:t> včetně správy finančních aktiv a finančních závazků </a:t>
            </a:r>
            <a:r>
              <a:rPr lang="cs-CZ" b="1" dirty="0" smtClean="0"/>
              <a:t>s ohledem na měnící se životní </a:t>
            </a:r>
            <a:r>
              <a:rPr lang="cs-CZ" b="1" dirty="0" smtClean="0"/>
              <a:t>situace</a:t>
            </a:r>
          </a:p>
          <a:p>
            <a:endParaRPr lang="cs-CZ" dirty="0" smtClean="0"/>
          </a:p>
          <a:p>
            <a:r>
              <a:rPr lang="cs-CZ" dirty="0" smtClean="0"/>
              <a:t>FG má 3 složky – peněžní, cenovou a rozpočtovou</a:t>
            </a:r>
          </a:p>
        </p:txBody>
      </p:sp>
    </p:spTree>
    <p:extLst>
      <p:ext uri="{BB962C8B-B14F-4D97-AF65-F5344CB8AC3E}">
        <p14:creationId xmlns:p14="http://schemas.microsoft.com/office/powerpoint/2010/main" val="162929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5768" y="260648"/>
            <a:ext cx="8229600" cy="1399032"/>
          </a:xfrm>
        </p:spPr>
        <p:txBody>
          <a:bodyPr>
            <a:normAutofit/>
          </a:bodyPr>
          <a:lstStyle/>
          <a:p>
            <a:r>
              <a:rPr lang="cs-CZ" sz="3100" dirty="0" smtClean="0"/>
              <a:t>Definice finančního vzdělávání (OECD)</a:t>
            </a:r>
            <a:endParaRPr lang="cs-CZ" sz="31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507288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Financial education is the process by which individuals improve their understanding of </a:t>
            </a:r>
            <a:r>
              <a:rPr lang="en-US" dirty="0" smtClean="0"/>
              <a:t>financial</a:t>
            </a:r>
            <a:r>
              <a:rPr lang="cs-CZ" dirty="0" smtClean="0"/>
              <a:t> </a:t>
            </a:r>
            <a:r>
              <a:rPr lang="en-US" dirty="0" smtClean="0"/>
              <a:t>products </a:t>
            </a:r>
            <a:r>
              <a:rPr lang="en-US" dirty="0"/>
              <a:t>and concepts; and through information, instruction and/or objective advice develop the </a:t>
            </a:r>
            <a:r>
              <a:rPr lang="en-US" dirty="0" smtClean="0"/>
              <a:t>skills</a:t>
            </a:r>
            <a:r>
              <a:rPr lang="cs-CZ" dirty="0" smtClean="0"/>
              <a:t> </a:t>
            </a:r>
            <a:r>
              <a:rPr lang="en-US" dirty="0" smtClean="0"/>
              <a:t>and </a:t>
            </a:r>
            <a:r>
              <a:rPr lang="en-US" dirty="0"/>
              <a:t>confidence to </a:t>
            </a:r>
            <a:r>
              <a:rPr lang="en-US" b="1" dirty="0"/>
              <a:t>become more aware of financial risks and opportunities, to make informed choices</a:t>
            </a:r>
            <a:r>
              <a:rPr lang="en-US" b="1" dirty="0" smtClean="0"/>
              <a:t>,</a:t>
            </a:r>
            <a:r>
              <a:rPr lang="cs-CZ" b="1" dirty="0" smtClean="0"/>
              <a:t> </a:t>
            </a:r>
            <a:r>
              <a:rPr lang="en-US" b="1" dirty="0" smtClean="0"/>
              <a:t>to </a:t>
            </a:r>
            <a:r>
              <a:rPr lang="en-US" b="1" dirty="0"/>
              <a:t>know where to go for help, and to take other effective actions to improve their financial </a:t>
            </a:r>
            <a:r>
              <a:rPr lang="en-US" b="1" dirty="0" smtClean="0"/>
              <a:t>well-being</a:t>
            </a:r>
            <a:r>
              <a:rPr lang="cs-CZ" b="1" dirty="0" smtClean="0"/>
              <a:t> and protection</a:t>
            </a:r>
            <a:r>
              <a:rPr lang="cs-CZ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98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Strategické </a:t>
            </a:r>
            <a:r>
              <a:rPr lang="cs-CZ" dirty="0"/>
              <a:t>dokumenty</a:t>
            </a:r>
            <a:br>
              <a:rPr lang="cs-CZ" dirty="0"/>
            </a:br>
            <a:r>
              <a:rPr lang="cs-CZ" dirty="0" smtClean="0"/>
              <a:t>Ochrana spotřebitele na </a:t>
            </a:r>
            <a:r>
              <a:rPr lang="cs-CZ" dirty="0" err="1" smtClean="0"/>
              <a:t>fin</a:t>
            </a:r>
            <a:r>
              <a:rPr lang="cs-CZ" dirty="0" smtClean="0"/>
              <a:t>. trhu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4939"/>
            <a:ext cx="9144000" cy="4067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394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5768" y="260648"/>
            <a:ext cx="8229600" cy="1399032"/>
          </a:xfrm>
        </p:spPr>
        <p:txBody>
          <a:bodyPr/>
          <a:lstStyle/>
          <a:p>
            <a:r>
              <a:rPr lang="cs-CZ" dirty="0" smtClean="0"/>
              <a:t>Jak to všechno začalo ..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507288" cy="4572000"/>
          </a:xfrm>
        </p:spPr>
        <p:txBody>
          <a:bodyPr>
            <a:normAutofit lnSpcReduction="10000"/>
          </a:bodyPr>
          <a:lstStyle/>
          <a:p>
            <a:pPr marL="64008" indent="0">
              <a:buNone/>
            </a:pPr>
            <a:r>
              <a:rPr lang="cs-CZ" b="1" dirty="0" smtClean="0"/>
              <a:t>usnesení vlády č. 1594 o zlepšení podmínek v bankovním sektoru </a:t>
            </a:r>
            <a:r>
              <a:rPr lang="cs-CZ" dirty="0" smtClean="0"/>
              <a:t>(7.12.2005)</a:t>
            </a:r>
          </a:p>
          <a:p>
            <a:r>
              <a:rPr lang="cs-CZ" dirty="0" smtClean="0"/>
              <a:t>do 31.12.2005: Expertní pracovní skupina pro finanční sektor (MF, MPO, finanční instituce, spotřebitelské organizace)</a:t>
            </a:r>
          </a:p>
          <a:p>
            <a:r>
              <a:rPr lang="cs-CZ" dirty="0" smtClean="0"/>
              <a:t>do 30.9.2006: systém budování FG na základních a středních školách</a:t>
            </a:r>
          </a:p>
          <a:p>
            <a:r>
              <a:rPr lang="cs-CZ" dirty="0" smtClean="0"/>
              <a:t>ČNB+ÚOHS+ÚOOÚ: spolupráce na transparentnosti finančního sektoru a posilování ochrany klientů</a:t>
            </a:r>
          </a:p>
        </p:txBody>
      </p:sp>
    </p:spTree>
    <p:extLst>
      <p:ext uri="{BB962C8B-B14F-4D97-AF65-F5344CB8AC3E}">
        <p14:creationId xmlns:p14="http://schemas.microsoft.com/office/powerpoint/2010/main" val="331396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lent">
  <a:themeElements>
    <a:clrScheme name="Talent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Talent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alent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524</TotalTime>
  <Words>1918</Words>
  <Application>Microsoft Office PowerPoint</Application>
  <PresentationFormat>Předvádění na obrazovce (4:3)</PresentationFormat>
  <Paragraphs>223</Paragraphs>
  <Slides>49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49</vt:i4>
      </vt:variant>
    </vt:vector>
  </HeadingPairs>
  <TitlesOfParts>
    <vt:vector size="50" baseType="lpstr">
      <vt:lpstr>Talent</vt:lpstr>
      <vt:lpstr>Proč se finančně vzdělávat?</vt:lpstr>
      <vt:lpstr>Obsah</vt:lpstr>
      <vt:lpstr>Co vás čeká (1)</vt:lpstr>
      <vt:lpstr>Co vás čeká (2)</vt:lpstr>
      <vt:lpstr>Definice finanční gramotnosti (1)</vt:lpstr>
      <vt:lpstr>Definice finanční gramotnosti (2)</vt:lpstr>
      <vt:lpstr>Definice finančního vzdělávání (OECD)</vt:lpstr>
      <vt:lpstr> Strategické dokumenty Ochrana spotřebitele na fin. trhu </vt:lpstr>
      <vt:lpstr>Jak to všechno začalo ..</vt:lpstr>
      <vt:lpstr>PSFV</vt:lpstr>
      <vt:lpstr>Ochrana spotřebitele</vt:lpstr>
      <vt:lpstr>Strategie FV (1)</vt:lpstr>
      <vt:lpstr>Strategie FV (2)</vt:lpstr>
      <vt:lpstr>Strategie FV (3)</vt:lpstr>
      <vt:lpstr>1. pilíř FG (1)</vt:lpstr>
      <vt:lpstr>1. pilíř FG (2)</vt:lpstr>
      <vt:lpstr>1. pilíř FG (3)</vt:lpstr>
      <vt:lpstr>1. pilíř FG (4)</vt:lpstr>
      <vt:lpstr>Národní strategie FV (1)</vt:lpstr>
      <vt:lpstr>Národní strategie FV (2)</vt:lpstr>
      <vt:lpstr>Národní strategie FV (3)</vt:lpstr>
      <vt:lpstr>Národní strategie FV (4)</vt:lpstr>
      <vt:lpstr>Principy nezávislosti (1)</vt:lpstr>
      <vt:lpstr>Principy nezávislosti (2)</vt:lpstr>
      <vt:lpstr>Principy nezávislosti (3)</vt:lpstr>
      <vt:lpstr>Principy nezávislosti (4)</vt:lpstr>
      <vt:lpstr>Principy nezávislosti (5)</vt:lpstr>
      <vt:lpstr>Měření úrovně fin. gramotnosti</vt:lpstr>
      <vt:lpstr>Měření úrovně FG (1)</vt:lpstr>
      <vt:lpstr>Měření úrovně FG (2)</vt:lpstr>
      <vt:lpstr>Měření úrovně FG (3)</vt:lpstr>
      <vt:lpstr>Měření úrovně FG (4)</vt:lpstr>
      <vt:lpstr>Měření úrovně FG (5)</vt:lpstr>
      <vt:lpstr>Měření úrovně FG (6)</vt:lpstr>
      <vt:lpstr>Měření úrovně FG (7)</vt:lpstr>
      <vt:lpstr>Měření úrovně FG (8)</vt:lpstr>
      <vt:lpstr>Spolupráce s ostatními subjekty</vt:lpstr>
      <vt:lpstr>OECD</vt:lpstr>
      <vt:lpstr>G20</vt:lpstr>
      <vt:lpstr>Child and Youth Finance International</vt:lpstr>
      <vt:lpstr>Aliance proti dluhům</vt:lpstr>
      <vt:lpstr>dotační program</vt:lpstr>
      <vt:lpstr>SEKO</vt:lpstr>
      <vt:lpstr>záštity</vt:lpstr>
      <vt:lpstr>Současné a plánované aktivity</vt:lpstr>
      <vt:lpstr>Proč se finančně vzdělávat?</vt:lpstr>
      <vt:lpstr>další formy komunikace</vt:lpstr>
      <vt:lpstr>další / pro zajímavost</vt:lpstr>
      <vt:lpstr> děkuji za pozornost   diskuse    otázky</vt:lpstr>
    </vt:vector>
  </TitlesOfParts>
  <Company>Ministerstvo financí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Proč se finančně vzdělávat?</dc:title>
  <dc:creator>Dlouhá Michaela Ing.</dc:creator>
  <cp:lastModifiedBy>Dlouhá Michaela Ing.</cp:lastModifiedBy>
  <cp:revision>85</cp:revision>
  <cp:lastPrinted>2014-03-11T17:58:02Z</cp:lastPrinted>
  <dcterms:created xsi:type="dcterms:W3CDTF">2014-03-10T15:08:24Z</dcterms:created>
  <dcterms:modified xsi:type="dcterms:W3CDTF">2014-03-12T17:01:36Z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-1229302095</vt:i4>
  </property>
  <property fmtid="{D5CDD505-2E9C-101B-9397-08002B2CF9AE}" pid="3" name="_NewReviewCycle">
    <vt:lpwstr/>
  </property>
  <property fmtid="{D5CDD505-2E9C-101B-9397-08002B2CF9AE}" pid="4" name="_EmailSubject">
    <vt:lpwstr>prezentace FG</vt:lpwstr>
  </property>
  <property fmtid="{D5CDD505-2E9C-101B-9397-08002B2CF9AE}" pid="5" name="_AuthorEmail">
    <vt:lpwstr>Michaela.Dlouha@mfcr.cz</vt:lpwstr>
  </property>
  <property fmtid="{D5CDD505-2E9C-101B-9397-08002B2CF9AE}" pid="6" name="_AuthorEmailDisplayName">
    <vt:lpwstr>Dlouhá Michaela Ing.</vt:lpwstr>
  </property>
</Properties>
</file>