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4"/>
  </p:notesMasterIdLst>
  <p:handoutMasterIdLst>
    <p:handoutMasterId r:id="rId25"/>
  </p:handoutMasterIdLst>
  <p:sldIdLst>
    <p:sldId id="309" r:id="rId3"/>
    <p:sldId id="311" r:id="rId4"/>
    <p:sldId id="454" r:id="rId5"/>
    <p:sldId id="455" r:id="rId6"/>
    <p:sldId id="456" r:id="rId7"/>
    <p:sldId id="457" r:id="rId8"/>
    <p:sldId id="458" r:id="rId9"/>
    <p:sldId id="459" r:id="rId10"/>
    <p:sldId id="460" r:id="rId11"/>
    <p:sldId id="461" r:id="rId12"/>
    <p:sldId id="462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326" r:id="rId23"/>
  </p:sldIdLst>
  <p:sldSz cx="9144000" cy="6858000" type="screen4x3"/>
  <p:notesSz cx="6813550" cy="994886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9" autoAdjust="0"/>
    <p:restoredTop sz="94747" autoAdjust="0"/>
  </p:normalViewPr>
  <p:slideViewPr>
    <p:cSldViewPr>
      <p:cViewPr>
        <p:scale>
          <a:sx n="100" d="100"/>
          <a:sy n="100" d="100"/>
        </p:scale>
        <p:origin x="-1140" y="-174"/>
      </p:cViewPr>
      <p:guideLst>
        <p:guide orient="horz" pos="709"/>
        <p:guide orient="horz" pos="3884"/>
        <p:guide orient="horz" pos="1117"/>
        <p:guide orient="horz" pos="4058"/>
        <p:guide pos="2880"/>
        <p:guide pos="581"/>
        <p:guide pos="5465"/>
        <p:guide pos="17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1938" y="-90"/>
      </p:cViewPr>
      <p:guideLst>
        <p:guide orient="horz" pos="3134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812E34A3-390F-4D51-9B26-48B04B4A1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372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5988"/>
            <a:ext cx="545147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BAEC0998-52B5-43ED-8B76-D759644F4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333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7714C-E71F-4230-AC5A-276FAD7989DE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21276-4545-492E-8331-D422A8D13D84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15" descr="pruh_TITL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logo_econ_W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7" descr="text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EEFC-BE1F-4D32-801E-E91CB7789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EBD69-28D5-48DB-AE94-374ADB3956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8C1C-9889-4ACF-90F2-08A7B2F2E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3F53B-1533-49BD-9006-C102841230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DAB5-3947-4380-84EB-F518F45D4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42786-EA74-4E22-942F-853F65DD7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EC647-2E30-4CC0-B59A-835A718A1A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534C-075B-4EC2-AF2D-05C2528848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4D145-584A-4710-A02A-D36F052D45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F8BA-4D99-4BE4-9191-1A2E481E7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C96C-6F79-4BE5-8BAF-78C7EB9AB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4FCC-4A77-4CCB-A45D-7A18E2B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7989-D81F-42B2-9ADF-191969787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43AF0-1BB7-4C35-A283-676209682F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79773-A51F-4A76-9A07-17E37F27F5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F05FA-2EFB-4395-A115-7CC3F060D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62996-CA91-412C-8EDA-09CC0964B4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827C-1296-4651-BEF6-A4FFEA63D7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4463B-246D-4E50-B0A3-23D94530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AEA72-317C-4C96-9E6D-14C80D5FED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53C92-1E02-428D-8420-21FDD653B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07E62-D810-4FFC-9873-DBCAD0F77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1027" name="Picture 11" descr="tex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AF2182B8-158C-4702-99B3-47FC64570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2" name="Picture 7" descr="pruh_normal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8" descr="pruh_normal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cs-CZ" sz="1200" b="1" smtClean="0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7D1C66AF-2E6D-4513-BEDF-32B5964D0B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3" name="Picture 6" descr="pruh_TITL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7" descr="logo_econ_W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text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psv.cz/cs/8" TargetMode="External"/><Relationship Id="rId3" Type="http://schemas.openxmlformats.org/officeDocument/2006/relationships/hyperlink" Target="http://www.mpsv.cz/cs/6" TargetMode="External"/><Relationship Id="rId7" Type="http://schemas.openxmlformats.org/officeDocument/2006/relationships/hyperlink" Target="http://www.mpsv.cz/cs/9" TargetMode="External"/><Relationship Id="rId2" Type="http://schemas.openxmlformats.org/officeDocument/2006/relationships/hyperlink" Target="http://www.mpsv.cz/cs/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cs/1349" TargetMode="External"/><Relationship Id="rId5" Type="http://schemas.openxmlformats.org/officeDocument/2006/relationships/hyperlink" Target="http://www.mpsv.cz/cs/7" TargetMode="External"/><Relationship Id="rId4" Type="http://schemas.openxmlformats.org/officeDocument/2006/relationships/hyperlink" Target="http://www.mpsv.cz/cs/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urzy.cz/makroekonomika/nezamestnanos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urzy.cz/makroekonomika/nezamestnanost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psv.cz/files/clanky/16012/MPSV_Vyvoj_vybranych_ukazatelu_Cj.pdf" TargetMode="External"/><Relationship Id="rId3" Type="http://schemas.openxmlformats.org/officeDocument/2006/relationships/hyperlink" Target="http://www.mpsv.cz/ISPVcharavypis.php?chara%5b%5d=0&amp;ok=Zobrazit+charakteristiky" TargetMode="External"/><Relationship Id="rId7" Type="http://schemas.openxmlformats.org/officeDocument/2006/relationships/hyperlink" Target="http://www.mpsv.cz/cs/869" TargetMode="External"/><Relationship Id="rId2" Type="http://schemas.openxmlformats.org/officeDocument/2006/relationships/hyperlink" Target="http://www.mpsv.cz/files/clanky/16668/analyza_1q_201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psv.cz/cs/871" TargetMode="External"/><Relationship Id="rId5" Type="http://schemas.openxmlformats.org/officeDocument/2006/relationships/hyperlink" Target="http://www.mpsv.cz/files/clanky/16289/ISPV_132_MZS.pdf" TargetMode="External"/><Relationship Id="rId4" Type="http://schemas.openxmlformats.org/officeDocument/2006/relationships/hyperlink" Target="http://www.mpsv.cz/ISPV.ph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11853" TargetMode="External"/><Relationship Id="rId2" Type="http://schemas.openxmlformats.org/officeDocument/2006/relationships/hyperlink" Target="http://www.mpsv.cz/cs/1185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psv.cz/files/clanky/11905/letak_ziv_minimum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psv.cz/cs/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6715140" y="6429396"/>
            <a:ext cx="1785950" cy="428604"/>
          </a:xfrm>
        </p:spPr>
        <p:txBody>
          <a:bodyPr/>
          <a:lstStyle/>
          <a:p>
            <a:pPr>
              <a:defRPr/>
            </a:pPr>
            <a:r>
              <a:rPr lang="nl-NL" dirty="0"/>
              <a:t>Ing. </a:t>
            </a:r>
            <a:r>
              <a:rPr lang="cs-CZ" dirty="0" smtClean="0"/>
              <a:t>Barbora Chmelíková</a:t>
            </a:r>
            <a:r>
              <a:rPr lang="nl-NL" dirty="0" smtClean="0"/>
              <a:t>               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23331-8E83-43C7-A219-A57136EC7C03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Životní situace a jejich řešení</a:t>
            </a:r>
            <a:b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smtClean="0"/>
              <a:t> </a:t>
            </a:r>
            <a:r>
              <a:rPr lang="cs-CZ" sz="2400" b="0" dirty="0" smtClean="0"/>
              <a:t/>
            </a:r>
            <a:br>
              <a:rPr lang="cs-CZ" sz="2400" b="0" dirty="0" smtClean="0"/>
            </a:br>
            <a:endParaRPr lang="cs-CZ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857232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Pomoc v hmotné nouzi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357298"/>
            <a:ext cx="7772400" cy="4357687"/>
          </a:xfrm>
        </p:spPr>
        <p:txBody>
          <a:bodyPr/>
          <a:lstStyle/>
          <a:p>
            <a:r>
              <a:rPr lang="cs-CZ" sz="1500" b="1" dirty="0" smtClean="0"/>
              <a:t>Dávky a jejich výplata</a:t>
            </a:r>
          </a:p>
          <a:p>
            <a:pPr lvl="1"/>
            <a:r>
              <a:rPr lang="cs-CZ" sz="1500" dirty="0" smtClean="0"/>
              <a:t>Dávkami, kterými se řeší pomoc v hmotné nouzi, jsou:</a:t>
            </a:r>
          </a:p>
          <a:p>
            <a:pPr lvl="2"/>
            <a:r>
              <a:rPr lang="cs-CZ" sz="1500" dirty="0" smtClean="0"/>
              <a:t>1. příspěvek na živobytí</a:t>
            </a:r>
          </a:p>
          <a:p>
            <a:pPr lvl="2"/>
            <a:r>
              <a:rPr lang="cs-CZ" sz="1500" dirty="0" smtClean="0"/>
              <a:t>2. doplatek na bydlení</a:t>
            </a:r>
          </a:p>
          <a:p>
            <a:pPr lvl="2"/>
            <a:r>
              <a:rPr lang="cs-CZ" sz="1500" dirty="0" smtClean="0"/>
              <a:t>3 . mimořádná okamžitá pomoc</a:t>
            </a:r>
          </a:p>
          <a:p>
            <a:pPr lvl="1"/>
            <a:r>
              <a:rPr lang="cs-CZ" sz="1500" dirty="0" smtClean="0"/>
              <a:t>O dávkách pomoci v hmotné nouzi rozhodují a vyplácejí je příslušné krajské pobočky Úřadu práce ČR</a:t>
            </a:r>
            <a:endParaRPr lang="cs-CZ" sz="1500" b="1" dirty="0" smtClean="0"/>
          </a:p>
          <a:p>
            <a:r>
              <a:rPr lang="cs-CZ" sz="1500" b="1" dirty="0" smtClean="0"/>
              <a:t>1. Příspěvek na živobytí</a:t>
            </a:r>
          </a:p>
          <a:p>
            <a:pPr lvl="1"/>
            <a:r>
              <a:rPr lang="cs-CZ" sz="1500" dirty="0" smtClean="0"/>
              <a:t>Je základní dávkou pomoci v hmotné nouzi, která pomáhá osobě či rodině při nedostatečném příjmu.</a:t>
            </a:r>
          </a:p>
          <a:p>
            <a:pPr lvl="1"/>
            <a:r>
              <a:rPr lang="cs-CZ" sz="1500" dirty="0" smtClean="0"/>
              <a:t>Nárok na příspěvek na živobytí vzniká osobě či rodině, pokud po odečtení přiměřených nákladů na bydlení nedosahuje příjem této osoby či rodiny částky živobytí.</a:t>
            </a:r>
            <a:endParaRPr lang="cs-CZ" sz="1500" b="1" dirty="0" smtClean="0"/>
          </a:p>
          <a:p>
            <a:r>
              <a:rPr lang="cs-CZ" sz="1500" b="1" dirty="0" smtClean="0"/>
              <a:t>2. Doplatek na bydlení</a:t>
            </a:r>
          </a:p>
          <a:p>
            <a:pPr lvl="1"/>
            <a:r>
              <a:rPr lang="cs-CZ" sz="1500" dirty="0" smtClean="0"/>
              <a:t>řeší nedostatek příjmu k uhrazení nákladů na bydlení tam, kde nestačí vlastní příjmy osoby či rodiny včetně příspěvku na bydlení ze systému státní sociální podpory.</a:t>
            </a:r>
            <a:endParaRPr lang="cs-CZ" sz="1500" b="1" dirty="0" smtClean="0"/>
          </a:p>
          <a:p>
            <a:r>
              <a:rPr lang="cs-CZ" sz="1500" b="1" dirty="0" smtClean="0"/>
              <a:t>3. Mimořádná okamžitá pomoc</a:t>
            </a:r>
          </a:p>
          <a:p>
            <a:pPr lvl="1"/>
            <a:r>
              <a:rPr lang="cs-CZ" sz="1500" dirty="0" smtClean="0"/>
              <a:t>Je poskytována osobám, které se ocitnou v situacích, které je nutno bezodkladně řešit. Zákon stanoví šest takových situací (viz </a:t>
            </a:r>
            <a:r>
              <a:rPr lang="cs-CZ" sz="1500" dirty="0" smtClean="0">
                <a:hlinkClick r:id="rId2"/>
              </a:rPr>
              <a:t>zde)</a:t>
            </a:r>
            <a:endParaRPr lang="cs-CZ" sz="1500" b="1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Státní sociální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428736"/>
            <a:ext cx="7772400" cy="4357687"/>
          </a:xfrm>
        </p:spPr>
        <p:txBody>
          <a:bodyPr/>
          <a:lstStyle/>
          <a:p>
            <a:r>
              <a:rPr lang="cs-CZ" sz="1400" dirty="0" smtClean="0"/>
              <a:t>je upravena zákonem č. 117/1995 Sb., o státní sociální podpoře </a:t>
            </a:r>
          </a:p>
          <a:p>
            <a:r>
              <a:rPr lang="cs-CZ" sz="1400" dirty="0" smtClean="0"/>
              <a:t>Podle tohoto zákona se </a:t>
            </a:r>
            <a:r>
              <a:rPr lang="cs-CZ" sz="1400" b="1" dirty="0" smtClean="0"/>
              <a:t>poskytují následující dávky</a:t>
            </a:r>
            <a:r>
              <a:rPr lang="cs-CZ" sz="1400" dirty="0" smtClean="0"/>
              <a:t>:</a:t>
            </a:r>
          </a:p>
          <a:p>
            <a:r>
              <a:rPr lang="cs-CZ" sz="1400" b="1" dirty="0" smtClean="0"/>
              <a:t>Přídavek na dítě</a:t>
            </a:r>
          </a:p>
          <a:p>
            <a:pPr lvl="1"/>
            <a:r>
              <a:rPr lang="cs-CZ" sz="1400" dirty="0" smtClean="0"/>
              <a:t>Přídavek na dítě je základní dlouhodobou dávkou poskytovanou rodinám s dětmi. Nárok mají rodiny s příjmem </a:t>
            </a:r>
            <a:r>
              <a:rPr lang="cs-CZ" sz="1400" b="1" dirty="0" smtClean="0"/>
              <a:t>do 2,4násobku životního minima</a:t>
            </a:r>
            <a:r>
              <a:rPr lang="cs-CZ" sz="1400" dirty="0" smtClean="0"/>
              <a:t>. Přídavek na dítě je poskytován ve třech výších podle věku dítěte.</a:t>
            </a:r>
          </a:p>
          <a:p>
            <a:r>
              <a:rPr lang="cs-CZ" sz="1400" b="1" dirty="0" smtClean="0"/>
              <a:t>Rodičovský příspěvek</a:t>
            </a:r>
          </a:p>
          <a:p>
            <a:pPr lvl="1"/>
            <a:r>
              <a:rPr lang="cs-CZ" sz="1400" dirty="0" smtClean="0"/>
              <a:t>Nárok na rodičovský příspěvek má rodič, který po celý kalendářní měsíc osobně, celodenně a řádně pečuje o dítě, které je nejmladší v rodině, a to až do vyčerpání celkové částky 220 000 Kč, nejdéle do 4 let věku dítěte.</a:t>
            </a:r>
          </a:p>
          <a:p>
            <a:r>
              <a:rPr lang="cs-CZ" sz="1400" b="1" dirty="0" smtClean="0"/>
              <a:t>Příspěvek na bydlení</a:t>
            </a:r>
          </a:p>
          <a:p>
            <a:pPr lvl="1"/>
            <a:r>
              <a:rPr lang="cs-CZ" sz="1400" dirty="0" smtClean="0"/>
              <a:t>přispívá na náklady na bydlení rodinám a jednotlivcům s nízkými příjmy (když 30% příjmů rodiny nestačí na pokrytí nákladů na bydlení)</a:t>
            </a:r>
          </a:p>
          <a:p>
            <a:r>
              <a:rPr lang="cs-CZ" sz="1400" b="1" dirty="0" smtClean="0"/>
              <a:t>Porodné</a:t>
            </a:r>
          </a:p>
          <a:p>
            <a:pPr lvl="1"/>
            <a:r>
              <a:rPr lang="cs-CZ" sz="1400" dirty="0" smtClean="0"/>
              <a:t>přispívá na náklady související s narozením prvního dítěte. Výše porodného činí 13 000 Kč na první živě narozené dítě, další děti - 19 500 Kč.</a:t>
            </a:r>
          </a:p>
          <a:p>
            <a:r>
              <a:rPr lang="cs-CZ" sz="1400" b="1" dirty="0" smtClean="0"/>
              <a:t>Pohřebné</a:t>
            </a:r>
          </a:p>
          <a:p>
            <a:pPr lvl="1"/>
            <a:r>
              <a:rPr lang="cs-CZ" sz="1400" dirty="0" smtClean="0"/>
              <a:t>Výše pohřebného je stanovena pevnou částkou 5 000 Kč.</a:t>
            </a:r>
          </a:p>
          <a:p>
            <a:r>
              <a:rPr lang="cs-CZ" sz="1400" b="1" i="1" dirty="0" smtClean="0"/>
              <a:t>Dávky pěstounské péče</a:t>
            </a:r>
          </a:p>
          <a:p>
            <a:pPr lvl="1"/>
            <a:r>
              <a:rPr lang="cs-CZ" sz="1400" dirty="0" smtClean="0"/>
              <a:t>Od 1. ledna 2013 dávky pěstounské péče přestávají být dávkami státní sociální podpory</a:t>
            </a:r>
          </a:p>
          <a:p>
            <a:r>
              <a:rPr lang="cs-CZ" sz="1400" dirty="0" smtClean="0"/>
              <a:t>Více web MPSV - odkaz </a:t>
            </a:r>
            <a:r>
              <a:rPr lang="cs-CZ" sz="1400" dirty="0" smtClean="0">
                <a:hlinkClick r:id="rId2"/>
              </a:rPr>
              <a:t>zde</a:t>
            </a:r>
            <a:endParaRPr lang="cs-CZ" sz="14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Další podpory MPSV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928802"/>
            <a:ext cx="7772400" cy="4357687"/>
          </a:xfrm>
        </p:spPr>
        <p:txBody>
          <a:bodyPr/>
          <a:lstStyle/>
          <a:p>
            <a:r>
              <a:rPr lang="cs-CZ" sz="2000" dirty="0" smtClean="0"/>
              <a:t>Více informací o podporách MPSV naleznete na webových stránkách zde:</a:t>
            </a:r>
          </a:p>
          <a:p>
            <a:endParaRPr lang="cs-CZ" sz="2000" dirty="0" smtClean="0"/>
          </a:p>
          <a:p>
            <a:r>
              <a:rPr lang="cs-CZ" sz="2000" dirty="0" smtClean="0">
                <a:hlinkClick r:id="rId2"/>
              </a:rPr>
              <a:t>Rodina a ochrana práv dětí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Práce a právo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Důchodové pojištění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Nemocenské pojištění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Sociální pojištění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Sociální služby</a:t>
            </a:r>
            <a:endParaRPr lang="cs-CZ" sz="2000" dirty="0" smtClean="0"/>
          </a:p>
          <a:p>
            <a:r>
              <a:rPr lang="cs-CZ" sz="2000" dirty="0" smtClean="0">
                <a:hlinkClick r:id="rId8"/>
              </a:rPr>
              <a:t>Zdravotní postižení</a:t>
            </a:r>
            <a:endParaRPr lang="cs-CZ" sz="2000" dirty="0" smtClean="0"/>
          </a:p>
          <a:p>
            <a:r>
              <a:rPr lang="cs-CZ" sz="2000" dirty="0" smtClean="0">
                <a:hlinkClick r:id="rId8"/>
              </a:rPr>
              <a:t>Zaměstnanost a úřad práce</a:t>
            </a:r>
            <a:endParaRPr lang="cs-CZ" sz="20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1071546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43050"/>
            <a:ext cx="7772400" cy="4357687"/>
          </a:xfrm>
        </p:spPr>
        <p:txBody>
          <a:bodyPr/>
          <a:lstStyle/>
          <a:p>
            <a:r>
              <a:rPr lang="cs-CZ" sz="1800" b="1" dirty="0" smtClean="0"/>
              <a:t>Trh práce </a:t>
            </a:r>
            <a:r>
              <a:rPr lang="cs-CZ" sz="1800" dirty="0" smtClean="0"/>
              <a:t>=&gt; střet nabídky práce (práceschopní lidé, zaměstnanci) a poptávky po práci (zaměstnavatelé) =&gt; cena práce</a:t>
            </a:r>
          </a:p>
          <a:p>
            <a:endParaRPr lang="cs-CZ" sz="1800" dirty="0" smtClean="0"/>
          </a:p>
          <a:p>
            <a:r>
              <a:rPr lang="cs-CZ" sz="1800" b="1" dirty="0" smtClean="0">
                <a:solidFill>
                  <a:srgbClr val="0070C0"/>
                </a:solidFill>
              </a:rPr>
              <a:t>Nezaměstnanost </a:t>
            </a:r>
            <a:r>
              <a:rPr lang="cs-CZ" sz="1800" dirty="0" smtClean="0">
                <a:solidFill>
                  <a:srgbClr val="0070C0"/>
                </a:solidFill>
              </a:rPr>
              <a:t>= nerovnováha mezi nabídkou (S) a poptávkou (D) na trhu práce = (převis S)</a:t>
            </a:r>
          </a:p>
          <a:p>
            <a:endParaRPr lang="cs-CZ" sz="1800" dirty="0" smtClean="0">
              <a:solidFill>
                <a:srgbClr val="0070C0"/>
              </a:solidFill>
            </a:endParaRPr>
          </a:p>
          <a:p>
            <a:r>
              <a:rPr lang="cs-CZ" sz="1800" b="1" dirty="0" smtClean="0"/>
              <a:t>Míra nezaměstnanosti </a:t>
            </a:r>
            <a:r>
              <a:rPr lang="cs-CZ" sz="1800" dirty="0" smtClean="0"/>
              <a:t>= poměr </a:t>
            </a:r>
            <a:r>
              <a:rPr lang="cs-CZ" sz="1800" i="1" dirty="0" smtClean="0"/>
              <a:t>nezaměstnaných</a:t>
            </a:r>
            <a:r>
              <a:rPr lang="cs-CZ" sz="1800" dirty="0" smtClean="0"/>
              <a:t> k disponibilní pracovní síle (</a:t>
            </a:r>
            <a:r>
              <a:rPr lang="cs-CZ" sz="1800" i="1" dirty="0" smtClean="0"/>
              <a:t>zaměstnaní+nezaměstnaní</a:t>
            </a:r>
            <a:r>
              <a:rPr lang="cs-CZ" sz="1800" dirty="0" smtClean="0"/>
              <a:t>)</a:t>
            </a:r>
          </a:p>
          <a:p>
            <a:endParaRPr lang="cs-CZ" sz="1800" dirty="0" smtClean="0"/>
          </a:p>
          <a:p>
            <a:r>
              <a:rPr lang="cs-CZ" sz="1800" b="1" dirty="0" smtClean="0"/>
              <a:t>Nezaměstnaný</a:t>
            </a:r>
            <a:r>
              <a:rPr lang="cs-CZ" sz="1800" dirty="0" smtClean="0"/>
              <a:t> = osoba, která nemá zaměstnání a není „</a:t>
            </a:r>
            <a:r>
              <a:rPr lang="cs-CZ" sz="1800" dirty="0" err="1" smtClean="0"/>
              <a:t>sebezaměstnána</a:t>
            </a:r>
            <a:r>
              <a:rPr lang="cs-CZ" sz="1800" dirty="0" smtClean="0"/>
              <a:t>“, aktivně si hledá práci a je schopna do ní do určité doby nastoupit</a:t>
            </a:r>
          </a:p>
          <a:p>
            <a:endParaRPr lang="cs-CZ" sz="1800" dirty="0" smtClean="0"/>
          </a:p>
          <a:p>
            <a:r>
              <a:rPr lang="cs-CZ" sz="1800" dirty="0" smtClean="0"/>
              <a:t>Vývoj nezaměstnanosti v ČR:</a:t>
            </a:r>
          </a:p>
          <a:p>
            <a:pPr>
              <a:buNone/>
            </a:pPr>
            <a:r>
              <a:rPr lang="cs-CZ" sz="1800" dirty="0" smtClean="0">
                <a:hlinkClick r:id="rId2"/>
              </a:rPr>
              <a:t>	http://www.kurzy.</a:t>
            </a:r>
            <a:r>
              <a:rPr lang="cs-CZ" sz="1800" dirty="0" err="1" smtClean="0">
                <a:hlinkClick r:id="rId2"/>
              </a:rPr>
              <a:t>cz</a:t>
            </a:r>
            <a:r>
              <a:rPr lang="cs-CZ" sz="1800" dirty="0" smtClean="0">
                <a:hlinkClick r:id="rId2"/>
              </a:rPr>
              <a:t>/makroekonomika/</a:t>
            </a:r>
            <a:r>
              <a:rPr lang="cs-CZ" sz="1800" dirty="0" err="1" smtClean="0">
                <a:hlinkClick r:id="rId2"/>
              </a:rPr>
              <a:t>nezamestnanost</a:t>
            </a:r>
            <a:r>
              <a:rPr lang="cs-CZ" sz="1800" dirty="0" smtClean="0">
                <a:hlinkClick r:id="rId2"/>
              </a:rPr>
              <a:t>/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Druhy nezaměstnanosti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785926"/>
            <a:ext cx="7772400" cy="4357687"/>
          </a:xfrm>
        </p:spPr>
        <p:txBody>
          <a:bodyPr/>
          <a:lstStyle/>
          <a:p>
            <a:r>
              <a:rPr lang="cs-CZ" sz="1800" u="sng" dirty="0" smtClean="0"/>
              <a:t>Podle příčin vzniku nezaměstnanosti</a:t>
            </a:r>
            <a:r>
              <a:rPr lang="cs-CZ" sz="1800" dirty="0" smtClean="0"/>
              <a:t>:</a:t>
            </a:r>
          </a:p>
          <a:p>
            <a:pPr lvl="1" algn="just"/>
            <a:r>
              <a:rPr lang="cs-CZ" sz="1600" b="1" dirty="0" smtClean="0"/>
              <a:t>Frikční</a:t>
            </a:r>
            <a:r>
              <a:rPr lang="cs-CZ" sz="1600" dirty="0" smtClean="0"/>
              <a:t> =  v důsledku fluktuace pracovníků mezi pracovními místy (určitou dobu trvá, než si lidé najde jinou práci s např. lepším platem, pracovním prostředím atd.- vzniká v důsledku nedokonalých informací,  kdy lidé potřebují získat </a:t>
            </a:r>
            <a:r>
              <a:rPr lang="cs-CZ" sz="1600" dirty="0" err="1" smtClean="0"/>
              <a:t>info</a:t>
            </a:r>
            <a:r>
              <a:rPr lang="cs-CZ" sz="1600" dirty="0" smtClean="0"/>
              <a:t> o volných </a:t>
            </a:r>
            <a:r>
              <a:rPr lang="cs-CZ" sz="1600" dirty="0" err="1" smtClean="0"/>
              <a:t>prac</a:t>
            </a:r>
            <a:r>
              <a:rPr lang="cs-CZ" sz="1600" dirty="0" smtClean="0"/>
              <a:t>. místech, porovnávají alternativy atd.)</a:t>
            </a:r>
          </a:p>
          <a:p>
            <a:pPr lvl="1" algn="just"/>
            <a:r>
              <a:rPr lang="cs-CZ" sz="1600" b="1" dirty="0" smtClean="0"/>
              <a:t>Sezonní</a:t>
            </a:r>
            <a:r>
              <a:rPr lang="cs-CZ" sz="1600" dirty="0" smtClean="0"/>
              <a:t> = v důsledku pravidelných výkyvů  poptávky po práci v odvětvích závisejících na počasí a ročním období</a:t>
            </a:r>
          </a:p>
          <a:p>
            <a:pPr lvl="1" algn="just"/>
            <a:r>
              <a:rPr lang="cs-CZ" sz="1600" b="1" dirty="0" smtClean="0"/>
              <a:t>Strukturální</a:t>
            </a:r>
            <a:r>
              <a:rPr lang="cs-CZ" sz="1600" dirty="0" smtClean="0"/>
              <a:t> =  v důsledku nesouladu mezi nabídkou práce a poptávkou po práci na trhu práce (např. nesoulad mezi S a D v rámci určitých profesí či oblastí)</a:t>
            </a:r>
          </a:p>
          <a:p>
            <a:pPr lvl="1" algn="just"/>
            <a:r>
              <a:rPr lang="cs-CZ" sz="1600" b="1" dirty="0" smtClean="0"/>
              <a:t>Cyklická</a:t>
            </a:r>
            <a:r>
              <a:rPr lang="cs-CZ" sz="1600" dirty="0" smtClean="0"/>
              <a:t> = vzniká v důsledku cyklického vývoje ekonomiky</a:t>
            </a:r>
          </a:p>
          <a:p>
            <a:pPr lvl="1" algn="just"/>
            <a:endParaRPr lang="cs-CZ" sz="1600" dirty="0" smtClean="0"/>
          </a:p>
          <a:p>
            <a:r>
              <a:rPr lang="cs-CZ" sz="1800" u="sng" dirty="0" smtClean="0"/>
              <a:t>Podle délky trvání nezaměstnanosti</a:t>
            </a:r>
            <a:r>
              <a:rPr lang="cs-CZ" sz="1800" dirty="0" smtClean="0"/>
              <a:t>:</a:t>
            </a:r>
          </a:p>
          <a:p>
            <a:pPr lvl="1"/>
            <a:r>
              <a:rPr lang="cs-CZ" sz="1600" b="1" dirty="0" smtClean="0"/>
              <a:t>Krátkodobá</a:t>
            </a:r>
            <a:r>
              <a:rPr lang="cs-CZ" sz="1600" dirty="0" smtClean="0"/>
              <a:t>  =&gt; týdny až měsíce</a:t>
            </a:r>
          </a:p>
          <a:p>
            <a:pPr lvl="1"/>
            <a:r>
              <a:rPr lang="cs-CZ" sz="1600" b="1" dirty="0" smtClean="0"/>
              <a:t>Dlouhodobá </a:t>
            </a:r>
            <a:r>
              <a:rPr lang="cs-CZ" sz="1600" dirty="0" smtClean="0"/>
              <a:t>=&gt; déle než 6 nebo 12 měsíců</a:t>
            </a:r>
          </a:p>
          <a:p>
            <a:pPr lvl="3"/>
            <a:r>
              <a:rPr lang="cs-CZ" sz="1600" dirty="0" smtClean="0"/>
              <a:t>Velkým problémem je právě dlouhodobá nezaměstnanost.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Nezaměstnanost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428736"/>
            <a:ext cx="7772400" cy="4357687"/>
          </a:xfrm>
        </p:spPr>
        <p:txBody>
          <a:bodyPr/>
          <a:lstStyle/>
          <a:p>
            <a:pPr algn="just"/>
            <a:r>
              <a:rPr lang="cs-CZ" sz="1600" dirty="0" smtClean="0"/>
              <a:t>Ministerstvo práce a sociálních věcí; úřady práce</a:t>
            </a:r>
          </a:p>
          <a:p>
            <a:pPr algn="just"/>
            <a:r>
              <a:rPr lang="cs-CZ" sz="1600" dirty="0" smtClean="0"/>
              <a:t>Prevence a řešení ekonomických a sociálních problémů spojených s nezaměstnaností je součástí </a:t>
            </a:r>
            <a:r>
              <a:rPr lang="cs-CZ" sz="1600" b="1" dirty="0" smtClean="0"/>
              <a:t>politiky zaměstnanosti</a:t>
            </a:r>
            <a:r>
              <a:rPr lang="cs-CZ" sz="1600" dirty="0" smtClean="0"/>
              <a:t>, která spadá do systému záchranné sociální sítě. </a:t>
            </a:r>
          </a:p>
          <a:p>
            <a:pPr lvl="1" algn="just"/>
            <a:r>
              <a:rPr lang="cs-CZ" sz="1600" b="1" dirty="0" smtClean="0"/>
              <a:t>Pasivní politika zaměstnanosti </a:t>
            </a:r>
          </a:p>
          <a:p>
            <a:pPr lvl="1" algn="just"/>
            <a:r>
              <a:rPr lang="cs-CZ" sz="1600" dirty="0" smtClean="0"/>
              <a:t>(stanovení a vyplácení podpory v nezaměstnanosti)</a:t>
            </a:r>
          </a:p>
          <a:p>
            <a:pPr lvl="1" algn="just"/>
            <a:r>
              <a:rPr lang="cs-CZ" sz="1600" b="1" dirty="0" smtClean="0"/>
              <a:t>Aktivní politika zaměstnanosti </a:t>
            </a:r>
          </a:p>
          <a:p>
            <a:pPr lvl="1" algn="just"/>
            <a:r>
              <a:rPr lang="cs-CZ" sz="1600" dirty="0" smtClean="0"/>
              <a:t>(podpora veřejně prospěšných prací, zřizování  společensky účelných </a:t>
            </a:r>
            <a:r>
              <a:rPr lang="cs-CZ" sz="1600" dirty="0" err="1" smtClean="0"/>
              <a:t>prac</a:t>
            </a:r>
            <a:r>
              <a:rPr lang="cs-CZ" sz="1600" dirty="0" smtClean="0"/>
              <a:t>. míst, rekvalifikace, absolventská a praktikantská míst, chráněné dílky a pracoviště pro osoby se zdravotním postižením atd.)</a:t>
            </a:r>
          </a:p>
          <a:p>
            <a:pPr algn="just"/>
            <a:r>
              <a:rPr lang="cs-CZ" sz="1600" b="1" dirty="0" smtClean="0"/>
              <a:t>Následky</a:t>
            </a:r>
            <a:r>
              <a:rPr lang="cs-CZ" sz="1600" dirty="0" smtClean="0"/>
              <a:t> dlouhodobé nezaměstnanosti mohou být značné: ztráta zaměstnání =&gt; ztráta příjmů =&gt; nedostatek financí =&gt; zadlužení se, což ale není schopen dlužník splácet =&gt; dluhová past (více viz ZADLUŽOVÁNÍ) =&gt; hmotná nouze =&gt; odkázáni na pomoc státu</a:t>
            </a:r>
          </a:p>
          <a:p>
            <a:pPr algn="just"/>
            <a:r>
              <a:rPr lang="cs-CZ" sz="1600" dirty="0" smtClean="0"/>
              <a:t>Nezaměstnanost kvůli nevyhovujícímu vzdělání, nízké kvalifikaci, nedostatečné motivaci, snížené mobilitě či omezené flexibilitě.</a:t>
            </a:r>
          </a:p>
          <a:p>
            <a:pPr algn="just"/>
            <a:r>
              <a:rPr lang="cs-CZ" sz="1600" dirty="0" smtClean="0">
                <a:solidFill>
                  <a:srgbClr val="FF0000"/>
                </a:solidFill>
              </a:rPr>
              <a:t>ŘEŠENÍ: </a:t>
            </a:r>
            <a:r>
              <a:rPr lang="cs-CZ" sz="1600" b="1" dirty="0" smtClean="0">
                <a:solidFill>
                  <a:srgbClr val="FF0000"/>
                </a:solidFill>
              </a:rPr>
              <a:t>aktivně sám hledat </a:t>
            </a:r>
            <a:r>
              <a:rPr lang="cs-CZ" sz="1600" dirty="0" smtClean="0">
                <a:solidFill>
                  <a:srgbClr val="FF0000"/>
                </a:solidFill>
              </a:rPr>
              <a:t>nové zaměstnání, </a:t>
            </a:r>
            <a:r>
              <a:rPr lang="cs-CZ" sz="1600" b="1" dirty="0" smtClean="0">
                <a:solidFill>
                  <a:srgbClr val="FF0000"/>
                </a:solidFill>
              </a:rPr>
              <a:t>rekvalifikace</a:t>
            </a:r>
            <a:r>
              <a:rPr lang="cs-CZ" sz="1600" dirty="0" smtClean="0">
                <a:solidFill>
                  <a:srgbClr val="FF0000"/>
                </a:solidFill>
              </a:rPr>
              <a:t>, </a:t>
            </a:r>
            <a:r>
              <a:rPr lang="cs-CZ" sz="1600" b="1" dirty="0" smtClean="0">
                <a:solidFill>
                  <a:srgbClr val="FF0000"/>
                </a:solidFill>
              </a:rPr>
              <a:t>přizpůsobení se</a:t>
            </a:r>
            <a:r>
              <a:rPr lang="cs-CZ" sz="1600" dirty="0" smtClean="0">
                <a:solidFill>
                  <a:srgbClr val="FF0000"/>
                </a:solidFill>
              </a:rPr>
              <a:t>, usilovat o zvýšení příjmu </a:t>
            </a:r>
            <a:r>
              <a:rPr lang="cs-CZ" sz="1600" b="1" dirty="0" smtClean="0">
                <a:solidFill>
                  <a:srgbClr val="FF0000"/>
                </a:solidFill>
              </a:rPr>
              <a:t>vlastním přičiněním a prací </a:t>
            </a:r>
            <a:r>
              <a:rPr lang="cs-CZ" sz="1600" dirty="0" smtClean="0">
                <a:solidFill>
                  <a:srgbClr val="FF0000"/>
                </a:solidFill>
              </a:rPr>
              <a:t>(nespoléhat na sociální dávky!)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Zadlužování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r>
              <a:rPr lang="cs-CZ" sz="1600" dirty="0" smtClean="0"/>
              <a:t>Velkým problémem je </a:t>
            </a:r>
            <a:r>
              <a:rPr lang="cs-CZ" sz="1600" b="1" dirty="0" smtClean="0"/>
              <a:t>zadlužování</a:t>
            </a:r>
            <a:r>
              <a:rPr lang="cs-CZ" sz="1600" dirty="0" smtClean="0"/>
              <a:t> domácností a případná </a:t>
            </a:r>
            <a:r>
              <a:rPr lang="cs-CZ" sz="1600" b="1" dirty="0" smtClean="0"/>
              <a:t>exekuce</a:t>
            </a:r>
            <a:r>
              <a:rPr lang="cs-CZ" sz="1600" dirty="0" smtClean="0"/>
              <a:t> nebo vyhlášení </a:t>
            </a:r>
            <a:r>
              <a:rPr lang="cs-CZ" sz="1600" b="1" dirty="0" smtClean="0"/>
              <a:t>bankrotu.</a:t>
            </a:r>
          </a:p>
          <a:p>
            <a:r>
              <a:rPr lang="cs-CZ" sz="1600" dirty="0" smtClean="0"/>
              <a:t>Lidé jsou obklopeni mnoha nabídkami „</a:t>
            </a:r>
            <a:r>
              <a:rPr lang="cs-CZ" sz="1600" i="1" dirty="0" smtClean="0"/>
              <a:t>výhodných</a:t>
            </a:r>
            <a:r>
              <a:rPr lang="cs-CZ" sz="1600" dirty="0" smtClean="0"/>
              <a:t>“ krátkodobých (spotřebních </a:t>
            </a:r>
            <a:r>
              <a:rPr lang="cs-CZ" sz="1600" b="1" dirty="0" smtClean="0"/>
              <a:t>úvěrů</a:t>
            </a:r>
            <a:r>
              <a:rPr lang="cs-CZ" sz="1600" dirty="0" smtClean="0"/>
              <a:t>) i dlouhodobých </a:t>
            </a:r>
            <a:r>
              <a:rPr lang="cs-CZ" sz="1600" b="1" dirty="0" smtClean="0"/>
              <a:t>půjček</a:t>
            </a:r>
            <a:r>
              <a:rPr lang="cs-CZ" sz="1600" dirty="0" smtClean="0"/>
              <a:t> a </a:t>
            </a:r>
            <a:r>
              <a:rPr lang="cs-CZ" sz="1600" b="1" dirty="0" smtClean="0"/>
              <a:t>hypoték.</a:t>
            </a:r>
          </a:p>
          <a:p>
            <a:r>
              <a:rPr lang="cs-CZ" sz="1600" dirty="0" smtClean="0"/>
              <a:t>Nebezpečné jsou i </a:t>
            </a:r>
            <a:r>
              <a:rPr lang="cs-CZ" sz="1600" b="1" dirty="0" smtClean="0"/>
              <a:t>kreditní karty</a:t>
            </a:r>
            <a:r>
              <a:rPr lang="cs-CZ" sz="1600" dirty="0" smtClean="0"/>
              <a:t>, jež umožňují jejich vlastníkům se dostat do záporných čísel často bez uvědomění si, že je to ve skutečnosti úvěr, která je vysoce úročená.</a:t>
            </a:r>
          </a:p>
          <a:p>
            <a:r>
              <a:rPr lang="cs-CZ" sz="1600" dirty="0" smtClean="0"/>
              <a:t>Pod tlakem okolního tržního prostředí (široké nabídky zboží a </a:t>
            </a:r>
            <a:r>
              <a:rPr lang="cs-CZ" sz="1600" b="1" dirty="0" smtClean="0"/>
              <a:t>lákavé reklamy</a:t>
            </a:r>
            <a:r>
              <a:rPr lang="cs-CZ" sz="1600" dirty="0" smtClean="0"/>
              <a:t>) jsou spotřebitelé pobízeni k </a:t>
            </a:r>
            <a:r>
              <a:rPr lang="cs-CZ" sz="1600" b="1" dirty="0" smtClean="0"/>
              <a:t>nákupu</a:t>
            </a:r>
            <a:r>
              <a:rPr lang="cs-CZ" sz="1600" dirty="0" smtClean="0"/>
              <a:t> věcí (spotřebního zboží), které ve skutečnosti ani </a:t>
            </a:r>
            <a:r>
              <a:rPr lang="cs-CZ" sz="1600" b="1" dirty="0" smtClean="0"/>
              <a:t>nepotřebují.</a:t>
            </a:r>
          </a:p>
          <a:p>
            <a:r>
              <a:rPr lang="cs-CZ" sz="1600" dirty="0" smtClean="0"/>
              <a:t>Domácnosti s </a:t>
            </a:r>
            <a:r>
              <a:rPr lang="cs-CZ" sz="1600" i="1" dirty="0" smtClean="0"/>
              <a:t>nízkými příjmy </a:t>
            </a:r>
            <a:r>
              <a:rPr lang="cs-CZ" sz="1600" b="1" dirty="0" smtClean="0"/>
              <a:t>často řeší pomocí půjčky </a:t>
            </a:r>
            <a:r>
              <a:rPr lang="cs-CZ" sz="1600" dirty="0" smtClean="0"/>
              <a:t>(spotřebitelského úvěru) určitou okamžitou potřebu (nákup pračky, ledničky), kdy se úvěr nebo </a:t>
            </a:r>
            <a:r>
              <a:rPr lang="cs-CZ" sz="1600" b="1" dirty="0" smtClean="0"/>
              <a:t>splátkový prodej </a:t>
            </a:r>
            <a:r>
              <a:rPr lang="cs-CZ" sz="1600" dirty="0" smtClean="0"/>
              <a:t>jeví jako nejjednodušší řešení.</a:t>
            </a:r>
          </a:p>
          <a:p>
            <a:r>
              <a:rPr lang="cs-CZ" sz="1600" i="1" dirty="0" smtClean="0"/>
              <a:t>Nižší střední vrstva </a:t>
            </a:r>
            <a:r>
              <a:rPr lang="cs-CZ" sz="1600" dirty="0" smtClean="0"/>
              <a:t>zase nechce být považována za chudé a </a:t>
            </a:r>
            <a:r>
              <a:rPr lang="cs-CZ" sz="1600" b="1" dirty="0" smtClean="0"/>
              <a:t>žijí si nad své poměry</a:t>
            </a:r>
            <a:r>
              <a:rPr lang="cs-CZ" sz="1600" dirty="0" smtClean="0"/>
              <a:t>, proto také podléhá reklamám na „výhodné půjčky“.</a:t>
            </a:r>
          </a:p>
          <a:p>
            <a:r>
              <a:rPr lang="cs-CZ" sz="1600" i="1" dirty="0" smtClean="0"/>
              <a:t>Mladá generace </a:t>
            </a:r>
            <a:r>
              <a:rPr lang="cs-CZ" sz="1600" dirty="0" smtClean="0"/>
              <a:t>často </a:t>
            </a:r>
            <a:r>
              <a:rPr lang="cs-CZ" sz="1600" b="1" dirty="0" smtClean="0"/>
              <a:t>předstírá vyšší materiální postavení</a:t>
            </a:r>
            <a:r>
              <a:rPr lang="cs-CZ" sz="1600" dirty="0" smtClean="0"/>
              <a:t>, než které si může reálně finančně dovolit.</a:t>
            </a:r>
          </a:p>
          <a:p>
            <a:r>
              <a:rPr lang="cs-CZ" sz="1600" dirty="0" smtClean="0"/>
              <a:t>I proto se ve </a:t>
            </a:r>
            <a:r>
              <a:rPr lang="cs-CZ" sz="1600" b="1" dirty="0" smtClean="0"/>
              <a:t>finanční tísni </a:t>
            </a:r>
            <a:r>
              <a:rPr lang="cs-CZ" sz="1600" dirty="0" smtClean="0"/>
              <a:t>ocitnou i právě relativně bohatší lidé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Zadlužování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00174"/>
            <a:ext cx="7772400" cy="4357687"/>
          </a:xfrm>
        </p:spPr>
        <p:txBody>
          <a:bodyPr/>
          <a:lstStyle/>
          <a:p>
            <a:r>
              <a:rPr lang="cs-CZ" sz="1600" b="1" dirty="0" smtClean="0">
                <a:solidFill>
                  <a:srgbClr val="0070C0"/>
                </a:solidFill>
              </a:rPr>
              <a:t>Dluhová past</a:t>
            </a:r>
            <a:r>
              <a:rPr lang="cs-CZ" sz="1600" dirty="0" smtClean="0">
                <a:solidFill>
                  <a:srgbClr val="0070C0"/>
                </a:solidFill>
              </a:rPr>
              <a:t>,  kdy se lidé nejprve zadluží (obvykle nadměrně, neuváženě a nezodpovědně) a potom </a:t>
            </a:r>
            <a:r>
              <a:rPr lang="cs-CZ" sz="1600" b="1" i="1" dirty="0" smtClean="0">
                <a:solidFill>
                  <a:srgbClr val="0070C0"/>
                </a:solidFill>
              </a:rPr>
              <a:t>nejsou schopni </a:t>
            </a:r>
            <a:r>
              <a:rPr lang="cs-CZ" sz="1600" dirty="0" smtClean="0">
                <a:solidFill>
                  <a:srgbClr val="0070C0"/>
                </a:solidFill>
              </a:rPr>
              <a:t>své dluhy </a:t>
            </a:r>
            <a:r>
              <a:rPr lang="cs-CZ" sz="1600" b="1" i="1" dirty="0" smtClean="0">
                <a:solidFill>
                  <a:srgbClr val="0070C0"/>
                </a:solidFill>
              </a:rPr>
              <a:t>splácet</a:t>
            </a:r>
            <a:r>
              <a:rPr lang="cs-CZ" sz="1600" dirty="0" smtClean="0">
                <a:solidFill>
                  <a:srgbClr val="0070C0"/>
                </a:solidFill>
              </a:rPr>
              <a:t> (nemají dostatek peněz či majetku na splacení), splátky následně řeší dalšími dluhy.</a:t>
            </a:r>
          </a:p>
          <a:p>
            <a:r>
              <a:rPr lang="cs-CZ" sz="1600" dirty="0" smtClean="0"/>
              <a:t>Vlivem moderního životního stylu lidé vesměs </a:t>
            </a:r>
            <a:r>
              <a:rPr lang="cs-CZ" sz="1600" b="1" dirty="0" smtClean="0"/>
              <a:t>žijí na dluh </a:t>
            </a:r>
            <a:r>
              <a:rPr lang="cs-CZ" sz="1600" dirty="0" smtClean="0"/>
              <a:t>a půjčují si na cokoliv, od vysněného bydlení a vybavení domácnosti přes nové auto a vysněnou dovolenou až po spotřební elektroniku apod.</a:t>
            </a:r>
          </a:p>
          <a:p>
            <a:r>
              <a:rPr lang="cs-CZ" sz="1600" b="1" dirty="0" smtClean="0"/>
              <a:t>Vidina </a:t>
            </a:r>
            <a:r>
              <a:rPr lang="cs-CZ" sz="1600" dirty="0" smtClean="0"/>
              <a:t>okamžitého </a:t>
            </a:r>
            <a:r>
              <a:rPr lang="cs-CZ" sz="1600" b="1" dirty="0" smtClean="0"/>
              <a:t>zlepšení životní úrovně </a:t>
            </a:r>
            <a:r>
              <a:rPr lang="cs-CZ" sz="1600" dirty="0" smtClean="0"/>
              <a:t>pomocí rychlé půjčky je příliš lákavá.</a:t>
            </a:r>
          </a:p>
          <a:p>
            <a:r>
              <a:rPr lang="cs-CZ" sz="1600" b="1" dirty="0" smtClean="0"/>
              <a:t>Dlužník</a:t>
            </a:r>
            <a:r>
              <a:rPr lang="cs-CZ" sz="1600" dirty="0" smtClean="0"/>
              <a:t> se však vystavuje značnému riziku – </a:t>
            </a:r>
            <a:r>
              <a:rPr lang="cs-CZ" sz="1600" b="1" dirty="0" smtClean="0"/>
              <a:t>trvalého předlužení</a:t>
            </a:r>
            <a:r>
              <a:rPr lang="cs-CZ" sz="1600" dirty="0" smtClean="0"/>
              <a:t>, jež obvykle vyvolá další problémy zhoršující už tak tíživou životní situaci.</a:t>
            </a:r>
          </a:p>
          <a:p>
            <a:r>
              <a:rPr lang="cs-CZ" sz="1600" dirty="0" smtClean="0"/>
              <a:t>Nesplácení půjček a úvěrů může vést k </a:t>
            </a:r>
            <a:r>
              <a:rPr lang="cs-CZ" sz="1600" b="1" dirty="0" smtClean="0"/>
              <a:t>zastavení a prodeji majetku </a:t>
            </a:r>
            <a:r>
              <a:rPr lang="cs-CZ" sz="1600" dirty="0" smtClean="0"/>
              <a:t>či k </a:t>
            </a:r>
            <a:r>
              <a:rPr lang="cs-CZ" sz="1600" b="1" dirty="0" smtClean="0"/>
              <a:t>exekuci</a:t>
            </a:r>
            <a:r>
              <a:rPr lang="cs-CZ" sz="1600" dirty="0" smtClean="0"/>
              <a:t> majetku a dosažených příjmů (mzdy, platu).</a:t>
            </a:r>
          </a:p>
          <a:p>
            <a:r>
              <a:rPr lang="cs-CZ" sz="1600" dirty="0" smtClean="0"/>
              <a:t>Nedostatek financí =&gt; pokles životní úrovně =&gt; další půjčka s vysokým úrokem </a:t>
            </a:r>
            <a:r>
              <a:rPr lang="cs-CZ" sz="1600" b="1" dirty="0" smtClean="0"/>
              <a:t>=&gt; prohloubení zadlužení </a:t>
            </a:r>
            <a:r>
              <a:rPr lang="cs-CZ" sz="1600" dirty="0" smtClean="0"/>
              <a:t>=&gt; marné splácení neustále narůstajících dluhů =&gt; neúnosná životní situace =&gt; scestí závislostí (gamblerství, omamné látky) a kriminality =&gt; ztráta práce, rodiny, přátel =&gt; </a:t>
            </a:r>
            <a:r>
              <a:rPr lang="cs-CZ" sz="1600" b="1" dirty="0" smtClean="0"/>
              <a:t>okraj společnosti </a:t>
            </a:r>
            <a:r>
              <a:rPr lang="cs-CZ" sz="1600" dirty="0" smtClean="0"/>
              <a:t>=&gt; </a:t>
            </a:r>
            <a:r>
              <a:rPr lang="cs-CZ" sz="1600" b="1" dirty="0" smtClean="0"/>
              <a:t>hmotná nouze </a:t>
            </a:r>
            <a:r>
              <a:rPr lang="cs-CZ" sz="1600" dirty="0" smtClean="0"/>
              <a:t>=&gt; odkázáni na sociální dávky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ŘEŠENÍ : </a:t>
            </a:r>
            <a:r>
              <a:rPr lang="cs-CZ" sz="1600" b="1" dirty="0" smtClean="0">
                <a:solidFill>
                  <a:srgbClr val="FF0000"/>
                </a:solidFill>
              </a:rPr>
              <a:t>nezadlužovat </a:t>
            </a:r>
            <a:r>
              <a:rPr lang="cs-CZ" sz="1600" dirty="0" smtClean="0">
                <a:solidFill>
                  <a:srgbClr val="FF0000"/>
                </a:solidFill>
              </a:rPr>
              <a:t>se!!! Půjčit si </a:t>
            </a:r>
            <a:r>
              <a:rPr lang="cs-CZ" sz="1600" b="1" dirty="0" smtClean="0">
                <a:solidFill>
                  <a:srgbClr val="FF0000"/>
                </a:solidFill>
              </a:rPr>
              <a:t>jen tolik, </a:t>
            </a:r>
            <a:r>
              <a:rPr lang="cs-CZ" sz="1600" dirty="0" smtClean="0">
                <a:solidFill>
                  <a:srgbClr val="FF0000"/>
                </a:solidFill>
              </a:rPr>
              <a:t>kolik budeme schopni </a:t>
            </a:r>
            <a:r>
              <a:rPr lang="cs-CZ" sz="1600" b="1" dirty="0" smtClean="0">
                <a:solidFill>
                  <a:srgbClr val="FF0000"/>
                </a:solidFill>
              </a:rPr>
              <a:t>splácet i za nejhoršího scénáře</a:t>
            </a:r>
            <a:r>
              <a:rPr lang="cs-CZ" sz="1600" dirty="0" smtClean="0">
                <a:solidFill>
                  <a:srgbClr val="FF0000"/>
                </a:solidFill>
              </a:rPr>
              <a:t>!!! </a:t>
            </a:r>
            <a:r>
              <a:rPr lang="cs-CZ" sz="1600" b="1" dirty="0" smtClean="0">
                <a:solidFill>
                  <a:srgbClr val="FF0000"/>
                </a:solidFill>
              </a:rPr>
              <a:t>Ne</a:t>
            </a:r>
            <a:r>
              <a:rPr lang="cs-CZ" sz="1600" dirty="0" smtClean="0">
                <a:solidFill>
                  <a:srgbClr val="FF0000"/>
                </a:solidFill>
              </a:rPr>
              <a:t>půjčovat si na </a:t>
            </a:r>
            <a:r>
              <a:rPr lang="cs-CZ" sz="1600" b="1" dirty="0" smtClean="0">
                <a:solidFill>
                  <a:srgbClr val="FF0000"/>
                </a:solidFill>
              </a:rPr>
              <a:t>zboží krátkodobé </a:t>
            </a:r>
            <a:r>
              <a:rPr lang="cs-CZ" sz="1600" dirty="0" smtClean="0">
                <a:solidFill>
                  <a:srgbClr val="FF0000"/>
                </a:solidFill>
              </a:rPr>
              <a:t>spotřeby!!!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572248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Lichva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00174"/>
            <a:ext cx="7772400" cy="4357687"/>
          </a:xfrm>
        </p:spPr>
        <p:txBody>
          <a:bodyPr/>
          <a:lstStyle/>
          <a:p>
            <a:r>
              <a:rPr lang="cs-CZ" sz="1600" dirty="0" smtClean="0">
                <a:solidFill>
                  <a:srgbClr val="0070C0"/>
                </a:solidFill>
              </a:rPr>
              <a:t>Dle práva je za </a:t>
            </a:r>
            <a:r>
              <a:rPr lang="cs-CZ" sz="1600" b="1" dirty="0" smtClean="0">
                <a:solidFill>
                  <a:srgbClr val="0070C0"/>
                </a:solidFill>
              </a:rPr>
              <a:t>lichvu </a:t>
            </a:r>
            <a:r>
              <a:rPr lang="cs-CZ" sz="1600" dirty="0" smtClean="0">
                <a:solidFill>
                  <a:srgbClr val="0070C0"/>
                </a:solidFill>
              </a:rPr>
              <a:t>považováno účtování </a:t>
            </a:r>
            <a:r>
              <a:rPr lang="cs-CZ" sz="1600" b="1" dirty="0" smtClean="0">
                <a:solidFill>
                  <a:srgbClr val="0070C0"/>
                </a:solidFill>
              </a:rPr>
              <a:t>nepřiměřeně vysokých úroků</a:t>
            </a:r>
            <a:r>
              <a:rPr lang="cs-CZ" sz="1600" dirty="0" smtClean="0">
                <a:solidFill>
                  <a:srgbClr val="0070C0"/>
                </a:solidFill>
              </a:rPr>
              <a:t>, i když skutková podstata tohoto trestného činu je mnohem širší</a:t>
            </a:r>
          </a:p>
          <a:p>
            <a:r>
              <a:rPr lang="cs-CZ" sz="1600" b="1" dirty="0" smtClean="0"/>
              <a:t>Příklad:</a:t>
            </a:r>
            <a:r>
              <a:rPr lang="cs-CZ" sz="1600" dirty="0" smtClean="0"/>
              <a:t> Věřitel půjčí peníze bez jakékoliv záruky sociálně slabému jedinci, jež ani není třeba schopen dluh splatit během svého života. Věřitel tak může získat nárok na uhrazení dluhu i z jeho sociálních dávek! Původní dluh neustále narůstá o penále z neplacení až třeba převýší původní půjčku!</a:t>
            </a:r>
          </a:p>
          <a:p>
            <a:r>
              <a:rPr lang="cs-CZ" sz="1600" dirty="0" smtClean="0"/>
              <a:t>Mnoho poskytovatelů úvěru </a:t>
            </a:r>
            <a:r>
              <a:rPr lang="cs-CZ" sz="1600" b="1" dirty="0" smtClean="0"/>
              <a:t>profituje právě </a:t>
            </a:r>
            <a:r>
              <a:rPr lang="cs-CZ" sz="1600" dirty="0" smtClean="0"/>
              <a:t>ze sankčních mechanismů (</a:t>
            </a:r>
            <a:r>
              <a:rPr lang="cs-CZ" sz="1600" b="1" dirty="0" smtClean="0"/>
              <a:t>nastavení sankcí z neplnění</a:t>
            </a:r>
            <a:r>
              <a:rPr lang="cs-CZ" sz="1600" dirty="0" smtClean="0"/>
              <a:t>), kdy spotřebitel svůj dluh řádně nesplácí.</a:t>
            </a:r>
          </a:p>
          <a:p>
            <a:r>
              <a:rPr lang="cs-CZ" sz="1600" b="1" dirty="0" smtClean="0"/>
              <a:t>Smluvní podmínky </a:t>
            </a:r>
            <a:r>
              <a:rPr lang="cs-CZ" sz="1600" dirty="0" smtClean="0"/>
              <a:t>jsou obvykle dlouhé, malým písmen se spoustou odborných termínů a zkratek, jež </a:t>
            </a:r>
            <a:r>
              <a:rPr lang="cs-CZ" sz="1600" b="1" dirty="0" smtClean="0"/>
              <a:t>přispívají ke zmatení </a:t>
            </a:r>
            <a:r>
              <a:rPr lang="cs-CZ" sz="1600" dirty="0" smtClean="0"/>
              <a:t>spotřebitele. </a:t>
            </a:r>
          </a:p>
          <a:p>
            <a:r>
              <a:rPr lang="cs-CZ" sz="1600" b="1" dirty="0" smtClean="0"/>
              <a:t>Pozor</a:t>
            </a:r>
            <a:r>
              <a:rPr lang="cs-CZ" sz="1600" dirty="0" smtClean="0"/>
              <a:t> především na podmínky </a:t>
            </a:r>
            <a:r>
              <a:rPr lang="cs-CZ" sz="1600" b="1" i="1" dirty="0" smtClean="0"/>
              <a:t>náležitosti splátek </a:t>
            </a:r>
            <a:r>
              <a:rPr lang="cs-CZ" sz="1600" dirty="0" smtClean="0"/>
              <a:t>(forma, údaje a termín uhrazení), </a:t>
            </a:r>
            <a:r>
              <a:rPr lang="cs-CZ" sz="1600" b="1" i="1" dirty="0" smtClean="0"/>
              <a:t>sankce</a:t>
            </a:r>
            <a:r>
              <a:rPr lang="cs-CZ" sz="1600" dirty="0" smtClean="0"/>
              <a:t> (smluvní pokuty, úroky z prodlení), </a:t>
            </a:r>
            <a:r>
              <a:rPr lang="cs-CZ" sz="1600" b="1" i="1" dirty="0" smtClean="0"/>
              <a:t>institut rozhodčí doložky </a:t>
            </a:r>
            <a:r>
              <a:rPr lang="cs-CZ" sz="1600" dirty="0" smtClean="0"/>
              <a:t>(kdo bude řešit případné spory x nezávislost rozhodce), </a:t>
            </a:r>
            <a:r>
              <a:rPr lang="cs-CZ" sz="1600" b="1" i="1" dirty="0" err="1" smtClean="0"/>
              <a:t>blancosměnka</a:t>
            </a:r>
            <a:r>
              <a:rPr lang="cs-CZ" sz="1600" b="1" i="1" dirty="0" smtClean="0"/>
              <a:t> </a:t>
            </a:r>
            <a:r>
              <a:rPr lang="cs-CZ" sz="1600" dirty="0" smtClean="0"/>
              <a:t>(při podpisu smlouvy pozor na podepsání věřiteli </a:t>
            </a:r>
            <a:r>
              <a:rPr lang="cs-CZ" sz="1600" i="1" dirty="0" smtClean="0"/>
              <a:t>nevyplněné směnky </a:t>
            </a:r>
            <a:r>
              <a:rPr lang="cs-CZ" sz="1600" dirty="0" smtClean="0"/>
              <a:t>bez částky a data, jež si může potom věřitel sám doplnit a  žalovat dlužníka za nezaplacení směnky, protože </a:t>
            </a:r>
            <a:r>
              <a:rPr lang="cs-CZ" sz="1600" i="1" dirty="0" smtClean="0"/>
              <a:t>směnečné řízení je více formalizováno </a:t>
            </a:r>
            <a:r>
              <a:rPr lang="cs-CZ" sz="1600" dirty="0" smtClean="0"/>
              <a:t>a dlužník je tak v horší pozici oproti klasickému sporu, např. nepodá-li dlužník námitky do 3 dnů od doručení „směnečního platebního rozkazu“, automaticky spor prohrává).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ŘEŠENÍ: </a:t>
            </a:r>
            <a:r>
              <a:rPr lang="cs-CZ" sz="1600" b="1" dirty="0" smtClean="0">
                <a:solidFill>
                  <a:srgbClr val="FF0000"/>
                </a:solidFill>
              </a:rPr>
              <a:t>pořádně</a:t>
            </a:r>
            <a:r>
              <a:rPr lang="cs-CZ" sz="1600" dirty="0" smtClean="0">
                <a:solidFill>
                  <a:srgbClr val="FF0000"/>
                </a:solidFill>
              </a:rPr>
              <a:t> si přečíst smlouvu!!! </a:t>
            </a:r>
            <a:r>
              <a:rPr lang="cs-CZ" sz="1600" b="1" dirty="0" smtClean="0">
                <a:solidFill>
                  <a:srgbClr val="FF0000"/>
                </a:solidFill>
              </a:rPr>
              <a:t>Ne</a:t>
            </a:r>
            <a:r>
              <a:rPr lang="cs-CZ" sz="1600" dirty="0" smtClean="0">
                <a:solidFill>
                  <a:srgbClr val="FF0000"/>
                </a:solidFill>
              </a:rPr>
              <a:t>uzavírat </a:t>
            </a:r>
            <a:r>
              <a:rPr lang="cs-CZ" sz="1600" b="1" dirty="0" smtClean="0">
                <a:solidFill>
                  <a:srgbClr val="FF0000"/>
                </a:solidFill>
              </a:rPr>
              <a:t>„pochybné</a:t>
            </a:r>
            <a:r>
              <a:rPr lang="cs-CZ" sz="1600" dirty="0" smtClean="0">
                <a:solidFill>
                  <a:srgbClr val="FF0000"/>
                </a:solidFill>
              </a:rPr>
              <a:t>„ obchody!!!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929454" y="6572248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Neplatičství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71612"/>
            <a:ext cx="7772400" cy="4357687"/>
          </a:xfrm>
        </p:spPr>
        <p:txBody>
          <a:bodyPr/>
          <a:lstStyle/>
          <a:p>
            <a:r>
              <a:rPr lang="cs-CZ" sz="1600" b="1" dirty="0" smtClean="0"/>
              <a:t>Následky</a:t>
            </a:r>
            <a:r>
              <a:rPr lang="cs-CZ" sz="1600" dirty="0" smtClean="0"/>
              <a:t> neplacení nájemného, energií a služeb souvisejících s bydlením: vystěhování z bytu/domu =&gt; snížení životní úrovně</a:t>
            </a:r>
          </a:p>
          <a:p>
            <a:r>
              <a:rPr lang="cs-CZ" sz="1600" b="1" dirty="0" smtClean="0"/>
              <a:t>Důvody:</a:t>
            </a:r>
          </a:p>
          <a:p>
            <a:pPr lvl="1"/>
            <a:r>
              <a:rPr lang="cs-CZ" sz="1600" dirty="0" smtClean="0"/>
              <a:t>Neschopnost uhradit vysoké nedoplatky energií</a:t>
            </a:r>
          </a:p>
          <a:p>
            <a:pPr lvl="1"/>
            <a:r>
              <a:rPr lang="cs-CZ" sz="1600" dirty="0" smtClean="0"/>
              <a:t>Nečekané výdaje domácnosti</a:t>
            </a:r>
          </a:p>
          <a:p>
            <a:pPr lvl="1"/>
            <a:r>
              <a:rPr lang="cs-CZ" sz="1600" dirty="0" smtClean="0"/>
              <a:t>Závislost člena domácnosti na návykových látkách (alkoholik, narkoman) či gamblerství</a:t>
            </a:r>
          </a:p>
          <a:p>
            <a:pPr lvl="1"/>
            <a:r>
              <a:rPr lang="cs-CZ" sz="1600" dirty="0" smtClean="0"/>
              <a:t>Neschopnosti racionálně hospodařit (příčinou obvykle apatie vyvolaná bezvýchodnou životní situací)</a:t>
            </a:r>
          </a:p>
          <a:p>
            <a:pPr lvl="1"/>
            <a:r>
              <a:rPr lang="cs-CZ" sz="1600" dirty="0" smtClean="0"/>
              <a:t>nákup drahých nepotřebných věcí  =&gt; zadlužení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ŘEŠENÍ:</a:t>
            </a:r>
          </a:p>
          <a:p>
            <a:r>
              <a:rPr lang="cs-CZ" sz="1600" b="1" dirty="0" smtClean="0">
                <a:solidFill>
                  <a:srgbClr val="FF0000"/>
                </a:solidFill>
              </a:rPr>
              <a:t>předcházení nezaplacení</a:t>
            </a:r>
            <a:r>
              <a:rPr lang="cs-CZ" sz="1600" dirty="0" smtClean="0">
                <a:solidFill>
                  <a:srgbClr val="FF0000"/>
                </a:solidFill>
              </a:rPr>
              <a:t>: promyslet si měsíční a dlouhodobé výdaje vzhledem k nájmu, </a:t>
            </a:r>
            <a:r>
              <a:rPr lang="cs-CZ" sz="1600" b="1" dirty="0" smtClean="0">
                <a:solidFill>
                  <a:srgbClr val="FF0000"/>
                </a:solidFill>
              </a:rPr>
              <a:t>odložit si nájemné </a:t>
            </a:r>
            <a:r>
              <a:rPr lang="cs-CZ" sz="1600" dirty="0" smtClean="0">
                <a:solidFill>
                  <a:srgbClr val="FF0000"/>
                </a:solidFill>
              </a:rPr>
              <a:t>pro případ potřeby; </a:t>
            </a:r>
          </a:p>
          <a:p>
            <a:r>
              <a:rPr lang="cs-CZ" sz="1600" dirty="0" smtClean="0">
                <a:solidFill>
                  <a:srgbClr val="FF0000"/>
                </a:solidFill>
              </a:rPr>
              <a:t>v případě nouze – obě strany se dohodnout na </a:t>
            </a:r>
            <a:r>
              <a:rPr lang="cs-CZ" sz="1600" b="1" dirty="0" smtClean="0">
                <a:solidFill>
                  <a:srgbClr val="FF0000"/>
                </a:solidFill>
              </a:rPr>
              <a:t>splátkovém kalendáři </a:t>
            </a:r>
            <a:r>
              <a:rPr lang="cs-CZ" sz="1600" dirty="0" smtClean="0">
                <a:solidFill>
                  <a:srgbClr val="FF0000"/>
                </a:solidFill>
              </a:rPr>
              <a:t>umožňující postupné uhrazení dluhu na nájemném podle dohodnutého harmonogramu nebo vyjednat tzv. </a:t>
            </a:r>
            <a:r>
              <a:rPr lang="cs-CZ" sz="1600" b="1" dirty="0" smtClean="0">
                <a:solidFill>
                  <a:srgbClr val="FF0000"/>
                </a:solidFill>
              </a:rPr>
              <a:t>institut zvláštního příjemce pro výplatu sociálních dávek</a:t>
            </a:r>
            <a:r>
              <a:rPr lang="cs-CZ" sz="1600" dirty="0" smtClean="0">
                <a:solidFill>
                  <a:srgbClr val="FF0000"/>
                </a:solidFill>
              </a:rPr>
              <a:t>, který umožňuje převedení části nebo celé sociální dávky na účet jiného subjektu (pronajímatele bytu) – třeba  jako prevence či zabránění narůstání dluhu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572248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86D72-5A95-4EA9-AA7C-F8D5FCC2F3CB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1125538"/>
            <a:ext cx="7772400" cy="50323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Obsah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500" b="1" dirty="0" smtClean="0"/>
              <a:t>OCHRANA PŘED CHUDOBOU V ČR</a:t>
            </a:r>
          </a:p>
          <a:p>
            <a:r>
              <a:rPr lang="cs-CZ" sz="1500" b="1" dirty="0" smtClean="0"/>
              <a:t>ZÁCHRANNÁ SOCIÁLNÍ SÍŤ</a:t>
            </a:r>
          </a:p>
          <a:p>
            <a:r>
              <a:rPr lang="cs-CZ" sz="1500" b="1" dirty="0" smtClean="0"/>
              <a:t>PŘÍJMY A ŽIVOTNÍ ÚROVEŇ - ANALÝZA SITUACE V ČR</a:t>
            </a:r>
          </a:p>
          <a:p>
            <a:r>
              <a:rPr lang="cs-CZ" sz="1500" b="1" dirty="0" smtClean="0"/>
              <a:t>ŽIVOTNÍ A EXISTENČNÍ MINIMUM</a:t>
            </a:r>
            <a:endParaRPr lang="cs-CZ" sz="1500" dirty="0" smtClean="0"/>
          </a:p>
          <a:p>
            <a:r>
              <a:rPr lang="cs-CZ" sz="1500" b="1" dirty="0" smtClean="0"/>
              <a:t>POMOC V HMOTNÉ NOUZI</a:t>
            </a:r>
            <a:endParaRPr lang="cs-CZ" sz="1500" dirty="0" smtClean="0"/>
          </a:p>
          <a:p>
            <a:r>
              <a:rPr lang="cs-CZ" sz="1500" dirty="0" smtClean="0"/>
              <a:t>	- OSOBA V HMOUTNÉ NOUZI</a:t>
            </a:r>
          </a:p>
          <a:p>
            <a:r>
              <a:rPr lang="cs-CZ" sz="1500" dirty="0" smtClean="0"/>
              <a:t>         - KOMU NENÍ URČENA POMOC V HMOTNÉ NOUZI</a:t>
            </a:r>
          </a:p>
          <a:p>
            <a:r>
              <a:rPr lang="cs-CZ" sz="1500" dirty="0" smtClean="0"/>
              <a:t>	- PŘÍSPĚVEK NA ŽIVOBYTÍ</a:t>
            </a:r>
          </a:p>
          <a:p>
            <a:r>
              <a:rPr lang="cs-CZ" sz="1500" dirty="0" smtClean="0"/>
              <a:t>	- DOPLATEK NA BYDLENÍ</a:t>
            </a:r>
          </a:p>
          <a:p>
            <a:r>
              <a:rPr lang="cs-CZ" sz="1500" dirty="0" smtClean="0"/>
              <a:t>	- MIMOŘÁDNÁ OKAMŽITÁ POMOC</a:t>
            </a:r>
          </a:p>
          <a:p>
            <a:r>
              <a:rPr lang="cs-CZ" sz="1500" b="1" dirty="0" smtClean="0"/>
              <a:t>STÁTNÍ SOCIÁLNÍ PODPORA</a:t>
            </a:r>
          </a:p>
          <a:p>
            <a:r>
              <a:rPr lang="cs-CZ" sz="1500" b="1" dirty="0" smtClean="0"/>
              <a:t>DALŠÍ PODPORA MPSV</a:t>
            </a:r>
          </a:p>
          <a:p>
            <a:r>
              <a:rPr lang="cs-CZ" sz="1500" b="1" dirty="0" smtClean="0"/>
              <a:t>DLOUHODOBÁ NEZAMĚSTNANOST</a:t>
            </a:r>
            <a:endParaRPr lang="cs-CZ" sz="1500" dirty="0" smtClean="0"/>
          </a:p>
          <a:p>
            <a:r>
              <a:rPr lang="cs-CZ" sz="1500" b="1" dirty="0" smtClean="0"/>
              <a:t>ZADLUŽOVÁNÍ</a:t>
            </a:r>
          </a:p>
          <a:p>
            <a:r>
              <a:rPr lang="cs-CZ" sz="1500" b="1" dirty="0" smtClean="0"/>
              <a:t>LICHVA</a:t>
            </a:r>
            <a:endParaRPr lang="cs-CZ" sz="1500" dirty="0" smtClean="0"/>
          </a:p>
          <a:p>
            <a:r>
              <a:rPr lang="cs-CZ" sz="1500" b="1" dirty="0" smtClean="0"/>
              <a:t>„NEPLATIČSTVÍ“NÁJMU, ENERGIÍ A DALŠÍCH SLUŽEB</a:t>
            </a:r>
          </a:p>
          <a:p>
            <a:r>
              <a:rPr lang="cs-CZ" sz="1500" b="1" dirty="0" smtClean="0"/>
              <a:t>ZÁVĚR</a:t>
            </a:r>
            <a:endParaRPr lang="cs-CZ" sz="1500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4744" y="928670"/>
            <a:ext cx="1728774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285860"/>
            <a:ext cx="7772400" cy="4357687"/>
          </a:xfrm>
        </p:spPr>
        <p:txBody>
          <a:bodyPr/>
          <a:lstStyle/>
          <a:p>
            <a:r>
              <a:rPr lang="cs-CZ" sz="1600" b="1" dirty="0" smtClean="0"/>
              <a:t>NEZAMĚSTNANOST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</a:rPr>
              <a:t>ŘEŠENÍ: </a:t>
            </a:r>
            <a:r>
              <a:rPr lang="cs-CZ" sz="1600" b="1" dirty="0" smtClean="0">
                <a:solidFill>
                  <a:srgbClr val="FF0000"/>
                </a:solidFill>
              </a:rPr>
              <a:t>aktivně sám hledat </a:t>
            </a:r>
            <a:r>
              <a:rPr lang="cs-CZ" sz="1600" dirty="0" smtClean="0">
                <a:solidFill>
                  <a:srgbClr val="FF0000"/>
                </a:solidFill>
              </a:rPr>
              <a:t>nové zaměstnání, </a:t>
            </a:r>
            <a:r>
              <a:rPr lang="cs-CZ" sz="1600" b="1" dirty="0" smtClean="0">
                <a:solidFill>
                  <a:srgbClr val="FF0000"/>
                </a:solidFill>
              </a:rPr>
              <a:t>rekvalifikace</a:t>
            </a:r>
            <a:r>
              <a:rPr lang="cs-CZ" sz="1600" dirty="0" smtClean="0">
                <a:solidFill>
                  <a:srgbClr val="FF0000"/>
                </a:solidFill>
              </a:rPr>
              <a:t>, </a:t>
            </a:r>
            <a:r>
              <a:rPr lang="cs-CZ" sz="1600" b="1" dirty="0" smtClean="0">
                <a:solidFill>
                  <a:srgbClr val="FF0000"/>
                </a:solidFill>
              </a:rPr>
              <a:t>přizpůsobení se</a:t>
            </a:r>
            <a:r>
              <a:rPr lang="cs-CZ" sz="1600" dirty="0" smtClean="0">
                <a:solidFill>
                  <a:srgbClr val="FF0000"/>
                </a:solidFill>
              </a:rPr>
              <a:t>, usilovat o zvýšení příjmu </a:t>
            </a:r>
            <a:r>
              <a:rPr lang="cs-CZ" sz="1600" b="1" dirty="0" smtClean="0">
                <a:solidFill>
                  <a:srgbClr val="FF0000"/>
                </a:solidFill>
              </a:rPr>
              <a:t>vlastním přičiněním a prací </a:t>
            </a:r>
            <a:r>
              <a:rPr lang="cs-CZ" sz="1600" dirty="0" smtClean="0">
                <a:solidFill>
                  <a:srgbClr val="FF0000"/>
                </a:solidFill>
              </a:rPr>
              <a:t>(nespoléhat na sociální dávky!)</a:t>
            </a:r>
          </a:p>
          <a:p>
            <a:r>
              <a:rPr lang="cs-CZ" sz="1600" b="1" dirty="0" smtClean="0"/>
              <a:t>ZADLUŽOVÁNÍ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</a:rPr>
              <a:t>ŘEŠENÍ : </a:t>
            </a:r>
            <a:r>
              <a:rPr lang="cs-CZ" sz="1600" b="1" dirty="0" smtClean="0">
                <a:solidFill>
                  <a:srgbClr val="FF0000"/>
                </a:solidFill>
              </a:rPr>
              <a:t>nezadlužovat </a:t>
            </a:r>
            <a:r>
              <a:rPr lang="cs-CZ" sz="1600" dirty="0" smtClean="0">
                <a:solidFill>
                  <a:srgbClr val="FF0000"/>
                </a:solidFill>
              </a:rPr>
              <a:t>se!!! Půjčit si </a:t>
            </a:r>
            <a:r>
              <a:rPr lang="cs-CZ" sz="1600" b="1" dirty="0" smtClean="0">
                <a:solidFill>
                  <a:srgbClr val="FF0000"/>
                </a:solidFill>
              </a:rPr>
              <a:t>jen tolik, </a:t>
            </a:r>
            <a:r>
              <a:rPr lang="cs-CZ" sz="1600" dirty="0" smtClean="0">
                <a:solidFill>
                  <a:srgbClr val="FF0000"/>
                </a:solidFill>
              </a:rPr>
              <a:t>kolik budeme schopni </a:t>
            </a:r>
            <a:r>
              <a:rPr lang="cs-CZ" sz="1600" b="1" dirty="0" smtClean="0">
                <a:solidFill>
                  <a:srgbClr val="FF0000"/>
                </a:solidFill>
              </a:rPr>
              <a:t>splácet i za nejhoršího scénáře</a:t>
            </a:r>
            <a:r>
              <a:rPr lang="cs-CZ" sz="1600" dirty="0" smtClean="0">
                <a:solidFill>
                  <a:srgbClr val="FF0000"/>
                </a:solidFill>
              </a:rPr>
              <a:t>!!! </a:t>
            </a:r>
            <a:r>
              <a:rPr lang="cs-CZ" sz="1600" b="1" dirty="0" smtClean="0">
                <a:solidFill>
                  <a:srgbClr val="FF0000"/>
                </a:solidFill>
              </a:rPr>
              <a:t>Ne</a:t>
            </a:r>
            <a:r>
              <a:rPr lang="cs-CZ" sz="1600" dirty="0" smtClean="0">
                <a:solidFill>
                  <a:srgbClr val="FF0000"/>
                </a:solidFill>
              </a:rPr>
              <a:t>půjčovat si na </a:t>
            </a:r>
            <a:r>
              <a:rPr lang="cs-CZ" sz="1600" b="1" dirty="0" smtClean="0">
                <a:solidFill>
                  <a:srgbClr val="FF0000"/>
                </a:solidFill>
              </a:rPr>
              <a:t>zboží krátkodobé </a:t>
            </a:r>
            <a:r>
              <a:rPr lang="cs-CZ" sz="1600" dirty="0" smtClean="0">
                <a:solidFill>
                  <a:srgbClr val="FF0000"/>
                </a:solidFill>
              </a:rPr>
              <a:t>spotřeby!!!</a:t>
            </a:r>
          </a:p>
          <a:p>
            <a:r>
              <a:rPr lang="cs-CZ" sz="1600" b="1" dirty="0" smtClean="0"/>
              <a:t>LICHVA</a:t>
            </a:r>
          </a:p>
          <a:p>
            <a:pPr lvl="1"/>
            <a:r>
              <a:rPr lang="cs-CZ" sz="1600" dirty="0" smtClean="0">
                <a:solidFill>
                  <a:srgbClr val="FF0000"/>
                </a:solidFill>
              </a:rPr>
              <a:t>ŘEŠENÍ: </a:t>
            </a:r>
            <a:r>
              <a:rPr lang="cs-CZ" sz="1600" b="1" dirty="0" smtClean="0">
                <a:solidFill>
                  <a:srgbClr val="FF0000"/>
                </a:solidFill>
              </a:rPr>
              <a:t>pořádně</a:t>
            </a:r>
            <a:r>
              <a:rPr lang="cs-CZ" sz="1600" dirty="0" smtClean="0">
                <a:solidFill>
                  <a:srgbClr val="FF0000"/>
                </a:solidFill>
              </a:rPr>
              <a:t> si přečíst smlouvu!!! </a:t>
            </a:r>
            <a:r>
              <a:rPr lang="cs-CZ" sz="1600" b="1" dirty="0" smtClean="0">
                <a:solidFill>
                  <a:srgbClr val="FF0000"/>
                </a:solidFill>
              </a:rPr>
              <a:t>Ne</a:t>
            </a:r>
            <a:r>
              <a:rPr lang="cs-CZ" sz="1600" dirty="0" smtClean="0">
                <a:solidFill>
                  <a:srgbClr val="FF0000"/>
                </a:solidFill>
              </a:rPr>
              <a:t>uzavírat </a:t>
            </a:r>
            <a:r>
              <a:rPr lang="cs-CZ" sz="1600" b="1" dirty="0" smtClean="0">
                <a:solidFill>
                  <a:srgbClr val="FF0000"/>
                </a:solidFill>
              </a:rPr>
              <a:t>„pochybné</a:t>
            </a:r>
            <a:r>
              <a:rPr lang="cs-CZ" sz="1600" dirty="0" smtClean="0">
                <a:solidFill>
                  <a:srgbClr val="FF0000"/>
                </a:solidFill>
              </a:rPr>
              <a:t>„ obchody!!!</a:t>
            </a:r>
            <a:endParaRPr lang="cs-CZ" sz="1600" dirty="0" smtClean="0"/>
          </a:p>
          <a:p>
            <a:r>
              <a:rPr lang="cs-CZ" sz="1600" b="1" dirty="0" smtClean="0"/>
              <a:t>NEPLATIČTSTVÍ</a:t>
            </a:r>
          </a:p>
          <a:p>
            <a:pPr lvl="1" algn="just"/>
            <a:r>
              <a:rPr lang="cs-CZ" sz="1600" dirty="0" smtClean="0">
                <a:solidFill>
                  <a:srgbClr val="FF0000"/>
                </a:solidFill>
              </a:rPr>
              <a:t>ŘEŠENÍ: </a:t>
            </a:r>
            <a:r>
              <a:rPr lang="cs-CZ" sz="1600" b="1" dirty="0" smtClean="0">
                <a:solidFill>
                  <a:srgbClr val="FF0000"/>
                </a:solidFill>
              </a:rPr>
              <a:t>předcházení nezaplacení</a:t>
            </a:r>
            <a:r>
              <a:rPr lang="cs-CZ" sz="1600" dirty="0" smtClean="0">
                <a:solidFill>
                  <a:srgbClr val="FF0000"/>
                </a:solidFill>
              </a:rPr>
              <a:t>: promyslet si měsíční a dlouhodobé výdaje vzhledem k nájmu, </a:t>
            </a:r>
            <a:r>
              <a:rPr lang="cs-CZ" sz="1600" b="1" dirty="0" smtClean="0">
                <a:solidFill>
                  <a:srgbClr val="FF0000"/>
                </a:solidFill>
              </a:rPr>
              <a:t>odložit si nájemné </a:t>
            </a:r>
            <a:r>
              <a:rPr lang="cs-CZ" sz="1600" dirty="0" smtClean="0">
                <a:solidFill>
                  <a:srgbClr val="FF0000"/>
                </a:solidFill>
              </a:rPr>
              <a:t>pro případ potřeby; </a:t>
            </a:r>
          </a:p>
          <a:p>
            <a:pPr lvl="1" algn="just"/>
            <a:r>
              <a:rPr lang="cs-CZ" sz="1600" dirty="0" smtClean="0">
                <a:solidFill>
                  <a:srgbClr val="FF0000"/>
                </a:solidFill>
              </a:rPr>
              <a:t>v případě nouze – obě strany se dohodnout na </a:t>
            </a:r>
            <a:r>
              <a:rPr lang="cs-CZ" sz="1600" b="1" dirty="0" smtClean="0">
                <a:solidFill>
                  <a:srgbClr val="FF0000"/>
                </a:solidFill>
              </a:rPr>
              <a:t>splátkovém kalendáři </a:t>
            </a:r>
            <a:r>
              <a:rPr lang="cs-CZ" sz="1600" dirty="0" smtClean="0">
                <a:solidFill>
                  <a:srgbClr val="FF0000"/>
                </a:solidFill>
              </a:rPr>
              <a:t>umožňující postupné uhrazení dluhu na nájemném podle dohodnutého harmonogramu nebo vyjednat tzv. </a:t>
            </a:r>
            <a:r>
              <a:rPr lang="cs-CZ" sz="1600" b="1" dirty="0" smtClean="0">
                <a:solidFill>
                  <a:srgbClr val="FF0000"/>
                </a:solidFill>
              </a:rPr>
              <a:t>institut zvláštního příjemce pro výplatu sociálních dávek</a:t>
            </a:r>
            <a:r>
              <a:rPr lang="cs-CZ" sz="1600" dirty="0" smtClean="0">
                <a:solidFill>
                  <a:srgbClr val="FF0000"/>
                </a:solidFill>
              </a:rPr>
              <a:t>, který umožňuje převedení části nebo celé sociální dávky na účet jiného subjektu (pronajímatele bytu) – třeba  jako prevence či zabránění narůstání dluhu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73BF19-4830-41E8-9DA0-21ADF8E6F532}" type="slidenum">
              <a:rPr lang="cs-CZ"/>
              <a:pPr>
                <a:defRPr/>
              </a:pPr>
              <a:t>21</a:t>
            </a:fld>
            <a:endParaRPr lang="cs-CZ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Zdroje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2071678"/>
            <a:ext cx="7772400" cy="4357687"/>
          </a:xfrm>
        </p:spPr>
        <p:txBody>
          <a:bodyPr/>
          <a:lstStyle/>
          <a:p>
            <a:r>
              <a:rPr lang="cs-CZ" sz="1600" dirty="0" smtClean="0"/>
              <a:t>DVOŘÁKOVÁ, Zuzana a Luboš SMRČKA. </a:t>
            </a:r>
            <a:r>
              <a:rPr lang="cs-CZ" sz="1600" i="1" dirty="0" smtClean="0"/>
              <a:t>Finanční vzdělávání pro střední školy: se sbírkou řešených příkladů na CD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V Praze: C.H. </a:t>
            </a:r>
            <a:r>
              <a:rPr lang="cs-CZ" sz="1600" dirty="0" err="1" smtClean="0"/>
              <a:t>Beck</a:t>
            </a:r>
            <a:r>
              <a:rPr lang="cs-CZ" sz="1600" dirty="0" smtClean="0"/>
              <a:t>, 2011, </a:t>
            </a:r>
            <a:r>
              <a:rPr lang="cs-CZ" sz="1600" dirty="0" err="1" smtClean="0"/>
              <a:t>xix</a:t>
            </a:r>
            <a:r>
              <a:rPr lang="cs-CZ" sz="1600" dirty="0" smtClean="0"/>
              <a:t>, 312 s. ISBN 9788074000089. </a:t>
            </a:r>
          </a:p>
          <a:p>
            <a:endParaRPr lang="cs-CZ" sz="1600" dirty="0" smtClean="0"/>
          </a:p>
          <a:p>
            <a:r>
              <a:rPr lang="cs-CZ" sz="1600" dirty="0" smtClean="0"/>
              <a:t>NOVESKÝ, Ivan. </a:t>
            </a:r>
            <a:r>
              <a:rPr lang="cs-CZ" sz="1600" i="1" dirty="0" smtClean="0"/>
              <a:t>Slabikář finanční gramotnosti: učebnice základních 7 modulů finanční gramotnosti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Praha: </a:t>
            </a:r>
            <a:r>
              <a:rPr lang="cs-CZ" sz="1600" dirty="0" err="1" smtClean="0"/>
              <a:t>Cofet</a:t>
            </a:r>
            <a:r>
              <a:rPr lang="cs-CZ" sz="1600" dirty="0" smtClean="0"/>
              <a:t>, 2009, 448 s. ISBN 9788025442074.</a:t>
            </a:r>
          </a:p>
          <a:p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mpsv.cz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cs</a:t>
            </a:r>
            <a:r>
              <a:rPr lang="cs-CZ" sz="1600" dirty="0" smtClean="0">
                <a:hlinkClick r:id="rId3"/>
              </a:rPr>
              <a:t>/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http://www.kurzy.</a:t>
            </a:r>
            <a:r>
              <a:rPr lang="cs-CZ" sz="1600" dirty="0" err="1" smtClean="0">
                <a:hlinkClick r:id="rId4"/>
              </a:rPr>
              <a:t>cz</a:t>
            </a:r>
            <a:r>
              <a:rPr lang="cs-CZ" sz="1600" dirty="0" smtClean="0">
                <a:hlinkClick r:id="rId4"/>
              </a:rPr>
              <a:t>/makroekonomika/</a:t>
            </a:r>
            <a:r>
              <a:rPr lang="cs-CZ" sz="1600" dirty="0" err="1" smtClean="0">
                <a:hlinkClick r:id="rId4"/>
              </a:rPr>
              <a:t>nezamestnanost</a:t>
            </a:r>
            <a:r>
              <a:rPr lang="cs-CZ" sz="1600" dirty="0" smtClean="0">
                <a:hlinkClick r:id="rId4"/>
              </a:rPr>
              <a:t>/</a:t>
            </a:r>
            <a:endParaRPr lang="cs-CZ" sz="16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Ochrana před chudobou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500174"/>
            <a:ext cx="7815291" cy="4513282"/>
          </a:xfrm>
        </p:spPr>
        <p:txBody>
          <a:bodyPr/>
          <a:lstStyle/>
          <a:p>
            <a:pPr algn="just"/>
            <a:r>
              <a:rPr lang="cs-CZ" sz="1700" b="1" dirty="0" smtClean="0"/>
              <a:t>Před rokem 1989 </a:t>
            </a:r>
            <a:r>
              <a:rPr lang="cs-CZ" sz="1700" dirty="0" smtClean="0"/>
              <a:t>nebyl problém chudoby v ČR zřetelný (nízká příjmová nerovnost, plná zaměstnanost)</a:t>
            </a:r>
          </a:p>
          <a:p>
            <a:pPr algn="just"/>
            <a:r>
              <a:rPr lang="cs-CZ" sz="1700" b="1" dirty="0" smtClean="0"/>
              <a:t>Po roce 1989 </a:t>
            </a:r>
            <a:r>
              <a:rPr lang="cs-CZ" sz="1700" dirty="0" smtClean="0"/>
              <a:t>– </a:t>
            </a:r>
            <a:r>
              <a:rPr lang="cs-CZ" sz="1700" b="1" dirty="0" smtClean="0"/>
              <a:t>transformace ekonomiky </a:t>
            </a:r>
            <a:r>
              <a:rPr lang="cs-CZ" sz="1700" dirty="0" smtClean="0"/>
              <a:t>=&gt; obava z vysoké nezaměstnanosti =&gt; propad obyvatel do chudoby =&gt; </a:t>
            </a:r>
            <a:r>
              <a:rPr lang="cs-CZ" sz="1700" b="1" dirty="0" smtClean="0"/>
              <a:t>1990</a:t>
            </a:r>
            <a:r>
              <a:rPr lang="cs-CZ" sz="1700" dirty="0" smtClean="0"/>
              <a:t> scénář sociální reformy =&gt; </a:t>
            </a:r>
            <a:r>
              <a:rPr lang="cs-CZ" sz="1700" b="1" dirty="0" smtClean="0"/>
              <a:t>tři pilíře sociálního zabezpečení</a:t>
            </a:r>
            <a:r>
              <a:rPr lang="cs-CZ" sz="1700" dirty="0" smtClean="0"/>
              <a:t>:</a:t>
            </a:r>
          </a:p>
          <a:p>
            <a:pPr lvl="1" algn="just"/>
            <a:r>
              <a:rPr lang="cs-CZ" sz="1700" b="1" dirty="0" smtClean="0"/>
              <a:t>Sociální pojištění </a:t>
            </a:r>
            <a:r>
              <a:rPr lang="cs-CZ" sz="1700" dirty="0" smtClean="0"/>
              <a:t>(na pokrytí předvídatelných událostí jako nemoc, stáří, mateřství, invalidita a ztráta zaměstnání; financování z pojistného systému)</a:t>
            </a:r>
          </a:p>
          <a:p>
            <a:pPr lvl="1" algn="just"/>
            <a:r>
              <a:rPr lang="cs-CZ" sz="1700" b="1" dirty="0" smtClean="0"/>
              <a:t>Státní sociální podpora </a:t>
            </a:r>
            <a:r>
              <a:rPr lang="cs-CZ" sz="1700" dirty="0" smtClean="0"/>
              <a:t>(pro podporu rodin s dětmi)</a:t>
            </a:r>
          </a:p>
          <a:p>
            <a:pPr lvl="1" algn="just"/>
            <a:r>
              <a:rPr lang="cs-CZ" sz="1700" b="1" dirty="0" smtClean="0"/>
              <a:t>Sociální pomoc </a:t>
            </a:r>
            <a:r>
              <a:rPr lang="cs-CZ" sz="1700" dirty="0" smtClean="0"/>
              <a:t>(individuální případy hmotné nouze a oblast </a:t>
            </a:r>
            <a:r>
              <a:rPr lang="cs-CZ" sz="1700" dirty="0" err="1" smtClean="0"/>
              <a:t>soc</a:t>
            </a:r>
            <a:r>
              <a:rPr lang="cs-CZ" sz="1700" dirty="0" smtClean="0"/>
              <a:t>. služeb pro pomoc </a:t>
            </a:r>
            <a:r>
              <a:rPr lang="cs-CZ" sz="1700" dirty="0" err="1" smtClean="0"/>
              <a:t>soc</a:t>
            </a:r>
            <a:r>
              <a:rPr lang="cs-CZ" sz="1700" dirty="0" smtClean="0"/>
              <a:t>. zranitelným skupinám obyvatel)</a:t>
            </a:r>
          </a:p>
          <a:p>
            <a:pPr algn="just"/>
            <a:r>
              <a:rPr lang="cs-CZ" sz="1700" dirty="0" smtClean="0"/>
              <a:t>Součástí se stala i </a:t>
            </a:r>
            <a:r>
              <a:rPr lang="cs-CZ" sz="1700" b="1" dirty="0" smtClean="0"/>
              <a:t>záchranná sociální síť </a:t>
            </a:r>
            <a:r>
              <a:rPr lang="cs-CZ" sz="1700" dirty="0" smtClean="0"/>
              <a:t>(ochrana obyvatelstva před chudobou, dávkový systém prostupující všemi pilíři sociálního zabezpečení) – řešení situací lidí s nedostatečným příjmem (z výdělečné činnosti, důchodového a nemocenského pojištění), ztráta zaměstnání, přítomnost nezaopatřeného dítěte v rodině</a:t>
            </a:r>
          </a:p>
          <a:p>
            <a:r>
              <a:rPr lang="cs-CZ" sz="1700" dirty="0" smtClean="0"/>
              <a:t> </a:t>
            </a:r>
            <a:r>
              <a:rPr lang="pt-BR" sz="1700" dirty="0" smtClean="0">
                <a:hlinkClick r:id="rId2"/>
              </a:rPr>
              <a:t>Ministerstvo práce a sociálních věcí ČR</a:t>
            </a:r>
            <a:endParaRPr lang="cs-CZ" sz="17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Ochrana před chudobou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u="sng" dirty="0" smtClean="0"/>
              <a:t>I.pilíř – Sociální pojištění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Dávky v nezaměstnanosti  (financování z pojistného systému)</a:t>
            </a:r>
          </a:p>
          <a:p>
            <a:pPr lvl="1"/>
            <a:r>
              <a:rPr lang="cs-CZ" sz="2000" dirty="0" smtClean="0"/>
              <a:t>Podpora v nezaměstnanosti </a:t>
            </a:r>
          </a:p>
          <a:p>
            <a:pPr lvl="1"/>
            <a:r>
              <a:rPr lang="cs-CZ" sz="2000" dirty="0" smtClean="0"/>
              <a:t>Podpora při rekvalifikace</a:t>
            </a:r>
          </a:p>
          <a:p>
            <a:pPr>
              <a:buNone/>
            </a:pPr>
            <a:r>
              <a:rPr lang="cs-CZ" sz="2000" u="sng" dirty="0" smtClean="0"/>
              <a:t>II. Pilíř – Sociální pomoc</a:t>
            </a:r>
          </a:p>
          <a:p>
            <a:r>
              <a:rPr lang="cs-CZ" sz="2000" dirty="0" smtClean="0"/>
              <a:t>Dávky v hmotné nouzi (financování ze státního rozpočtu)</a:t>
            </a:r>
          </a:p>
          <a:p>
            <a:pPr>
              <a:buNone/>
            </a:pPr>
            <a:r>
              <a:rPr lang="cs-CZ" sz="2000" u="sng" dirty="0" smtClean="0"/>
              <a:t>III. Pilíř – Státní </a:t>
            </a:r>
            <a:r>
              <a:rPr lang="cs-CZ" sz="2000" u="sng" dirty="0" err="1" smtClean="0"/>
              <a:t>soc</a:t>
            </a:r>
            <a:r>
              <a:rPr lang="cs-CZ" sz="2000" u="sng" dirty="0" smtClean="0"/>
              <a:t>. podpora </a:t>
            </a:r>
          </a:p>
          <a:p>
            <a:r>
              <a:rPr lang="cs-CZ" sz="2000" dirty="0" smtClean="0"/>
              <a:t>Dávky s tzv. chudinským prvkem (financováno ze státního rozpočtu)</a:t>
            </a:r>
          </a:p>
          <a:p>
            <a:pPr lvl="1"/>
            <a:r>
              <a:rPr lang="cs-CZ" sz="2000" dirty="0" smtClean="0"/>
              <a:t>Sociální příplatek</a:t>
            </a:r>
          </a:p>
          <a:p>
            <a:pPr lvl="1"/>
            <a:r>
              <a:rPr lang="cs-CZ" sz="2000" dirty="0" smtClean="0"/>
              <a:t>Přídavek na dítě</a:t>
            </a:r>
          </a:p>
          <a:p>
            <a:pPr lvl="1"/>
            <a:r>
              <a:rPr lang="cs-CZ" sz="2000" dirty="0" smtClean="0"/>
              <a:t>Příspěvek na bydlení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Záchranná sociální síť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428736"/>
            <a:ext cx="8429652" cy="4929222"/>
          </a:xfrm>
        </p:spPr>
        <p:txBody>
          <a:bodyPr/>
          <a:lstStyle/>
          <a:p>
            <a:r>
              <a:rPr lang="cs-CZ" sz="1400" dirty="0" smtClean="0">
                <a:solidFill>
                  <a:srgbClr val="FF0000"/>
                </a:solidFill>
              </a:rPr>
              <a:t>Řešení sociálních situací</a:t>
            </a:r>
            <a:r>
              <a:rPr lang="cs-CZ" sz="1400" dirty="0" smtClean="0"/>
              <a:t>:</a:t>
            </a:r>
          </a:p>
          <a:p>
            <a:pPr algn="just"/>
            <a:r>
              <a:rPr lang="cs-CZ" sz="1400" dirty="0" smtClean="0"/>
              <a:t>A) </a:t>
            </a:r>
            <a:r>
              <a:rPr lang="cs-CZ" sz="1400" b="1" u="sng" dirty="0" smtClean="0"/>
              <a:t>Nedostatečný příjem </a:t>
            </a:r>
            <a:r>
              <a:rPr lang="cs-CZ" sz="1400" dirty="0" smtClean="0"/>
              <a:t>z výdělečné činnosti, z důchodového a nemocenského pojištění, nebo z důvodu předluženosti domácnosti:</a:t>
            </a:r>
          </a:p>
          <a:p>
            <a:pPr lvl="1" algn="just">
              <a:buNone/>
            </a:pPr>
            <a:r>
              <a:rPr lang="cs-CZ" sz="1400" dirty="0" smtClean="0"/>
              <a:t>1. </a:t>
            </a:r>
            <a:r>
              <a:rPr lang="cs-CZ" sz="1400" b="1" i="1" dirty="0" smtClean="0"/>
              <a:t>Nedostatečný příjem</a:t>
            </a:r>
            <a:r>
              <a:rPr lang="cs-CZ" sz="1400" dirty="0" smtClean="0"/>
              <a:t>, má osoba(y) nárok na dávku státní sociální podpory (příspěvek na bydlení) a může čerpat dávky v hmotné nouzi (příspěvek na živobytí,  doplatek na bydlení)</a:t>
            </a:r>
          </a:p>
          <a:p>
            <a:pPr lvl="1" algn="just">
              <a:buNone/>
            </a:pPr>
            <a:r>
              <a:rPr lang="cs-CZ" sz="1400" dirty="0" smtClean="0"/>
              <a:t>2. </a:t>
            </a:r>
            <a:r>
              <a:rPr lang="cs-CZ" sz="1400" b="1" i="1" dirty="0" smtClean="0"/>
              <a:t>Nízký příjem a navíc i nezaopatřené děti</a:t>
            </a:r>
            <a:r>
              <a:rPr lang="cs-CZ" sz="1400" dirty="0" smtClean="0"/>
              <a:t>, mají osoby žijící v této domácnosti nárok na dávky jako A)1. a dále na dávky státní </a:t>
            </a:r>
            <a:r>
              <a:rPr lang="cs-CZ" sz="1400" dirty="0" err="1" smtClean="0"/>
              <a:t>soc</a:t>
            </a:r>
            <a:r>
              <a:rPr lang="cs-CZ" sz="1400" dirty="0" smtClean="0"/>
              <a:t>. podpory (přídavek na dítě a sociální příplatek)</a:t>
            </a:r>
          </a:p>
          <a:p>
            <a:pPr algn="just"/>
            <a:r>
              <a:rPr lang="cs-CZ" sz="1400" dirty="0" smtClean="0"/>
              <a:t>B</a:t>
            </a:r>
            <a:r>
              <a:rPr lang="cs-CZ" sz="1400" b="1" u="sng" dirty="0" smtClean="0"/>
              <a:t>) Ztráta zaměstnání:</a:t>
            </a:r>
          </a:p>
          <a:p>
            <a:pPr marL="971550" lvl="1" indent="-514350" algn="just">
              <a:buAutoNum type="arabicPeriod"/>
            </a:pPr>
            <a:r>
              <a:rPr lang="cs-CZ" sz="1400" b="1" i="1" dirty="0" smtClean="0"/>
              <a:t>Uchazeč o zaměstnání </a:t>
            </a:r>
            <a:r>
              <a:rPr lang="cs-CZ" sz="1400" dirty="0" smtClean="0"/>
              <a:t>má nárok na podporu v nezaměstnanosti (podporu při rekvalifikaci) při splnění podmínek nároku na tuto podporu</a:t>
            </a:r>
          </a:p>
          <a:p>
            <a:pPr marL="971550" lvl="1" indent="-514350" algn="just">
              <a:buAutoNum type="arabicPeriod"/>
            </a:pPr>
            <a:r>
              <a:rPr lang="cs-CZ" sz="1400" dirty="0" smtClean="0"/>
              <a:t>Pokud </a:t>
            </a:r>
            <a:r>
              <a:rPr lang="cs-CZ" sz="1400" i="1" dirty="0" smtClean="0"/>
              <a:t>uchazeč vyčerpal svůj nárok </a:t>
            </a:r>
            <a:r>
              <a:rPr lang="cs-CZ" sz="1400" dirty="0" smtClean="0"/>
              <a:t>na tuto podporu nebo žije-li v domácnosti s </a:t>
            </a:r>
            <a:r>
              <a:rPr lang="cs-CZ" sz="1400" b="1" i="1" dirty="0" smtClean="0"/>
              <a:t>nízkým příjmem</a:t>
            </a:r>
            <a:r>
              <a:rPr lang="cs-CZ" sz="1400" dirty="0" smtClean="0"/>
              <a:t>, má nárok na dávku státní </a:t>
            </a:r>
            <a:r>
              <a:rPr lang="cs-CZ" sz="1400" dirty="0" err="1" smtClean="0"/>
              <a:t>soc</a:t>
            </a:r>
            <a:r>
              <a:rPr lang="cs-CZ" sz="1400" dirty="0" smtClean="0"/>
              <a:t>. podpory (příspěvek na bydlení) a může čerpat dávky v hmotné nouzi (příspěvek na živobytí, doplatek na bydlení)</a:t>
            </a:r>
          </a:p>
          <a:p>
            <a:pPr marL="971550" lvl="1" indent="-514350" algn="just">
              <a:buAutoNum type="arabicPeriod"/>
            </a:pPr>
            <a:r>
              <a:rPr lang="cs-CZ" sz="1400" dirty="0" smtClean="0"/>
              <a:t>Bod B)1.+2. a navíc </a:t>
            </a:r>
            <a:r>
              <a:rPr lang="cs-CZ" sz="1400" b="1" i="1" dirty="0" smtClean="0"/>
              <a:t>nezaopatřené děti</a:t>
            </a:r>
            <a:r>
              <a:rPr lang="cs-CZ" sz="1400" dirty="0" smtClean="0"/>
              <a:t>,  má nárok na dávky jako B)2. a pak i na přídavek na dítě a sociální příplatek</a:t>
            </a:r>
          </a:p>
          <a:p>
            <a:pPr algn="just"/>
            <a:r>
              <a:rPr lang="cs-CZ" sz="1400" dirty="0" smtClean="0"/>
              <a:t>C</a:t>
            </a:r>
            <a:r>
              <a:rPr lang="cs-CZ" sz="1400" b="1" u="sng" dirty="0" smtClean="0"/>
              <a:t>) Přítomnost nezaopatřeného dítěte v rodině/pěstounské péči:</a:t>
            </a:r>
          </a:p>
          <a:p>
            <a:pPr lvl="1" algn="just">
              <a:buNone/>
            </a:pPr>
            <a:r>
              <a:rPr lang="cs-CZ" sz="1400" dirty="0" smtClean="0"/>
              <a:t>1. </a:t>
            </a:r>
            <a:r>
              <a:rPr lang="cs-CZ" sz="1400" b="1" i="1" dirty="0" smtClean="0"/>
              <a:t>Přítomnost nezaopatřeného dítěte </a:t>
            </a:r>
            <a:r>
              <a:rPr lang="cs-CZ" sz="1400" dirty="0" smtClean="0"/>
              <a:t>v rodině – nárok na dávky státní </a:t>
            </a:r>
            <a:r>
              <a:rPr lang="cs-CZ" sz="1400" dirty="0" err="1" smtClean="0"/>
              <a:t>soc</a:t>
            </a:r>
            <a:r>
              <a:rPr lang="cs-CZ" sz="1400" dirty="0" smtClean="0"/>
              <a:t>. podpory při narození a výchově dítěte (porodné a rodičovský příspěvek); pěstounská péče (příspěvek na převzetí dítěte, na úhradu potřeb dítěte a odměna pěstouna).</a:t>
            </a:r>
          </a:p>
          <a:p>
            <a:pPr lvl="1" algn="just">
              <a:buNone/>
            </a:pPr>
            <a:r>
              <a:rPr lang="cs-CZ" sz="1400" dirty="0" smtClean="0"/>
              <a:t>2. Rodiny s </a:t>
            </a:r>
            <a:r>
              <a:rPr lang="cs-CZ" sz="1400" b="1" i="1" dirty="0" smtClean="0"/>
              <a:t>nízkými příjmy </a:t>
            </a:r>
            <a:r>
              <a:rPr lang="cs-CZ" sz="1400" dirty="0" smtClean="0"/>
              <a:t>– nárok na přídavek na dítě, </a:t>
            </a:r>
            <a:r>
              <a:rPr lang="cs-CZ" sz="1400" dirty="0" err="1" smtClean="0"/>
              <a:t>soc</a:t>
            </a:r>
            <a:r>
              <a:rPr lang="cs-CZ" sz="1400" dirty="0" smtClean="0"/>
              <a:t>. příplatek a příspěvek na bydlení, případně dávky v hmotné nouzi (příspěvek na živobytí, doplatek na bydlení)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0298" y="1071546"/>
            <a:ext cx="6215106" cy="50323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Příjmy a životní úroveň</a:t>
            </a:r>
            <a:b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Analýza situace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3" y="2071678"/>
            <a:ext cx="7715303" cy="4286280"/>
          </a:xfrm>
        </p:spPr>
        <p:txBody>
          <a:bodyPr/>
          <a:lstStyle/>
          <a:p>
            <a:r>
              <a:rPr lang="cs-CZ" sz="1600" b="1" dirty="0" smtClean="0"/>
              <a:t>Odkazy na web:</a:t>
            </a:r>
          </a:p>
          <a:p>
            <a:r>
              <a:rPr lang="cs-CZ" sz="1600" dirty="0" smtClean="0">
                <a:hlinkClick r:id="rId2"/>
              </a:rPr>
              <a:t>Analýza příjmů a výdajů domácností ČR 2013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pl-PL" sz="1600" dirty="0" smtClean="0">
                <a:hlinkClick r:id="rId3"/>
              </a:rPr>
              <a:t>Informace o průměrných platech v ČR</a:t>
            </a:r>
            <a:endParaRPr lang="pl-PL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4"/>
              </a:rPr>
              <a:t>Informace o průměrných platech dle zaměstnání v ČR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5"/>
              </a:rPr>
              <a:t>Informační systém o průměrném výdělku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6"/>
              </a:rPr>
              <a:t>Minimální mzda v ČR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>
                <a:hlinkClick r:id="rId7"/>
              </a:rPr>
              <a:t>Prognóza vybraných makroekonomických ukazatelů - MPSV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err="1" smtClean="0">
                <a:hlinkClick r:id="rId8"/>
              </a:rPr>
              <a:t>Vyvoj</a:t>
            </a:r>
            <a:r>
              <a:rPr lang="cs-CZ" sz="1600" dirty="0" smtClean="0">
                <a:hlinkClick r:id="rId8"/>
              </a:rPr>
              <a:t> </a:t>
            </a:r>
            <a:r>
              <a:rPr lang="cs-CZ" sz="1600" dirty="0" err="1" smtClean="0">
                <a:hlinkClick r:id="rId8"/>
              </a:rPr>
              <a:t>vybranych</a:t>
            </a:r>
            <a:r>
              <a:rPr lang="cs-CZ" sz="1600" dirty="0" smtClean="0">
                <a:hlinkClick r:id="rId8"/>
              </a:rPr>
              <a:t> ukazatelů 1992-2012 v </a:t>
            </a:r>
            <a:r>
              <a:rPr lang="cs-CZ" sz="1600" dirty="0" err="1" smtClean="0">
                <a:hlinkClick r:id="rId8"/>
              </a:rPr>
              <a:t>ČR.pdf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857232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Příjmy a životní úroveň</a:t>
            </a:r>
            <a:b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Životní a existenční minimum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785926"/>
            <a:ext cx="7772400" cy="4357687"/>
          </a:xfrm>
        </p:spPr>
        <p:txBody>
          <a:bodyPr/>
          <a:lstStyle/>
          <a:p>
            <a:r>
              <a:rPr lang="cs-CZ" sz="1500" b="1" dirty="0" smtClean="0"/>
              <a:t>Životní minimum</a:t>
            </a:r>
          </a:p>
          <a:p>
            <a:pPr lvl="1" algn="just"/>
            <a:r>
              <a:rPr lang="cs-CZ" sz="1500" dirty="0" smtClean="0"/>
              <a:t> minimální společensky uznaná hranice peněžních příjmů k zajištění výživy a ostatních základních osobních potřeb</a:t>
            </a:r>
          </a:p>
          <a:p>
            <a:pPr lvl="1" algn="just"/>
            <a:r>
              <a:rPr lang="cs-CZ" sz="1500" dirty="0" smtClean="0"/>
              <a:t>Aktuální částka = </a:t>
            </a:r>
            <a:r>
              <a:rPr lang="cs-CZ" sz="1500" b="1" dirty="0" smtClean="0"/>
              <a:t>3 410 Kč</a:t>
            </a:r>
            <a:r>
              <a:rPr lang="cs-CZ" sz="1500" dirty="0" smtClean="0"/>
              <a:t>/jednotlivec za měsíc (leden 2014)</a:t>
            </a:r>
          </a:p>
          <a:p>
            <a:pPr lvl="1" algn="just"/>
            <a:endParaRPr lang="cs-CZ" sz="1500" dirty="0" smtClean="0"/>
          </a:p>
          <a:p>
            <a:pPr algn="just"/>
            <a:r>
              <a:rPr lang="cs-CZ" sz="1500" b="1" dirty="0" smtClean="0"/>
              <a:t>Existenční minimum</a:t>
            </a:r>
          </a:p>
          <a:p>
            <a:pPr lvl="1" algn="just"/>
            <a:r>
              <a:rPr lang="cs-CZ" sz="1500" dirty="0" smtClean="0"/>
              <a:t>minimální hranicí peněžních příjmů, která se považuje za nezbytnou k zajištění výživy a ostatních základních osobních potřeb na úrovni umožňující přežití. </a:t>
            </a:r>
          </a:p>
          <a:p>
            <a:pPr lvl="1" algn="just"/>
            <a:r>
              <a:rPr lang="cs-CZ" sz="1500" dirty="0" smtClean="0"/>
              <a:t>Tento institut byl vedle životního minima zaveden z důvodu větší motivace pro dospělé osoby v hmotné nouzi. </a:t>
            </a:r>
          </a:p>
          <a:p>
            <a:pPr lvl="1" algn="just"/>
            <a:r>
              <a:rPr lang="cs-CZ" sz="1500" dirty="0" smtClean="0"/>
              <a:t>Existenční minimum nelze použít u nezaopatřeného dítěte, u poživatele starobního důchodu, u osoby invalidní ve třetím stupni a u osoby starší 68 let.</a:t>
            </a:r>
          </a:p>
          <a:p>
            <a:pPr lvl="1" algn="just"/>
            <a:r>
              <a:rPr lang="cs-CZ" sz="1500" dirty="0" smtClean="0"/>
              <a:t>Aktuální částka = </a:t>
            </a:r>
            <a:r>
              <a:rPr lang="cs-CZ" sz="1500" b="1" dirty="0" smtClean="0"/>
              <a:t>2 200 Kč</a:t>
            </a:r>
            <a:r>
              <a:rPr lang="cs-CZ" sz="1500" dirty="0" smtClean="0"/>
              <a:t>/jednotlivec za měsíc (leden 2014)</a:t>
            </a:r>
          </a:p>
          <a:p>
            <a:pPr lvl="1"/>
            <a:endParaRPr lang="cs-CZ" sz="1500" dirty="0" smtClean="0"/>
          </a:p>
          <a:p>
            <a:r>
              <a:rPr lang="cs-CZ" sz="1500" b="1" dirty="0" smtClean="0"/>
              <a:t>Odkazy na web:</a:t>
            </a:r>
          </a:p>
          <a:p>
            <a:r>
              <a:rPr lang="cs-CZ" sz="1500" dirty="0" smtClean="0">
                <a:hlinkClick r:id="rId2"/>
              </a:rPr>
              <a:t>Životní a existenční minimum</a:t>
            </a:r>
            <a:endParaRPr lang="cs-CZ" sz="1500" dirty="0" smtClean="0"/>
          </a:p>
          <a:p>
            <a:r>
              <a:rPr lang="cs-CZ" sz="1500" dirty="0" smtClean="0">
                <a:hlinkClick r:id="rId3"/>
              </a:rPr>
              <a:t>Kalkulačka pro výpočet životního minima</a:t>
            </a:r>
            <a:endParaRPr lang="cs-CZ" sz="1500" dirty="0" smtClean="0"/>
          </a:p>
          <a:p>
            <a:r>
              <a:rPr lang="cs-CZ" sz="1500" dirty="0" smtClean="0">
                <a:hlinkClick r:id="rId4"/>
              </a:rPr>
              <a:t>Shrnutí MPSV o životním minimu.</a:t>
            </a:r>
            <a:r>
              <a:rPr lang="cs-CZ" sz="1500" dirty="0" err="1" smtClean="0">
                <a:hlinkClick r:id="rId4"/>
              </a:rPr>
              <a:t>pdf</a:t>
            </a:r>
            <a:endParaRPr lang="cs-CZ" sz="1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1000108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Pomoc v hmotné nouzi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pPr algn="just"/>
            <a:r>
              <a:rPr lang="cs-CZ" sz="1600" b="1" u="sng" dirty="0" smtClean="0"/>
              <a:t>Systém pomoci v hmotné nouzi</a:t>
            </a:r>
          </a:p>
          <a:p>
            <a:pPr lvl="1" algn="just"/>
            <a:r>
              <a:rPr lang="cs-CZ" sz="1600" dirty="0" smtClean="0"/>
              <a:t>Je moderní formou </a:t>
            </a:r>
            <a:r>
              <a:rPr lang="cs-CZ" sz="1600" b="1" dirty="0" smtClean="0"/>
              <a:t>pomoci osobám s nedostatečnými příjmy</a:t>
            </a:r>
            <a:r>
              <a:rPr lang="cs-CZ" sz="1600" dirty="0" smtClean="0"/>
              <a:t>, motivující tyto osoby k aktivní snaze zajistit si prostředky k uspokojení životních potřeb. Je jedním z opatření, kterými Česká republika bojuje proti sociálnímu vyloučení.</a:t>
            </a:r>
          </a:p>
          <a:p>
            <a:pPr lvl="1" algn="just"/>
            <a:r>
              <a:rPr lang="cs-CZ" sz="1600" dirty="0" smtClean="0"/>
              <a:t>Vychází z </a:t>
            </a:r>
            <a:r>
              <a:rPr lang="cs-CZ" sz="1600" b="1" dirty="0" smtClean="0"/>
              <a:t>principu</a:t>
            </a:r>
            <a:r>
              <a:rPr lang="cs-CZ" sz="1600" dirty="0" smtClean="0"/>
              <a:t>, že každá osoba, která pracuje, se musí mít lépe než ta, která nepracuje, popřípadě se práci vyhýbá</a:t>
            </a:r>
          </a:p>
          <a:p>
            <a:pPr algn="just"/>
            <a:r>
              <a:rPr lang="cs-CZ" sz="1600" b="1" u="sng" dirty="0" smtClean="0"/>
              <a:t>Zákon o pomoci v hmotné nouzi</a:t>
            </a:r>
          </a:p>
          <a:p>
            <a:pPr lvl="1" algn="just"/>
            <a:r>
              <a:rPr lang="cs-CZ" sz="1600" dirty="0" smtClean="0"/>
              <a:t>zákon č. 111/2006 Sb., o pomoci v hmotné nouzi, ve znění pozdějších předpisů.</a:t>
            </a:r>
          </a:p>
          <a:p>
            <a:pPr lvl="1" algn="just"/>
            <a:r>
              <a:rPr lang="cs-CZ" sz="1600" dirty="0" smtClean="0"/>
              <a:t>Napomáhá řešení některých nárazových životních situací.</a:t>
            </a:r>
          </a:p>
          <a:p>
            <a:pPr lvl="1" algn="just"/>
            <a:r>
              <a:rPr lang="cs-CZ" sz="1600" dirty="0" smtClean="0"/>
              <a:t>Stanovuje, že každá osoba má nárok na poskytnutí základních informací, které vedou nejenom k řešení její současné situace, ale i k předcházení vzniku hmotné nouze. </a:t>
            </a:r>
          </a:p>
          <a:p>
            <a:pPr lvl="1" algn="just"/>
            <a:r>
              <a:rPr lang="cs-CZ" sz="1600" dirty="0" smtClean="0"/>
              <a:t>Nedílnou součástí pomoci v hmotné nouzi je sociální práce s klienty.</a:t>
            </a:r>
          </a:p>
          <a:p>
            <a:pPr lvl="1" algn="just"/>
            <a:r>
              <a:rPr lang="cs-CZ" sz="1600" dirty="0" smtClean="0"/>
              <a:t>V rámci sociální práce plní některé úkoly rovněž pověřené obecní úřady, obecní úřady obcí s rozšířenou působností a újezdní úřady.</a:t>
            </a:r>
          </a:p>
          <a:p>
            <a:r>
              <a:rPr lang="cs-CZ" sz="1600" b="1" dirty="0" smtClean="0"/>
              <a:t>Odkazy na web:</a:t>
            </a:r>
          </a:p>
          <a:p>
            <a:r>
              <a:rPr lang="cs-CZ" sz="1600" dirty="0" smtClean="0">
                <a:hlinkClick r:id="rId2"/>
              </a:rPr>
              <a:t>Pomoc v hmotné nouzi</a:t>
            </a:r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857232"/>
            <a:ext cx="7772400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Pomoc v hmotné nouzi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428736"/>
            <a:ext cx="7772400" cy="4357687"/>
          </a:xfrm>
        </p:spPr>
        <p:txBody>
          <a:bodyPr/>
          <a:lstStyle/>
          <a:p>
            <a:pPr algn="just"/>
            <a:r>
              <a:rPr lang="cs-CZ" sz="1400" b="1" dirty="0" smtClean="0">
                <a:solidFill>
                  <a:srgbClr val="0070C0"/>
                </a:solidFill>
              </a:rPr>
              <a:t>Osoba v hmotné nouzi</a:t>
            </a:r>
          </a:p>
          <a:p>
            <a:pPr lvl="1" algn="just"/>
            <a:r>
              <a:rPr lang="cs-CZ" sz="1400" dirty="0" smtClean="0">
                <a:solidFill>
                  <a:srgbClr val="0070C0"/>
                </a:solidFill>
              </a:rPr>
              <a:t>Jde v zásadě o stav, kdy osoba či rodina nemá dostatečné příjmy a její celkové sociální a majetkové poměry neumožňují uspokojení základních životních potřeb na úrovni ještě přijatelné pro společnost. Současně si tyto příjmy nemůže z objektivních důvodů zvýšit (uplatněním nároků a pohledávek, prodejem nebo využitím majetku) a vyřešit tak svoji nelehkou situaci vlastním přičiněním.</a:t>
            </a:r>
          </a:p>
          <a:p>
            <a:pPr algn="just"/>
            <a:r>
              <a:rPr lang="cs-CZ" sz="1400" b="1" dirty="0" smtClean="0"/>
              <a:t>V hmotné nouzi </a:t>
            </a:r>
            <a:r>
              <a:rPr lang="cs-CZ" sz="1400" b="1" u="sng" dirty="0" smtClean="0"/>
              <a:t>není </a:t>
            </a:r>
            <a:r>
              <a:rPr lang="cs-CZ" sz="1400" b="1" dirty="0" smtClean="0"/>
              <a:t>osoba</a:t>
            </a:r>
          </a:p>
          <a:p>
            <a:pPr lvl="1" algn="just"/>
            <a:r>
              <a:rPr lang="cs-CZ" sz="1400" dirty="0" smtClean="0"/>
              <a:t>která prokazatelně neprojevuje snahu zvýšit si příjem vlastním přičiněním,</a:t>
            </a:r>
          </a:p>
          <a:p>
            <a:pPr lvl="1" algn="just"/>
            <a:r>
              <a:rPr lang="cs-CZ" sz="1400" dirty="0" smtClean="0"/>
              <a:t>která není v pracovním nebo obdobném vztahu, nevykonává samostatnou výdělečnou činnost a není vedena v evidenci uchazečů o zaměstnání,</a:t>
            </a:r>
          </a:p>
          <a:p>
            <a:pPr lvl="1" algn="just"/>
            <a:r>
              <a:rPr lang="cs-CZ" sz="1400" dirty="0" smtClean="0"/>
              <a:t>která je vedena v evidenci uchazečů o zaměstnání a bez vážných důvodů odmítla vykonávat krátkodobé zaměstnání nebo účastnit se v cíleném programu k řešení zaměstnání,</a:t>
            </a:r>
          </a:p>
          <a:p>
            <a:pPr lvl="1" algn="just"/>
            <a:r>
              <a:rPr lang="cs-CZ" sz="1400" dirty="0" smtClean="0"/>
              <a:t>které nevznikl nárok na nemocenské nebo jí náleží ve snížené výši, a to z důvodu, že si přivodila pracovní neschopnost úmyslně,</a:t>
            </a:r>
          </a:p>
          <a:p>
            <a:pPr lvl="1" algn="just"/>
            <a:r>
              <a:rPr lang="cs-CZ" sz="1400" dirty="0" smtClean="0"/>
              <a:t>která je osobou samostatně výdělečně činnou a její příjem po odečtení přiměřených nákladů na bydlení nedosahuje částky živobytí proto, že se nepřihlásila k nemocenskému pojištění,</a:t>
            </a:r>
          </a:p>
          <a:p>
            <a:pPr lvl="1" algn="just"/>
            <a:r>
              <a:rPr lang="cs-CZ" sz="1400" dirty="0" smtClean="0"/>
              <a:t>které za neplnění povinností zákonného zástupce dítěte spojených s řádným plněním povinné školní docházky byla uložena sankce,</a:t>
            </a:r>
          </a:p>
          <a:p>
            <a:pPr lvl="1" algn="just"/>
            <a:r>
              <a:rPr lang="cs-CZ" sz="1400" dirty="0" smtClean="0"/>
              <a:t>která nastoupila výkon zabezpečovací detence nebo trestu odnětí svobody nebo byla vzata do vazby.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2133</TotalTime>
  <Words>1938</Words>
  <Application>Microsoft Office PowerPoint</Application>
  <PresentationFormat>Předvádění na obrazovce (4:3)</PresentationFormat>
  <Paragraphs>274</Paragraphs>
  <Slides>21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BÉŽOVÁ základní</vt:lpstr>
      <vt:lpstr>BÉŽOVÁ TITL</vt:lpstr>
      <vt:lpstr>  Životní situace a jejich řešení     </vt:lpstr>
      <vt:lpstr> Obsah</vt:lpstr>
      <vt:lpstr>Ochrana před chudobou v ČR</vt:lpstr>
      <vt:lpstr>Ochrana před chudobou v ČR</vt:lpstr>
      <vt:lpstr>Záchranná sociální síť</vt:lpstr>
      <vt:lpstr>Příjmy a životní úroveň Analýza situace v ČR</vt:lpstr>
      <vt:lpstr>Příjmy a životní úroveň Životní a existenční minimum</vt:lpstr>
      <vt:lpstr>Pomoc v hmotné nouzi</vt:lpstr>
      <vt:lpstr>Pomoc v hmotné nouzi</vt:lpstr>
      <vt:lpstr>Pomoc v hmotné nouzi</vt:lpstr>
      <vt:lpstr>Státní sociální podpora</vt:lpstr>
      <vt:lpstr>Další podpory MPSV</vt:lpstr>
      <vt:lpstr>Nezaměstnanost</vt:lpstr>
      <vt:lpstr>Druhy nezaměstnanosti</vt:lpstr>
      <vt:lpstr>Nezaměstnanost</vt:lpstr>
      <vt:lpstr>Zadlužování</vt:lpstr>
      <vt:lpstr>Zadlužování</vt:lpstr>
      <vt:lpstr>Lichva</vt:lpstr>
      <vt:lpstr>Neplatičství</vt:lpstr>
      <vt:lpstr>Závěr</vt:lpstr>
      <vt:lpstr>Zdroje</vt:lpstr>
    </vt:vector>
  </TitlesOfParts>
  <Company>ESF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Krajicek Jan</cp:lastModifiedBy>
  <cp:revision>82</cp:revision>
  <dcterms:created xsi:type="dcterms:W3CDTF">2005-05-06T16:40:20Z</dcterms:created>
  <dcterms:modified xsi:type="dcterms:W3CDTF">2014-02-24T09:40:14Z</dcterms:modified>
</cp:coreProperties>
</file>