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5" r:id="rId3"/>
    <p:sldId id="267" r:id="rId4"/>
    <p:sldId id="273" r:id="rId5"/>
    <p:sldId id="268" r:id="rId6"/>
    <p:sldId id="269" r:id="rId7"/>
    <p:sldId id="277" r:id="rId8"/>
    <p:sldId id="278" r:id="rId9"/>
    <p:sldId id="279" r:id="rId10"/>
    <p:sldId id="280" r:id="rId11"/>
    <p:sldId id="283" r:id="rId12"/>
    <p:sldId id="282" r:id="rId13"/>
    <p:sldId id="284" r:id="rId14"/>
    <p:sldId id="285" r:id="rId15"/>
    <p:sldId id="286" r:id="rId16"/>
    <p:sldId id="27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1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27.5.2014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Serendipity</a:t>
            </a:r>
            <a:r>
              <a:rPr lang="cs-CZ" dirty="0" smtClean="0"/>
              <a:t> o. s.</a:t>
            </a:r>
            <a:br>
              <a:rPr lang="cs-CZ" dirty="0" smtClean="0"/>
            </a:br>
            <a:r>
              <a:rPr lang="cs-CZ" dirty="0" smtClean="0"/>
              <a:t>Aplikace virtuálního veletrhu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077072"/>
            <a:ext cx="8062912" cy="1752600"/>
          </a:xfrm>
        </p:spPr>
        <p:txBody>
          <a:bodyPr/>
          <a:lstStyle/>
          <a:p>
            <a:r>
              <a:rPr lang="cs-CZ" dirty="0" err="1" smtClean="0"/>
              <a:t>Yvonne</a:t>
            </a:r>
            <a:r>
              <a:rPr lang="cs-CZ" dirty="0" smtClean="0"/>
              <a:t> </a:t>
            </a:r>
            <a:r>
              <a:rPr lang="cs-CZ" dirty="0" err="1" smtClean="0"/>
              <a:t>Mahdalová</a:t>
            </a:r>
            <a:endParaRPr lang="cs-CZ" dirty="0" smtClean="0"/>
          </a:p>
          <a:p>
            <a:r>
              <a:rPr lang="cs-CZ" dirty="0" smtClean="0"/>
              <a:t>Eva </a:t>
            </a:r>
            <a:r>
              <a:rPr lang="cs-CZ" dirty="0" err="1" smtClean="0"/>
              <a:t>Nohejlová</a:t>
            </a:r>
            <a:endParaRPr lang="cs-CZ" dirty="0" smtClean="0"/>
          </a:p>
          <a:p>
            <a:r>
              <a:rPr lang="cs-CZ" dirty="0" smtClean="0"/>
              <a:t>Vendula Novotná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Akční opatření 4</a:t>
            </a:r>
            <a:br>
              <a:rPr lang="cs-CZ" dirty="0" smtClean="0"/>
            </a:br>
            <a:r>
              <a:rPr lang="cs-CZ" dirty="0" err="1" smtClean="0"/>
              <a:t>Bannerová</a:t>
            </a:r>
            <a:r>
              <a:rPr lang="cs-CZ" dirty="0" smtClean="0"/>
              <a:t> reklama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2060848"/>
            <a:ext cx="4038600" cy="4434840"/>
          </a:xfrm>
        </p:spPr>
        <p:txBody>
          <a:bodyPr/>
          <a:lstStyle/>
          <a:p>
            <a:r>
              <a:rPr lang="cs-CZ" dirty="0" smtClean="0"/>
              <a:t>www.</a:t>
            </a:r>
            <a:r>
              <a:rPr lang="cs-CZ" dirty="0" err="1" smtClean="0"/>
              <a:t>neziskovky.cz</a:t>
            </a:r>
            <a:endParaRPr lang="cs-CZ" dirty="0" smtClean="0"/>
          </a:p>
          <a:p>
            <a:r>
              <a:rPr lang="cs-CZ" dirty="0" smtClean="0"/>
              <a:t>5 x 6 cm, výhodné umístění</a:t>
            </a:r>
          </a:p>
          <a:p>
            <a:r>
              <a:rPr lang="cs-CZ" dirty="0" smtClean="0"/>
              <a:t>20 hodin práce člověka</a:t>
            </a:r>
          </a:p>
          <a:p>
            <a:r>
              <a:rPr lang="cs-CZ" dirty="0" smtClean="0"/>
              <a:t>3.700 Kč / 4 týdny</a:t>
            </a:r>
          </a:p>
          <a:p>
            <a:pPr lvl="2"/>
            <a:r>
              <a:rPr lang="cs-CZ" dirty="0" smtClean="0"/>
              <a:t>Náklady 7.400 Kč</a:t>
            </a:r>
          </a:p>
          <a:p>
            <a:r>
              <a:rPr lang="cs-CZ" dirty="0" smtClean="0"/>
              <a:t>Leden a červen 2015</a:t>
            </a:r>
            <a:endParaRPr lang="cs-CZ" dirty="0"/>
          </a:p>
        </p:txBody>
      </p:sp>
      <p:pic>
        <p:nvPicPr>
          <p:cNvPr id="5" name="Zástupný symbol pro obsah 4" descr="PIC_fair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060848"/>
            <a:ext cx="3465095" cy="388843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Akční opatření 6</a:t>
            </a:r>
            <a:br>
              <a:rPr lang="cs-CZ" dirty="0" smtClean="0"/>
            </a:br>
            <a:r>
              <a:rPr lang="cs-CZ" dirty="0" smtClean="0"/>
              <a:t>Reálný veletrh NO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Duben 2015 (ceny z roku 2014)</a:t>
            </a:r>
          </a:p>
          <a:p>
            <a:r>
              <a:rPr lang="cs-CZ" sz="2400" dirty="0" smtClean="0"/>
              <a:t>2 lidé – 10 hod (příprava, obsluha stánku, sklizení)</a:t>
            </a:r>
          </a:p>
          <a:p>
            <a:r>
              <a:rPr lang="cs-CZ" sz="2400" dirty="0" smtClean="0"/>
              <a:t>Cena stánku</a:t>
            </a:r>
          </a:p>
          <a:p>
            <a:pPr lvl="1"/>
            <a:r>
              <a:rPr lang="cs-CZ" sz="2200" dirty="0" smtClean="0"/>
              <a:t>Výstavní </a:t>
            </a:r>
            <a:r>
              <a:rPr lang="cs-CZ" sz="2200" dirty="0"/>
              <a:t>plocha 180 x 150 </a:t>
            </a:r>
            <a:r>
              <a:rPr lang="cs-CZ" sz="2200" dirty="0" smtClean="0"/>
              <a:t>cm - 900 Kč</a:t>
            </a:r>
            <a:endParaRPr lang="cs-CZ" sz="2200" dirty="0"/>
          </a:p>
          <a:p>
            <a:pPr lvl="1"/>
            <a:r>
              <a:rPr lang="cs-CZ" sz="2200" dirty="0" smtClean="0"/>
              <a:t>Velký </a:t>
            </a:r>
            <a:r>
              <a:rPr lang="cs-CZ" sz="2200" dirty="0"/>
              <a:t>prezentační stánek na prostranství před budovou NTK: Výstavní plocha 300 x 300 </a:t>
            </a:r>
            <a:r>
              <a:rPr lang="cs-CZ" sz="2200" dirty="0" smtClean="0"/>
              <a:t>cm - </a:t>
            </a:r>
            <a:r>
              <a:rPr lang="cs-CZ" sz="2200" dirty="0"/>
              <a:t>„party“ </a:t>
            </a:r>
            <a:r>
              <a:rPr lang="cs-CZ" sz="2200" dirty="0" smtClean="0"/>
              <a:t>stan – 2 000 Kč</a:t>
            </a:r>
          </a:p>
          <a:p>
            <a:r>
              <a:rPr lang="cs-CZ" sz="2400" dirty="0" smtClean="0"/>
              <a:t>Návrh </a:t>
            </a:r>
            <a:r>
              <a:rPr lang="cs-CZ" sz="2400" dirty="0"/>
              <a:t>letáků - TOPDESIGNER.CZ (</a:t>
            </a:r>
            <a:r>
              <a:rPr lang="cs-CZ" sz="2400" dirty="0" smtClean="0"/>
              <a:t>2000 </a:t>
            </a:r>
            <a:r>
              <a:rPr lang="cs-CZ" sz="2400" dirty="0"/>
              <a:t>Kč – 4000 </a:t>
            </a:r>
            <a:r>
              <a:rPr lang="cs-CZ" sz="2400" dirty="0" smtClean="0"/>
              <a:t>Kč)</a:t>
            </a:r>
          </a:p>
          <a:p>
            <a:r>
              <a:rPr lang="cs-CZ" sz="2400" dirty="0"/>
              <a:t>Tisk letáků – 1000 ks + 250 ks </a:t>
            </a:r>
            <a:r>
              <a:rPr lang="cs-CZ" sz="2400" dirty="0" smtClean="0"/>
              <a:t>zdarma (734,98 Kč  	     vč. dopravy)</a:t>
            </a:r>
          </a:p>
          <a:p>
            <a:r>
              <a:rPr lang="cs-CZ" sz="2400" dirty="0"/>
              <a:t>Náklady celkem = </a:t>
            </a:r>
            <a:r>
              <a:rPr lang="cs-CZ" sz="2400" dirty="0" smtClean="0"/>
              <a:t>cca 4634,98 </a:t>
            </a:r>
            <a:r>
              <a:rPr lang="cs-CZ" sz="2400" dirty="0"/>
              <a:t>Kč </a:t>
            </a:r>
          </a:p>
          <a:p>
            <a:pPr lvl="1"/>
            <a:endParaRPr lang="cs-CZ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Akční opatření 7</a:t>
            </a:r>
            <a:br>
              <a:rPr lang="cs-CZ" dirty="0" smtClean="0"/>
            </a:br>
            <a:r>
              <a:rPr lang="cs-CZ" dirty="0" smtClean="0"/>
              <a:t>Billboardy – Praha a Brno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Praha - Nové město, Starém město či Josefov</a:t>
            </a:r>
          </a:p>
          <a:p>
            <a:r>
              <a:rPr lang="cs-CZ" sz="2400" dirty="0" smtClean="0"/>
              <a:t>Brno – střed města</a:t>
            </a:r>
          </a:p>
          <a:p>
            <a:r>
              <a:rPr lang="cs-CZ" sz="2400" dirty="0" smtClean="0"/>
              <a:t>Cena billboardů ovlivněna lokalitou, velikostí plochy a frekvencí lidí</a:t>
            </a:r>
          </a:p>
          <a:p>
            <a:pPr lvl="1"/>
            <a:r>
              <a:rPr lang="cs-CZ" sz="2200" dirty="0" smtClean="0"/>
              <a:t>Praha – (6 000 – cca 40 000 Kč/ měsíc)</a:t>
            </a:r>
          </a:p>
          <a:p>
            <a:pPr lvl="1"/>
            <a:r>
              <a:rPr lang="cs-CZ" sz="2200" dirty="0" smtClean="0"/>
              <a:t>Brno – (5 000 – 30 000 Kč / měsíc)</a:t>
            </a:r>
          </a:p>
          <a:p>
            <a:r>
              <a:rPr lang="cs-CZ" dirty="0" smtClean="0"/>
              <a:t>Tisk </a:t>
            </a:r>
            <a:r>
              <a:rPr lang="cs-CZ" dirty="0"/>
              <a:t>a výlep 2 ks </a:t>
            </a:r>
            <a:r>
              <a:rPr lang="cs-CZ" dirty="0" smtClean="0"/>
              <a:t>– 2 498 Kč</a:t>
            </a:r>
          </a:p>
          <a:p>
            <a:r>
              <a:rPr lang="cs-CZ" dirty="0" smtClean="0"/>
              <a:t>Design – cca 5 000 Kč</a:t>
            </a:r>
          </a:p>
          <a:p>
            <a:r>
              <a:rPr lang="cs-CZ" dirty="0"/>
              <a:t>Náklady celkem = 32 498 Kč </a:t>
            </a:r>
            <a:endParaRPr lang="cs-CZ" dirty="0" smtClean="0"/>
          </a:p>
          <a:p>
            <a:r>
              <a:rPr lang="cs-CZ" dirty="0" smtClean="0"/>
              <a:t>Časová náročnost cca 10 -15 hodin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Časový harmonogram</a:t>
            </a:r>
            <a:endParaRPr lang="cs-CZ" dirty="0"/>
          </a:p>
        </p:txBody>
      </p:sp>
      <p:pic>
        <p:nvPicPr>
          <p:cNvPr id="6" name="Zástupný symbol pro obsah 5" descr="ča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8663400" cy="243118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Rozpočet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nebyl </a:t>
            </a:r>
            <a:r>
              <a:rPr lang="cs-CZ" sz="2400" dirty="0"/>
              <a:t>zadavatelem </a:t>
            </a:r>
            <a:r>
              <a:rPr lang="cs-CZ" sz="2400" dirty="0" smtClean="0"/>
              <a:t>určen</a:t>
            </a:r>
            <a:endParaRPr lang="cs-CZ" sz="2400" dirty="0"/>
          </a:p>
          <a:p>
            <a:r>
              <a:rPr lang="cs-CZ" sz="2400" dirty="0"/>
              <a:t>u</a:t>
            </a:r>
            <a:r>
              <a:rPr lang="cs-CZ" sz="2400" dirty="0" smtClean="0"/>
              <a:t> </a:t>
            </a:r>
            <a:r>
              <a:rPr lang="cs-CZ" sz="2400" dirty="0"/>
              <a:t>každého akčního opatření udáváme dvě </a:t>
            </a:r>
            <a:r>
              <a:rPr lang="cs-CZ" sz="2400" dirty="0" smtClean="0"/>
              <a:t>ocenění – snaha domluvit </a:t>
            </a:r>
            <a:r>
              <a:rPr lang="cs-CZ" sz="2400" dirty="0"/>
              <a:t>s </a:t>
            </a:r>
            <a:r>
              <a:rPr lang="cs-CZ" sz="2400" dirty="0" smtClean="0"/>
              <a:t>poskytovateli co nejvíce propagace zdarma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8274430"/>
              </p:ext>
            </p:extLst>
          </p:nvPr>
        </p:nvGraphicFramePr>
        <p:xfrm>
          <a:off x="4499992" y="2060848"/>
          <a:ext cx="4038600" cy="3888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908"/>
                <a:gridCol w="1346346"/>
                <a:gridCol w="1346346"/>
              </a:tblGrid>
              <a:tr h="2318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Akční opatření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Standardní ocenění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Ocenění po smlouvání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4280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Rozšíření aplikace o další služby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 Kč (zahrnuto v platu programátora webu)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6421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Internetové stránky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 Kč (v rámci úspory nákladů jsme zvolily překlad svépomocí)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4280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Facebook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 Kč (v rámci činnosti členů sdružení)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2140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PageRank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7 500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7 500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4280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Osobní e-maily + videoprezentace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30 000 Kč (odhadní cena za tvorbu videa)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30 000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2140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Bannerová reklama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7 400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7 400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6421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Inzerce v MF Dnes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79 000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2 000 Kč (pouze cena za design → předpokládáme dohodu s MF Dnes)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2140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Reálný veletrh NO Praha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4634,98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4634,98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2140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Billboardy Praha a Brno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57 498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55 000 Kč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  <a:tr h="2318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Celkem: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186 032,98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106 534,98 Kč</a:t>
                      </a:r>
                      <a:endParaRPr lang="cs-CZ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Kontrola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Průběžný počet vystavovatelů z řad NO</a:t>
            </a:r>
          </a:p>
          <a:p>
            <a:pPr lvl="2"/>
            <a:r>
              <a:rPr lang="cs-CZ" dirty="0" smtClean="0"/>
              <a:t>Typ, velikost NO</a:t>
            </a:r>
          </a:p>
          <a:p>
            <a:pPr lvl="2"/>
            <a:r>
              <a:rPr lang="cs-CZ" dirty="0" smtClean="0"/>
              <a:t>O jaké služby mají převážně zájem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305800" cy="1143000"/>
          </a:xfrm>
        </p:spPr>
        <p:txBody>
          <a:bodyPr/>
          <a:lstStyle/>
          <a:p>
            <a:pPr algn="ctr"/>
            <a:r>
              <a:rPr lang="cs-CZ" b="1" dirty="0" smtClean="0"/>
              <a:t>Děkujeme za pozornost! 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Situační analýza </a:t>
            </a:r>
          </a:p>
          <a:p>
            <a:pPr lvl="2"/>
            <a:r>
              <a:rPr lang="cs-CZ" dirty="0" smtClean="0"/>
              <a:t>Analýza zákazníků (dle závěrů marketingového výzkumu)</a:t>
            </a:r>
          </a:p>
          <a:p>
            <a:pPr lvl="2"/>
            <a:r>
              <a:rPr lang="cs-CZ" dirty="0" smtClean="0"/>
              <a:t>Analýza konkurence</a:t>
            </a:r>
          </a:p>
          <a:p>
            <a:pPr lvl="2"/>
            <a:r>
              <a:rPr lang="cs-CZ" dirty="0" smtClean="0"/>
              <a:t>SWOT</a:t>
            </a:r>
          </a:p>
          <a:p>
            <a:r>
              <a:rPr lang="cs-CZ" dirty="0" smtClean="0"/>
              <a:t>Marketingové cíle</a:t>
            </a:r>
          </a:p>
          <a:p>
            <a:r>
              <a:rPr lang="cs-CZ" dirty="0" smtClean="0"/>
              <a:t>Akční opatření</a:t>
            </a:r>
          </a:p>
          <a:p>
            <a:pPr lvl="2"/>
            <a:r>
              <a:rPr lang="cs-CZ" dirty="0" smtClean="0"/>
              <a:t>Rozšíření aplikace</a:t>
            </a:r>
          </a:p>
          <a:p>
            <a:pPr lvl="2"/>
            <a:r>
              <a:rPr lang="cs-CZ" dirty="0" smtClean="0"/>
              <a:t>WWW stránky a FB</a:t>
            </a:r>
          </a:p>
          <a:p>
            <a:pPr lvl="2"/>
            <a:r>
              <a:rPr lang="cs-CZ" dirty="0" smtClean="0"/>
              <a:t>Osobní emaily + </a:t>
            </a:r>
            <a:r>
              <a:rPr lang="cs-CZ" dirty="0" err="1" smtClean="0"/>
              <a:t>promo</a:t>
            </a:r>
            <a:r>
              <a:rPr lang="cs-CZ" dirty="0" smtClean="0"/>
              <a:t> video</a:t>
            </a:r>
          </a:p>
          <a:p>
            <a:pPr lvl="2"/>
            <a:r>
              <a:rPr lang="cs-CZ" dirty="0" err="1" smtClean="0"/>
              <a:t>Bannerová</a:t>
            </a:r>
            <a:r>
              <a:rPr lang="cs-CZ" dirty="0" smtClean="0"/>
              <a:t> reklama</a:t>
            </a:r>
          </a:p>
          <a:p>
            <a:pPr lvl="2"/>
            <a:r>
              <a:rPr lang="cs-CZ" dirty="0" smtClean="0"/>
              <a:t>Reálný veletrh NO</a:t>
            </a:r>
          </a:p>
          <a:p>
            <a:pPr lvl="2"/>
            <a:r>
              <a:rPr lang="cs-CZ" dirty="0" smtClean="0"/>
              <a:t>Billboardy Praha a Brno</a:t>
            </a:r>
          </a:p>
          <a:p>
            <a:r>
              <a:rPr lang="cs-CZ" dirty="0" smtClean="0"/>
              <a:t>Časový harmonogram</a:t>
            </a:r>
          </a:p>
          <a:p>
            <a:r>
              <a:rPr lang="cs-CZ" dirty="0" smtClean="0"/>
              <a:t>Rozpočet</a:t>
            </a:r>
          </a:p>
          <a:p>
            <a:r>
              <a:rPr lang="cs-CZ" dirty="0" smtClean="0"/>
              <a:t>Kontrola</a:t>
            </a:r>
          </a:p>
          <a:p>
            <a:pPr lvl="2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Situační analýza</a:t>
            </a:r>
            <a:br>
              <a:rPr lang="cs-CZ" dirty="0" smtClean="0"/>
            </a:br>
            <a:r>
              <a:rPr lang="cs-CZ" dirty="0" smtClean="0"/>
              <a:t>Závěry výzkumu, analýza zákazníků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Veletrh </a:t>
            </a:r>
          </a:p>
          <a:p>
            <a:pPr lvl="2"/>
            <a:r>
              <a:rPr lang="cs-CZ" dirty="0" smtClean="0"/>
              <a:t>85 %  NO nemá ponětí o jeho existenci</a:t>
            </a:r>
          </a:p>
          <a:p>
            <a:pPr lvl="2"/>
            <a:r>
              <a:rPr lang="cs-CZ" dirty="0" smtClean="0"/>
              <a:t>Stánek zdarma by si zřídily 2/3 dotázaných </a:t>
            </a:r>
            <a:r>
              <a:rPr lang="cs-CZ" sz="1600" dirty="0" smtClean="0"/>
              <a:t>(26 % možná i placený, cena 1.000 – 3.000 Kč jednorázový poplatek, pro většinu NO placená verze nepředstavuje výhodu)</a:t>
            </a:r>
          </a:p>
          <a:p>
            <a:pPr lvl="2"/>
            <a:r>
              <a:rPr lang="cs-CZ" dirty="0" smtClean="0"/>
              <a:t>Aktualizace stánku 1x měsíčně (45 % NO)</a:t>
            </a:r>
          </a:p>
          <a:p>
            <a:pPr lvl="2"/>
            <a:r>
              <a:rPr lang="cs-CZ" dirty="0" smtClean="0"/>
              <a:t>Loterie (kladná odezva 50:50; nemotivující pro využití placené verze)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Extra velké organizace</a:t>
            </a:r>
          </a:p>
          <a:p>
            <a:r>
              <a:rPr lang="cs-CZ" dirty="0" smtClean="0"/>
              <a:t>Extra malé organizace</a:t>
            </a:r>
          </a:p>
          <a:p>
            <a:r>
              <a:rPr lang="cs-CZ" dirty="0" smtClean="0"/>
              <a:t>Ideální zákazník?</a:t>
            </a:r>
          </a:p>
          <a:p>
            <a:pPr lvl="1"/>
            <a:r>
              <a:rPr lang="cs-CZ" dirty="0" smtClean="0"/>
              <a:t>Nízký roční rozpočet na propagaci</a:t>
            </a:r>
          </a:p>
          <a:p>
            <a:pPr lvl="1"/>
            <a:r>
              <a:rPr lang="cs-CZ" dirty="0" smtClean="0"/>
              <a:t>Činnosti v oblasti kultury, vzdělání, </a:t>
            </a:r>
            <a:r>
              <a:rPr lang="cs-CZ" dirty="0" err="1" smtClean="0"/>
              <a:t>soc</a:t>
            </a:r>
            <a:r>
              <a:rPr lang="cs-CZ" dirty="0" smtClean="0"/>
              <a:t>. služby, volný čas</a:t>
            </a:r>
          </a:p>
          <a:p>
            <a:pPr lvl="1"/>
            <a:r>
              <a:rPr lang="cs-CZ" dirty="0" smtClean="0"/>
              <a:t>Oblast působení kraj / celá ČR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Situační analýza</a:t>
            </a:r>
            <a:br>
              <a:rPr lang="cs-CZ" dirty="0" smtClean="0"/>
            </a:br>
            <a:r>
              <a:rPr lang="cs-CZ" dirty="0" smtClean="0"/>
              <a:t>Analýza konkurence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Přímá konkurence není</a:t>
            </a:r>
          </a:p>
          <a:p>
            <a:r>
              <a:rPr lang="cs-CZ" sz="1800" dirty="0" smtClean="0"/>
              <a:t>Potenciální konkurence (sociální sítě ), široké spektrum lidí</a:t>
            </a:r>
          </a:p>
          <a:p>
            <a:r>
              <a:rPr lang="cs-CZ" sz="1800" dirty="0" smtClean="0"/>
              <a:t>Nepřímá konkurence (A-CSR, BLF), nadstandardní služby, možnost spolupráce</a:t>
            </a:r>
          </a:p>
          <a:p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313454"/>
              </p:ext>
            </p:extLst>
          </p:nvPr>
        </p:nvGraphicFramePr>
        <p:xfrm>
          <a:off x="1547664" y="3212976"/>
          <a:ext cx="5581015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25"/>
                <a:gridCol w="1145540"/>
                <a:gridCol w="1374775"/>
                <a:gridCol w="126047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Serendipity o.s.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A-CSR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BLF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Nabídka základního členství zdarma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Nabídka exkluzivního členství zdarma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ANO*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ANO*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Nabídka placené reklamy (web)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Nabídka nadstandardních služeb zdarma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ANO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43890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Situační analýza – SWOT</a:t>
            </a:r>
            <a:br>
              <a:rPr lang="cs-CZ" dirty="0" smtClean="0"/>
            </a:br>
            <a:r>
              <a:rPr lang="cs-CZ" dirty="0" smtClean="0"/>
              <a:t>Strategie WT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51520" y="1602153"/>
          <a:ext cx="8643998" cy="5255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99"/>
                <a:gridCol w="4321999"/>
              </a:tblGrid>
              <a:tr h="267714">
                <a:tc>
                  <a:txBody>
                    <a:bodyPr/>
                    <a:lstStyle/>
                    <a:p>
                      <a:r>
                        <a:rPr kumimoji="0" lang="cs-CZ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Silné stránky - STRENGTHS</a:t>
                      </a:r>
                      <a:endParaRPr lang="cs-CZ" sz="12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Slabé stránky - WEAKNESSES</a:t>
                      </a:r>
                      <a:endParaRPr lang="cs-CZ" sz="12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46189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1.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Propagace zajištěná nadnárodní společností zdarma - </a:t>
                      </a:r>
                      <a:r>
                        <a:rPr kumimoji="0"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Google</a:t>
                      </a:r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Slabé jméno organizace – neznalost, neexistují recenze, hodnocení ani doporučení … </a:t>
                      </a:r>
                      <a:endParaRPr lang="cs-CZ" sz="1200" dirty="0"/>
                    </a:p>
                  </a:txBody>
                  <a:tcPr/>
                </a:tc>
              </a:tr>
              <a:tr h="446189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Snadná dostupnost pro uživatele (vystavovatelé i veřejnost)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Vysoké zřizovací náklady (na propagaci sdružení a aplikace, prvotní investice apod.)</a:t>
                      </a:r>
                      <a:endParaRPr lang="cs-CZ" sz="1200" dirty="0"/>
                    </a:p>
                  </a:txBody>
                  <a:tcPr/>
                </a:tc>
              </a:tr>
              <a:tr h="267714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Nevšední/neobvyklý produkt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Neznalost technické proveditelnosti</a:t>
                      </a:r>
                      <a:endParaRPr lang="cs-CZ" sz="1200" dirty="0"/>
                    </a:p>
                  </a:txBody>
                  <a:tcPr/>
                </a:tc>
              </a:tr>
              <a:tr h="267714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Dobré konexe zadavatele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Absence stabilního pracovního týmu</a:t>
                      </a:r>
                      <a:endParaRPr lang="cs-CZ" sz="1200" dirty="0"/>
                    </a:p>
                  </a:txBody>
                  <a:tcPr/>
                </a:tc>
              </a:tr>
              <a:tr h="267714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Nízkonákladová forma propagace pro NO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Chybějící zkušenosti s podobným projektem</a:t>
                      </a:r>
                      <a:endParaRPr lang="cs-CZ" sz="1200" dirty="0"/>
                    </a:p>
                  </a:txBody>
                  <a:tcPr/>
                </a:tc>
              </a:tr>
              <a:tr h="446189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Kontrola poskytovaných informací (relevantnost, validita, pravdivost, …)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Povrchní znalost tématu CSR a NO </a:t>
                      </a:r>
                      <a:endParaRPr lang="cs-CZ" sz="1200" dirty="0"/>
                    </a:p>
                  </a:txBody>
                  <a:tcPr/>
                </a:tc>
              </a:tr>
              <a:tr h="267714">
                <a:tc>
                  <a:txBody>
                    <a:bodyPr/>
                    <a:lstStyle/>
                    <a:p>
                      <a:r>
                        <a:rPr kumimoji="0" lang="cs-CZ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Příležitosti – OPPORTUNITIES</a:t>
                      </a:r>
                      <a:endParaRPr lang="cs-CZ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Hrozby - THREATS</a:t>
                      </a:r>
                      <a:endParaRPr lang="cs-CZ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46189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Možnost propagace aplikace zdarma různými formami („všechno v jednání“)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Neatraktivita</a:t>
                      </a:r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produktu pro uživatele</a:t>
                      </a:r>
                      <a:endParaRPr lang="cs-CZ" sz="1200" dirty="0"/>
                    </a:p>
                  </a:txBody>
                  <a:tcPr/>
                </a:tc>
              </a:tr>
              <a:tr h="446189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Konkurence – neexistuje přímá; potenciální možnost spolupráce s nepřímými konkurenty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Nízké bariéry vstupu pro potenciální konkurenci</a:t>
                      </a:r>
                      <a:endParaRPr lang="cs-CZ" sz="1200" dirty="0"/>
                    </a:p>
                  </a:txBody>
                  <a:tcPr/>
                </a:tc>
              </a:tr>
              <a:tr h="267714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Důraz na ochranu životního prostředí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Silná nepřímá konkurence v oboru </a:t>
                      </a:r>
                      <a:endParaRPr lang="cs-CZ" sz="1200" dirty="0"/>
                    </a:p>
                  </a:txBody>
                  <a:tcPr/>
                </a:tc>
              </a:tr>
              <a:tr h="446189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Důležitost </a:t>
                      </a:r>
                      <a:r>
                        <a:rPr kumimoji="0"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CorporateSocialResponsibility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Nestabilní ekonomické prostřední à  nezájem o placené služby</a:t>
                      </a:r>
                      <a:endParaRPr lang="cs-CZ" sz="1200" dirty="0"/>
                    </a:p>
                  </a:txBody>
                  <a:tcPr/>
                </a:tc>
              </a:tr>
              <a:tr h="267714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Ochota lidí účastnit se charitativní loterie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Riziko nízkých příjmů, které nepokryjí náklady</a:t>
                      </a:r>
                      <a:endParaRPr lang="cs-CZ" sz="1200" dirty="0"/>
                    </a:p>
                  </a:txBody>
                  <a:tcPr/>
                </a:tc>
              </a:tr>
              <a:tr h="592407"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Akcelerující rozvoj technologií (tablety, </a:t>
                      </a:r>
                      <a:r>
                        <a:rPr kumimoji="0"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smartphony</a:t>
                      </a:r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…)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Závislost na jiných subjektech – poskytovatelích technického zázemí pro aplikaci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Marketingové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Nalezení optimálních marketingových kanálů</a:t>
            </a:r>
          </a:p>
          <a:p>
            <a:r>
              <a:rPr lang="cs-CZ" dirty="0" smtClean="0"/>
              <a:t>Získání nových vystavovatelů </a:t>
            </a:r>
          </a:p>
          <a:p>
            <a:pPr lvl="1"/>
            <a:r>
              <a:rPr lang="cs-CZ" dirty="0" smtClean="0"/>
              <a:t>1.000 vystavujících NO do konce roku 2015</a:t>
            </a:r>
          </a:p>
          <a:p>
            <a:r>
              <a:rPr lang="cs-CZ" dirty="0" smtClean="0"/>
              <a:t>Inovace samotné aplikace</a:t>
            </a:r>
          </a:p>
          <a:p>
            <a:endParaRPr lang="cs-CZ" dirty="0" smtClean="0"/>
          </a:p>
          <a:p>
            <a:r>
              <a:rPr lang="cs-CZ" dirty="0" smtClean="0"/>
              <a:t>SMART</a:t>
            </a:r>
          </a:p>
          <a:p>
            <a:pPr lvl="1"/>
            <a:r>
              <a:rPr lang="cs-CZ" dirty="0" smtClean="0"/>
              <a:t>Spuštění aplikace:  1. 1. 2015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Akční opatření 1</a:t>
            </a:r>
            <a:br>
              <a:rPr lang="cs-CZ" dirty="0" smtClean="0"/>
            </a:br>
            <a:r>
              <a:rPr lang="cs-CZ" dirty="0" smtClean="0"/>
              <a:t>Rozšíření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Recenze na výrobky či služby od stávajících klientů</a:t>
            </a:r>
          </a:p>
          <a:p>
            <a:r>
              <a:rPr lang="cs-CZ" dirty="0" smtClean="0"/>
              <a:t>Přímá komunikace s klienty skrz stánek</a:t>
            </a:r>
          </a:p>
          <a:p>
            <a:r>
              <a:rPr lang="cs-CZ" dirty="0" smtClean="0"/>
              <a:t>Možnost audiovizuální prezentace stánku</a:t>
            </a:r>
          </a:p>
          <a:p>
            <a:r>
              <a:rPr lang="cs-CZ" dirty="0" smtClean="0"/>
              <a:t>Ostatní</a:t>
            </a:r>
          </a:p>
          <a:p>
            <a:pPr lvl="2"/>
            <a:r>
              <a:rPr lang="cs-CZ" dirty="0" smtClean="0"/>
              <a:t>Volná pracovní místa</a:t>
            </a:r>
          </a:p>
          <a:p>
            <a:pPr lvl="2"/>
            <a:r>
              <a:rPr lang="cs-CZ" dirty="0" smtClean="0"/>
              <a:t>Přímý prodej výrobků skrz aplikaci</a:t>
            </a:r>
          </a:p>
          <a:p>
            <a:endParaRPr lang="cs-CZ" dirty="0" smtClean="0"/>
          </a:p>
          <a:p>
            <a:r>
              <a:rPr lang="cs-CZ" dirty="0" smtClean="0"/>
              <a:t>ČH – před spuštěním aplikace</a:t>
            </a:r>
          </a:p>
          <a:p>
            <a:r>
              <a:rPr lang="cs-CZ" dirty="0" smtClean="0"/>
              <a:t>Rozpočet</a:t>
            </a:r>
          </a:p>
          <a:p>
            <a:r>
              <a:rPr lang="cs-CZ" dirty="0" smtClean="0"/>
              <a:t>20 hodin práce člověka</a:t>
            </a:r>
          </a:p>
          <a:p>
            <a:pPr lvl="2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Akční opatření 2</a:t>
            </a:r>
            <a:br>
              <a:rPr lang="cs-CZ" dirty="0" smtClean="0"/>
            </a:br>
            <a:r>
              <a:rPr lang="cs-CZ" dirty="0" smtClean="0"/>
              <a:t>Internetové stránky, </a:t>
            </a:r>
            <a:r>
              <a:rPr lang="cs-CZ" dirty="0" err="1" smtClean="0"/>
              <a:t>Facebook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 Internetové stránky </a:t>
            </a:r>
          </a:p>
          <a:p>
            <a:pPr lvl="1">
              <a:buFont typeface="Wingdings 2" panose="05020102010507070707" pitchFamily="18" charset="2"/>
              <a:buChar char=""/>
            </a:pPr>
            <a:r>
              <a:rPr lang="cs-CZ" sz="2200" dirty="0" smtClean="0"/>
              <a:t>jazyková bariéra</a:t>
            </a:r>
          </a:p>
          <a:p>
            <a:pPr lvl="1">
              <a:buFont typeface="Wingdings 2" panose="05020102010507070707" pitchFamily="18" charset="2"/>
              <a:buChar char=""/>
            </a:pPr>
            <a:r>
              <a:rPr lang="cs-CZ" sz="2200" dirty="0" smtClean="0"/>
              <a:t>později možné rozšíření o další jazyky</a:t>
            </a:r>
          </a:p>
          <a:p>
            <a:pPr lvl="1">
              <a:buFont typeface="Wingdings 2" panose="05020102010507070707" pitchFamily="18" charset="2"/>
              <a:buChar char=""/>
            </a:pPr>
            <a:r>
              <a:rPr lang="cs-CZ" sz="2200" dirty="0" smtClean="0"/>
              <a:t>minimální finanční náročnost (svépomocí – 5 hodin, profesionál – cca 2 500 Kč) </a:t>
            </a:r>
          </a:p>
          <a:p>
            <a:pPr marL="370332" indent="-342900"/>
            <a:r>
              <a:rPr lang="cs-CZ" sz="2400" dirty="0" smtClean="0"/>
              <a:t>Sociální sítě (</a:t>
            </a:r>
            <a:r>
              <a:rPr lang="cs-CZ" sz="2400" dirty="0" err="1" smtClean="0"/>
              <a:t>Facebook</a:t>
            </a:r>
            <a:r>
              <a:rPr lang="cs-CZ" sz="2400" dirty="0" smtClean="0"/>
              <a:t>)</a:t>
            </a:r>
          </a:p>
          <a:p>
            <a:pPr marL="736092" lvl="1" indent="-342900"/>
            <a:r>
              <a:rPr lang="cs-CZ" sz="2200" dirty="0"/>
              <a:t>s</a:t>
            </a:r>
            <a:r>
              <a:rPr lang="cs-CZ" sz="2200" dirty="0" smtClean="0"/>
              <a:t>družení profil již má – vlastní profil pro projekt?</a:t>
            </a:r>
          </a:p>
          <a:p>
            <a:pPr marL="736092" lvl="1" indent="-342900"/>
            <a:r>
              <a:rPr lang="cs-CZ" sz="2200" dirty="0"/>
              <a:t>možnost reklamy (100 Kč / 201 Kč / 301 Kč / 402 Kč </a:t>
            </a:r>
            <a:r>
              <a:rPr lang="cs-CZ" sz="2200" dirty="0" smtClean="0"/>
              <a:t>denně)</a:t>
            </a:r>
          </a:p>
          <a:p>
            <a:pPr marL="736092" lvl="1" indent="-342900"/>
            <a:r>
              <a:rPr lang="cs-CZ" sz="2200" dirty="0" smtClean="0"/>
              <a:t>zřízení zdarma, časová náročnost – 4 hod + 1 hod (1-2krát týdně)</a:t>
            </a:r>
          </a:p>
          <a:p>
            <a:pPr marL="736092" lvl="1" indent="-342900"/>
            <a:endParaRPr lang="cs-CZ" sz="2200" dirty="0" smtClean="0"/>
          </a:p>
          <a:p>
            <a:pPr marL="736092" lvl="1" indent="-342900"/>
            <a:endParaRPr lang="cs-CZ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Akční opatření 3</a:t>
            </a:r>
            <a:br>
              <a:rPr lang="cs-CZ" dirty="0" smtClean="0"/>
            </a:br>
            <a:r>
              <a:rPr lang="cs-CZ" dirty="0" smtClean="0"/>
              <a:t>Osobní maily + video upoutávka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147248" cy="1004859"/>
          </a:xfrm>
        </p:spPr>
        <p:txBody>
          <a:bodyPr>
            <a:normAutofit/>
          </a:bodyPr>
          <a:lstStyle/>
          <a:p>
            <a:r>
              <a:rPr lang="cs-CZ" dirty="0" smtClean="0"/>
              <a:t>20 hodin práce člověka</a:t>
            </a:r>
          </a:p>
          <a:p>
            <a:r>
              <a:rPr lang="cs-CZ" dirty="0" smtClean="0"/>
              <a:t>Před koncem roku 2014 (3. týden v prosinci)</a:t>
            </a:r>
            <a:endParaRPr lang="cs-CZ" dirty="0"/>
          </a:p>
        </p:txBody>
      </p:sp>
      <p:pic>
        <p:nvPicPr>
          <p:cNvPr id="5" name="Zástupný symbol pro obsah 4" descr="pojištění_výsta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996952"/>
            <a:ext cx="4968552" cy="352538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916</Words>
  <Application>Microsoft Office PowerPoint</Application>
  <PresentationFormat>Předvádění na obrazovce (4:3)</PresentationFormat>
  <Paragraphs>188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Tok</vt:lpstr>
      <vt:lpstr>Serendipity o. s. Aplikace virtuálního veletrhu</vt:lpstr>
      <vt:lpstr>Obsah</vt:lpstr>
      <vt:lpstr>Situační analýza Závěry výzkumu, analýza zákazníků</vt:lpstr>
      <vt:lpstr>Situační analýza Analýza konkurence</vt:lpstr>
      <vt:lpstr>Situační analýza – SWOT Strategie WT</vt:lpstr>
      <vt:lpstr>Marketingové cíle</vt:lpstr>
      <vt:lpstr>Akční opatření 1 Rozšíření aplikace</vt:lpstr>
      <vt:lpstr>Akční opatření 2 Internetové stránky, Facebook</vt:lpstr>
      <vt:lpstr>Akční opatření 3 Osobní maily + video upoutávka </vt:lpstr>
      <vt:lpstr>Akční opatření 4 Bannerová reklama</vt:lpstr>
      <vt:lpstr>Akční opatření 6 Reálný veletrh NO</vt:lpstr>
      <vt:lpstr>Akční opatření 7 Billboardy – Praha a Brno</vt:lpstr>
      <vt:lpstr>Časový harmonogram</vt:lpstr>
      <vt:lpstr>Rozpočet</vt:lpstr>
      <vt:lpstr>Kontrola</vt:lpstr>
      <vt:lpstr>Děkujeme za pozornost!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VAIO</dc:creator>
  <cp:lastModifiedBy>Kuchynková Ladislava</cp:lastModifiedBy>
  <cp:revision>30</cp:revision>
  <dcterms:created xsi:type="dcterms:W3CDTF">2014-04-06T12:40:36Z</dcterms:created>
  <dcterms:modified xsi:type="dcterms:W3CDTF">2014-05-27T13:37:24Z</dcterms:modified>
</cp:coreProperties>
</file>