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45"/>
  </p:handout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6" r:id="rId9"/>
    <p:sldId id="265" r:id="rId10"/>
    <p:sldId id="264" r:id="rId11"/>
    <p:sldId id="267" r:id="rId12"/>
    <p:sldId id="268" r:id="rId13"/>
    <p:sldId id="263" r:id="rId14"/>
    <p:sldId id="271" r:id="rId15"/>
    <p:sldId id="272" r:id="rId16"/>
    <p:sldId id="273" r:id="rId17"/>
    <p:sldId id="275" r:id="rId18"/>
    <p:sldId id="300" r:id="rId19"/>
    <p:sldId id="276" r:id="rId20"/>
    <p:sldId id="295" r:id="rId21"/>
    <p:sldId id="277" r:id="rId22"/>
    <p:sldId id="278" r:id="rId23"/>
    <p:sldId id="297" r:id="rId24"/>
    <p:sldId id="298" r:id="rId25"/>
    <p:sldId id="296" r:id="rId26"/>
    <p:sldId id="279" r:id="rId27"/>
    <p:sldId id="280" r:id="rId28"/>
    <p:sldId id="281" r:id="rId29"/>
    <p:sldId id="306" r:id="rId30"/>
    <p:sldId id="302" r:id="rId31"/>
    <p:sldId id="304" r:id="rId32"/>
    <p:sldId id="305" r:id="rId33"/>
    <p:sldId id="294" r:id="rId34"/>
    <p:sldId id="283" r:id="rId35"/>
    <p:sldId id="284" r:id="rId36"/>
    <p:sldId id="285" r:id="rId37"/>
    <p:sldId id="286" r:id="rId38"/>
    <p:sldId id="303" r:id="rId39"/>
    <p:sldId id="301" r:id="rId40"/>
    <p:sldId id="287" r:id="rId41"/>
    <p:sldId id="292" r:id="rId42"/>
    <p:sldId id="288" r:id="rId43"/>
    <p:sldId id="291" r:id="rId44"/>
  </p:sldIdLst>
  <p:sldSz cx="9144000" cy="6858000" type="screen4x3"/>
  <p:notesSz cx="6662738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D714F-2BCD-40CB-ABB0-6BE22834BBE8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11208-0EC8-46D0-B80F-B5EA28A013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578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25. 2. 2014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info.mfcr.cz/ares/ares.html.cz" TargetMode="External"/><Relationship Id="rId2" Type="http://schemas.openxmlformats.org/officeDocument/2006/relationships/hyperlink" Target="http://www.justice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con.muni.cz/t1174/" TargetMode="External"/><Relationship Id="rId4" Type="http://schemas.openxmlformats.org/officeDocument/2006/relationships/hyperlink" Target="http://www.econ.muni.cz/t321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proj.cz/" TargetMode="External"/><Relationship Id="rId2" Type="http://schemas.openxmlformats.org/officeDocument/2006/relationships/hyperlink" Target="http://www.ganttproject.bi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www.gantt.com/creating-gantt-charts.htm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Nauka o podniku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Přednáška 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9475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pracovat v předmětu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Zdroje informací</a:t>
            </a:r>
          </a:p>
          <a:p>
            <a:pPr lvl="1"/>
            <a:r>
              <a:rPr lang="cs-CZ" dirty="0" smtClean="0">
                <a:hlinkClick r:id="rId2"/>
              </a:rPr>
              <a:t>www.justice.cz</a:t>
            </a:r>
            <a:r>
              <a:rPr lang="cs-CZ" dirty="0" smtClean="0"/>
              <a:t> – základ pro popis společnosti</a:t>
            </a:r>
            <a:endParaRPr lang="cs-CZ" dirty="0" smtClean="0"/>
          </a:p>
          <a:p>
            <a:pPr lvl="1"/>
            <a:r>
              <a:rPr lang="cs-CZ" dirty="0"/>
              <a:t>ARES -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wwwinfo.mfcr.cz/ares/ares.html.cz</a:t>
            </a:r>
            <a:endParaRPr lang="cs-CZ" dirty="0" smtClean="0"/>
          </a:p>
          <a:p>
            <a:pPr lvl="1"/>
            <a:r>
              <a:rPr lang="cs-CZ" dirty="0" err="1" smtClean="0"/>
              <a:t>Bloomberg</a:t>
            </a:r>
            <a:r>
              <a:rPr lang="cs-CZ" dirty="0" smtClean="0"/>
              <a:t> ( 3. patro </a:t>
            </a:r>
            <a:r>
              <a:rPr lang="cs-CZ" dirty="0" smtClean="0"/>
              <a:t>VT4)</a:t>
            </a:r>
            <a:endParaRPr lang="cs-CZ" dirty="0" smtClean="0"/>
          </a:p>
          <a:p>
            <a:pPr lvl="1"/>
            <a:r>
              <a:rPr lang="cs-CZ" dirty="0" smtClean="0"/>
              <a:t>Albertina finanční monitor (na ESF disk O</a:t>
            </a:r>
            <a:r>
              <a:rPr lang="cs-CZ" dirty="0" smtClean="0"/>
              <a:t>:/AFM/regist32.exe 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Knihovna (2. patro ESF MU)</a:t>
            </a:r>
          </a:p>
          <a:p>
            <a:pPr lvl="1"/>
            <a:r>
              <a:rPr lang="cs-CZ" dirty="0" smtClean="0"/>
              <a:t>Databáze zahraničních časopisů SVI ECON </a:t>
            </a:r>
            <a:r>
              <a:rPr lang="cs-CZ" dirty="0" smtClean="0"/>
              <a:t>MUNI - </a:t>
            </a:r>
            <a:r>
              <a:rPr lang="cs-CZ" dirty="0" smtClean="0">
                <a:hlinkClick r:id="rId4"/>
              </a:rPr>
              <a:t>http</a:t>
            </a:r>
            <a:r>
              <a:rPr lang="cs-CZ" dirty="0">
                <a:hlinkClick r:id="rId4"/>
              </a:rPr>
              <a:t>://www.econ.muni.cz/t321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pPr lvl="1"/>
            <a:r>
              <a:rPr lang="cs-CZ" dirty="0" smtClean="0"/>
              <a:t>Nastavení </a:t>
            </a:r>
            <a:r>
              <a:rPr lang="cs-CZ" dirty="0" err="1" smtClean="0"/>
              <a:t>proxy</a:t>
            </a:r>
            <a:r>
              <a:rPr lang="cs-CZ" dirty="0" smtClean="0"/>
              <a:t> </a:t>
            </a:r>
            <a:r>
              <a:rPr lang="cs-CZ" dirty="0">
                <a:hlinkClick r:id="rId5"/>
              </a:rPr>
              <a:t>http://www.econ.muni.cz/t1174</a:t>
            </a:r>
            <a:r>
              <a:rPr lang="cs-CZ" dirty="0" smtClean="0">
                <a:hlinkClick r:id="rId5"/>
              </a:rPr>
              <a:t>/</a:t>
            </a:r>
            <a:endParaRPr lang="cs-CZ" dirty="0" smtClean="0"/>
          </a:p>
          <a:p>
            <a:pPr lvl="1"/>
            <a:r>
              <a:rPr lang="cs-CZ" dirty="0" smtClean="0"/>
              <a:t>Nevíte</a:t>
            </a:r>
            <a:r>
              <a:rPr lang="cs-CZ" dirty="0" smtClean="0"/>
              <a:t>, co za knihy? Pátrejte po </a:t>
            </a:r>
            <a:r>
              <a:rPr lang="cs-CZ" dirty="0" smtClean="0"/>
              <a:t>DP/BP v IS podle vedoucích, témat a nebo v theses.cz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4590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Vaše obrana před označením plagiátor</a:t>
            </a:r>
          </a:p>
          <a:p>
            <a:r>
              <a:rPr lang="cs-CZ" dirty="0" smtClean="0"/>
              <a:t>Podobnosti si můžete zkontrolovat sami (jako vejce vejci)</a:t>
            </a:r>
          </a:p>
          <a:p>
            <a:r>
              <a:rPr lang="cs-CZ" dirty="0" smtClean="0"/>
              <a:t>Přímé citace – nevhodné</a:t>
            </a:r>
          </a:p>
          <a:p>
            <a:r>
              <a:rPr lang="cs-CZ" dirty="0" smtClean="0"/>
              <a:t>Pracujte s literaturou, porovnávejte autory</a:t>
            </a:r>
          </a:p>
          <a:p>
            <a:r>
              <a:rPr lang="cs-CZ" dirty="0" smtClean="0"/>
              <a:t>Necitujte </a:t>
            </a:r>
            <a:r>
              <a:rPr lang="cs-CZ" dirty="0" smtClean="0"/>
              <a:t>„ubohé“ </a:t>
            </a:r>
            <a:r>
              <a:rPr lang="cs-CZ" dirty="0" smtClean="0"/>
              <a:t>zdroje…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0873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Rozvržení dokumentu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Pomáhá jak Vám tak i nám…</a:t>
            </a:r>
          </a:p>
          <a:p>
            <a:r>
              <a:rPr lang="cs-CZ" dirty="0" smtClean="0"/>
              <a:t>Usnadňuje opravy, připomínky aj.</a:t>
            </a:r>
          </a:p>
          <a:p>
            <a:r>
              <a:rPr lang="cs-CZ" dirty="0" smtClean="0"/>
              <a:t>Umožňuje odkazovat v textu</a:t>
            </a:r>
          </a:p>
          <a:p>
            <a:r>
              <a:rPr lang="cs-CZ" dirty="0" smtClean="0"/>
              <a:t>Pokud používáte styly – u delšího textu ušetříte </a:t>
            </a:r>
            <a:r>
              <a:rPr lang="cs-CZ" dirty="0" err="1" smtClean="0"/>
              <a:t>mnoholi</a:t>
            </a:r>
            <a:r>
              <a:rPr lang="cs-CZ" dirty="0" smtClean="0"/>
              <a:t> času</a:t>
            </a:r>
          </a:p>
          <a:p>
            <a:r>
              <a:rPr lang="cs-CZ" dirty="0" smtClean="0"/>
              <a:t>Tabulkám, obrázkům, grafům dávejte titulek…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7184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Obsah předmětu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Výroba jako hlavní podniková funkce  a plánování výrobního programu </a:t>
            </a:r>
            <a:br>
              <a:rPr lang="cs-CZ" dirty="0"/>
            </a:br>
            <a:r>
              <a:rPr lang="cs-CZ" dirty="0"/>
              <a:t>a výrobního procesu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Plánování nákupu, dopravy a skladování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Základy teorie nákladů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Vědecko-technický rozvoj, výrobkové a procesní inovace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Odbyt jako hlavní funkce podniku a odbytová politika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Členění nástrojů odbytové politiky a  výrobková a cenová politika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Komunikační a distribuční politika podniku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Majetková a kapitálová výstavba podniku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Investice a financování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Investiční plánování a investiční propočty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Účetní závěrka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Podnikové početnictví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Finanční analýza podniku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1951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/>
              <a:t>Výroba jako hlavní podniková funkce </a:t>
            </a:r>
            <a:br>
              <a:rPr lang="cs-CZ" sz="3200" dirty="0" smtClean="0"/>
            </a:br>
            <a:r>
              <a:rPr lang="cs-CZ" sz="3200" dirty="0" smtClean="0"/>
              <a:t>a plánování výrobního programu </a:t>
            </a:r>
            <a:br>
              <a:rPr lang="cs-CZ" sz="3200" dirty="0" smtClean="0"/>
            </a:br>
            <a:r>
              <a:rPr lang="cs-CZ" sz="3200" dirty="0" smtClean="0"/>
              <a:t>a výrobního procesu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cs-CZ" sz="2400" dirty="0" smtClean="0"/>
              <a:t>Výroba jako hlavní funkce podniku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dirty="0" smtClean="0"/>
              <a:t>Pojem výroba a jeho obsah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dirty="0" smtClean="0"/>
              <a:t>Vztah výroby k odbytu, investování a financování</a:t>
            </a:r>
          </a:p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cs-CZ" sz="2400" dirty="0" smtClean="0"/>
              <a:t>Plánování výroby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dirty="0" smtClean="0"/>
              <a:t>Plánování výrobního programu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dirty="0" smtClean="0"/>
              <a:t>Plánování výrobního procesu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1800" dirty="0" smtClean="0"/>
              <a:t>Výrobní postupy</a:t>
            </a:r>
          </a:p>
          <a:p>
            <a:pPr lvl="3" eaLnBrk="1" hangingPunct="1">
              <a:lnSpc>
                <a:spcPct val="90000"/>
              </a:lnSpc>
            </a:pPr>
            <a:r>
              <a:rPr lang="cs-CZ" sz="1600" dirty="0" smtClean="0"/>
              <a:t>Organizační typy výroby</a:t>
            </a:r>
          </a:p>
          <a:p>
            <a:pPr lvl="3" eaLnBrk="1" hangingPunct="1">
              <a:lnSpc>
                <a:spcPct val="90000"/>
              </a:lnSpc>
            </a:pPr>
            <a:r>
              <a:rPr lang="cs-CZ" sz="1600" dirty="0" smtClean="0"/>
              <a:t>Výrobní typy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1800" dirty="0" smtClean="0"/>
              <a:t>Krátkodobé plánování výrobního procesu</a:t>
            </a:r>
          </a:p>
          <a:p>
            <a:pPr lvl="3" eaLnBrk="1" hangingPunct="1">
              <a:lnSpc>
                <a:spcPct val="90000"/>
              </a:lnSpc>
            </a:pPr>
            <a:r>
              <a:rPr lang="cs-CZ" sz="1600" dirty="0" smtClean="0"/>
              <a:t>Určení velikosti dávky</a:t>
            </a:r>
          </a:p>
          <a:p>
            <a:pPr lvl="3" eaLnBrk="1" hangingPunct="1">
              <a:lnSpc>
                <a:spcPct val="90000"/>
              </a:lnSpc>
            </a:pPr>
            <a:r>
              <a:rPr lang="cs-CZ" sz="1600" dirty="0" smtClean="0"/>
              <a:t>Lhůtové plánování</a:t>
            </a:r>
          </a:p>
          <a:p>
            <a:pPr lvl="3" eaLnBrk="1" hangingPunct="1">
              <a:lnSpc>
                <a:spcPct val="90000"/>
              </a:lnSpc>
            </a:pPr>
            <a:r>
              <a:rPr lang="cs-CZ" sz="1600" dirty="0" smtClean="0"/>
              <a:t>Plánování kapacit</a:t>
            </a:r>
          </a:p>
        </p:txBody>
      </p:sp>
    </p:spTree>
    <p:extLst>
      <p:ext uri="{BB962C8B-B14F-4D97-AF65-F5344CB8AC3E}">
        <p14:creationId xmlns:p14="http://schemas.microsoft.com/office/powerpoint/2010/main" val="306579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800" dirty="0" smtClean="0"/>
              <a:t>Pojem výroba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spcBef>
                <a:spcPct val="40000"/>
              </a:spcBef>
              <a:buSzTx/>
              <a:buFont typeface="Wingdings" pitchFamily="2" charset="2"/>
              <a:buNone/>
            </a:pPr>
            <a:endParaRPr lang="cs-CZ" sz="1000" dirty="0" smtClean="0"/>
          </a:p>
          <a:p>
            <a:pPr marL="609600" indent="-609600" eaLnBrk="1" hangingPunct="1">
              <a:spcBef>
                <a:spcPct val="40000"/>
              </a:spcBef>
              <a:buSzTx/>
              <a:buFont typeface="Wingdings" pitchFamily="2" charset="2"/>
              <a:buNone/>
            </a:pPr>
            <a:r>
              <a:rPr lang="cs-CZ" sz="2800" dirty="0" smtClean="0"/>
              <a:t>Nejširší pojetí: Veškeré podnikové funkce </a:t>
            </a:r>
          </a:p>
          <a:p>
            <a:pPr marL="990600" lvl="1" indent="-533400" eaLnBrk="1" hangingPunct="1"/>
            <a:r>
              <a:rPr lang="cs-CZ" sz="2400" dirty="0" smtClean="0"/>
              <a:t>každá kombinace výrobních faktorů</a:t>
            </a:r>
          </a:p>
          <a:p>
            <a:pPr marL="609600" indent="-609600" eaLnBrk="1" hangingPunct="1">
              <a:spcBef>
                <a:spcPct val="60000"/>
              </a:spcBef>
              <a:buSzTx/>
              <a:buFont typeface="Wingdings" pitchFamily="2" charset="2"/>
              <a:buNone/>
            </a:pPr>
            <a:r>
              <a:rPr lang="cs-CZ" sz="2800" dirty="0" smtClean="0"/>
              <a:t>Užší pojetí: Podnikové výkony</a:t>
            </a:r>
          </a:p>
          <a:p>
            <a:pPr marL="990600" lvl="1" indent="-533400" eaLnBrk="1" hangingPunct="1"/>
            <a:r>
              <a:rPr lang="cs-CZ" sz="2400" dirty="0" smtClean="0"/>
              <a:t>zahrnuje základní podnikové funkce vázané k vlastní výrobě</a:t>
            </a:r>
          </a:p>
          <a:p>
            <a:pPr marL="609600" indent="-609600" eaLnBrk="1" hangingPunct="1">
              <a:spcBef>
                <a:spcPct val="60000"/>
              </a:spcBef>
              <a:buSzTx/>
              <a:buFont typeface="Wingdings" pitchFamily="2" charset="2"/>
              <a:buNone/>
            </a:pPr>
            <a:r>
              <a:rPr lang="cs-CZ" sz="2800" dirty="0" smtClean="0"/>
              <a:t>Nejužší pojetí: Zhotovení</a:t>
            </a:r>
          </a:p>
          <a:p>
            <a:pPr marL="990600" lvl="1" indent="-533400" eaLnBrk="1" hangingPunct="1"/>
            <a:r>
              <a:rPr lang="cs-CZ" sz="2400" dirty="0" smtClean="0"/>
              <a:t>tovární výroba, vyrábění</a:t>
            </a:r>
          </a:p>
        </p:txBody>
      </p:sp>
    </p:spTree>
    <p:extLst>
      <p:ext uri="{BB962C8B-B14F-4D97-AF65-F5344CB8AC3E}">
        <p14:creationId xmlns:p14="http://schemas.microsoft.com/office/powerpoint/2010/main" val="229434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Obecný model výroby (Synek)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Vstupy:</a:t>
            </a:r>
          </a:p>
          <a:p>
            <a:pPr lvl="1" eaLnBrk="1" hangingPunct="1"/>
            <a:r>
              <a:rPr lang="cs-CZ" sz="2400" smtClean="0"/>
              <a:t>Elementární faktory</a:t>
            </a:r>
          </a:p>
          <a:p>
            <a:pPr lvl="2" eaLnBrk="1" hangingPunct="1"/>
            <a:r>
              <a:rPr lang="cs-CZ" sz="2000" smtClean="0"/>
              <a:t>výkonná práce, hmotný investiční majetek(dlouhodobý hmotný), materiál</a:t>
            </a:r>
          </a:p>
          <a:p>
            <a:pPr lvl="1" eaLnBrk="1" hangingPunct="1"/>
            <a:r>
              <a:rPr lang="cs-CZ" sz="2400" smtClean="0"/>
              <a:t>Dispozitivní práce</a:t>
            </a:r>
          </a:p>
          <a:p>
            <a:pPr lvl="2" eaLnBrk="1" hangingPunct="1"/>
            <a:r>
              <a:rPr lang="cs-CZ" sz="2000" smtClean="0"/>
              <a:t>Řídící práce managementu</a:t>
            </a:r>
          </a:p>
          <a:p>
            <a:pPr eaLnBrk="1" hangingPunct="1"/>
            <a:r>
              <a:rPr lang="cs-CZ" sz="2800" smtClean="0"/>
              <a:t>Výroba: kombinace VF</a:t>
            </a:r>
          </a:p>
          <a:p>
            <a:pPr eaLnBrk="1" hangingPunct="1"/>
            <a:r>
              <a:rPr lang="cs-CZ" sz="2800" smtClean="0"/>
              <a:t>Výstupy: hmotné statky, nehmotné statky</a:t>
            </a:r>
          </a:p>
          <a:p>
            <a:pPr lvl="2"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206244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Vztah výroby k odbytu, investování a financování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ct val="30000"/>
              </a:spcAft>
              <a:buFont typeface="Wingdings" pitchFamily="2" charset="2"/>
              <a:buNone/>
            </a:pPr>
            <a:r>
              <a:rPr lang="cs-CZ" dirty="0" smtClean="0"/>
              <a:t>Tři oblasti podnikového procesu:</a:t>
            </a:r>
          </a:p>
          <a:p>
            <a:pPr eaLnBrk="1" hangingPunct="1"/>
            <a:r>
              <a:rPr lang="cs-CZ" dirty="0" smtClean="0"/>
              <a:t>1. výroba – zhotovení výkonů</a:t>
            </a:r>
          </a:p>
          <a:p>
            <a:pPr eaLnBrk="1" hangingPunct="1"/>
            <a:r>
              <a:rPr lang="cs-CZ" dirty="0" smtClean="0"/>
              <a:t>2. odbyt – zhodnocení výkonů</a:t>
            </a:r>
          </a:p>
          <a:p>
            <a:pPr eaLnBrk="1" hangingPunct="1"/>
            <a:r>
              <a:rPr lang="cs-CZ" dirty="0" smtClean="0"/>
              <a:t>3. financování a investování</a:t>
            </a:r>
          </a:p>
          <a:p>
            <a:pPr eaLnBrk="1" hangingPunct="1"/>
            <a:r>
              <a:rPr lang="cs-CZ" dirty="0" smtClean="0"/>
              <a:t>Oblasti 1 a 2 spojeny například v oblasti skladování nebo dopravy </a:t>
            </a:r>
          </a:p>
          <a:p>
            <a:pPr eaLnBrk="1" hangingPunct="1"/>
            <a:r>
              <a:rPr lang="cs-CZ" dirty="0" smtClean="0"/>
              <a:t>Oblasti 1 a 3 spojeny v oblasti zabezpečení výrobních faktorů</a:t>
            </a:r>
          </a:p>
        </p:txBody>
      </p:sp>
    </p:spTree>
    <p:extLst>
      <p:ext uri="{BB962C8B-B14F-4D97-AF65-F5344CB8AC3E}">
        <p14:creationId xmlns:p14="http://schemas.microsoft.com/office/powerpoint/2010/main" val="1469551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Struktura výrobního procesu podle materiálového toku</a:t>
            </a:r>
            <a:endParaRPr lang="cs-CZ" dirty="0"/>
          </a:p>
        </p:txBody>
      </p:sp>
      <p:pic>
        <p:nvPicPr>
          <p:cNvPr id="4" name="Picture 3" descr="vyrob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40008"/>
            <a:ext cx="6624736" cy="454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89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Plánování výroby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SzTx/>
              <a:buFont typeface="Symbol" pitchFamily="18" charset="2"/>
              <a:buChar char="="/>
            </a:pPr>
            <a:r>
              <a:rPr lang="cs-CZ" smtClean="0"/>
              <a:t>cílené plánování a formování podnikového výrobního procesu.</a:t>
            </a:r>
          </a:p>
          <a:p>
            <a:pPr eaLnBrk="1" hangingPunct="1">
              <a:buFont typeface="Wingdings" pitchFamily="2" charset="2"/>
              <a:buNone/>
            </a:pPr>
            <a:endParaRPr lang="cs-CZ" sz="1800" smtClean="0"/>
          </a:p>
          <a:p>
            <a:pPr eaLnBrk="1" hangingPunct="1"/>
            <a:r>
              <a:rPr lang="cs-CZ" smtClean="0"/>
              <a:t>Je třeba plánovat tyto oblasti:</a:t>
            </a:r>
          </a:p>
          <a:p>
            <a:pPr lvl="1" eaLnBrk="1" hangingPunct="1"/>
            <a:r>
              <a:rPr lang="cs-CZ" smtClean="0"/>
              <a:t>výrobní program</a:t>
            </a:r>
          </a:p>
          <a:p>
            <a:pPr lvl="1" eaLnBrk="1" hangingPunct="1"/>
            <a:r>
              <a:rPr lang="cs-CZ" smtClean="0"/>
              <a:t>výrobní proces</a:t>
            </a:r>
          </a:p>
          <a:p>
            <a:pPr lvl="1" eaLnBrk="1" hangingPunct="1"/>
            <a:r>
              <a:rPr lang="cs-CZ" smtClean="0"/>
              <a:t>připravenost výrobních faktorů pro výrobu</a:t>
            </a:r>
          </a:p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208896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Organizace předmětu</a:t>
            </a:r>
          </a:p>
          <a:p>
            <a:r>
              <a:rPr lang="cs-CZ" dirty="0" smtClean="0"/>
              <a:t>Jak pracovat v předmětu</a:t>
            </a:r>
          </a:p>
          <a:p>
            <a:r>
              <a:rPr lang="cs-CZ" dirty="0" smtClean="0"/>
              <a:t>Výroba jako hlavní </a:t>
            </a:r>
            <a:r>
              <a:rPr lang="cs-CZ" dirty="0" err="1" smtClean="0"/>
              <a:t>fce</a:t>
            </a:r>
            <a:r>
              <a:rPr lang="cs-CZ" dirty="0" smtClean="0"/>
              <a:t> a plánování procesu a programu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0684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022816"/>
              </p:ext>
            </p:extLst>
          </p:nvPr>
        </p:nvGraphicFramePr>
        <p:xfrm>
          <a:off x="1295636" y="1988840"/>
          <a:ext cx="6552728" cy="2476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4422"/>
                <a:gridCol w="814974"/>
                <a:gridCol w="2506666"/>
                <a:gridCol w="250666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Plánování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krátkodobé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dlouhodobé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8096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Výrobní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program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zavádění výrobkových variant, množství </a:t>
                      </a:r>
                      <a:r>
                        <a:rPr lang="cs-CZ" sz="1600" u="none" strike="noStrike" dirty="0" smtClean="0">
                          <a:effectLst/>
                        </a:rPr>
                        <a:t>jednotlivých </a:t>
                      </a:r>
                      <a:r>
                        <a:rPr lang="cs-CZ" sz="1600" u="none" strike="noStrike" dirty="0">
                          <a:effectLst/>
                        </a:rPr>
                        <a:t>výrobků (s ohledem na odbyt)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základní struktura výrobního programu, inovace, výrobní postup (druh HIM, personalistika)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8096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proces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určení velikosti dávky (s ohledem na technologii a proces samotný), lhůtové plánování, plánování kapacit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výrobní typ, organizační typ výroby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72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satMod val="130000"/>
                  </a:schemeClr>
                </a:solidFill>
              </a:rPr>
              <a:t>Plánování výrobního programu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ct val="20000"/>
              </a:spcAft>
              <a:buClr>
                <a:schemeClr val="tx1"/>
              </a:buClr>
              <a:buSzTx/>
              <a:buFont typeface="Symbol" pitchFamily="18" charset="2"/>
              <a:buChar char="="/>
            </a:pPr>
            <a:r>
              <a:rPr lang="cs-CZ" dirty="0" smtClean="0"/>
              <a:t>určit optimální výrobní program, tj.</a:t>
            </a:r>
            <a:endParaRPr lang="cs-CZ" sz="1800" dirty="0" smtClean="0"/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které druhy </a:t>
            </a:r>
            <a:r>
              <a:rPr lang="cs-CZ" sz="2800" b="1" dirty="0" smtClean="0"/>
              <a:t>(co) 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v určitém období </a:t>
            </a:r>
            <a:r>
              <a:rPr lang="cs-CZ" sz="2800" b="1" dirty="0" smtClean="0"/>
              <a:t>(kdy) </a:t>
            </a:r>
            <a:r>
              <a:rPr lang="cs-CZ" sz="2800" dirty="0" smtClean="0"/>
              <a:t>vyrobit</a:t>
            </a:r>
            <a:endParaRPr lang="cs-CZ" sz="2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v jakém množství </a:t>
            </a:r>
            <a:r>
              <a:rPr lang="cs-CZ" sz="2800" b="1" dirty="0" smtClean="0"/>
              <a:t>(kolik)</a:t>
            </a:r>
          </a:p>
          <a:p>
            <a:pPr marL="114300" indent="0" eaLnBrk="1" hangingPunct="1">
              <a:lnSpc>
                <a:spcPct val="90000"/>
              </a:lnSpc>
              <a:buNone/>
            </a:pPr>
            <a:endParaRPr 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379653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Plánování výrobního programu </a:t>
            </a:r>
            <a:r>
              <a:rPr 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cs-CZ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krátkodobé)</a:t>
            </a:r>
            <a:br>
              <a:rPr lang="cs-CZ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dlouhodobé , například  inovace, až později</a:t>
            </a:r>
            <a:r>
              <a:rPr lang="cs-CZ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</a:t>
            </a:r>
            <a:endParaRPr lang="cs-CZ" sz="1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5000"/>
              </a:spcBef>
              <a:spcAft>
                <a:spcPct val="20000"/>
              </a:spcAft>
              <a:buFont typeface="Wingdings" pitchFamily="2" charset="2"/>
              <a:buNone/>
            </a:pPr>
            <a:r>
              <a:rPr lang="cs-CZ" sz="2400" b="1" dirty="0" smtClean="0"/>
              <a:t>Čtyři modelové situace:</a:t>
            </a:r>
          </a:p>
          <a:p>
            <a:pPr eaLnBrk="1" hangingPunct="1">
              <a:spcBef>
                <a:spcPct val="5000"/>
              </a:spcBef>
              <a:spcAft>
                <a:spcPct val="15000"/>
              </a:spcAft>
            </a:pPr>
            <a:r>
              <a:rPr lang="cs-CZ" sz="2000" dirty="0" smtClean="0"/>
              <a:t>Velikost měsíčního odbytu je konstantní (pekárny)</a:t>
            </a:r>
          </a:p>
          <a:p>
            <a:pPr eaLnBrk="1" hangingPunct="1">
              <a:spcBef>
                <a:spcPct val="5000"/>
              </a:spcBef>
            </a:pPr>
            <a:r>
              <a:rPr lang="cs-CZ" sz="2000" dirty="0" smtClean="0"/>
              <a:t>Odbytové množství pravidelně sezónně kolísá (zmrzlina, nápoje, jízdní kola) </a:t>
            </a:r>
            <a:r>
              <a:rPr lang="cs-CZ" sz="2000" dirty="0" smtClean="0">
                <a:sym typeface="Wingdings" pitchFamily="2" charset="2"/>
              </a:rPr>
              <a:t> řešení:</a:t>
            </a:r>
          </a:p>
          <a:p>
            <a:pPr lvl="1" eaLnBrk="1" hangingPunct="1">
              <a:spcBef>
                <a:spcPct val="5000"/>
              </a:spcBef>
            </a:pPr>
            <a:r>
              <a:rPr lang="cs-CZ" sz="1800" dirty="0" smtClean="0"/>
              <a:t>Synchronizace - výrobní množství se přizpůsobí výkyvům odbytu,</a:t>
            </a:r>
          </a:p>
          <a:p>
            <a:pPr lvl="1" eaLnBrk="1" hangingPunct="1">
              <a:spcBef>
                <a:spcPct val="5000"/>
              </a:spcBef>
            </a:pPr>
            <a:r>
              <a:rPr lang="cs-CZ" sz="1800" dirty="0" smtClean="0"/>
              <a:t>Emancipace - udržuje se konstantní výroba,</a:t>
            </a:r>
          </a:p>
          <a:p>
            <a:pPr lvl="1" eaLnBrk="1" hangingPunct="1">
              <a:spcBef>
                <a:spcPct val="5000"/>
              </a:spcBef>
            </a:pPr>
            <a:r>
              <a:rPr lang="cs-CZ" sz="1800" dirty="0" smtClean="0"/>
              <a:t>Fázový posun - do výrobního programu se zařadí výrobky, jejichž sezónní odbytové výkyvy jsou vůči původním výrobkům fázově posunuty,</a:t>
            </a:r>
          </a:p>
          <a:p>
            <a:pPr lvl="1" eaLnBrk="1" hangingPunct="1">
              <a:spcBef>
                <a:spcPct val="5000"/>
              </a:spcBef>
            </a:pPr>
            <a:r>
              <a:rPr lang="cs-CZ" sz="1800" dirty="0" smtClean="0"/>
              <a:t>Práce ve mzdě - možnost v době útlumu odbytu vyrábět pro jiné podniky nebo naopak v sezónní špičce zadávat práci jiným podnikům.</a:t>
            </a:r>
            <a:endParaRPr lang="cs-CZ" sz="2000" dirty="0" smtClean="0"/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cs-CZ" sz="2000" dirty="0" smtClean="0"/>
              <a:t>Sezónní výkyvy v nákupu - při nákupu vstupních surovin (cukrovary)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cs-CZ" sz="2000" dirty="0" smtClean="0"/>
              <a:t>Konjunkturální výkyvy a změny struktury poptávky (vede k inovacím)</a:t>
            </a:r>
          </a:p>
        </p:txBody>
      </p:sp>
    </p:spTree>
    <p:extLst>
      <p:ext uri="{BB962C8B-B14F-4D97-AF65-F5344CB8AC3E}">
        <p14:creationId xmlns:p14="http://schemas.microsoft.com/office/powerpoint/2010/main" val="3090851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Emancipace </a:t>
            </a:r>
            <a:br>
              <a:rPr lang="cs-CZ" altLang="cs-CZ" dirty="0" smtClean="0"/>
            </a:br>
            <a:r>
              <a:rPr lang="cs-CZ" altLang="cs-CZ" dirty="0" smtClean="0"/>
              <a:t>(konstantní výroba)</a:t>
            </a:r>
            <a:endParaRPr lang="en-US" altLang="cs-CZ" dirty="0" smtClean="0"/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1219200" y="1905000"/>
            <a:ext cx="6858000" cy="4267200"/>
            <a:chOff x="768" y="1200"/>
            <a:chExt cx="4320" cy="2688"/>
          </a:xfrm>
        </p:grpSpPr>
        <p:sp>
          <p:nvSpPr>
            <p:cNvPr id="24584" name="Rectangle 4"/>
            <p:cNvSpPr>
              <a:spLocks noChangeArrowheads="1"/>
            </p:cNvSpPr>
            <p:nvPr/>
          </p:nvSpPr>
          <p:spPr bwMode="auto">
            <a:xfrm>
              <a:off x="768" y="1200"/>
              <a:ext cx="4320" cy="268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endParaRPr lang="cs-CZ"/>
            </a:p>
          </p:txBody>
        </p:sp>
        <p:sp>
          <p:nvSpPr>
            <p:cNvPr id="24585" name="Freeform 5"/>
            <p:cNvSpPr>
              <a:spLocks/>
            </p:cNvSpPr>
            <p:nvPr/>
          </p:nvSpPr>
          <p:spPr bwMode="auto">
            <a:xfrm>
              <a:off x="1209" y="1369"/>
              <a:ext cx="3600" cy="2107"/>
            </a:xfrm>
            <a:custGeom>
              <a:avLst/>
              <a:gdLst>
                <a:gd name="T0" fmla="*/ 0 w 3600"/>
                <a:gd name="T1" fmla="*/ 0 h 2107"/>
                <a:gd name="T2" fmla="*/ 0 w 3600"/>
                <a:gd name="T3" fmla="*/ 2107 h 2107"/>
                <a:gd name="T4" fmla="*/ 3600 w 3600"/>
                <a:gd name="T5" fmla="*/ 2107 h 21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00" h="2107">
                  <a:moveTo>
                    <a:pt x="0" y="0"/>
                  </a:moveTo>
                  <a:lnTo>
                    <a:pt x="0" y="2107"/>
                  </a:lnTo>
                  <a:lnTo>
                    <a:pt x="3600" y="2107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586" name="Freeform 6"/>
            <p:cNvSpPr>
              <a:spLocks/>
            </p:cNvSpPr>
            <p:nvPr/>
          </p:nvSpPr>
          <p:spPr bwMode="auto">
            <a:xfrm>
              <a:off x="1200" y="1714"/>
              <a:ext cx="3635" cy="1450"/>
            </a:xfrm>
            <a:custGeom>
              <a:avLst/>
              <a:gdLst>
                <a:gd name="T0" fmla="*/ 0 w 3635"/>
                <a:gd name="T1" fmla="*/ 722 h 1450"/>
                <a:gd name="T2" fmla="*/ 75 w 3635"/>
                <a:gd name="T3" fmla="*/ 985 h 1450"/>
                <a:gd name="T4" fmla="*/ 142 w 3635"/>
                <a:gd name="T5" fmla="*/ 1175 h 1450"/>
                <a:gd name="T6" fmla="*/ 222 w 3635"/>
                <a:gd name="T7" fmla="*/ 1344 h 1450"/>
                <a:gd name="T8" fmla="*/ 299 w 3635"/>
                <a:gd name="T9" fmla="*/ 1419 h 1450"/>
                <a:gd name="T10" fmla="*/ 389 w 3635"/>
                <a:gd name="T11" fmla="*/ 1449 h 1450"/>
                <a:gd name="T12" fmla="*/ 496 w 3635"/>
                <a:gd name="T13" fmla="*/ 1425 h 1450"/>
                <a:gd name="T14" fmla="*/ 579 w 3635"/>
                <a:gd name="T15" fmla="*/ 1345 h 1450"/>
                <a:gd name="T16" fmla="*/ 659 w 3635"/>
                <a:gd name="T17" fmla="*/ 1171 h 1450"/>
                <a:gd name="T18" fmla="*/ 739 w 3635"/>
                <a:gd name="T19" fmla="*/ 950 h 1450"/>
                <a:gd name="T20" fmla="*/ 811 w 3635"/>
                <a:gd name="T21" fmla="*/ 710 h 1450"/>
                <a:gd name="T22" fmla="*/ 901 w 3635"/>
                <a:gd name="T23" fmla="*/ 406 h 1450"/>
                <a:gd name="T24" fmla="*/ 989 w 3635"/>
                <a:gd name="T25" fmla="*/ 182 h 1450"/>
                <a:gd name="T26" fmla="*/ 1058 w 3635"/>
                <a:gd name="T27" fmla="*/ 82 h 1450"/>
                <a:gd name="T28" fmla="*/ 1123 w 3635"/>
                <a:gd name="T29" fmla="*/ 19 h 1450"/>
                <a:gd name="T30" fmla="*/ 1213 w 3635"/>
                <a:gd name="T31" fmla="*/ 1 h 1450"/>
                <a:gd name="T32" fmla="*/ 1299 w 3635"/>
                <a:gd name="T33" fmla="*/ 17 h 1450"/>
                <a:gd name="T34" fmla="*/ 1365 w 3635"/>
                <a:gd name="T35" fmla="*/ 78 h 1450"/>
                <a:gd name="T36" fmla="*/ 1424 w 3635"/>
                <a:gd name="T37" fmla="*/ 171 h 1450"/>
                <a:gd name="T38" fmla="*/ 1525 w 3635"/>
                <a:gd name="T39" fmla="*/ 409 h 1450"/>
                <a:gd name="T40" fmla="*/ 1613 w 3635"/>
                <a:gd name="T41" fmla="*/ 723 h 1450"/>
                <a:gd name="T42" fmla="*/ 1693 w 3635"/>
                <a:gd name="T43" fmla="*/ 987 h 1450"/>
                <a:gd name="T44" fmla="*/ 1752 w 3635"/>
                <a:gd name="T45" fmla="*/ 1158 h 1450"/>
                <a:gd name="T46" fmla="*/ 1829 w 3635"/>
                <a:gd name="T47" fmla="*/ 1315 h 1450"/>
                <a:gd name="T48" fmla="*/ 1915 w 3635"/>
                <a:gd name="T49" fmla="*/ 1414 h 1450"/>
                <a:gd name="T50" fmla="*/ 2018 w 3635"/>
                <a:gd name="T51" fmla="*/ 1450 h 1450"/>
                <a:gd name="T52" fmla="*/ 2128 w 3635"/>
                <a:gd name="T53" fmla="*/ 1417 h 1450"/>
                <a:gd name="T54" fmla="*/ 2213 w 3635"/>
                <a:gd name="T55" fmla="*/ 1326 h 1450"/>
                <a:gd name="T56" fmla="*/ 2285 w 3635"/>
                <a:gd name="T57" fmla="*/ 1161 h 1450"/>
                <a:gd name="T58" fmla="*/ 2365 w 3635"/>
                <a:gd name="T59" fmla="*/ 937 h 1450"/>
                <a:gd name="T60" fmla="*/ 2435 w 3635"/>
                <a:gd name="T61" fmla="*/ 713 h 1450"/>
                <a:gd name="T62" fmla="*/ 2501 w 3635"/>
                <a:gd name="T63" fmla="*/ 473 h 1450"/>
                <a:gd name="T64" fmla="*/ 2603 w 3635"/>
                <a:gd name="T65" fmla="*/ 198 h 1450"/>
                <a:gd name="T66" fmla="*/ 2667 w 3635"/>
                <a:gd name="T67" fmla="*/ 86 h 1450"/>
                <a:gd name="T68" fmla="*/ 2741 w 3635"/>
                <a:gd name="T69" fmla="*/ 19 h 1450"/>
                <a:gd name="T70" fmla="*/ 2837 w 3635"/>
                <a:gd name="T71" fmla="*/ 1 h 1450"/>
                <a:gd name="T72" fmla="*/ 2920 w 3635"/>
                <a:gd name="T73" fmla="*/ 25 h 1450"/>
                <a:gd name="T74" fmla="*/ 2987 w 3635"/>
                <a:gd name="T75" fmla="*/ 91 h 1450"/>
                <a:gd name="T76" fmla="*/ 3067 w 3635"/>
                <a:gd name="T77" fmla="*/ 217 h 1450"/>
                <a:gd name="T78" fmla="*/ 3160 w 3635"/>
                <a:gd name="T79" fmla="*/ 473 h 1450"/>
                <a:gd name="T80" fmla="*/ 3232 w 3635"/>
                <a:gd name="T81" fmla="*/ 726 h 1450"/>
                <a:gd name="T82" fmla="*/ 3299 w 3635"/>
                <a:gd name="T83" fmla="*/ 947 h 1450"/>
                <a:gd name="T84" fmla="*/ 3368 w 3635"/>
                <a:gd name="T85" fmla="*/ 1166 h 1450"/>
                <a:gd name="T86" fmla="*/ 3440 w 3635"/>
                <a:gd name="T87" fmla="*/ 1313 h 1450"/>
                <a:gd name="T88" fmla="*/ 3517 w 3635"/>
                <a:gd name="T89" fmla="*/ 1403 h 1450"/>
                <a:gd name="T90" fmla="*/ 3573 w 3635"/>
                <a:gd name="T91" fmla="*/ 1441 h 1450"/>
                <a:gd name="T92" fmla="*/ 3635 w 3635"/>
                <a:gd name="T93" fmla="*/ 1449 h 145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635" h="1450">
                  <a:moveTo>
                    <a:pt x="0" y="722"/>
                  </a:moveTo>
                  <a:cubicBezTo>
                    <a:pt x="12" y="766"/>
                    <a:pt x="51" y="910"/>
                    <a:pt x="75" y="985"/>
                  </a:cubicBezTo>
                  <a:cubicBezTo>
                    <a:pt x="99" y="1060"/>
                    <a:pt x="117" y="1115"/>
                    <a:pt x="142" y="1175"/>
                  </a:cubicBezTo>
                  <a:cubicBezTo>
                    <a:pt x="167" y="1235"/>
                    <a:pt x="196" y="1303"/>
                    <a:pt x="222" y="1344"/>
                  </a:cubicBezTo>
                  <a:cubicBezTo>
                    <a:pt x="248" y="1385"/>
                    <a:pt x="271" y="1402"/>
                    <a:pt x="299" y="1419"/>
                  </a:cubicBezTo>
                  <a:cubicBezTo>
                    <a:pt x="327" y="1436"/>
                    <a:pt x="356" y="1448"/>
                    <a:pt x="389" y="1449"/>
                  </a:cubicBezTo>
                  <a:cubicBezTo>
                    <a:pt x="422" y="1450"/>
                    <a:pt x="464" y="1442"/>
                    <a:pt x="496" y="1425"/>
                  </a:cubicBezTo>
                  <a:cubicBezTo>
                    <a:pt x="528" y="1408"/>
                    <a:pt x="552" y="1387"/>
                    <a:pt x="579" y="1345"/>
                  </a:cubicBezTo>
                  <a:cubicBezTo>
                    <a:pt x="606" y="1303"/>
                    <a:pt x="632" y="1237"/>
                    <a:pt x="659" y="1171"/>
                  </a:cubicBezTo>
                  <a:cubicBezTo>
                    <a:pt x="686" y="1105"/>
                    <a:pt x="714" y="1027"/>
                    <a:pt x="739" y="950"/>
                  </a:cubicBezTo>
                  <a:cubicBezTo>
                    <a:pt x="764" y="873"/>
                    <a:pt x="784" y="801"/>
                    <a:pt x="811" y="710"/>
                  </a:cubicBezTo>
                  <a:cubicBezTo>
                    <a:pt x="838" y="619"/>
                    <a:pt x="871" y="494"/>
                    <a:pt x="901" y="406"/>
                  </a:cubicBezTo>
                  <a:cubicBezTo>
                    <a:pt x="931" y="318"/>
                    <a:pt x="963" y="236"/>
                    <a:pt x="989" y="182"/>
                  </a:cubicBezTo>
                  <a:cubicBezTo>
                    <a:pt x="1015" y="128"/>
                    <a:pt x="1036" y="109"/>
                    <a:pt x="1058" y="82"/>
                  </a:cubicBezTo>
                  <a:cubicBezTo>
                    <a:pt x="1080" y="55"/>
                    <a:pt x="1097" y="32"/>
                    <a:pt x="1123" y="19"/>
                  </a:cubicBezTo>
                  <a:cubicBezTo>
                    <a:pt x="1149" y="6"/>
                    <a:pt x="1184" y="1"/>
                    <a:pt x="1213" y="1"/>
                  </a:cubicBezTo>
                  <a:cubicBezTo>
                    <a:pt x="1242" y="1"/>
                    <a:pt x="1274" y="4"/>
                    <a:pt x="1299" y="17"/>
                  </a:cubicBezTo>
                  <a:cubicBezTo>
                    <a:pt x="1324" y="30"/>
                    <a:pt x="1344" y="52"/>
                    <a:pt x="1365" y="78"/>
                  </a:cubicBezTo>
                  <a:cubicBezTo>
                    <a:pt x="1386" y="104"/>
                    <a:pt x="1397" y="116"/>
                    <a:pt x="1424" y="171"/>
                  </a:cubicBezTo>
                  <a:cubicBezTo>
                    <a:pt x="1451" y="226"/>
                    <a:pt x="1494" y="317"/>
                    <a:pt x="1525" y="409"/>
                  </a:cubicBezTo>
                  <a:cubicBezTo>
                    <a:pt x="1556" y="501"/>
                    <a:pt x="1585" y="627"/>
                    <a:pt x="1613" y="723"/>
                  </a:cubicBezTo>
                  <a:cubicBezTo>
                    <a:pt x="1641" y="819"/>
                    <a:pt x="1670" y="915"/>
                    <a:pt x="1693" y="987"/>
                  </a:cubicBezTo>
                  <a:cubicBezTo>
                    <a:pt x="1716" y="1059"/>
                    <a:pt x="1729" y="1103"/>
                    <a:pt x="1752" y="1158"/>
                  </a:cubicBezTo>
                  <a:cubicBezTo>
                    <a:pt x="1775" y="1213"/>
                    <a:pt x="1802" y="1272"/>
                    <a:pt x="1829" y="1315"/>
                  </a:cubicBezTo>
                  <a:cubicBezTo>
                    <a:pt x="1856" y="1358"/>
                    <a:pt x="1884" y="1392"/>
                    <a:pt x="1915" y="1414"/>
                  </a:cubicBezTo>
                  <a:cubicBezTo>
                    <a:pt x="1946" y="1436"/>
                    <a:pt x="1983" y="1450"/>
                    <a:pt x="2018" y="1450"/>
                  </a:cubicBezTo>
                  <a:cubicBezTo>
                    <a:pt x="2053" y="1450"/>
                    <a:pt x="2096" y="1438"/>
                    <a:pt x="2128" y="1417"/>
                  </a:cubicBezTo>
                  <a:cubicBezTo>
                    <a:pt x="2160" y="1396"/>
                    <a:pt x="2187" y="1369"/>
                    <a:pt x="2213" y="1326"/>
                  </a:cubicBezTo>
                  <a:cubicBezTo>
                    <a:pt x="2239" y="1283"/>
                    <a:pt x="2260" y="1226"/>
                    <a:pt x="2285" y="1161"/>
                  </a:cubicBezTo>
                  <a:cubicBezTo>
                    <a:pt x="2310" y="1096"/>
                    <a:pt x="2340" y="1012"/>
                    <a:pt x="2365" y="937"/>
                  </a:cubicBezTo>
                  <a:cubicBezTo>
                    <a:pt x="2390" y="862"/>
                    <a:pt x="2412" y="790"/>
                    <a:pt x="2435" y="713"/>
                  </a:cubicBezTo>
                  <a:cubicBezTo>
                    <a:pt x="2458" y="636"/>
                    <a:pt x="2473" y="559"/>
                    <a:pt x="2501" y="473"/>
                  </a:cubicBezTo>
                  <a:cubicBezTo>
                    <a:pt x="2529" y="387"/>
                    <a:pt x="2575" y="262"/>
                    <a:pt x="2603" y="198"/>
                  </a:cubicBezTo>
                  <a:cubicBezTo>
                    <a:pt x="2631" y="134"/>
                    <a:pt x="2644" y="116"/>
                    <a:pt x="2667" y="86"/>
                  </a:cubicBezTo>
                  <a:cubicBezTo>
                    <a:pt x="2690" y="56"/>
                    <a:pt x="2713" y="33"/>
                    <a:pt x="2741" y="19"/>
                  </a:cubicBezTo>
                  <a:cubicBezTo>
                    <a:pt x="2769" y="5"/>
                    <a:pt x="2807" y="0"/>
                    <a:pt x="2837" y="1"/>
                  </a:cubicBezTo>
                  <a:cubicBezTo>
                    <a:pt x="2867" y="2"/>
                    <a:pt x="2895" y="10"/>
                    <a:pt x="2920" y="25"/>
                  </a:cubicBezTo>
                  <a:cubicBezTo>
                    <a:pt x="2945" y="40"/>
                    <a:pt x="2963" y="59"/>
                    <a:pt x="2987" y="91"/>
                  </a:cubicBezTo>
                  <a:cubicBezTo>
                    <a:pt x="3011" y="123"/>
                    <a:pt x="3038" y="153"/>
                    <a:pt x="3067" y="217"/>
                  </a:cubicBezTo>
                  <a:cubicBezTo>
                    <a:pt x="3096" y="281"/>
                    <a:pt x="3133" y="388"/>
                    <a:pt x="3160" y="473"/>
                  </a:cubicBezTo>
                  <a:cubicBezTo>
                    <a:pt x="3187" y="558"/>
                    <a:pt x="3209" y="647"/>
                    <a:pt x="3232" y="726"/>
                  </a:cubicBezTo>
                  <a:cubicBezTo>
                    <a:pt x="3255" y="805"/>
                    <a:pt x="3276" y="874"/>
                    <a:pt x="3299" y="947"/>
                  </a:cubicBezTo>
                  <a:cubicBezTo>
                    <a:pt x="3322" y="1020"/>
                    <a:pt x="3345" y="1105"/>
                    <a:pt x="3368" y="1166"/>
                  </a:cubicBezTo>
                  <a:cubicBezTo>
                    <a:pt x="3391" y="1227"/>
                    <a:pt x="3415" y="1274"/>
                    <a:pt x="3440" y="1313"/>
                  </a:cubicBezTo>
                  <a:cubicBezTo>
                    <a:pt x="3465" y="1352"/>
                    <a:pt x="3495" y="1382"/>
                    <a:pt x="3517" y="1403"/>
                  </a:cubicBezTo>
                  <a:cubicBezTo>
                    <a:pt x="3539" y="1424"/>
                    <a:pt x="3553" y="1433"/>
                    <a:pt x="3573" y="1441"/>
                  </a:cubicBezTo>
                  <a:cubicBezTo>
                    <a:pt x="3593" y="1449"/>
                    <a:pt x="3622" y="1447"/>
                    <a:pt x="3635" y="1449"/>
                  </a:cubicBezTo>
                </a:path>
              </a:pathLst>
            </a:custGeom>
            <a:ln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83975" name="Rectangle 7"/>
            <p:cNvSpPr>
              <a:spLocks noChangeArrowheads="1"/>
            </p:cNvSpPr>
            <p:nvPr/>
          </p:nvSpPr>
          <p:spPr bwMode="auto">
            <a:xfrm>
              <a:off x="2683" y="1437"/>
              <a:ext cx="10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cs-CZ" altLang="cs-CZ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Odbyt</a:t>
              </a:r>
              <a:endParaRPr lang="en-US" altLang="cs-CZ" sz="20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3976" name="Rectangle 8"/>
            <p:cNvSpPr>
              <a:spLocks noChangeArrowheads="1"/>
            </p:cNvSpPr>
            <p:nvPr/>
          </p:nvSpPr>
          <p:spPr bwMode="auto">
            <a:xfrm rot="16200000">
              <a:off x="577" y="2373"/>
              <a:ext cx="8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cs-CZ" altLang="cs-CZ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Jednotky</a:t>
              </a:r>
              <a:endParaRPr lang="en-US" altLang="cs-CZ" sz="20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3977" name="Rectangle 9"/>
            <p:cNvSpPr>
              <a:spLocks noChangeArrowheads="1"/>
            </p:cNvSpPr>
            <p:nvPr/>
          </p:nvSpPr>
          <p:spPr bwMode="auto">
            <a:xfrm>
              <a:off x="2767" y="3567"/>
              <a:ext cx="630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cs-CZ" altLang="cs-CZ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Čas</a:t>
              </a:r>
              <a:endParaRPr lang="en-US" altLang="cs-CZ" sz="20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4590" name="Line 10"/>
            <p:cNvSpPr>
              <a:spLocks noChangeShapeType="1"/>
            </p:cNvSpPr>
            <p:nvPr/>
          </p:nvSpPr>
          <p:spPr bwMode="auto">
            <a:xfrm flipH="1">
              <a:off x="2578" y="1662"/>
              <a:ext cx="142" cy="89"/>
            </a:xfrm>
            <a:prstGeom prst="line">
              <a:avLst/>
            </a:prstGeom>
            <a:noFill/>
            <a:ln w="38100">
              <a:solidFill>
                <a:srgbClr val="EEEEE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83979" name="Group 11"/>
          <p:cNvGrpSpPr>
            <a:grpSpLocks/>
          </p:cNvGrpSpPr>
          <p:nvPr/>
        </p:nvGrpSpPr>
        <p:grpSpPr bwMode="auto">
          <a:xfrm>
            <a:off x="1905000" y="2822575"/>
            <a:ext cx="5686425" cy="1044575"/>
            <a:chOff x="1200" y="1778"/>
            <a:chExt cx="3582" cy="658"/>
          </a:xfrm>
        </p:grpSpPr>
        <p:sp>
          <p:nvSpPr>
            <p:cNvPr id="24581" name="Line 12"/>
            <p:cNvSpPr>
              <a:spLocks noChangeShapeType="1"/>
            </p:cNvSpPr>
            <p:nvPr/>
          </p:nvSpPr>
          <p:spPr bwMode="auto">
            <a:xfrm>
              <a:off x="1200" y="2436"/>
              <a:ext cx="3582" cy="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3981" name="Rectangle 13"/>
            <p:cNvSpPr>
              <a:spLocks noChangeArrowheads="1"/>
            </p:cNvSpPr>
            <p:nvPr/>
          </p:nvSpPr>
          <p:spPr bwMode="auto">
            <a:xfrm>
              <a:off x="2766" y="1778"/>
              <a:ext cx="1005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cs-CZ" altLang="cs-CZ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Výroba</a:t>
              </a:r>
              <a:endParaRPr lang="en-US" altLang="cs-CZ" sz="20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4583" name="Line 14"/>
            <p:cNvSpPr>
              <a:spLocks noChangeShapeType="1"/>
            </p:cNvSpPr>
            <p:nvPr/>
          </p:nvSpPr>
          <p:spPr bwMode="auto">
            <a:xfrm>
              <a:off x="2978" y="2018"/>
              <a:ext cx="0" cy="382"/>
            </a:xfrm>
            <a:prstGeom prst="line">
              <a:avLst/>
            </a:prstGeom>
            <a:noFill/>
            <a:ln w="38100">
              <a:solidFill>
                <a:srgbClr val="EEEEE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572864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 smtClean="0"/>
              <a:t>Synchronizace výroby</a:t>
            </a:r>
            <a:endParaRPr lang="en-US" altLang="cs-CZ" dirty="0"/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1219200" y="1905000"/>
            <a:ext cx="6858000" cy="4267200"/>
            <a:chOff x="768" y="1200"/>
            <a:chExt cx="4320" cy="2688"/>
          </a:xfrm>
        </p:grpSpPr>
        <p:sp>
          <p:nvSpPr>
            <p:cNvPr id="25608" name="Rectangle 4"/>
            <p:cNvSpPr>
              <a:spLocks noChangeArrowheads="1"/>
            </p:cNvSpPr>
            <p:nvPr/>
          </p:nvSpPr>
          <p:spPr bwMode="auto">
            <a:xfrm>
              <a:off x="768" y="1200"/>
              <a:ext cx="4320" cy="268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endParaRPr lang="cs-CZ"/>
            </a:p>
          </p:txBody>
        </p:sp>
        <p:sp>
          <p:nvSpPr>
            <p:cNvPr id="25609" name="Freeform 5"/>
            <p:cNvSpPr>
              <a:spLocks/>
            </p:cNvSpPr>
            <p:nvPr/>
          </p:nvSpPr>
          <p:spPr bwMode="auto">
            <a:xfrm>
              <a:off x="1209" y="1369"/>
              <a:ext cx="3600" cy="2107"/>
            </a:xfrm>
            <a:custGeom>
              <a:avLst/>
              <a:gdLst>
                <a:gd name="T0" fmla="*/ 0 w 3600"/>
                <a:gd name="T1" fmla="*/ 0 h 2107"/>
                <a:gd name="T2" fmla="*/ 0 w 3600"/>
                <a:gd name="T3" fmla="*/ 2107 h 2107"/>
                <a:gd name="T4" fmla="*/ 3600 w 3600"/>
                <a:gd name="T5" fmla="*/ 2107 h 21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00" h="2107">
                  <a:moveTo>
                    <a:pt x="0" y="0"/>
                  </a:moveTo>
                  <a:lnTo>
                    <a:pt x="0" y="2107"/>
                  </a:lnTo>
                  <a:lnTo>
                    <a:pt x="3600" y="210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10" name="Freeform 6"/>
            <p:cNvSpPr>
              <a:spLocks/>
            </p:cNvSpPr>
            <p:nvPr/>
          </p:nvSpPr>
          <p:spPr bwMode="auto">
            <a:xfrm>
              <a:off x="1200" y="1709"/>
              <a:ext cx="3659" cy="1455"/>
            </a:xfrm>
            <a:custGeom>
              <a:avLst/>
              <a:gdLst>
                <a:gd name="T0" fmla="*/ 0 w 3659"/>
                <a:gd name="T1" fmla="*/ 727 h 1455"/>
                <a:gd name="T2" fmla="*/ 98 w 3659"/>
                <a:gd name="T3" fmla="*/ 990 h 1455"/>
                <a:gd name="T4" fmla="*/ 185 w 3659"/>
                <a:gd name="T5" fmla="*/ 1180 h 1455"/>
                <a:gd name="T6" fmla="*/ 289 w 3659"/>
                <a:gd name="T7" fmla="*/ 1349 h 1455"/>
                <a:gd name="T8" fmla="*/ 389 w 3659"/>
                <a:gd name="T9" fmla="*/ 1424 h 1455"/>
                <a:gd name="T10" fmla="*/ 506 w 3659"/>
                <a:gd name="T11" fmla="*/ 1454 h 1455"/>
                <a:gd name="T12" fmla="*/ 645 w 3659"/>
                <a:gd name="T13" fmla="*/ 1430 h 1455"/>
                <a:gd name="T14" fmla="*/ 753 w 3659"/>
                <a:gd name="T15" fmla="*/ 1350 h 1455"/>
                <a:gd name="T16" fmla="*/ 857 w 3659"/>
                <a:gd name="T17" fmla="*/ 1176 h 1455"/>
                <a:gd name="T18" fmla="*/ 961 w 3659"/>
                <a:gd name="T19" fmla="*/ 955 h 1455"/>
                <a:gd name="T20" fmla="*/ 1055 w 3659"/>
                <a:gd name="T21" fmla="*/ 715 h 1455"/>
                <a:gd name="T22" fmla="*/ 1172 w 3659"/>
                <a:gd name="T23" fmla="*/ 411 h 1455"/>
                <a:gd name="T24" fmla="*/ 1286 w 3659"/>
                <a:gd name="T25" fmla="*/ 187 h 1455"/>
                <a:gd name="T26" fmla="*/ 1376 w 3659"/>
                <a:gd name="T27" fmla="*/ 87 h 1455"/>
                <a:gd name="T28" fmla="*/ 1461 w 3659"/>
                <a:gd name="T29" fmla="*/ 24 h 1455"/>
                <a:gd name="T30" fmla="*/ 1578 w 3659"/>
                <a:gd name="T31" fmla="*/ 6 h 1455"/>
                <a:gd name="T32" fmla="*/ 1690 w 3659"/>
                <a:gd name="T33" fmla="*/ 22 h 1455"/>
                <a:gd name="T34" fmla="*/ 1775 w 3659"/>
                <a:gd name="T35" fmla="*/ 83 h 1455"/>
                <a:gd name="T36" fmla="*/ 1852 w 3659"/>
                <a:gd name="T37" fmla="*/ 176 h 1455"/>
                <a:gd name="T38" fmla="*/ 1984 w 3659"/>
                <a:gd name="T39" fmla="*/ 414 h 1455"/>
                <a:gd name="T40" fmla="*/ 2098 w 3659"/>
                <a:gd name="T41" fmla="*/ 728 h 1455"/>
                <a:gd name="T42" fmla="*/ 2202 w 3659"/>
                <a:gd name="T43" fmla="*/ 992 h 1455"/>
                <a:gd name="T44" fmla="*/ 2279 w 3659"/>
                <a:gd name="T45" fmla="*/ 1163 h 1455"/>
                <a:gd name="T46" fmla="*/ 2379 w 3659"/>
                <a:gd name="T47" fmla="*/ 1320 h 1455"/>
                <a:gd name="T48" fmla="*/ 2491 w 3659"/>
                <a:gd name="T49" fmla="*/ 1419 h 1455"/>
                <a:gd name="T50" fmla="*/ 2625 w 3659"/>
                <a:gd name="T51" fmla="*/ 1455 h 1455"/>
                <a:gd name="T52" fmla="*/ 2768 w 3659"/>
                <a:gd name="T53" fmla="*/ 1422 h 1455"/>
                <a:gd name="T54" fmla="*/ 2878 w 3659"/>
                <a:gd name="T55" fmla="*/ 1331 h 1455"/>
                <a:gd name="T56" fmla="*/ 2972 w 3659"/>
                <a:gd name="T57" fmla="*/ 1166 h 1455"/>
                <a:gd name="T58" fmla="*/ 3076 w 3659"/>
                <a:gd name="T59" fmla="*/ 942 h 1455"/>
                <a:gd name="T60" fmla="*/ 3167 w 3659"/>
                <a:gd name="T61" fmla="*/ 718 h 1455"/>
                <a:gd name="T62" fmla="*/ 3253 w 3659"/>
                <a:gd name="T63" fmla="*/ 478 h 1455"/>
                <a:gd name="T64" fmla="*/ 3386 w 3659"/>
                <a:gd name="T65" fmla="*/ 203 h 1455"/>
                <a:gd name="T66" fmla="*/ 3469 w 3659"/>
                <a:gd name="T67" fmla="*/ 91 h 1455"/>
                <a:gd name="T68" fmla="*/ 3565 w 3659"/>
                <a:gd name="T69" fmla="*/ 24 h 1455"/>
                <a:gd name="T70" fmla="*/ 3659 w 3659"/>
                <a:gd name="T71" fmla="*/ 0 h 145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659" h="1455">
                  <a:moveTo>
                    <a:pt x="0" y="727"/>
                  </a:moveTo>
                  <a:cubicBezTo>
                    <a:pt x="16" y="771"/>
                    <a:pt x="66" y="915"/>
                    <a:pt x="98" y="990"/>
                  </a:cubicBezTo>
                  <a:cubicBezTo>
                    <a:pt x="129" y="1065"/>
                    <a:pt x="152" y="1120"/>
                    <a:pt x="185" y="1180"/>
                  </a:cubicBezTo>
                  <a:cubicBezTo>
                    <a:pt x="217" y="1240"/>
                    <a:pt x="255" y="1308"/>
                    <a:pt x="289" y="1349"/>
                  </a:cubicBezTo>
                  <a:cubicBezTo>
                    <a:pt x="323" y="1390"/>
                    <a:pt x="352" y="1407"/>
                    <a:pt x="389" y="1424"/>
                  </a:cubicBezTo>
                  <a:cubicBezTo>
                    <a:pt x="425" y="1441"/>
                    <a:pt x="463" y="1453"/>
                    <a:pt x="506" y="1454"/>
                  </a:cubicBezTo>
                  <a:cubicBezTo>
                    <a:pt x="549" y="1455"/>
                    <a:pt x="604" y="1447"/>
                    <a:pt x="645" y="1430"/>
                  </a:cubicBezTo>
                  <a:cubicBezTo>
                    <a:pt x="687" y="1413"/>
                    <a:pt x="718" y="1392"/>
                    <a:pt x="753" y="1350"/>
                  </a:cubicBezTo>
                  <a:cubicBezTo>
                    <a:pt x="788" y="1308"/>
                    <a:pt x="822" y="1242"/>
                    <a:pt x="857" y="1176"/>
                  </a:cubicBezTo>
                  <a:cubicBezTo>
                    <a:pt x="892" y="1110"/>
                    <a:pt x="929" y="1032"/>
                    <a:pt x="961" y="955"/>
                  </a:cubicBezTo>
                  <a:cubicBezTo>
                    <a:pt x="994" y="878"/>
                    <a:pt x="1020" y="806"/>
                    <a:pt x="1055" y="715"/>
                  </a:cubicBezTo>
                  <a:cubicBezTo>
                    <a:pt x="1090" y="624"/>
                    <a:pt x="1133" y="499"/>
                    <a:pt x="1172" y="411"/>
                  </a:cubicBezTo>
                  <a:cubicBezTo>
                    <a:pt x="1211" y="323"/>
                    <a:pt x="1253" y="241"/>
                    <a:pt x="1286" y="187"/>
                  </a:cubicBezTo>
                  <a:cubicBezTo>
                    <a:pt x="1320" y="133"/>
                    <a:pt x="1348" y="114"/>
                    <a:pt x="1376" y="87"/>
                  </a:cubicBezTo>
                  <a:cubicBezTo>
                    <a:pt x="1405" y="60"/>
                    <a:pt x="1427" y="37"/>
                    <a:pt x="1461" y="24"/>
                  </a:cubicBezTo>
                  <a:cubicBezTo>
                    <a:pt x="1494" y="11"/>
                    <a:pt x="1540" y="6"/>
                    <a:pt x="1578" y="6"/>
                  </a:cubicBezTo>
                  <a:cubicBezTo>
                    <a:pt x="1615" y="6"/>
                    <a:pt x="1657" y="9"/>
                    <a:pt x="1690" y="22"/>
                  </a:cubicBezTo>
                  <a:cubicBezTo>
                    <a:pt x="1722" y="35"/>
                    <a:pt x="1748" y="57"/>
                    <a:pt x="1775" y="83"/>
                  </a:cubicBezTo>
                  <a:cubicBezTo>
                    <a:pt x="1803" y="109"/>
                    <a:pt x="1817" y="121"/>
                    <a:pt x="1852" y="176"/>
                  </a:cubicBezTo>
                  <a:cubicBezTo>
                    <a:pt x="1887" y="231"/>
                    <a:pt x="1943" y="322"/>
                    <a:pt x="1984" y="414"/>
                  </a:cubicBezTo>
                  <a:cubicBezTo>
                    <a:pt x="2024" y="506"/>
                    <a:pt x="2062" y="632"/>
                    <a:pt x="2098" y="728"/>
                  </a:cubicBezTo>
                  <a:cubicBezTo>
                    <a:pt x="2134" y="824"/>
                    <a:pt x="2172" y="920"/>
                    <a:pt x="2202" y="992"/>
                  </a:cubicBezTo>
                  <a:cubicBezTo>
                    <a:pt x="2232" y="1064"/>
                    <a:pt x="2249" y="1108"/>
                    <a:pt x="2279" y="1163"/>
                  </a:cubicBezTo>
                  <a:cubicBezTo>
                    <a:pt x="2309" y="1218"/>
                    <a:pt x="2344" y="1277"/>
                    <a:pt x="2379" y="1320"/>
                  </a:cubicBezTo>
                  <a:cubicBezTo>
                    <a:pt x="2414" y="1363"/>
                    <a:pt x="2450" y="1397"/>
                    <a:pt x="2491" y="1419"/>
                  </a:cubicBezTo>
                  <a:cubicBezTo>
                    <a:pt x="2531" y="1441"/>
                    <a:pt x="2579" y="1455"/>
                    <a:pt x="2625" y="1455"/>
                  </a:cubicBezTo>
                  <a:cubicBezTo>
                    <a:pt x="2670" y="1455"/>
                    <a:pt x="2726" y="1443"/>
                    <a:pt x="2768" y="1422"/>
                  </a:cubicBezTo>
                  <a:cubicBezTo>
                    <a:pt x="2809" y="1401"/>
                    <a:pt x="2845" y="1374"/>
                    <a:pt x="2878" y="1331"/>
                  </a:cubicBezTo>
                  <a:cubicBezTo>
                    <a:pt x="2912" y="1288"/>
                    <a:pt x="2940" y="1231"/>
                    <a:pt x="2972" y="1166"/>
                  </a:cubicBezTo>
                  <a:cubicBezTo>
                    <a:pt x="3005" y="1101"/>
                    <a:pt x="3044" y="1017"/>
                    <a:pt x="3076" y="942"/>
                  </a:cubicBezTo>
                  <a:cubicBezTo>
                    <a:pt x="3109" y="867"/>
                    <a:pt x="3137" y="795"/>
                    <a:pt x="3167" y="718"/>
                  </a:cubicBezTo>
                  <a:cubicBezTo>
                    <a:pt x="3197" y="641"/>
                    <a:pt x="3217" y="564"/>
                    <a:pt x="3253" y="478"/>
                  </a:cubicBezTo>
                  <a:cubicBezTo>
                    <a:pt x="3289" y="392"/>
                    <a:pt x="3349" y="267"/>
                    <a:pt x="3386" y="203"/>
                  </a:cubicBezTo>
                  <a:cubicBezTo>
                    <a:pt x="3422" y="139"/>
                    <a:pt x="3439" y="121"/>
                    <a:pt x="3469" y="91"/>
                  </a:cubicBezTo>
                  <a:cubicBezTo>
                    <a:pt x="3499" y="61"/>
                    <a:pt x="3533" y="39"/>
                    <a:pt x="3565" y="24"/>
                  </a:cubicBezTo>
                  <a:cubicBezTo>
                    <a:pt x="3597" y="9"/>
                    <a:pt x="3640" y="5"/>
                    <a:pt x="3659" y="0"/>
                  </a:cubicBezTo>
                </a:path>
              </a:pathLst>
            </a:custGeom>
            <a:ln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84999" name="Rectangle 7"/>
            <p:cNvSpPr>
              <a:spLocks noChangeArrowheads="1"/>
            </p:cNvSpPr>
            <p:nvPr/>
          </p:nvSpPr>
          <p:spPr bwMode="auto">
            <a:xfrm>
              <a:off x="2867" y="1312"/>
              <a:ext cx="1044" cy="248"/>
            </a:xfrm>
            <a:prstGeom prst="rect">
              <a:avLst/>
            </a:prstGeom>
            <a:ln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cs-CZ" altLang="cs-CZ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Odbyt</a:t>
              </a:r>
              <a:endParaRPr lang="en-US" altLang="cs-CZ" sz="20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5000" name="Rectangle 8"/>
            <p:cNvSpPr>
              <a:spLocks noChangeArrowheads="1"/>
            </p:cNvSpPr>
            <p:nvPr/>
          </p:nvSpPr>
          <p:spPr bwMode="auto">
            <a:xfrm rot="16200000">
              <a:off x="645" y="2305"/>
              <a:ext cx="731" cy="250"/>
            </a:xfrm>
            <a:prstGeom prst="rect">
              <a:avLst/>
            </a:prstGeom>
            <a:ln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cs-CZ" altLang="cs-CZ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Jednotky</a:t>
              </a:r>
              <a:endParaRPr lang="en-US" altLang="cs-CZ" sz="20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5001" name="Rectangle 9"/>
            <p:cNvSpPr>
              <a:spLocks noChangeArrowheads="1"/>
            </p:cNvSpPr>
            <p:nvPr/>
          </p:nvSpPr>
          <p:spPr bwMode="auto">
            <a:xfrm>
              <a:off x="2767" y="3567"/>
              <a:ext cx="630" cy="248"/>
            </a:xfrm>
            <a:prstGeom prst="rect">
              <a:avLst/>
            </a:prstGeom>
            <a:ln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cs-CZ" altLang="cs-CZ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Čas</a:t>
              </a:r>
              <a:endParaRPr lang="en-US" altLang="cs-CZ" sz="20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5614" name="Line 10"/>
            <p:cNvSpPr>
              <a:spLocks noChangeShapeType="1"/>
            </p:cNvSpPr>
            <p:nvPr/>
          </p:nvSpPr>
          <p:spPr bwMode="auto">
            <a:xfrm flipH="1">
              <a:off x="2853" y="1520"/>
              <a:ext cx="71" cy="17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85003" name="Group 11"/>
          <p:cNvGrpSpPr>
            <a:grpSpLocks/>
          </p:cNvGrpSpPr>
          <p:nvPr/>
        </p:nvGrpSpPr>
        <p:grpSpPr bwMode="auto">
          <a:xfrm>
            <a:off x="1912938" y="2809875"/>
            <a:ext cx="5818187" cy="2343150"/>
            <a:chOff x="1205" y="1770"/>
            <a:chExt cx="3665" cy="1476"/>
          </a:xfrm>
        </p:grpSpPr>
        <p:sp>
          <p:nvSpPr>
            <p:cNvPr id="85004" name="Rectangle 12"/>
            <p:cNvSpPr>
              <a:spLocks noChangeArrowheads="1"/>
            </p:cNvSpPr>
            <p:nvPr/>
          </p:nvSpPr>
          <p:spPr bwMode="auto">
            <a:xfrm>
              <a:off x="3255" y="1770"/>
              <a:ext cx="1005" cy="2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cs-CZ" altLang="cs-CZ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Výroba</a:t>
              </a:r>
              <a:endParaRPr lang="en-US" altLang="cs-CZ" sz="20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5606" name="Line 13"/>
            <p:cNvSpPr>
              <a:spLocks noChangeShapeType="1"/>
            </p:cNvSpPr>
            <p:nvPr/>
          </p:nvSpPr>
          <p:spPr bwMode="auto">
            <a:xfrm flipH="1">
              <a:off x="3200" y="1921"/>
              <a:ext cx="71" cy="409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07" name="Freeform 14"/>
            <p:cNvSpPr>
              <a:spLocks/>
            </p:cNvSpPr>
            <p:nvPr/>
          </p:nvSpPr>
          <p:spPr bwMode="auto">
            <a:xfrm>
              <a:off x="1205" y="1789"/>
              <a:ext cx="3665" cy="1457"/>
            </a:xfrm>
            <a:custGeom>
              <a:avLst/>
              <a:gdLst>
                <a:gd name="T0" fmla="*/ 0 w 3665"/>
                <a:gd name="T1" fmla="*/ 872 h 1457"/>
                <a:gd name="T2" fmla="*/ 62 w 3665"/>
                <a:gd name="T3" fmla="*/ 1027 h 1457"/>
                <a:gd name="T4" fmla="*/ 150 w 3665"/>
                <a:gd name="T5" fmla="*/ 1206 h 1457"/>
                <a:gd name="T6" fmla="*/ 251 w 3665"/>
                <a:gd name="T7" fmla="*/ 1350 h 1457"/>
                <a:gd name="T8" fmla="*/ 374 w 3665"/>
                <a:gd name="T9" fmla="*/ 1427 h 1457"/>
                <a:gd name="T10" fmla="*/ 512 w 3665"/>
                <a:gd name="T11" fmla="*/ 1455 h 1457"/>
                <a:gd name="T12" fmla="*/ 654 w 3665"/>
                <a:gd name="T13" fmla="*/ 1438 h 1457"/>
                <a:gd name="T14" fmla="*/ 782 w 3665"/>
                <a:gd name="T15" fmla="*/ 1355 h 1457"/>
                <a:gd name="T16" fmla="*/ 894 w 3665"/>
                <a:gd name="T17" fmla="*/ 1195 h 1457"/>
                <a:gd name="T18" fmla="*/ 995 w 3665"/>
                <a:gd name="T19" fmla="*/ 976 h 1457"/>
                <a:gd name="T20" fmla="*/ 1094 w 3665"/>
                <a:gd name="T21" fmla="*/ 739 h 1457"/>
                <a:gd name="T22" fmla="*/ 1203 w 3665"/>
                <a:gd name="T23" fmla="*/ 440 h 1457"/>
                <a:gd name="T24" fmla="*/ 1307 w 3665"/>
                <a:gd name="T25" fmla="*/ 206 h 1457"/>
                <a:gd name="T26" fmla="*/ 1382 w 3665"/>
                <a:gd name="T27" fmla="*/ 99 h 1457"/>
                <a:gd name="T28" fmla="*/ 1467 w 3665"/>
                <a:gd name="T29" fmla="*/ 25 h 1457"/>
                <a:gd name="T30" fmla="*/ 1582 w 3665"/>
                <a:gd name="T31" fmla="*/ 0 h 1457"/>
                <a:gd name="T32" fmla="*/ 1688 w 3665"/>
                <a:gd name="T33" fmla="*/ 27 h 1457"/>
                <a:gd name="T34" fmla="*/ 1760 w 3665"/>
                <a:gd name="T35" fmla="*/ 107 h 1457"/>
                <a:gd name="T36" fmla="*/ 1835 w 3665"/>
                <a:gd name="T37" fmla="*/ 219 h 1457"/>
                <a:gd name="T38" fmla="*/ 1947 w 3665"/>
                <a:gd name="T39" fmla="*/ 448 h 1457"/>
                <a:gd name="T40" fmla="*/ 2054 w 3665"/>
                <a:gd name="T41" fmla="*/ 744 h 1457"/>
                <a:gd name="T42" fmla="*/ 2163 w 3665"/>
                <a:gd name="T43" fmla="*/ 1022 h 1457"/>
                <a:gd name="T44" fmla="*/ 2272 w 3665"/>
                <a:gd name="T45" fmla="*/ 1222 h 1457"/>
                <a:gd name="T46" fmla="*/ 2371 w 3665"/>
                <a:gd name="T47" fmla="*/ 1350 h 1457"/>
                <a:gd name="T48" fmla="*/ 2496 w 3665"/>
                <a:gd name="T49" fmla="*/ 1430 h 1457"/>
                <a:gd name="T50" fmla="*/ 2631 w 3665"/>
                <a:gd name="T51" fmla="*/ 1456 h 1457"/>
                <a:gd name="T52" fmla="*/ 2774 w 3665"/>
                <a:gd name="T53" fmla="*/ 1423 h 1457"/>
                <a:gd name="T54" fmla="*/ 2904 w 3665"/>
                <a:gd name="T55" fmla="*/ 1331 h 1457"/>
                <a:gd name="T56" fmla="*/ 3022 w 3665"/>
                <a:gd name="T57" fmla="*/ 1150 h 1457"/>
                <a:gd name="T58" fmla="*/ 3118 w 3665"/>
                <a:gd name="T59" fmla="*/ 942 h 1457"/>
                <a:gd name="T60" fmla="*/ 3214 w 3665"/>
                <a:gd name="T61" fmla="*/ 723 h 1457"/>
                <a:gd name="T62" fmla="*/ 3299 w 3665"/>
                <a:gd name="T63" fmla="*/ 488 h 1457"/>
                <a:gd name="T64" fmla="*/ 3424 w 3665"/>
                <a:gd name="T65" fmla="*/ 214 h 1457"/>
                <a:gd name="T66" fmla="*/ 3502 w 3665"/>
                <a:gd name="T67" fmla="*/ 96 h 1457"/>
                <a:gd name="T68" fmla="*/ 3574 w 3665"/>
                <a:gd name="T69" fmla="*/ 30 h 1457"/>
                <a:gd name="T70" fmla="*/ 3665 w 3665"/>
                <a:gd name="T71" fmla="*/ 1 h 14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665" h="1457">
                  <a:moveTo>
                    <a:pt x="0" y="872"/>
                  </a:moveTo>
                  <a:cubicBezTo>
                    <a:pt x="10" y="898"/>
                    <a:pt x="37" y="971"/>
                    <a:pt x="62" y="1027"/>
                  </a:cubicBezTo>
                  <a:cubicBezTo>
                    <a:pt x="87" y="1083"/>
                    <a:pt x="119" y="1152"/>
                    <a:pt x="150" y="1206"/>
                  </a:cubicBezTo>
                  <a:cubicBezTo>
                    <a:pt x="181" y="1260"/>
                    <a:pt x="214" y="1313"/>
                    <a:pt x="251" y="1350"/>
                  </a:cubicBezTo>
                  <a:cubicBezTo>
                    <a:pt x="288" y="1387"/>
                    <a:pt x="331" y="1410"/>
                    <a:pt x="374" y="1427"/>
                  </a:cubicBezTo>
                  <a:cubicBezTo>
                    <a:pt x="417" y="1444"/>
                    <a:pt x="465" y="1453"/>
                    <a:pt x="512" y="1455"/>
                  </a:cubicBezTo>
                  <a:cubicBezTo>
                    <a:pt x="559" y="1457"/>
                    <a:pt x="609" y="1455"/>
                    <a:pt x="654" y="1438"/>
                  </a:cubicBezTo>
                  <a:cubicBezTo>
                    <a:pt x="699" y="1421"/>
                    <a:pt x="742" y="1396"/>
                    <a:pt x="782" y="1355"/>
                  </a:cubicBezTo>
                  <a:cubicBezTo>
                    <a:pt x="822" y="1314"/>
                    <a:pt x="858" y="1258"/>
                    <a:pt x="894" y="1195"/>
                  </a:cubicBezTo>
                  <a:cubicBezTo>
                    <a:pt x="930" y="1132"/>
                    <a:pt x="962" y="1052"/>
                    <a:pt x="995" y="976"/>
                  </a:cubicBezTo>
                  <a:cubicBezTo>
                    <a:pt x="1028" y="900"/>
                    <a:pt x="1059" y="828"/>
                    <a:pt x="1094" y="739"/>
                  </a:cubicBezTo>
                  <a:cubicBezTo>
                    <a:pt x="1129" y="650"/>
                    <a:pt x="1168" y="529"/>
                    <a:pt x="1203" y="440"/>
                  </a:cubicBezTo>
                  <a:cubicBezTo>
                    <a:pt x="1238" y="351"/>
                    <a:pt x="1277" y="263"/>
                    <a:pt x="1307" y="206"/>
                  </a:cubicBezTo>
                  <a:cubicBezTo>
                    <a:pt x="1337" y="149"/>
                    <a:pt x="1355" y="129"/>
                    <a:pt x="1382" y="99"/>
                  </a:cubicBezTo>
                  <a:cubicBezTo>
                    <a:pt x="1409" y="69"/>
                    <a:pt x="1434" y="42"/>
                    <a:pt x="1467" y="25"/>
                  </a:cubicBezTo>
                  <a:cubicBezTo>
                    <a:pt x="1500" y="8"/>
                    <a:pt x="1545" y="0"/>
                    <a:pt x="1582" y="0"/>
                  </a:cubicBezTo>
                  <a:cubicBezTo>
                    <a:pt x="1619" y="0"/>
                    <a:pt x="1658" y="9"/>
                    <a:pt x="1688" y="27"/>
                  </a:cubicBezTo>
                  <a:cubicBezTo>
                    <a:pt x="1718" y="45"/>
                    <a:pt x="1736" y="75"/>
                    <a:pt x="1760" y="107"/>
                  </a:cubicBezTo>
                  <a:cubicBezTo>
                    <a:pt x="1784" y="139"/>
                    <a:pt x="1804" y="162"/>
                    <a:pt x="1835" y="219"/>
                  </a:cubicBezTo>
                  <a:cubicBezTo>
                    <a:pt x="1866" y="276"/>
                    <a:pt x="1911" y="361"/>
                    <a:pt x="1947" y="448"/>
                  </a:cubicBezTo>
                  <a:cubicBezTo>
                    <a:pt x="1983" y="535"/>
                    <a:pt x="2018" y="648"/>
                    <a:pt x="2054" y="744"/>
                  </a:cubicBezTo>
                  <a:cubicBezTo>
                    <a:pt x="2090" y="840"/>
                    <a:pt x="2127" y="942"/>
                    <a:pt x="2163" y="1022"/>
                  </a:cubicBezTo>
                  <a:cubicBezTo>
                    <a:pt x="2199" y="1102"/>
                    <a:pt x="2237" y="1167"/>
                    <a:pt x="2272" y="1222"/>
                  </a:cubicBezTo>
                  <a:cubicBezTo>
                    <a:pt x="2307" y="1277"/>
                    <a:pt x="2334" y="1315"/>
                    <a:pt x="2371" y="1350"/>
                  </a:cubicBezTo>
                  <a:cubicBezTo>
                    <a:pt x="2408" y="1385"/>
                    <a:pt x="2453" y="1412"/>
                    <a:pt x="2496" y="1430"/>
                  </a:cubicBezTo>
                  <a:cubicBezTo>
                    <a:pt x="2539" y="1448"/>
                    <a:pt x="2585" y="1457"/>
                    <a:pt x="2631" y="1456"/>
                  </a:cubicBezTo>
                  <a:cubicBezTo>
                    <a:pt x="2677" y="1455"/>
                    <a:pt x="2729" y="1444"/>
                    <a:pt x="2774" y="1423"/>
                  </a:cubicBezTo>
                  <a:cubicBezTo>
                    <a:pt x="2819" y="1402"/>
                    <a:pt x="2863" y="1377"/>
                    <a:pt x="2904" y="1331"/>
                  </a:cubicBezTo>
                  <a:cubicBezTo>
                    <a:pt x="2945" y="1285"/>
                    <a:pt x="2986" y="1215"/>
                    <a:pt x="3022" y="1150"/>
                  </a:cubicBezTo>
                  <a:cubicBezTo>
                    <a:pt x="3058" y="1085"/>
                    <a:pt x="3086" y="1013"/>
                    <a:pt x="3118" y="942"/>
                  </a:cubicBezTo>
                  <a:cubicBezTo>
                    <a:pt x="3150" y="871"/>
                    <a:pt x="3184" y="799"/>
                    <a:pt x="3214" y="723"/>
                  </a:cubicBezTo>
                  <a:cubicBezTo>
                    <a:pt x="3244" y="647"/>
                    <a:pt x="3264" y="573"/>
                    <a:pt x="3299" y="488"/>
                  </a:cubicBezTo>
                  <a:cubicBezTo>
                    <a:pt x="3334" y="403"/>
                    <a:pt x="3390" y="279"/>
                    <a:pt x="3424" y="214"/>
                  </a:cubicBezTo>
                  <a:cubicBezTo>
                    <a:pt x="3458" y="149"/>
                    <a:pt x="3477" y="127"/>
                    <a:pt x="3502" y="96"/>
                  </a:cubicBezTo>
                  <a:cubicBezTo>
                    <a:pt x="3527" y="65"/>
                    <a:pt x="3547" y="46"/>
                    <a:pt x="3574" y="30"/>
                  </a:cubicBezTo>
                  <a:cubicBezTo>
                    <a:pt x="3601" y="14"/>
                    <a:pt x="3646" y="7"/>
                    <a:pt x="3665" y="1"/>
                  </a:cubicBezTo>
                </a:path>
              </a:pathLst>
            </a:custGeom>
            <a:noFill/>
            <a:ln w="38100" cap="flat" cmpd="sng">
              <a:solidFill>
                <a:srgbClr val="C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816808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Výroba a její vazby na jiné </a:t>
            </a:r>
            <a:r>
              <a:rPr lang="cs-CZ" dirty="0" err="1" smtClean="0"/>
              <a:t>fce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Ovlivněna odbytem v oblasti koncepce, konkurence a tržní pozice – strategické a taktické plány výroby (výrobní program)</a:t>
            </a:r>
          </a:p>
          <a:p>
            <a:r>
              <a:rPr lang="cs-CZ" dirty="0" smtClean="0"/>
              <a:t>Ovlivněna odbytem v oblasti výstupních (expedičních) skladů – operativní řízení výroby = máme na skladě </a:t>
            </a:r>
            <a:r>
              <a:rPr lang="cs-CZ" dirty="0" smtClean="0">
                <a:sym typeface="Wingdings" panose="05000000000000000000" pitchFamily="2" charset="2"/>
              </a:rPr>
              <a:t>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cs-CZ" dirty="0" smtClean="0">
                <a:sym typeface="Wingdings" panose="05000000000000000000" pitchFamily="2" charset="2"/>
              </a:rPr>
              <a:t>nevyrábíme (výrobní program)</a:t>
            </a:r>
          </a:p>
          <a:p>
            <a:endParaRPr lang="cs-CZ" dirty="0" smtClean="0"/>
          </a:p>
          <a:p>
            <a:r>
              <a:rPr lang="cs-CZ" dirty="0" smtClean="0"/>
              <a:t>Ovlivněna </a:t>
            </a:r>
            <a:r>
              <a:rPr lang="cs-CZ" dirty="0"/>
              <a:t>dostupností výrobních faktorů a technologie – optimalizace výrobního procesu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0940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Plánování výrobního procesu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SzTx/>
              <a:buFont typeface="Symbol" pitchFamily="18" charset="2"/>
              <a:buChar char="="/>
            </a:pPr>
            <a:r>
              <a:rPr lang="cs-CZ" sz="2800" dirty="0" smtClean="0"/>
              <a:t>stanovení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jakými výrobními postupy </a:t>
            </a:r>
            <a:r>
              <a:rPr lang="cs-CZ" sz="2800" b="1" dirty="0" smtClean="0"/>
              <a:t>(jak)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během kterého období </a:t>
            </a:r>
            <a:r>
              <a:rPr lang="cs-CZ" sz="2800" b="1" dirty="0" smtClean="0"/>
              <a:t>(kdy) 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ve kterých nákladových střediscích se má plánované množství výrobků vyrábět</a:t>
            </a:r>
            <a:r>
              <a:rPr lang="cs-CZ" sz="2800" b="1" dirty="0" smtClean="0"/>
              <a:t>(kde)</a:t>
            </a:r>
          </a:p>
        </p:txBody>
      </p:sp>
    </p:spTree>
    <p:extLst>
      <p:ext uri="{BB962C8B-B14F-4D97-AF65-F5344CB8AC3E}">
        <p14:creationId xmlns:p14="http://schemas.microsoft.com/office/powerpoint/2010/main" val="726593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cs-CZ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Výrobní proces (dlouhodobé plánování)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sz="2800" smtClean="0"/>
          </a:p>
          <a:p>
            <a:pPr eaLnBrk="1" hangingPunct="1">
              <a:spcAft>
                <a:spcPct val="30000"/>
              </a:spcAft>
              <a:buFont typeface="Wingdings" pitchFamily="2" charset="2"/>
              <a:buNone/>
            </a:pPr>
            <a:r>
              <a:rPr lang="cs-CZ" smtClean="0"/>
              <a:t>Výrobní procesy členíme ze dvou hledisek:</a:t>
            </a:r>
          </a:p>
          <a:p>
            <a:pPr eaLnBrk="1" hangingPunct="1"/>
            <a:r>
              <a:rPr lang="cs-CZ" sz="2800" smtClean="0"/>
              <a:t>organizačního hlediska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800" smtClean="0">
                <a:sym typeface="Wingdings" pitchFamily="2" charset="2"/>
              </a:rPr>
              <a:t>	 organizační typy výroby</a:t>
            </a:r>
            <a:endParaRPr lang="cs-CZ" sz="2800" smtClean="0"/>
          </a:p>
          <a:p>
            <a:pPr eaLnBrk="1" hangingPunct="1">
              <a:spcBef>
                <a:spcPct val="50000"/>
              </a:spcBef>
            </a:pPr>
            <a:r>
              <a:rPr lang="cs-CZ" sz="2800" smtClean="0"/>
              <a:t>opakovanosti výroby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800" smtClean="0">
                <a:sym typeface="Wingdings" pitchFamily="2" charset="2"/>
              </a:rPr>
              <a:t>	 výrobní typy</a:t>
            </a:r>
            <a:endParaRPr lang="cs-CZ" sz="2800" smtClean="0"/>
          </a:p>
          <a:p>
            <a:pPr eaLnBrk="1" hangingPunct="1"/>
            <a:endParaRPr lang="cs-CZ" sz="2800" smtClean="0"/>
          </a:p>
        </p:txBody>
      </p:sp>
    </p:spTree>
    <p:extLst>
      <p:ext uri="{BB962C8B-B14F-4D97-AF65-F5344CB8AC3E}">
        <p14:creationId xmlns:p14="http://schemas.microsoft.com/office/powerpoint/2010/main" val="3326420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Organizační typy výroby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buFont typeface="Wingdings" pitchFamily="2" charset="2"/>
              <a:buNone/>
            </a:pPr>
            <a:endParaRPr lang="cs-CZ" sz="800" dirty="0" smtClean="0"/>
          </a:p>
          <a:p>
            <a:pPr eaLnBrk="1" hangingPunct="1">
              <a:lnSpc>
                <a:spcPct val="120000"/>
              </a:lnSpc>
            </a:pPr>
            <a:r>
              <a:rPr lang="cs-CZ" sz="2400" dirty="0" smtClean="0"/>
              <a:t>Proudová výroba – uspořádání výrobních zařízení podle průběhu výrobního postupu </a:t>
            </a:r>
          </a:p>
          <a:p>
            <a:pPr eaLnBrk="1" hangingPunct="1">
              <a:lnSpc>
                <a:spcPct val="120000"/>
              </a:lnSpc>
            </a:pPr>
            <a:r>
              <a:rPr lang="cs-CZ" sz="2400" dirty="0" smtClean="0"/>
              <a:t>Dílenská výroba – stroje sdruženy v dílnách dle úkonů</a:t>
            </a:r>
          </a:p>
          <a:p>
            <a:pPr eaLnBrk="1" hangingPunct="1">
              <a:lnSpc>
                <a:spcPct val="120000"/>
              </a:lnSpc>
            </a:pPr>
            <a:r>
              <a:rPr lang="cs-CZ" sz="2400" dirty="0" smtClean="0"/>
              <a:t>Skupinová výroba – kombinace proudové a dílenské výroby</a:t>
            </a:r>
          </a:p>
          <a:p>
            <a:pPr eaLnBrk="1" hangingPunct="1">
              <a:lnSpc>
                <a:spcPct val="120000"/>
              </a:lnSpc>
            </a:pPr>
            <a:r>
              <a:rPr lang="cs-CZ" sz="2400" dirty="0" smtClean="0"/>
              <a:t>Výroba na stanovišti – výrobní zařízení(VF) putuje za zpracovávaným výrobkem</a:t>
            </a:r>
          </a:p>
          <a:p>
            <a:pPr eaLnBrk="1" hangingPunct="1">
              <a:lnSpc>
                <a:spcPct val="120000"/>
              </a:lnSpc>
            </a:pPr>
            <a:r>
              <a:rPr lang="cs-CZ" sz="2400" dirty="0" smtClean="0"/>
              <a:t>Výrobní hnízdo – sdružení původně oddělených pracovišť jednotlivců do skupiny </a:t>
            </a:r>
          </a:p>
          <a:p>
            <a:pPr lvl="1">
              <a:lnSpc>
                <a:spcPct val="120000"/>
              </a:lnSpc>
            </a:pPr>
            <a:r>
              <a:rPr lang="cs-CZ" dirty="0" err="1" smtClean="0"/>
              <a:t>job</a:t>
            </a:r>
            <a:r>
              <a:rPr lang="cs-CZ" dirty="0" smtClean="0"/>
              <a:t> </a:t>
            </a:r>
            <a:r>
              <a:rPr lang="cs-CZ" dirty="0" err="1" smtClean="0"/>
              <a:t>enrichment</a:t>
            </a: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dirty="0"/>
              <a:t> </a:t>
            </a:r>
            <a:r>
              <a:rPr lang="cs-CZ" dirty="0" smtClean="0"/>
              <a:t>rozšíření </a:t>
            </a:r>
            <a:r>
              <a:rPr lang="cs-CZ" dirty="0"/>
              <a:t>práce </a:t>
            </a:r>
            <a:r>
              <a:rPr lang="cs-CZ" dirty="0" smtClean="0"/>
              <a:t>je </a:t>
            </a:r>
            <a:r>
              <a:rPr lang="cs-CZ" dirty="0"/>
              <a:t>takové opatření, které odstraňuje </a:t>
            </a:r>
            <a:r>
              <a:rPr lang="cs-CZ" dirty="0" smtClean="0"/>
              <a:t>roztříštěnost pracovního </a:t>
            </a:r>
            <a:r>
              <a:rPr lang="cs-CZ" dirty="0"/>
              <a:t>procesu tím, </a:t>
            </a:r>
            <a:r>
              <a:rPr lang="cs-CZ" dirty="0" smtClean="0"/>
              <a:t>že </a:t>
            </a:r>
            <a:r>
              <a:rPr lang="cs-CZ" dirty="0"/>
              <a:t>se zaměstnanci svěří k provedení ucelený „balík práce“.</a:t>
            </a:r>
            <a:endParaRPr lang="cs-CZ" dirty="0" smtClean="0"/>
          </a:p>
          <a:p>
            <a:pPr lvl="1">
              <a:lnSpc>
                <a:spcPct val="120000"/>
              </a:lnSpc>
            </a:pPr>
            <a:r>
              <a:rPr lang="cs-CZ" dirty="0" err="1" smtClean="0"/>
              <a:t>job</a:t>
            </a:r>
            <a:r>
              <a:rPr lang="cs-CZ" dirty="0" smtClean="0"/>
              <a:t> </a:t>
            </a:r>
            <a:r>
              <a:rPr lang="cs-CZ" dirty="0" err="1" smtClean="0"/>
              <a:t>enlargment</a:t>
            </a:r>
            <a:r>
              <a:rPr lang="cs-CZ" dirty="0" smtClean="0"/>
              <a:t> </a:t>
            </a:r>
            <a:r>
              <a:rPr lang="cs-CZ" dirty="0"/>
              <a:t>- Obohacení </a:t>
            </a:r>
            <a:r>
              <a:rPr lang="cs-CZ" dirty="0" smtClean="0"/>
              <a:t>práce </a:t>
            </a:r>
            <a:r>
              <a:rPr lang="cs-CZ" dirty="0"/>
              <a:t>se týká změny ve struktuře práce. Pracovní </a:t>
            </a:r>
            <a:r>
              <a:rPr lang="cs-CZ" dirty="0" smtClean="0"/>
              <a:t>náplň místa </a:t>
            </a:r>
            <a:r>
              <a:rPr lang="cs-CZ" dirty="0"/>
              <a:t>se rozšiřuje např. o rozhodovací a kontrolní pravomoci.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28989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Proudová…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140968"/>
            <a:ext cx="5279188" cy="3225254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3780420" cy="2520280"/>
          </a:xfrm>
        </p:spPr>
      </p:pic>
    </p:spTree>
    <p:extLst>
      <p:ext uri="{BB962C8B-B14F-4D97-AF65-F5344CB8AC3E}">
        <p14:creationId xmlns:p14="http://schemas.microsoft.com/office/powerpoint/2010/main" val="1956347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Organizace předmětu - ukončení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POT (seminární práce) – individuální, musíte mít alespoň 1 bod – ne ani po opravě „-“</a:t>
            </a:r>
          </a:p>
          <a:p>
            <a:endParaRPr lang="cs-CZ" dirty="0" smtClean="0"/>
          </a:p>
          <a:p>
            <a:r>
              <a:rPr lang="cs-CZ" dirty="0" smtClean="0"/>
              <a:t>Průběžný test – možnost opravy – počítá se poslední pokus, méně než 11,5b = „-“</a:t>
            </a:r>
          </a:p>
          <a:p>
            <a:endParaRPr lang="cs-CZ" dirty="0" smtClean="0"/>
          </a:p>
          <a:p>
            <a:r>
              <a:rPr lang="cs-CZ" dirty="0" smtClean="0"/>
              <a:t>Zkouška ústní s „</a:t>
            </a:r>
            <a:r>
              <a:rPr lang="cs-CZ" dirty="0" err="1" smtClean="0"/>
              <a:t>předtestem</a:t>
            </a:r>
            <a:r>
              <a:rPr lang="cs-CZ" dirty="0" smtClean="0"/>
              <a:t>“ – z testu minimálně 6, pokud ne = termín za „F“.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6571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Výroba na stanovišti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6714181" cy="3687296"/>
          </a:xfrm>
        </p:spPr>
      </p:pic>
    </p:spTree>
    <p:extLst>
      <p:ext uri="{BB962C8B-B14F-4D97-AF65-F5344CB8AC3E}">
        <p14:creationId xmlns:p14="http://schemas.microsoft.com/office/powerpoint/2010/main" val="1782726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Dílenská výroba </a:t>
            </a:r>
            <a:br>
              <a:rPr lang="cs-CZ" dirty="0" smtClean="0"/>
            </a:br>
            <a:r>
              <a:rPr lang="cs-CZ" sz="2200" dirty="0" smtClean="0"/>
              <a:t>(podle procesu, technologická, funkční)</a:t>
            </a:r>
            <a:endParaRPr lang="cs-CZ" sz="2200" dirty="0"/>
          </a:p>
        </p:txBody>
      </p:sp>
      <p:pic>
        <p:nvPicPr>
          <p:cNvPr id="4" name="Picture 4" descr="techno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27" y="1600200"/>
            <a:ext cx="719234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95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Proudová výroba</a:t>
            </a:r>
            <a:br>
              <a:rPr lang="cs-CZ" dirty="0" smtClean="0"/>
            </a:br>
            <a:r>
              <a:rPr lang="cs-CZ" sz="2200" dirty="0" smtClean="0"/>
              <a:t>(podle předmětu – výrobku, předmětná)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5" descr="produkto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00213"/>
            <a:ext cx="7056437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81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Optimalizace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Vizuální pomůcky</a:t>
            </a:r>
          </a:p>
          <a:p>
            <a:r>
              <a:rPr lang="cs-CZ" dirty="0" err="1" smtClean="0"/>
              <a:t>Spagetti</a:t>
            </a:r>
            <a:r>
              <a:rPr lang="cs-CZ" dirty="0" smtClean="0"/>
              <a:t> diagram</a:t>
            </a:r>
          </a:p>
          <a:p>
            <a:r>
              <a:rPr lang="cs-CZ" dirty="0" smtClean="0"/>
              <a:t>Zde zkrácená průběžná doba výroby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Matematické pomůcky</a:t>
            </a:r>
          </a:p>
          <a:p>
            <a:r>
              <a:rPr lang="cs-CZ" dirty="0" smtClean="0"/>
              <a:t>CORELAP http</a:t>
            </a:r>
            <a:r>
              <a:rPr lang="cs-CZ" dirty="0"/>
              <a:t>://dailyindustry.blogspot.cz/2009/03/corelap-method-for-designing-private.html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8640"/>
            <a:ext cx="3365547" cy="260774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96382"/>
            <a:ext cx="4343400" cy="24669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739" y="3109933"/>
            <a:ext cx="3462163" cy="21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330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Výrobní typy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sz="1000" dirty="0" smtClean="0"/>
          </a:p>
          <a:p>
            <a:pPr eaLnBrk="1" hangingPunct="1">
              <a:lnSpc>
                <a:spcPct val="120000"/>
              </a:lnSpc>
            </a:pPr>
            <a:r>
              <a:rPr lang="cs-CZ" sz="2800" dirty="0" smtClean="0"/>
              <a:t>Projekty</a:t>
            </a:r>
          </a:p>
          <a:p>
            <a:pPr eaLnBrk="1" hangingPunct="1">
              <a:lnSpc>
                <a:spcPct val="120000"/>
              </a:lnSpc>
            </a:pPr>
            <a:r>
              <a:rPr lang="cs-CZ" sz="2800" dirty="0" smtClean="0"/>
              <a:t>Kusová výroba – zakázková výroba</a:t>
            </a:r>
          </a:p>
          <a:p>
            <a:pPr eaLnBrk="1" hangingPunct="1"/>
            <a:r>
              <a:rPr lang="cs-CZ" sz="2800" dirty="0" smtClean="0"/>
              <a:t>Opakovaná výroba</a:t>
            </a:r>
          </a:p>
          <a:p>
            <a:pPr lvl="1" eaLnBrk="1" hangingPunct="1"/>
            <a:r>
              <a:rPr lang="cs-CZ" sz="2400" dirty="0" smtClean="0"/>
              <a:t>Hromadná výroba – vyráběn stále stejný výrobek</a:t>
            </a:r>
          </a:p>
          <a:p>
            <a:pPr lvl="1" eaLnBrk="1" hangingPunct="1"/>
            <a:r>
              <a:rPr lang="cs-CZ" sz="2400" dirty="0" smtClean="0"/>
              <a:t>Sériová výroba – vyráběno několik různých výrobků</a:t>
            </a:r>
          </a:p>
          <a:p>
            <a:pPr lvl="1" eaLnBrk="1" hangingPunct="1"/>
            <a:r>
              <a:rPr lang="cs-CZ" sz="2400" dirty="0" smtClean="0"/>
              <a:t>Druhová výroba – vyráběno několik druhů výrobků</a:t>
            </a:r>
          </a:p>
          <a:p>
            <a:pPr lvl="1" eaLnBrk="1" hangingPunct="1"/>
            <a:r>
              <a:rPr lang="cs-CZ" sz="2400" dirty="0" smtClean="0"/>
              <a:t>Výroba v šaržích – šarže – dávka daná kapacitou výrobního zařízení</a:t>
            </a:r>
          </a:p>
        </p:txBody>
      </p:sp>
    </p:spTree>
    <p:extLst>
      <p:ext uri="{BB962C8B-B14F-4D97-AF65-F5344CB8AC3E}">
        <p14:creationId xmlns:p14="http://schemas.microsoft.com/office/powerpoint/2010/main" val="8809649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76200" y="776288"/>
            <a:ext cx="8991600" cy="4252912"/>
            <a:chOff x="48" y="489"/>
            <a:chExt cx="5664" cy="2679"/>
          </a:xfrm>
        </p:grpSpPr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5120" y="2676"/>
              <a:ext cx="592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sz="1200"/>
                <a:t>nízká</a:t>
              </a:r>
            </a:p>
          </p:txBody>
        </p:sp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4480" y="2676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sz="1200"/>
                <a:t>vysoké</a:t>
              </a:r>
            </a:p>
          </p:txBody>
        </p:sp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3840" y="2676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sz="1200"/>
                <a:t>nízké</a:t>
              </a:r>
            </a:p>
          </p:txBody>
        </p: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3200" y="2676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sz="1200"/>
                <a:t>velká</a:t>
              </a:r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2560" y="2676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sz="1200"/>
                <a:t>velká</a:t>
              </a:r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1920" y="2676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sz="1200"/>
                <a:t>úzký</a:t>
              </a:r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1280" y="2676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sz="1200"/>
                <a:t>proudová</a:t>
              </a:r>
            </a:p>
          </p:txBody>
        </p:sp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>
              <a:off x="640" y="2676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sz="1200"/>
                <a:t>předmětné</a:t>
              </a:r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48" y="2676"/>
              <a:ext cx="592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sz="1200" b="1" dirty="0"/>
                <a:t>Hromadná</a:t>
              </a:r>
            </a:p>
          </p:txBody>
        </p:sp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5120" y="2184"/>
              <a:ext cx="592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sz="1200"/>
                <a:t>střední</a:t>
              </a:r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4480" y="2184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sz="1200"/>
                <a:t>střední</a:t>
              </a:r>
            </a:p>
          </p:txBody>
        </p:sp>
        <p:sp>
          <p:nvSpPr>
            <p:cNvPr id="24590" name="Rectangle 14"/>
            <p:cNvSpPr>
              <a:spLocks noChangeArrowheads="1"/>
            </p:cNvSpPr>
            <p:nvPr/>
          </p:nvSpPr>
          <p:spPr bwMode="auto">
            <a:xfrm>
              <a:off x="3840" y="2184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sz="1200"/>
                <a:t>střední</a:t>
              </a:r>
            </a:p>
          </p:txBody>
        </p:sp>
        <p:sp>
          <p:nvSpPr>
            <p:cNvPr id="24591" name="Rectangle 15"/>
            <p:cNvSpPr>
              <a:spLocks noChangeArrowheads="1"/>
            </p:cNvSpPr>
            <p:nvPr/>
          </p:nvSpPr>
          <p:spPr bwMode="auto">
            <a:xfrm>
              <a:off x="3200" y="2184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sz="1200"/>
                <a:t>střední</a:t>
              </a:r>
            </a:p>
          </p:txBody>
        </p:sp>
        <p:sp>
          <p:nvSpPr>
            <p:cNvPr id="24592" name="Rectangle 16"/>
            <p:cNvSpPr>
              <a:spLocks noChangeArrowheads="1"/>
            </p:cNvSpPr>
            <p:nvPr/>
          </p:nvSpPr>
          <p:spPr bwMode="auto">
            <a:xfrm>
              <a:off x="2560" y="2184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sz="1200"/>
                <a:t>střední</a:t>
              </a:r>
            </a:p>
          </p:txBody>
        </p:sp>
        <p:sp>
          <p:nvSpPr>
            <p:cNvPr id="24593" name="Rectangle 17"/>
            <p:cNvSpPr>
              <a:spLocks noChangeArrowheads="1"/>
            </p:cNvSpPr>
            <p:nvPr/>
          </p:nvSpPr>
          <p:spPr bwMode="auto">
            <a:xfrm>
              <a:off x="1920" y="2184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sz="1200"/>
                <a:t>střední</a:t>
              </a:r>
            </a:p>
          </p:txBody>
        </p:sp>
        <p:sp>
          <p:nvSpPr>
            <p:cNvPr id="24594" name="Rectangle 18"/>
            <p:cNvSpPr>
              <a:spLocks noChangeArrowheads="1"/>
            </p:cNvSpPr>
            <p:nvPr/>
          </p:nvSpPr>
          <p:spPr bwMode="auto">
            <a:xfrm>
              <a:off x="1280" y="2184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sz="1200"/>
                <a:t>skupinová</a:t>
              </a:r>
            </a:p>
          </p:txBody>
        </p:sp>
        <p:sp>
          <p:nvSpPr>
            <p:cNvPr id="24595" name="Rectangle 19"/>
            <p:cNvSpPr>
              <a:spLocks noChangeArrowheads="1"/>
            </p:cNvSpPr>
            <p:nvPr/>
          </p:nvSpPr>
          <p:spPr bwMode="auto">
            <a:xfrm>
              <a:off x="640" y="2184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sz="1200"/>
                <a:t>smíšené</a:t>
              </a:r>
            </a:p>
          </p:txBody>
        </p:sp>
        <p:sp>
          <p:nvSpPr>
            <p:cNvPr id="24596" name="Rectangle 20"/>
            <p:cNvSpPr>
              <a:spLocks noChangeArrowheads="1"/>
            </p:cNvSpPr>
            <p:nvPr/>
          </p:nvSpPr>
          <p:spPr bwMode="auto">
            <a:xfrm>
              <a:off x="48" y="2184"/>
              <a:ext cx="592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sz="1200" b="1" dirty="0"/>
                <a:t>Sériová</a:t>
              </a:r>
            </a:p>
          </p:txBody>
        </p:sp>
        <p:sp>
          <p:nvSpPr>
            <p:cNvPr id="24597" name="Rectangle 21"/>
            <p:cNvSpPr>
              <a:spLocks noChangeArrowheads="1"/>
            </p:cNvSpPr>
            <p:nvPr/>
          </p:nvSpPr>
          <p:spPr bwMode="auto">
            <a:xfrm>
              <a:off x="5120" y="1692"/>
              <a:ext cx="592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sz="1200" dirty="0"/>
                <a:t>velká</a:t>
              </a:r>
            </a:p>
          </p:txBody>
        </p:sp>
        <p:sp>
          <p:nvSpPr>
            <p:cNvPr id="24598" name="Rectangle 22"/>
            <p:cNvSpPr>
              <a:spLocks noChangeArrowheads="1"/>
            </p:cNvSpPr>
            <p:nvPr/>
          </p:nvSpPr>
          <p:spPr bwMode="auto">
            <a:xfrm>
              <a:off x="4480" y="1692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sz="1200"/>
                <a:t>nízké</a:t>
              </a:r>
            </a:p>
          </p:txBody>
        </p:sp>
        <p:sp>
          <p:nvSpPr>
            <p:cNvPr id="24599" name="Rectangle 23"/>
            <p:cNvSpPr>
              <a:spLocks noChangeArrowheads="1"/>
            </p:cNvSpPr>
            <p:nvPr/>
          </p:nvSpPr>
          <p:spPr bwMode="auto">
            <a:xfrm>
              <a:off x="3840" y="1692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sz="1200"/>
                <a:t>vysoké</a:t>
              </a:r>
            </a:p>
          </p:txBody>
        </p:sp>
        <p:sp>
          <p:nvSpPr>
            <p:cNvPr id="24600" name="Rectangle 24"/>
            <p:cNvSpPr>
              <a:spLocks noChangeArrowheads="1"/>
            </p:cNvSpPr>
            <p:nvPr/>
          </p:nvSpPr>
          <p:spPr bwMode="auto">
            <a:xfrm>
              <a:off x="3200" y="1692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sz="1200"/>
                <a:t>nízká</a:t>
              </a:r>
            </a:p>
          </p:txBody>
        </p:sp>
        <p:sp>
          <p:nvSpPr>
            <p:cNvPr id="24601" name="Rectangle 25"/>
            <p:cNvSpPr>
              <a:spLocks noChangeArrowheads="1"/>
            </p:cNvSpPr>
            <p:nvPr/>
          </p:nvSpPr>
          <p:spPr bwMode="auto">
            <a:xfrm>
              <a:off x="2560" y="1692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sz="1200"/>
                <a:t>malá</a:t>
              </a:r>
            </a:p>
          </p:txBody>
        </p:sp>
        <p:sp>
          <p:nvSpPr>
            <p:cNvPr id="24602" name="Rectangle 26"/>
            <p:cNvSpPr>
              <a:spLocks noChangeArrowheads="1"/>
            </p:cNvSpPr>
            <p:nvPr/>
          </p:nvSpPr>
          <p:spPr bwMode="auto">
            <a:xfrm>
              <a:off x="1920" y="1692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sz="1200"/>
                <a:t>široký</a:t>
              </a:r>
            </a:p>
          </p:txBody>
        </p:sp>
        <p:sp>
          <p:nvSpPr>
            <p:cNvPr id="24603" name="Rectangle 27"/>
            <p:cNvSpPr>
              <a:spLocks noChangeArrowheads="1"/>
            </p:cNvSpPr>
            <p:nvPr/>
          </p:nvSpPr>
          <p:spPr bwMode="auto">
            <a:xfrm>
              <a:off x="1280" y="1692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sz="1200" dirty="0"/>
                <a:t>fázová</a:t>
              </a:r>
            </a:p>
          </p:txBody>
        </p:sp>
        <p:sp>
          <p:nvSpPr>
            <p:cNvPr id="24604" name="Rectangle 28"/>
            <p:cNvSpPr>
              <a:spLocks noChangeArrowheads="1"/>
            </p:cNvSpPr>
            <p:nvPr/>
          </p:nvSpPr>
          <p:spPr bwMode="auto">
            <a:xfrm>
              <a:off x="640" y="1692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sz="1200"/>
                <a:t>technologické</a:t>
              </a:r>
            </a:p>
          </p:txBody>
        </p:sp>
        <p:sp>
          <p:nvSpPr>
            <p:cNvPr id="24605" name="Rectangle 29"/>
            <p:cNvSpPr>
              <a:spLocks noChangeArrowheads="1"/>
            </p:cNvSpPr>
            <p:nvPr/>
          </p:nvSpPr>
          <p:spPr bwMode="auto">
            <a:xfrm>
              <a:off x="48" y="1692"/>
              <a:ext cx="592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sz="1200" b="1"/>
                <a:t>Kusová</a:t>
              </a:r>
            </a:p>
          </p:txBody>
        </p:sp>
        <p:sp>
          <p:nvSpPr>
            <p:cNvPr id="24606" name="Rectangle 30"/>
            <p:cNvSpPr>
              <a:spLocks noChangeArrowheads="1"/>
            </p:cNvSpPr>
            <p:nvPr/>
          </p:nvSpPr>
          <p:spPr bwMode="auto">
            <a:xfrm>
              <a:off x="5120" y="1200"/>
              <a:ext cx="592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sz="1200" b="1"/>
                <a:t>Flexibilita</a:t>
              </a:r>
            </a:p>
          </p:txBody>
        </p:sp>
        <p:sp>
          <p:nvSpPr>
            <p:cNvPr id="24607" name="Rectangle 31"/>
            <p:cNvSpPr>
              <a:spLocks noChangeArrowheads="1"/>
            </p:cNvSpPr>
            <p:nvPr/>
          </p:nvSpPr>
          <p:spPr bwMode="auto">
            <a:xfrm>
              <a:off x="4480" y="1200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sz="1200" b="1"/>
                <a:t>Náklady na přípravu výroby</a:t>
              </a:r>
            </a:p>
          </p:txBody>
        </p:sp>
        <p:sp>
          <p:nvSpPr>
            <p:cNvPr id="24608" name="Rectangle 32"/>
            <p:cNvSpPr>
              <a:spLocks noChangeArrowheads="1"/>
            </p:cNvSpPr>
            <p:nvPr/>
          </p:nvSpPr>
          <p:spPr bwMode="auto">
            <a:xfrm>
              <a:off x="3840" y="1200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sz="1200" b="1"/>
                <a:t>Výrobní náklady na jednici</a:t>
              </a:r>
            </a:p>
          </p:txBody>
        </p:sp>
        <p:sp>
          <p:nvSpPr>
            <p:cNvPr id="24609" name="Rectangle 33"/>
            <p:cNvSpPr>
              <a:spLocks noChangeArrowheads="1"/>
            </p:cNvSpPr>
            <p:nvPr/>
          </p:nvSpPr>
          <p:spPr bwMode="auto">
            <a:xfrm>
              <a:off x="3200" y="1200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sz="1200" b="1"/>
                <a:t>Produktivita vlastní výroby</a:t>
              </a:r>
            </a:p>
          </p:txBody>
        </p:sp>
        <p:sp>
          <p:nvSpPr>
            <p:cNvPr id="24610" name="Rectangle 34"/>
            <p:cNvSpPr>
              <a:spLocks noChangeArrowheads="1"/>
            </p:cNvSpPr>
            <p:nvPr/>
          </p:nvSpPr>
          <p:spPr bwMode="auto">
            <a:xfrm>
              <a:off x="2560" y="1200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sz="1200" b="1"/>
                <a:t>Opakova-telnost</a:t>
              </a:r>
            </a:p>
          </p:txBody>
        </p:sp>
        <p:sp>
          <p:nvSpPr>
            <p:cNvPr id="24611" name="Rectangle 35"/>
            <p:cNvSpPr>
              <a:spLocks noChangeArrowheads="1"/>
            </p:cNvSpPr>
            <p:nvPr/>
          </p:nvSpPr>
          <p:spPr bwMode="auto">
            <a:xfrm>
              <a:off x="1920" y="1200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sz="1200" b="1"/>
                <a:t>Vyráběný sortiment</a:t>
              </a:r>
            </a:p>
          </p:txBody>
        </p:sp>
        <p:sp>
          <p:nvSpPr>
            <p:cNvPr id="24612" name="Rectangle 36"/>
            <p:cNvSpPr>
              <a:spLocks noChangeArrowheads="1"/>
            </p:cNvSpPr>
            <p:nvPr/>
          </p:nvSpPr>
          <p:spPr bwMode="auto">
            <a:xfrm>
              <a:off x="1280" y="1200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sz="1200" b="1"/>
                <a:t>Formy organizace výroby</a:t>
              </a:r>
            </a:p>
          </p:txBody>
        </p:sp>
        <p:sp>
          <p:nvSpPr>
            <p:cNvPr id="24613" name="Rectangle 37"/>
            <p:cNvSpPr>
              <a:spLocks noChangeArrowheads="1"/>
            </p:cNvSpPr>
            <p:nvPr/>
          </p:nvSpPr>
          <p:spPr bwMode="auto">
            <a:xfrm>
              <a:off x="640" y="1200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sz="1200" b="1"/>
                <a:t>Uspořádání pracovišť</a:t>
              </a:r>
            </a:p>
          </p:txBody>
        </p:sp>
        <p:sp>
          <p:nvSpPr>
            <p:cNvPr id="24614" name="Rectangle 38"/>
            <p:cNvSpPr>
              <a:spLocks noChangeArrowheads="1"/>
            </p:cNvSpPr>
            <p:nvPr/>
          </p:nvSpPr>
          <p:spPr bwMode="auto">
            <a:xfrm>
              <a:off x="48" y="1200"/>
              <a:ext cx="592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sz="1200" b="1"/>
                <a:t>Typ výroby</a:t>
              </a:r>
            </a:p>
          </p:txBody>
        </p:sp>
        <p:sp>
          <p:nvSpPr>
            <p:cNvPr id="24615" name="Line 39"/>
            <p:cNvSpPr>
              <a:spLocks noChangeShapeType="1"/>
            </p:cNvSpPr>
            <p:nvPr/>
          </p:nvSpPr>
          <p:spPr bwMode="auto">
            <a:xfrm>
              <a:off x="48" y="1200"/>
              <a:ext cx="566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24616" name="Line 40"/>
            <p:cNvSpPr>
              <a:spLocks noChangeShapeType="1"/>
            </p:cNvSpPr>
            <p:nvPr/>
          </p:nvSpPr>
          <p:spPr bwMode="auto">
            <a:xfrm>
              <a:off x="48" y="1692"/>
              <a:ext cx="56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24617" name="Line 41"/>
            <p:cNvSpPr>
              <a:spLocks noChangeShapeType="1"/>
            </p:cNvSpPr>
            <p:nvPr/>
          </p:nvSpPr>
          <p:spPr bwMode="auto">
            <a:xfrm>
              <a:off x="48" y="2184"/>
              <a:ext cx="56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24618" name="Line 42"/>
            <p:cNvSpPr>
              <a:spLocks noChangeShapeType="1"/>
            </p:cNvSpPr>
            <p:nvPr/>
          </p:nvSpPr>
          <p:spPr bwMode="auto">
            <a:xfrm>
              <a:off x="48" y="2676"/>
              <a:ext cx="56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24619" name="Line 43"/>
            <p:cNvSpPr>
              <a:spLocks noChangeShapeType="1"/>
            </p:cNvSpPr>
            <p:nvPr/>
          </p:nvSpPr>
          <p:spPr bwMode="auto">
            <a:xfrm>
              <a:off x="48" y="3168"/>
              <a:ext cx="566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24620" name="Line 44"/>
            <p:cNvSpPr>
              <a:spLocks noChangeShapeType="1"/>
            </p:cNvSpPr>
            <p:nvPr/>
          </p:nvSpPr>
          <p:spPr bwMode="auto">
            <a:xfrm>
              <a:off x="48" y="1200"/>
              <a:ext cx="0" cy="196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24621" name="Line 45"/>
            <p:cNvSpPr>
              <a:spLocks noChangeShapeType="1"/>
            </p:cNvSpPr>
            <p:nvPr/>
          </p:nvSpPr>
          <p:spPr bwMode="auto">
            <a:xfrm>
              <a:off x="640" y="1200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24622" name="Line 46"/>
            <p:cNvSpPr>
              <a:spLocks noChangeShapeType="1"/>
            </p:cNvSpPr>
            <p:nvPr/>
          </p:nvSpPr>
          <p:spPr bwMode="auto">
            <a:xfrm>
              <a:off x="1280" y="1200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24623" name="Line 47"/>
            <p:cNvSpPr>
              <a:spLocks noChangeShapeType="1"/>
            </p:cNvSpPr>
            <p:nvPr/>
          </p:nvSpPr>
          <p:spPr bwMode="auto">
            <a:xfrm>
              <a:off x="1920" y="1200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24624" name="Line 48"/>
            <p:cNvSpPr>
              <a:spLocks noChangeShapeType="1"/>
            </p:cNvSpPr>
            <p:nvPr/>
          </p:nvSpPr>
          <p:spPr bwMode="auto">
            <a:xfrm>
              <a:off x="2560" y="1200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24625" name="Line 49"/>
            <p:cNvSpPr>
              <a:spLocks noChangeShapeType="1"/>
            </p:cNvSpPr>
            <p:nvPr/>
          </p:nvSpPr>
          <p:spPr bwMode="auto">
            <a:xfrm>
              <a:off x="3200" y="1200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24626" name="Line 50"/>
            <p:cNvSpPr>
              <a:spLocks noChangeShapeType="1"/>
            </p:cNvSpPr>
            <p:nvPr/>
          </p:nvSpPr>
          <p:spPr bwMode="auto">
            <a:xfrm>
              <a:off x="3840" y="1200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24627" name="Line 51"/>
            <p:cNvSpPr>
              <a:spLocks noChangeShapeType="1"/>
            </p:cNvSpPr>
            <p:nvPr/>
          </p:nvSpPr>
          <p:spPr bwMode="auto">
            <a:xfrm>
              <a:off x="4480" y="1200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24628" name="Line 52"/>
            <p:cNvSpPr>
              <a:spLocks noChangeShapeType="1"/>
            </p:cNvSpPr>
            <p:nvPr/>
          </p:nvSpPr>
          <p:spPr bwMode="auto">
            <a:xfrm>
              <a:off x="5120" y="1200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24629" name="Line 53"/>
            <p:cNvSpPr>
              <a:spLocks noChangeShapeType="1"/>
            </p:cNvSpPr>
            <p:nvPr/>
          </p:nvSpPr>
          <p:spPr bwMode="auto">
            <a:xfrm>
              <a:off x="5712" y="1200"/>
              <a:ext cx="0" cy="196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24630" name="Text Box 54"/>
            <p:cNvSpPr txBox="1">
              <a:spLocks noChangeArrowheads="1"/>
            </p:cNvSpPr>
            <p:nvPr/>
          </p:nvSpPr>
          <p:spPr bwMode="auto">
            <a:xfrm>
              <a:off x="96" y="489"/>
              <a:ext cx="556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sz="2800"/>
                <a:t>Základní typy výroby a jejich znaky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61265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cs-CZ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Výrobní proces (krátkodobé plánování)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sz="2000" dirty="0" smtClean="0"/>
          </a:p>
          <a:p>
            <a:pPr eaLnBrk="1" hangingPunct="1">
              <a:spcAft>
                <a:spcPct val="30000"/>
              </a:spcAft>
              <a:buFont typeface="Wingdings" pitchFamily="2" charset="2"/>
              <a:buNone/>
            </a:pPr>
            <a:r>
              <a:rPr lang="cs-CZ" dirty="0" smtClean="0"/>
              <a:t>Rozlišujeme zde oblasti:</a:t>
            </a:r>
          </a:p>
          <a:p>
            <a:pPr eaLnBrk="1" hangingPunct="1"/>
            <a:r>
              <a:rPr lang="cs-CZ" sz="2800" dirty="0" smtClean="0"/>
              <a:t>určení velikosti dávky</a:t>
            </a:r>
          </a:p>
          <a:p>
            <a:pPr eaLnBrk="1" hangingPunct="1"/>
            <a:r>
              <a:rPr lang="cs-CZ" sz="2800" dirty="0" smtClean="0"/>
              <a:t>lhůtové plánování</a:t>
            </a:r>
          </a:p>
          <a:p>
            <a:pPr eaLnBrk="1" hangingPunct="1"/>
            <a:r>
              <a:rPr lang="cs-CZ" sz="2800" dirty="0" smtClean="0"/>
              <a:t>plánování (výrobních) kapacit</a:t>
            </a:r>
          </a:p>
        </p:txBody>
      </p:sp>
    </p:spTree>
    <p:extLst>
      <p:ext uri="{BB962C8B-B14F-4D97-AF65-F5344CB8AC3E}">
        <p14:creationId xmlns:p14="http://schemas.microsoft.com/office/powerpoint/2010/main" val="13865503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Určení velikosti dávky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1200" dirty="0" smtClean="0"/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sz="2800" dirty="0" smtClean="0"/>
              <a:t>Optimální velikost dávky: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Rovnice" r:id="rId3" imgW="114120" imgH="215640" progId="Equation.3">
                  <p:embed/>
                </p:oleObj>
              </mc:Choice>
              <mc:Fallback>
                <p:oleObj name="Rovnice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Rovnice" r:id="rId5" imgW="114120" imgH="215640" progId="Equation.3">
                  <p:embed/>
                </p:oleObj>
              </mc:Choice>
              <mc:Fallback>
                <p:oleObj name="Rovnice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1846263" y="3005138"/>
            <a:ext cx="1049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/>
              <a:t>m</a:t>
            </a:r>
            <a:r>
              <a:rPr lang="cs-CZ" baseline="-25000"/>
              <a:t>opt</a:t>
            </a:r>
            <a:r>
              <a:rPr lang="cs-CZ"/>
              <a:t> =</a:t>
            </a:r>
          </a:p>
        </p:txBody>
      </p: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4138613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1028" name="Object 11"/>
          <p:cNvGraphicFramePr>
            <a:graphicFrameLocks noChangeAspect="1"/>
          </p:cNvGraphicFramePr>
          <p:nvPr/>
        </p:nvGraphicFramePr>
        <p:xfrm>
          <a:off x="2919413" y="2819400"/>
          <a:ext cx="1804987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Rovnice" r:id="rId6" imgW="863225" imgH="507780" progId="Equation.3">
                  <p:embed/>
                </p:oleObj>
              </mc:Choice>
              <mc:Fallback>
                <p:oleObj name="Rovnice" r:id="rId6" imgW="863225" imgH="507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9413" y="2819400"/>
                        <a:ext cx="1804987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13"/>
          <p:cNvSpPr txBox="1">
            <a:spLocks noChangeArrowheads="1"/>
          </p:cNvSpPr>
          <p:nvPr/>
        </p:nvSpPr>
        <p:spPr bwMode="auto">
          <a:xfrm>
            <a:off x="1219200" y="3962400"/>
            <a:ext cx="74072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/>
              <a:t>m … výrobní dávka</a:t>
            </a:r>
          </a:p>
          <a:p>
            <a:pPr eaLnBrk="1" hangingPunct="1"/>
            <a:r>
              <a:rPr lang="cs-CZ" dirty="0"/>
              <a:t>M … roční potřeba</a:t>
            </a:r>
          </a:p>
          <a:p>
            <a:pPr eaLnBrk="1" hangingPunct="1"/>
            <a:r>
              <a:rPr lang="cs-CZ" dirty="0"/>
              <a:t>N</a:t>
            </a:r>
            <a:r>
              <a:rPr lang="cs-CZ" baseline="-25000" dirty="0"/>
              <a:t>f</a:t>
            </a:r>
            <a:r>
              <a:rPr lang="cs-CZ" dirty="0"/>
              <a:t> … fixní náklady výrobní dávky</a:t>
            </a:r>
          </a:p>
          <a:p>
            <a:pPr eaLnBrk="1" hangingPunct="1"/>
            <a:r>
              <a:rPr lang="cs-CZ" dirty="0" err="1"/>
              <a:t>N</a:t>
            </a:r>
            <a:r>
              <a:rPr lang="cs-CZ" baseline="-25000" dirty="0" err="1"/>
              <a:t>l</a:t>
            </a:r>
            <a:r>
              <a:rPr lang="cs-CZ" dirty="0"/>
              <a:t> … variabilní náklady na skladování na ks a období  (náklady skladovací + náklady z vázanosti)</a:t>
            </a:r>
          </a:p>
        </p:txBody>
      </p:sp>
    </p:spTree>
    <p:extLst>
      <p:ext uri="{BB962C8B-B14F-4D97-AF65-F5344CB8AC3E}">
        <p14:creationId xmlns:p14="http://schemas.microsoft.com/office/powerpoint/2010/main" val="6565893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3818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0760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Určení velikosti dávky anglicky + odvození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Náklady a jejich minimalizace (minimalizace zásob)</a:t>
                </a:r>
              </a:p>
              <a:p>
                <a:pPr lvl="3"/>
                <a:r>
                  <a:rPr lang="en-US" dirty="0"/>
                  <a:t>K = </a:t>
                </a:r>
                <a:r>
                  <a:rPr lang="cs-CZ" dirty="0" smtClean="0"/>
                  <a:t>náklady na vyřízení objednávky nebo nastavení strojů</a:t>
                </a:r>
                <a:endParaRPr lang="en-US" dirty="0"/>
              </a:p>
              <a:p>
                <a:pPr lvl="3"/>
                <a:r>
                  <a:rPr lang="en-US" dirty="0"/>
                  <a:t>D = </a:t>
                </a:r>
                <a:r>
                  <a:rPr lang="cs-CZ" dirty="0" smtClean="0"/>
                  <a:t>odbyt za čas</a:t>
                </a:r>
                <a:endParaRPr lang="en-US" dirty="0"/>
              </a:p>
              <a:p>
                <a:pPr lvl="3"/>
                <a:r>
                  <a:rPr lang="en-US" dirty="0"/>
                  <a:t>F = </a:t>
                </a:r>
                <a:r>
                  <a:rPr lang="cs-CZ" dirty="0" smtClean="0"/>
                  <a:t>náklady skladování (technologie + úrok)</a:t>
                </a:r>
                <a:endParaRPr lang="en-US" dirty="0"/>
              </a:p>
              <a:p>
                <a:pPr lvl="3"/>
                <a:r>
                  <a:rPr lang="en-US" dirty="0" smtClean="0"/>
                  <a:t>P </a:t>
                </a:r>
                <a:r>
                  <a:rPr lang="en-US" dirty="0"/>
                  <a:t>= </a:t>
                </a:r>
                <a:r>
                  <a:rPr lang="cs-CZ" dirty="0" smtClean="0"/>
                  <a:t>výroba za čas</a:t>
                </a:r>
                <a:endParaRPr lang="en-US" dirty="0"/>
              </a:p>
              <a:p>
                <a:pPr lvl="3"/>
                <a:r>
                  <a:rPr lang="en-US" dirty="0"/>
                  <a:t>Q = </a:t>
                </a:r>
                <a:r>
                  <a:rPr lang="cs-CZ" dirty="0" smtClean="0"/>
                  <a:t>zásoby na skladu</a:t>
                </a:r>
              </a:p>
              <a:p>
                <a:pPr lvl="3"/>
                <a:r>
                  <a:rPr lang="cs-CZ" dirty="0" smtClean="0"/>
                  <a:t>x = D/P</a:t>
                </a:r>
                <a:endParaRPr lang="en-US" dirty="0"/>
              </a:p>
              <a:p>
                <a:r>
                  <a:rPr lang="cs-CZ" dirty="0" smtClean="0"/>
                  <a:t>TC = Q/2* F (1-x)+D/Q*K</a:t>
                </a:r>
              </a:p>
              <a:p>
                <a:r>
                  <a:rPr lang="cs-CZ" dirty="0" smtClean="0"/>
                  <a:t>Derivace podle Q…rovna 0 === minimalizace</a:t>
                </a:r>
              </a:p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𝐸𝑃𝑄</m:t>
                    </m:r>
                    <m:r>
                      <a:rPr lang="cs-CZ" b="0" i="1" smtClean="0">
                        <a:latin typeface="Cambria Math"/>
                      </a:rPr>
                      <m:t>= </m:t>
                    </m:r>
                    <m:r>
                      <a:rPr lang="cs-CZ" b="0" i="1" smtClean="0">
                        <a:latin typeface="Cambria Math"/>
                      </a:rPr>
                      <m:t>𝑄</m:t>
                    </m:r>
                    <m:r>
                      <a:rPr lang="cs-CZ" b="0" i="1" smtClean="0">
                        <a:latin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/>
                              </a:rPr>
                              <m:t>2∗</m:t>
                            </m:r>
                            <m:r>
                              <a:rPr lang="cs-CZ" b="0" i="1" smtClean="0">
                                <a:latin typeface="Cambria Math"/>
                              </a:rPr>
                              <m:t>𝐾</m:t>
                            </m:r>
                            <m:r>
                              <a:rPr lang="cs-CZ" b="0" i="1" smtClean="0">
                                <a:latin typeface="Cambria Math"/>
                              </a:rPr>
                              <m:t>∗</m:t>
                            </m:r>
                            <m:r>
                              <a:rPr lang="cs-CZ" b="0" i="1" smtClean="0">
                                <a:latin typeface="Cambria Math"/>
                              </a:rPr>
                              <m:t>𝐷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/>
                              </a:rPr>
                              <m:t>𝐹</m:t>
                            </m:r>
                            <m:r>
                              <a:rPr lang="cs-CZ" b="0" i="1" smtClean="0">
                                <a:latin typeface="Cambria Math"/>
                              </a:rPr>
                              <m:t>∗(1−</m:t>
                            </m:r>
                            <m:r>
                              <a:rPr lang="cs-CZ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cs-CZ" b="0" i="1" smtClean="0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rad>
                  </m:oMath>
                </a14:m>
                <a:endParaRPr lang="cs-CZ" dirty="0" smtClean="0"/>
              </a:p>
              <a:p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7856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Organizace předmětu - POT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Individuální seminární práce </a:t>
            </a:r>
          </a:p>
          <a:p>
            <a:pPr lvl="1"/>
            <a:r>
              <a:rPr lang="cs-CZ" sz="2600" dirty="0" smtClean="0"/>
              <a:t>15000 </a:t>
            </a:r>
            <a:r>
              <a:rPr lang="cs-CZ" sz="2600" dirty="0" smtClean="0"/>
              <a:t>znaků BEZ MEZER </a:t>
            </a:r>
            <a:r>
              <a:rPr lang="cs-CZ" sz="2600" dirty="0" smtClean="0"/>
              <a:t>(cca 7 A4)</a:t>
            </a:r>
          </a:p>
          <a:p>
            <a:pPr lvl="1"/>
            <a:r>
              <a:rPr lang="cs-CZ" sz="2600" dirty="0" smtClean="0"/>
              <a:t>Pozor na citace</a:t>
            </a:r>
          </a:p>
          <a:p>
            <a:pPr lvl="1"/>
            <a:r>
              <a:rPr lang="cs-CZ" sz="2600" dirty="0" smtClean="0"/>
              <a:t>Prezentace „zajímavostí“ na seminářích</a:t>
            </a:r>
          </a:p>
          <a:p>
            <a:pPr lvl="1">
              <a:lnSpc>
                <a:spcPct val="90000"/>
              </a:lnSpc>
            </a:pPr>
            <a:r>
              <a:rPr lang="cs-CZ" altLang="cs-CZ" sz="2600" dirty="0"/>
              <a:t>Využijte alespoň 3 odborné literární prameny.</a:t>
            </a:r>
          </a:p>
          <a:p>
            <a:pPr lvl="1">
              <a:lnSpc>
                <a:spcPct val="90000"/>
              </a:lnSpc>
            </a:pPr>
            <a:r>
              <a:rPr lang="cs-CZ" altLang="cs-CZ" sz="2600" dirty="0"/>
              <a:t>Formát k odevzdání: *.doc, *.</a:t>
            </a:r>
            <a:r>
              <a:rPr lang="cs-CZ" altLang="cs-CZ" sz="2600" dirty="0" err="1"/>
              <a:t>docx</a:t>
            </a:r>
            <a:r>
              <a:rPr lang="cs-CZ" altLang="cs-CZ" sz="2600" dirty="0"/>
              <a:t>, *.</a:t>
            </a:r>
            <a:r>
              <a:rPr lang="cs-CZ" altLang="cs-CZ" sz="2600" dirty="0" err="1"/>
              <a:t>rtf</a:t>
            </a:r>
            <a:endParaRPr lang="cs-CZ" altLang="cs-CZ" sz="2600" dirty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7116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Lhůtové plánování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sz="900" dirty="0" smtClean="0"/>
          </a:p>
          <a:p>
            <a:pPr eaLnBrk="1" hangingPunct="1">
              <a:buFont typeface="Wingdings" pitchFamily="2" charset="2"/>
              <a:buNone/>
            </a:pPr>
            <a:r>
              <a:rPr lang="cs-CZ" sz="2800" dirty="0" smtClean="0"/>
              <a:t>Cíl: </a:t>
            </a:r>
          </a:p>
          <a:p>
            <a:pPr marL="742950" lvl="1" indent="-285750" eaLnBrk="1" hangingPunct="1"/>
            <a:r>
              <a:rPr lang="cs-CZ" sz="2400" dirty="0" smtClean="0"/>
              <a:t>stanovení </a:t>
            </a:r>
            <a:r>
              <a:rPr lang="cs-CZ" sz="2400" b="1" dirty="0" smtClean="0"/>
              <a:t>termínů zahájení a dokončení pracovních postupů</a:t>
            </a:r>
            <a:r>
              <a:rPr lang="cs-CZ" sz="2400" dirty="0" smtClean="0"/>
              <a:t>, které jsou spojených s danými výrobními zakázkami</a:t>
            </a:r>
          </a:p>
          <a:p>
            <a:pPr marL="1143000" lvl="2" eaLnBrk="1" hangingPunct="1"/>
            <a:r>
              <a:rPr lang="cs-CZ" sz="2000" dirty="0" smtClean="0"/>
              <a:t>se zřetelem na technologicky podmíněné pracovní postupy</a:t>
            </a:r>
          </a:p>
          <a:p>
            <a:pPr marL="1143000" lvl="2" eaLnBrk="1" hangingPunct="1"/>
            <a:r>
              <a:rPr lang="cs-CZ" sz="2000" dirty="0" smtClean="0"/>
              <a:t>bez ohledu na kapacitní omezení</a:t>
            </a:r>
          </a:p>
          <a:p>
            <a:pPr marL="480060"/>
            <a:r>
              <a:rPr lang="cs-CZ" sz="2400" dirty="0" smtClean="0"/>
              <a:t>Sleduje se:</a:t>
            </a:r>
          </a:p>
          <a:p>
            <a:pPr marL="480060"/>
            <a:r>
              <a:rPr lang="cs-CZ" sz="2400" dirty="0" smtClean="0"/>
              <a:t>průběžná doba výroby – od přísunu materiálu k opracování po předání na následující stupeň</a:t>
            </a:r>
          </a:p>
          <a:p>
            <a:pPr marL="480060"/>
            <a:r>
              <a:rPr lang="cs-CZ" sz="2400" dirty="0"/>
              <a:t>v</a:t>
            </a:r>
            <a:r>
              <a:rPr lang="cs-CZ" sz="2400" dirty="0" smtClean="0"/>
              <a:t>ýrobní takt – rozdíl mezi dvěma přísuny materiálu (atd.)</a:t>
            </a:r>
          </a:p>
          <a:p>
            <a:pPr marL="742950" lvl="1" indent="-285750" eaLnBrk="1" hangingPunct="1"/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5838624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Elementární lhůtové plánování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Gannt</a:t>
            </a:r>
            <a:r>
              <a:rPr lang="cs-CZ" dirty="0" smtClean="0"/>
              <a:t> </a:t>
            </a:r>
            <a:r>
              <a:rPr lang="cs-CZ" dirty="0" smtClean="0"/>
              <a:t>Diagram – obvykle se používá pro projekty, má nedostatky!!! (proto se používají i PERT síťové diagramy)</a:t>
            </a:r>
            <a:endParaRPr lang="cs-CZ" dirty="0" smtClean="0"/>
          </a:p>
          <a:p>
            <a:r>
              <a:rPr lang="cs-CZ" dirty="0">
                <a:hlinkClick r:id="rId2"/>
              </a:rPr>
              <a:t>http://www.ganttproject.biz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- zadarmo</a:t>
            </a:r>
            <a:r>
              <a:rPr lang="cs-CZ" dirty="0" smtClean="0">
                <a:sym typeface="Wingdings" pitchFamily="2" charset="2"/>
              </a:rPr>
              <a:t></a:t>
            </a:r>
          </a:p>
          <a:p>
            <a:r>
              <a:rPr lang="cs-CZ" dirty="0">
                <a:hlinkClick r:id="rId3"/>
              </a:rPr>
              <a:t>http://www.openproj.cz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 - taky zadarmo</a:t>
            </a:r>
          </a:p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www.gantt.com/creating-gantt-charts.htm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89040"/>
            <a:ext cx="8471447" cy="249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03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satMod val="130000"/>
                  </a:schemeClr>
                </a:solidFill>
              </a:rPr>
              <a:t>Plánování  (výrobních ) kapacit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sz="1400" dirty="0" smtClean="0"/>
          </a:p>
          <a:p>
            <a:pPr eaLnBrk="1" hangingPunct="1">
              <a:buFont typeface="Wingdings" pitchFamily="2" charset="2"/>
              <a:buNone/>
            </a:pPr>
            <a:r>
              <a:rPr lang="cs-CZ" sz="2800" b="1" dirty="0" smtClean="0"/>
              <a:t>Časové stanovení průběhu pracovních postupů</a:t>
            </a:r>
            <a:r>
              <a:rPr lang="cs-CZ" sz="2800" dirty="0" smtClean="0"/>
              <a:t> </a:t>
            </a:r>
          </a:p>
          <a:p>
            <a:pPr eaLnBrk="1" hangingPunct="1"/>
            <a:r>
              <a:rPr lang="cs-CZ" sz="2800" dirty="0" smtClean="0"/>
              <a:t>na základě lhůtového plánování,</a:t>
            </a:r>
          </a:p>
          <a:p>
            <a:pPr eaLnBrk="1" hangingPunct="1"/>
            <a:r>
              <a:rPr lang="cs-CZ" sz="2800" dirty="0" smtClean="0"/>
              <a:t>s ohledem na kapacitní omezení.</a:t>
            </a:r>
          </a:p>
          <a:p>
            <a:pPr eaLnBrk="1" hangingPunct="1"/>
            <a:endParaRPr lang="cs-CZ" sz="2800" dirty="0"/>
          </a:p>
          <a:p>
            <a:pPr eaLnBrk="1" hangingPunct="1"/>
            <a:r>
              <a:rPr lang="cs-CZ" sz="2800" dirty="0" smtClean="0"/>
              <a:t>Možnost – přizpůsobení kapacit (směny, nákup HIM) nebo přizpůsobení vytíženosti (např. zavedení plánu oprav)</a:t>
            </a:r>
          </a:p>
          <a:p>
            <a:pPr eaLnBrk="1" hangingPunct="1"/>
            <a:endParaRPr lang="cs-CZ" sz="2800" dirty="0" smtClean="0"/>
          </a:p>
          <a:p>
            <a:pPr eaLnBrk="1" hangingPunct="1"/>
            <a:endParaRPr lang="cs-CZ" sz="2800" dirty="0"/>
          </a:p>
          <a:p>
            <a:pPr eaLnBrk="1" hangingPunct="1"/>
            <a:endParaRPr lang="cs-CZ" sz="2800" dirty="0" smtClean="0"/>
          </a:p>
          <a:p>
            <a:pPr eaLnBrk="1" hangingPunct="1"/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372383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omezení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Pokud by neexistovalo nic, co by bránilo dosahování vyššího výkonu, pak by tento výkon byl nekonečný. – což není možné.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Vznik TOC </a:t>
            </a:r>
            <a:r>
              <a:rPr lang="cs-CZ" dirty="0"/>
              <a:t>- 1984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Identifikace systémového omezení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Maximální využití zjištěného omezení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Podřízení všeho v systému tomuto omezení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Odstranění systémového omezení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Návrat k prvnímu kroku</a:t>
            </a:r>
          </a:p>
        </p:txBody>
      </p:sp>
    </p:spTree>
    <p:extLst>
      <p:ext uri="{BB962C8B-B14F-4D97-AF65-F5344CB8AC3E}">
        <p14:creationId xmlns:p14="http://schemas.microsoft.com/office/powerpoint/2010/main" val="65908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Organizace předmětu </a:t>
            </a:r>
            <a:r>
              <a:rPr lang="cs-CZ" dirty="0" smtClean="0"/>
              <a:t>– průběžný test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80000"/>
              </a:lnSpc>
            </a:pPr>
            <a:r>
              <a:rPr lang="cs-CZ" altLang="cs-CZ" sz="2600" dirty="0"/>
              <a:t>V půlce </a:t>
            </a:r>
            <a:r>
              <a:rPr lang="cs-CZ" altLang="cs-CZ" sz="2600" dirty="0" smtClean="0"/>
              <a:t>semestru – bude upřesněno emailem</a:t>
            </a:r>
          </a:p>
          <a:p>
            <a:pPr lvl="1">
              <a:lnSpc>
                <a:spcPct val="80000"/>
              </a:lnSpc>
            </a:pPr>
            <a:r>
              <a:rPr lang="cs-CZ" altLang="cs-CZ" sz="2600" dirty="0" smtClean="0"/>
              <a:t>20 </a:t>
            </a:r>
            <a:r>
              <a:rPr lang="cs-CZ" altLang="cs-CZ" sz="2600" dirty="0"/>
              <a:t>otázek, </a:t>
            </a:r>
            <a:r>
              <a:rPr lang="cs-CZ" altLang="cs-CZ" sz="2600" dirty="0" smtClean="0"/>
              <a:t>4 </a:t>
            </a:r>
            <a:r>
              <a:rPr lang="cs-CZ" altLang="cs-CZ" sz="2600" dirty="0"/>
              <a:t>možnosti, </a:t>
            </a:r>
            <a:r>
              <a:rPr lang="cs-CZ" altLang="cs-CZ" sz="2600" dirty="0" smtClean="0"/>
              <a:t>1 </a:t>
            </a:r>
            <a:r>
              <a:rPr lang="cs-CZ" altLang="cs-CZ" sz="2600" dirty="0"/>
              <a:t>správná.</a:t>
            </a:r>
          </a:p>
          <a:p>
            <a:pPr lvl="1">
              <a:lnSpc>
                <a:spcPct val="80000"/>
              </a:lnSpc>
            </a:pPr>
            <a:r>
              <a:rPr lang="cs-CZ" altLang="cs-CZ" sz="2600" dirty="0"/>
              <a:t>20 b, požadované minimum 12b</a:t>
            </a:r>
          </a:p>
          <a:p>
            <a:pPr lvl="1">
              <a:lnSpc>
                <a:spcPct val="80000"/>
              </a:lnSpc>
            </a:pPr>
            <a:r>
              <a:rPr lang="cs-CZ" altLang="cs-CZ" sz="2600" dirty="0"/>
              <a:t>15 min + 5 min na přepsání odpovědí do odpovědního archu</a:t>
            </a:r>
            <a:r>
              <a:rPr lang="cs-CZ" altLang="cs-CZ" sz="2600" dirty="0" smtClean="0"/>
              <a:t>.</a:t>
            </a:r>
            <a:endParaRPr lang="cs-CZ" altLang="cs-CZ" sz="2600" dirty="0"/>
          </a:p>
          <a:p>
            <a:pPr lvl="1">
              <a:lnSpc>
                <a:spcPct val="80000"/>
              </a:lnSpc>
            </a:pPr>
            <a:r>
              <a:rPr lang="cs-CZ" altLang="cs-CZ" sz="2600" dirty="0"/>
              <a:t>Správná odpověď +1b., špatná odpověď -0,5b., žádná odpověď – 0b. </a:t>
            </a:r>
          </a:p>
          <a:p>
            <a:pPr lvl="1">
              <a:lnSpc>
                <a:spcPct val="80000"/>
              </a:lnSpc>
            </a:pPr>
            <a:r>
              <a:rPr lang="cs-CZ" altLang="cs-CZ" sz="2600" dirty="0"/>
              <a:t>Opravný test bude na konci semestru v rámci jednoho termínu společného pro všechna cvičení a to ve stejném rozsahu a za stejných podmínek.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575979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Organizace předmětu – </a:t>
            </a:r>
            <a:r>
              <a:rPr lang="cs-CZ" dirty="0" smtClean="0"/>
              <a:t>zkouška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dirty="0" err="1" smtClean="0"/>
              <a:t>Předzkouškový</a:t>
            </a:r>
            <a:r>
              <a:rPr lang="cs-CZ" dirty="0" smtClean="0"/>
              <a:t>“ test – 10 otázek, minimum 6, pokud ne pak „F“</a:t>
            </a:r>
          </a:p>
          <a:p>
            <a:r>
              <a:rPr lang="cs-CZ" dirty="0" smtClean="0"/>
              <a:t>Přihlíží se na navržené známky předmětu – tedy hodnocení seminární práce, průběžného testu a </a:t>
            </a:r>
            <a:r>
              <a:rPr lang="cs-CZ" dirty="0" err="1" smtClean="0"/>
              <a:t>předzkouškového</a:t>
            </a:r>
            <a:r>
              <a:rPr lang="cs-CZ" dirty="0" smtClean="0"/>
              <a:t> testu. Tabulka dále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041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Organizace předmětu – </a:t>
            </a:r>
            <a:r>
              <a:rPr lang="cs-CZ" dirty="0" smtClean="0"/>
              <a:t>návrh známky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Největší váhu má ústní část zkoušky!</a:t>
            </a:r>
          </a:p>
          <a:p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5297003"/>
              </p:ext>
            </p:extLst>
          </p:nvPr>
        </p:nvGraphicFramePr>
        <p:xfrm>
          <a:off x="899592" y="2348880"/>
          <a:ext cx="7344816" cy="40322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67616"/>
                <a:gridCol w="1760776"/>
                <a:gridCol w="1800200"/>
                <a:gridCol w="2016224"/>
              </a:tblGrid>
              <a:tr h="576036">
                <a:tc>
                  <a:txBody>
                    <a:bodyPr/>
                    <a:lstStyle/>
                    <a:p>
                      <a:endParaRPr lang="cs-CZ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Průběžný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Zkouškový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Seminárka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6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A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20-19,5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10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6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B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19-17,5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9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6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C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17-15,5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8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6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D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15-13,5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7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6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E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13-11,5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6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6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(-) F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11 a méně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5 a </a:t>
                      </a:r>
                      <a:r>
                        <a:rPr lang="cs-CZ" sz="2400" dirty="0">
                          <a:effectLst/>
                        </a:rPr>
                        <a:t>méně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 a méně</a:t>
                      </a:r>
                      <a:r>
                        <a:rPr lang="cs-CZ" sz="2400" dirty="0" smtClean="0">
                          <a:effectLst/>
                          <a:latin typeface="Calibri"/>
                          <a:ea typeface="Calibri"/>
                          <a:cs typeface="Times New Roman"/>
                          <a:sym typeface="Wingdings" panose="05000000000000000000" pitchFamily="2" charset="2"/>
                        </a:rPr>
                        <a:t>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145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DOTAZNÍK JE OTAZNÍK…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Spekulativní </a:t>
            </a:r>
            <a:r>
              <a:rPr lang="cs-CZ" dirty="0" err="1" smtClean="0"/>
              <a:t>info</a:t>
            </a:r>
            <a:endParaRPr lang="cs-CZ" dirty="0" smtClean="0"/>
          </a:p>
          <a:p>
            <a:r>
              <a:rPr lang="cs-CZ" dirty="0" smtClean="0"/>
              <a:t>Zaměření obecně na MSP</a:t>
            </a:r>
          </a:p>
          <a:p>
            <a:r>
              <a:rPr lang="cs-CZ" dirty="0" smtClean="0"/>
              <a:t>1 dotazník = 2,5 bodu, max. 2 dotazníky na studenta – jedná se o alternativu seminární práce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Pokud budete mít vyplněnou práci a navíc dotazník pak</a:t>
            </a:r>
            <a:r>
              <a:rPr lang="cs-CZ" dirty="0" smtClean="0">
                <a:solidFill>
                  <a:srgbClr val="FF0000"/>
                </a:solidFill>
              </a:rPr>
              <a:t>…?????????????????????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INFO bude doplněno v cca 3. týdnu výuky, předběžně počítejte s tím, že dotazník nebude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630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Literatura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ŘÍZ – 613</a:t>
            </a:r>
          </a:p>
          <a:p>
            <a:pPr eaLnBrk="1" hangingPunct="1"/>
            <a:r>
              <a:rPr lang="cs-CZ" altLang="cs-CZ" dirty="0" err="1" smtClean="0"/>
              <a:t>Wohe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Kislingerová</a:t>
            </a:r>
            <a:endParaRPr lang="cs-CZ" altLang="cs-CZ" dirty="0" smtClean="0"/>
          </a:p>
          <a:p>
            <a:pPr eaLnBrk="1" hangingPunct="1"/>
            <a:r>
              <a:rPr lang="cs-CZ" altLang="cs-CZ" dirty="0" smtClean="0"/>
              <a:t>Úvod do podnikového hospodářství</a:t>
            </a:r>
          </a:p>
        </p:txBody>
      </p:sp>
      <p:pic>
        <p:nvPicPr>
          <p:cNvPr id="16388" name="Picture 2" descr="C:\Documents and Settings\Jerry\Plocha\nauka slajdy\upravene\Untitled-Scanned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643063"/>
            <a:ext cx="2846388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65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Sousedství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224</TotalTime>
  <Words>1577</Words>
  <Application>Microsoft Office PowerPoint</Application>
  <PresentationFormat>Předvádění na obrazovce (4:3)</PresentationFormat>
  <Paragraphs>330</Paragraphs>
  <Slides>43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54" baseType="lpstr">
      <vt:lpstr>Arial</vt:lpstr>
      <vt:lpstr>Calibri</vt:lpstr>
      <vt:lpstr>Cambria</vt:lpstr>
      <vt:lpstr>Cambria Math</vt:lpstr>
      <vt:lpstr>Symbol</vt:lpstr>
      <vt:lpstr>Tahoma</vt:lpstr>
      <vt:lpstr>Times New Roman</vt:lpstr>
      <vt:lpstr>Wingdings</vt:lpstr>
      <vt:lpstr>Wingdings 2</vt:lpstr>
      <vt:lpstr>Sousedství</vt:lpstr>
      <vt:lpstr>Rovnice</vt:lpstr>
      <vt:lpstr>Nauka o podniku</vt:lpstr>
      <vt:lpstr>Obsah</vt:lpstr>
      <vt:lpstr>Organizace předmětu - ukončení</vt:lpstr>
      <vt:lpstr>Organizace předmětu - POT</vt:lpstr>
      <vt:lpstr>Organizace předmětu – průběžný test</vt:lpstr>
      <vt:lpstr>Organizace předmětu – zkouška</vt:lpstr>
      <vt:lpstr>Organizace předmětu – návrh známky</vt:lpstr>
      <vt:lpstr>DOTAZNÍK JE OTAZNÍK…</vt:lpstr>
      <vt:lpstr>Literatura</vt:lpstr>
      <vt:lpstr>Jak pracovat v předmětu</vt:lpstr>
      <vt:lpstr>Citace</vt:lpstr>
      <vt:lpstr>Rozvržení dokumentu</vt:lpstr>
      <vt:lpstr>Obsah předmětu</vt:lpstr>
      <vt:lpstr>Výroba jako hlavní podniková funkce  a plánování výrobního programu  a výrobního procesu</vt:lpstr>
      <vt:lpstr>Pojem výroba</vt:lpstr>
      <vt:lpstr>Obecný model výroby (Synek)</vt:lpstr>
      <vt:lpstr>Vztah výroby k odbytu, investování a financování</vt:lpstr>
      <vt:lpstr>Struktura výrobního procesu podle materiálového toku</vt:lpstr>
      <vt:lpstr>Plánování výroby</vt:lpstr>
      <vt:lpstr>Prezentace aplikace PowerPoint</vt:lpstr>
      <vt:lpstr>Plánování výrobního programu</vt:lpstr>
      <vt:lpstr>Plánování výrobního programu (krátkodobé) dlouhodobé , například  inovace, až později</vt:lpstr>
      <vt:lpstr>Emancipace  (konstantní výroba)</vt:lpstr>
      <vt:lpstr>Synchronizace výroby</vt:lpstr>
      <vt:lpstr>Výroba a její vazby na jiné fce</vt:lpstr>
      <vt:lpstr>Plánování výrobního procesu</vt:lpstr>
      <vt:lpstr>Výrobní proces (dlouhodobé plánování)</vt:lpstr>
      <vt:lpstr>Organizační typy výroby</vt:lpstr>
      <vt:lpstr>Proudová…</vt:lpstr>
      <vt:lpstr>Výroba na stanovišti</vt:lpstr>
      <vt:lpstr>Dílenská výroba  (podle procesu, technologická, funkční)</vt:lpstr>
      <vt:lpstr>Proudová výroba (podle předmětu – výrobku, předmětná)</vt:lpstr>
      <vt:lpstr>Optimalizace</vt:lpstr>
      <vt:lpstr>Výrobní typy</vt:lpstr>
      <vt:lpstr>Prezentace aplikace PowerPoint</vt:lpstr>
      <vt:lpstr>Výrobní proces (krátkodobé plánování)</vt:lpstr>
      <vt:lpstr>Určení velikosti dávky</vt:lpstr>
      <vt:lpstr>Prezentace aplikace PowerPoint</vt:lpstr>
      <vt:lpstr>Určení velikosti dávky anglicky + odvození</vt:lpstr>
      <vt:lpstr>Lhůtové plánování</vt:lpstr>
      <vt:lpstr>Elementární lhůtové plánování</vt:lpstr>
      <vt:lpstr>Plánování  (výrobních ) kapacit</vt:lpstr>
      <vt:lpstr>Teorie omezení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Nauka o podniku</dc:title>
  <cp:lastModifiedBy>Tatka</cp:lastModifiedBy>
  <cp:revision>26</cp:revision>
  <cp:lastPrinted>2014-02-20T08:09:38Z</cp:lastPrinted>
  <dcterms:modified xsi:type="dcterms:W3CDTF">2014-02-25T21:15:07Z</dcterms:modified>
</cp:coreProperties>
</file>