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6" r:id="rId3"/>
    <p:sldId id="261" r:id="rId4"/>
    <p:sldId id="307" r:id="rId5"/>
    <p:sldId id="258" r:id="rId6"/>
    <p:sldId id="322" r:id="rId7"/>
    <p:sldId id="320" r:id="rId8"/>
    <p:sldId id="328" r:id="rId9"/>
    <p:sldId id="311" r:id="rId10"/>
    <p:sldId id="312" r:id="rId11"/>
    <p:sldId id="317" r:id="rId12"/>
    <p:sldId id="329" r:id="rId13"/>
    <p:sldId id="327" r:id="rId14"/>
    <p:sldId id="319" r:id="rId15"/>
    <p:sldId id="331" r:id="rId16"/>
    <p:sldId id="334" r:id="rId17"/>
    <p:sldId id="314" r:id="rId18"/>
    <p:sldId id="323" r:id="rId19"/>
    <p:sldId id="324" r:id="rId20"/>
    <p:sldId id="325" r:id="rId21"/>
    <p:sldId id="326" r:id="rId22"/>
    <p:sldId id="335" r:id="rId23"/>
    <p:sldId id="336" r:id="rId24"/>
    <p:sldId id="347" r:id="rId25"/>
    <p:sldId id="346" r:id="rId26"/>
    <p:sldId id="337" r:id="rId27"/>
    <p:sldId id="338" r:id="rId28"/>
    <p:sldId id="339" r:id="rId29"/>
    <p:sldId id="344" r:id="rId30"/>
    <p:sldId id="345" r:id="rId31"/>
    <p:sldId id="340" r:id="rId32"/>
    <p:sldId id="341" r:id="rId33"/>
    <p:sldId id="315" r:id="rId34"/>
    <p:sldId id="313" r:id="rId35"/>
    <p:sldId id="343" r:id="rId36"/>
    <p:sldId id="310" r:id="rId37"/>
    <p:sldId id="342" r:id="rId38"/>
    <p:sldId id="308" r:id="rId39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D714F-2BCD-40CB-ABB0-6BE22834BBE8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11208-0EC8-46D0-B80F-B5EA28A01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57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9728C-D9C0-4A2A-9678-374CDB836545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C12F-AA32-456F-9FB7-C8A8CC514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67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69782-5956-4380-8A92-48616E7A17A6}" type="slidenum">
              <a:rPr lang="cs-CZ"/>
              <a:pPr eaLnBrk="1" hangingPunct="1"/>
              <a:t>9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Nauka o podniku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 2 – Nákup,  skladování, zásoby, doprava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4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Strategický nákup a jeho úkoly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Strategické </a:t>
            </a:r>
            <a:r>
              <a:rPr lang="cs-CZ" dirty="0"/>
              <a:t>cíle podniku  </a:t>
            </a:r>
            <a:r>
              <a:rPr lang="cs-CZ" dirty="0" smtClean="0"/>
              <a:t>= </a:t>
            </a:r>
            <a:r>
              <a:rPr lang="cs-CZ" dirty="0"/>
              <a:t>strategické cíle nakupování</a:t>
            </a:r>
          </a:p>
          <a:p>
            <a:r>
              <a:rPr lang="cs-CZ" dirty="0" smtClean="0"/>
              <a:t>SNIŽOVÁNÍ </a:t>
            </a:r>
            <a:r>
              <a:rPr lang="cs-CZ" dirty="0"/>
              <a:t>NÁKLADŮ, ZVYŠOVÁNÍ VÝKONŮ, DIFERENCIACE, ZACHOVÁNÍ AUTONOMIE</a:t>
            </a:r>
            <a:r>
              <a:rPr lang="cs-CZ" dirty="0" smtClean="0"/>
              <a:t>…    </a:t>
            </a:r>
            <a:endParaRPr lang="cs-CZ" dirty="0"/>
          </a:p>
          <a:p>
            <a:pPr marL="114300" indent="0">
              <a:buNone/>
            </a:pPr>
            <a:r>
              <a:rPr lang="cs-CZ" dirty="0" smtClean="0"/>
              <a:t>                        make-</a:t>
            </a:r>
            <a:r>
              <a:rPr lang="cs-CZ" dirty="0" err="1" smtClean="0"/>
              <a:t>or</a:t>
            </a:r>
            <a:r>
              <a:rPr lang="cs-CZ" dirty="0" smtClean="0"/>
              <a:t>-</a:t>
            </a:r>
            <a:r>
              <a:rPr lang="cs-CZ" dirty="0" err="1" smtClean="0"/>
              <a:t>buy</a:t>
            </a:r>
            <a:r>
              <a:rPr lang="cs-CZ" dirty="0" smtClean="0"/>
              <a:t>              </a:t>
            </a:r>
            <a:r>
              <a:rPr lang="cs-CZ" dirty="0" err="1"/>
              <a:t>outsource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Strategické </a:t>
            </a:r>
            <a:r>
              <a:rPr lang="cs-CZ" dirty="0"/>
              <a:t>cíle na funkční úrovni – strategické cíle </a:t>
            </a:r>
            <a:r>
              <a:rPr lang="cs-CZ" dirty="0" smtClean="0"/>
              <a:t>nakupování   </a:t>
            </a:r>
            <a:r>
              <a:rPr lang="cs-CZ" dirty="0"/>
              <a:t>VÝVOJ </a:t>
            </a:r>
            <a:r>
              <a:rPr lang="cs-CZ" dirty="0" smtClean="0"/>
              <a:t>NOVÉHO</a:t>
            </a:r>
            <a:r>
              <a:rPr lang="cs-CZ" dirty="0"/>
              <a:t>PRODUKTU, ZLEPŠENÍ IMAGE…</a:t>
            </a:r>
          </a:p>
          <a:p>
            <a:endParaRPr lang="cs-CZ" dirty="0" smtClean="0"/>
          </a:p>
          <a:p>
            <a:r>
              <a:rPr lang="cs-CZ" dirty="0"/>
              <a:t>Počet a struktura dodavatelů</a:t>
            </a:r>
          </a:p>
          <a:p>
            <a:r>
              <a:rPr lang="cs-CZ" dirty="0"/>
              <a:t>Náklady celkem a ve struktuře + </a:t>
            </a:r>
            <a:r>
              <a:rPr lang="cs-CZ" dirty="0" err="1"/>
              <a:t>Paretovo</a:t>
            </a:r>
            <a:r>
              <a:rPr lang="cs-CZ" dirty="0"/>
              <a:t> </a:t>
            </a:r>
            <a:r>
              <a:rPr lang="cs-CZ" dirty="0" smtClean="0"/>
              <a:t>pravidlo (ABC XYZ)</a:t>
            </a:r>
            <a:endParaRPr lang="cs-CZ" dirty="0"/>
          </a:p>
          <a:p>
            <a:r>
              <a:rPr lang="cs-CZ" dirty="0"/>
              <a:t>Kritické položky nákupu – kritické faktory?</a:t>
            </a:r>
          </a:p>
          <a:p>
            <a:r>
              <a:rPr lang="cs-CZ" dirty="0"/>
              <a:t>Síla dodavatelů</a:t>
            </a:r>
          </a:p>
          <a:p>
            <a:r>
              <a:rPr lang="cs-CZ" dirty="0"/>
              <a:t>Potřeba kontroly</a:t>
            </a:r>
          </a:p>
          <a:p>
            <a:r>
              <a:rPr lang="cs-CZ" dirty="0"/>
              <a:t>Single versus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 smtClean="0"/>
              <a:t>sourcing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6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Porterův</a:t>
            </a:r>
            <a:r>
              <a:rPr lang="cs-CZ" sz="4000" dirty="0" smtClean="0"/>
              <a:t> model 5 sil - dodavatelé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7"/>
            <a:ext cx="5256584" cy="3566436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96807"/>
            <a:ext cx="4318106" cy="51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8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Strategický nákup a jeho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Vytváření a vydávání provozních řádů, postupů a popisů činností, které se týkají nákupního oddělení, </a:t>
            </a:r>
          </a:p>
          <a:p>
            <a:r>
              <a:rPr lang="cs-CZ" dirty="0" smtClean="0"/>
              <a:t>Vytváření </a:t>
            </a:r>
            <a:r>
              <a:rPr lang="cs-CZ" dirty="0"/>
              <a:t>a zavádění nástrojů pro monitorování a zlepšení nákupních výkonů, </a:t>
            </a:r>
          </a:p>
          <a:p>
            <a:r>
              <a:rPr lang="cs-CZ" dirty="0" smtClean="0"/>
              <a:t>Rozhodování </a:t>
            </a:r>
            <a:r>
              <a:rPr lang="cs-CZ" dirty="0"/>
              <a:t>o tom, které činnosti dosud prováděné podnikovými zaměstnanci je lepší </a:t>
            </a:r>
            <a:r>
              <a:rPr lang="cs-CZ" dirty="0" err="1"/>
              <a:t>outsourcovat</a:t>
            </a:r>
            <a:r>
              <a:rPr lang="cs-CZ" dirty="0"/>
              <a:t>. </a:t>
            </a:r>
          </a:p>
          <a:p>
            <a:r>
              <a:rPr lang="cs-CZ" dirty="0" smtClean="0"/>
              <a:t>Zajišťování </a:t>
            </a:r>
            <a:r>
              <a:rPr lang="cs-CZ" dirty="0"/>
              <a:t>dlouhodobých smluv a vztahů s vybranými dodavateli,</a:t>
            </a:r>
          </a:p>
          <a:p>
            <a:r>
              <a:rPr lang="cs-CZ" dirty="0" smtClean="0"/>
              <a:t>Rozhodování </a:t>
            </a:r>
            <a:r>
              <a:rPr lang="cs-CZ" dirty="0"/>
              <a:t>týkající se výběru počtu dodavatelů (koncentrace poptávky/rozdělení rizik),</a:t>
            </a:r>
          </a:p>
          <a:p>
            <a:r>
              <a:rPr lang="cs-CZ" dirty="0"/>
              <a:t>Rozhodování o zásadních investicích podniku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33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Taktický a operativní nákup a jeho úkoly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taktické úrovni: </a:t>
            </a:r>
          </a:p>
          <a:p>
            <a:r>
              <a:rPr lang="cs-CZ" dirty="0" smtClean="0"/>
              <a:t>administrativa </a:t>
            </a:r>
            <a:r>
              <a:rPr lang="cs-CZ" dirty="0"/>
              <a:t>celoročních smluv s </a:t>
            </a:r>
            <a:r>
              <a:rPr lang="cs-CZ" dirty="0" smtClean="0"/>
              <a:t>dodavateli</a:t>
            </a:r>
            <a:endParaRPr lang="cs-CZ" dirty="0"/>
          </a:p>
          <a:p>
            <a:r>
              <a:rPr lang="cs-CZ" dirty="0" smtClean="0"/>
              <a:t>hodnocení </a:t>
            </a:r>
            <a:r>
              <a:rPr lang="cs-CZ" dirty="0"/>
              <a:t>stávajících dodavatelů</a:t>
            </a:r>
          </a:p>
          <a:p>
            <a:r>
              <a:rPr lang="cs-CZ" dirty="0" smtClean="0"/>
              <a:t>příprava </a:t>
            </a:r>
            <a:r>
              <a:rPr lang="cs-CZ" dirty="0"/>
              <a:t>podkladů pro výběr nových </a:t>
            </a:r>
            <a:r>
              <a:rPr lang="cs-CZ" dirty="0" smtClean="0"/>
              <a:t>dodavatelů</a:t>
            </a:r>
            <a:endParaRPr lang="cs-CZ" dirty="0"/>
          </a:p>
          <a:p>
            <a:pPr marL="114300" indent="0">
              <a:buNone/>
            </a:pPr>
            <a:r>
              <a:rPr lang="cs-CZ" b="1" dirty="0" smtClean="0"/>
              <a:t>na </a:t>
            </a:r>
            <a:r>
              <a:rPr lang="cs-CZ" b="1" dirty="0"/>
              <a:t>operativní úrovni:</a:t>
            </a:r>
          </a:p>
          <a:p>
            <a:r>
              <a:rPr lang="cs-CZ" dirty="0" smtClean="0"/>
              <a:t>monitoring </a:t>
            </a:r>
            <a:r>
              <a:rPr lang="cs-CZ" dirty="0"/>
              <a:t>dodávek</a:t>
            </a:r>
          </a:p>
          <a:p>
            <a:r>
              <a:rPr lang="cs-CZ" dirty="0" smtClean="0"/>
              <a:t>tvorba </a:t>
            </a:r>
            <a:r>
              <a:rPr lang="cs-CZ" dirty="0"/>
              <a:t>objednávek</a:t>
            </a:r>
          </a:p>
          <a:p>
            <a:r>
              <a:rPr lang="cs-CZ" dirty="0" smtClean="0"/>
              <a:t>sledování a vyřizování objednávek</a:t>
            </a:r>
          </a:p>
          <a:p>
            <a:r>
              <a:rPr lang="cs-CZ" dirty="0" smtClean="0"/>
              <a:t>příjem</a:t>
            </a:r>
            <a:r>
              <a:rPr lang="cs-CZ" dirty="0"/>
              <a:t>,  vykládka,  vybalování,  kontrola </a:t>
            </a:r>
            <a:endParaRPr lang="cs-CZ" dirty="0" smtClean="0"/>
          </a:p>
          <a:p>
            <a:pPr marL="114300" indent="0">
              <a:buNone/>
            </a:pPr>
            <a:endParaRPr lang="cs-CZ" b="1" dirty="0" smtClean="0"/>
          </a:p>
          <a:p>
            <a:pPr marL="114300" indent="0">
              <a:buNone/>
            </a:pPr>
            <a:r>
              <a:rPr lang="cs-CZ" b="1" dirty="0" smtClean="0"/>
              <a:t>Často se řeší centralizace správy a činností.</a:t>
            </a: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85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skladů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Skladování plní primárně </a:t>
            </a:r>
            <a:r>
              <a:rPr lang="cs-CZ" dirty="0"/>
              <a:t>funkce:</a:t>
            </a:r>
          </a:p>
          <a:p>
            <a:r>
              <a:rPr lang="cs-CZ" dirty="0" smtClean="0"/>
              <a:t>vyrovnávací</a:t>
            </a:r>
            <a:endParaRPr lang="cs-CZ" dirty="0"/>
          </a:p>
          <a:p>
            <a:r>
              <a:rPr lang="cs-CZ" dirty="0"/>
              <a:t>zabezpečovací.</a:t>
            </a:r>
          </a:p>
          <a:p>
            <a:endParaRPr lang="cs-CZ" dirty="0"/>
          </a:p>
          <a:p>
            <a:r>
              <a:rPr lang="cs-CZ" dirty="0"/>
              <a:t>Skladování může být:</a:t>
            </a:r>
          </a:p>
          <a:p>
            <a:r>
              <a:rPr lang="cs-CZ" dirty="0"/>
              <a:t>spekulativního charakteru,</a:t>
            </a:r>
          </a:p>
          <a:p>
            <a:r>
              <a:rPr lang="cs-CZ" dirty="0"/>
              <a:t>součást výrobního </a:t>
            </a:r>
            <a:r>
              <a:rPr lang="cs-CZ" dirty="0" smtClean="0"/>
              <a:t>procesu – výrobní skald, není typickým skladem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11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Plánování spotřeby</a:t>
            </a:r>
            <a:r>
              <a:rPr lang="cs-CZ" altLang="cs-CZ" sz="2400" dirty="0" smtClean="0"/>
              <a:t> je zjišťování: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druhu,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množství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altLang="cs-CZ" sz="2400" dirty="0" smtClean="0"/>
              <a:t>okamžiku spotřeby požadovaných materiálů.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Plánování nákupu</a:t>
            </a:r>
            <a:r>
              <a:rPr lang="cs-CZ" altLang="cs-CZ" sz="2400" dirty="0" smtClean="0"/>
              <a:t> má za úkol stanovit v souladu s plánem spotřeby: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objednací množství,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objednací dobu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výběr dodavatele materiálů</a:t>
            </a:r>
            <a:r>
              <a:rPr lang="cs-CZ" altLang="cs-CZ" sz="2400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 smtClean="0"/>
              <a:t>Dochází ke konfliktu cílů – potřeba co nejpřesnější a nejobsáhlejší plánování – roste ale nákladovost.</a:t>
            </a: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23107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b="1" smtClean="0"/>
              <a:t>Rozpiska</a:t>
            </a:r>
            <a:r>
              <a:rPr lang="cs-CZ" altLang="cs-CZ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= ústřední zdroj dat v materiálovém hospodářství podniku.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= seznam veškerých</a:t>
            </a:r>
          </a:p>
          <a:p>
            <a:pPr lvl="1" eaLnBrk="1" hangingPunct="1"/>
            <a:r>
              <a:rPr lang="cs-CZ" altLang="cs-CZ" smtClean="0"/>
              <a:t>surovin,</a:t>
            </a:r>
          </a:p>
          <a:p>
            <a:pPr lvl="1" eaLnBrk="1" hangingPunct="1"/>
            <a:r>
              <a:rPr lang="cs-CZ" altLang="cs-CZ" smtClean="0"/>
              <a:t>součástí a</a:t>
            </a:r>
          </a:p>
          <a:p>
            <a:pPr lvl="1" eaLnBrk="1" hangingPunct="1"/>
            <a:r>
              <a:rPr lang="cs-CZ" altLang="cs-CZ" smtClean="0"/>
              <a:t>sestav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smtClean="0"/>
              <a:t>potřebných pro výrobu určitého výrobku. 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200873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breakdown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3" y="1628800"/>
            <a:ext cx="7952018" cy="4752528"/>
          </a:xfrm>
        </p:spPr>
      </p:pic>
    </p:spTree>
    <p:extLst>
      <p:ext uri="{BB962C8B-B14F-4D97-AF65-F5344CB8AC3E}">
        <p14:creationId xmlns:p14="http://schemas.microsoft.com/office/powerpoint/2010/main" val="2355119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524125" cy="326707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38619"/>
            <a:ext cx="5092452" cy="50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6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54"/>
            <a:ext cx="5994538" cy="4248158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05" y="2036812"/>
            <a:ext cx="5819465" cy="4800600"/>
          </a:xfrm>
        </p:spPr>
      </p:pic>
    </p:spTree>
    <p:extLst>
      <p:ext uri="{BB962C8B-B14F-4D97-AF65-F5344CB8AC3E}">
        <p14:creationId xmlns:p14="http://schemas.microsoft.com/office/powerpoint/2010/main" val="384436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Cíl </a:t>
            </a:r>
            <a:r>
              <a:rPr lang="cs-CZ" sz="4000" dirty="0" smtClean="0"/>
              <a:t>zásobování a obsah přednášky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Udržet při životě výrobu při současné minimalizaci nákladů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Zásobování a jeho pozice v podniku</a:t>
            </a:r>
          </a:p>
          <a:p>
            <a:r>
              <a:rPr lang="cs-CZ" dirty="0" smtClean="0"/>
              <a:t>Plánování spotřeby, nákupu a skladování a jeho úkoly</a:t>
            </a:r>
            <a:endParaRPr lang="cs-CZ" dirty="0"/>
          </a:p>
          <a:p>
            <a:r>
              <a:rPr lang="cs-CZ" dirty="0" smtClean="0"/>
              <a:t>Optimální objednací množství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850358" cy="36584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37092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70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smtClean="0"/>
              <a:t>Diagram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007765" cy="4342403"/>
          </a:xfrm>
        </p:spPr>
      </p:pic>
    </p:spTree>
    <p:extLst>
      <p:ext uri="{BB962C8B-B14F-4D97-AF65-F5344CB8AC3E}">
        <p14:creationId xmlns:p14="http://schemas.microsoft.com/office/powerpoint/2010/main" val="3130488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analýza – pro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995936" y="1656995"/>
            <a:ext cx="3888432" cy="1728192"/>
            <a:chOff x="385" y="1385"/>
            <a:chExt cx="4989" cy="195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710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70 %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049" y="2860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5 %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85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10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20 %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049" y="2382"/>
              <a:ext cx="166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15 %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B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10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10 %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049" y="1903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80 % 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5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A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0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Kvantitativní podíl (v %)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049" y="1385"/>
              <a:ext cx="166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Hodnotový podíl (v %)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85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Skupina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85" y="1385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85" y="1903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85" y="2382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85" y="2860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85" y="3339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85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049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710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5374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</p:grpSp>
      <p:pic>
        <p:nvPicPr>
          <p:cNvPr id="28" name="obrázek 1" descr="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5" y="3501008"/>
            <a:ext cx="4459872" cy="29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 XYZ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ABC zobrazuje hodnotový podíl na obratu zásob</a:t>
            </a:r>
          </a:p>
          <a:p>
            <a:r>
              <a:rPr lang="cs-CZ" dirty="0" smtClean="0"/>
              <a:t>XYZ představuje četnost(pravidelnost) využití ve výrobě</a:t>
            </a:r>
          </a:p>
          <a:p>
            <a:endParaRPr lang="cs-CZ" dirty="0"/>
          </a:p>
          <a:p>
            <a:r>
              <a:rPr lang="cs-CZ" i="1" dirty="0"/>
              <a:t>X</a:t>
            </a:r>
            <a:r>
              <a:rPr lang="cs-CZ" dirty="0"/>
              <a:t> – skupiny položek s konstantní spotřebou (pouze příležitostné výkyvy) a tedy s vysokou predikční schopností</a:t>
            </a:r>
          </a:p>
          <a:p>
            <a:r>
              <a:rPr lang="cs-CZ" i="1" dirty="0"/>
              <a:t>Y </a:t>
            </a:r>
            <a:r>
              <a:rPr lang="cs-CZ" dirty="0"/>
              <a:t>– skupiny položek se silnějšími výkyvy ve spotřebě (střední predikční schopnost)</a:t>
            </a:r>
          </a:p>
          <a:p>
            <a:r>
              <a:rPr lang="cs-CZ" i="1" dirty="0"/>
              <a:t>Z </a:t>
            </a:r>
            <a:r>
              <a:rPr lang="cs-CZ" dirty="0"/>
              <a:t>– položky se zcela nepravidelnou spotřebou (vysoký stupeň nejistoty)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904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7121728" cy="2808311"/>
          </a:xfrm>
        </p:spPr>
      </p:pic>
      <p:sp>
        <p:nvSpPr>
          <p:cNvPr id="5" name="TextovéPole 4"/>
          <p:cNvSpPr txBox="1"/>
          <p:nvPr/>
        </p:nvSpPr>
        <p:spPr>
          <a:xfrm>
            <a:off x="5724128" y="19888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Řízení spotřebou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03648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Řízení poptávkou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20072" y="58052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Zúžení sortimentu, ladění zásob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449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" y="980728"/>
            <a:ext cx="9148680" cy="540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92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nákupu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1400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smtClean="0"/>
              <a:t>= přesné stanovení (u daného druhu materiálu):</a:t>
            </a:r>
          </a:p>
          <a:p>
            <a:pPr lvl="1" eaLnBrk="1" hangingPunct="1"/>
            <a:r>
              <a:rPr lang="cs-CZ" altLang="cs-CZ" sz="2400" smtClean="0"/>
              <a:t>dodacích lhůt,</a:t>
            </a:r>
          </a:p>
          <a:p>
            <a:pPr lvl="1" eaLnBrk="1" hangingPunct="1"/>
            <a:r>
              <a:rPr lang="cs-CZ" altLang="cs-CZ" sz="2400" smtClean="0"/>
              <a:t>dodacího množství,</a:t>
            </a:r>
          </a:p>
          <a:p>
            <a:pPr lvl="1" eaLnBrk="1" hangingPunct="1"/>
            <a:r>
              <a:rPr lang="cs-CZ" altLang="cs-CZ" sz="2400" smtClean="0"/>
              <a:t>příslušných dodavatelů.</a:t>
            </a:r>
          </a:p>
          <a:p>
            <a:pPr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cs-CZ" altLang="cs-CZ" sz="2400" b="1" smtClean="0"/>
              <a:t>Druhy nákupu</a:t>
            </a:r>
            <a:r>
              <a:rPr lang="cs-CZ" altLang="cs-CZ" sz="2400" smtClean="0"/>
              <a:t>:</a:t>
            </a:r>
          </a:p>
          <a:p>
            <a:pPr eaLnBrk="1" hangingPunct="1"/>
            <a:r>
              <a:rPr lang="cs-CZ" altLang="cs-CZ" sz="2400" smtClean="0"/>
              <a:t>příležitostný nákup,</a:t>
            </a:r>
          </a:p>
          <a:p>
            <a:pPr eaLnBrk="1" hangingPunct="1"/>
            <a:r>
              <a:rPr lang="cs-CZ" altLang="cs-CZ" sz="2400" smtClean="0"/>
              <a:t>výrobně synchronizovaný nákup,</a:t>
            </a:r>
          </a:p>
          <a:p>
            <a:pPr eaLnBrk="1" hangingPunct="1"/>
            <a:r>
              <a:rPr lang="cs-CZ" altLang="cs-CZ" sz="2400" smtClean="0"/>
              <a:t>nákup do zásoby.</a:t>
            </a:r>
          </a:p>
        </p:txBody>
      </p:sp>
    </p:spTree>
    <p:extLst>
      <p:ext uri="{BB962C8B-B14F-4D97-AF65-F5344CB8AC3E}">
        <p14:creationId xmlns:p14="http://schemas.microsoft.com/office/powerpoint/2010/main" val="110679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nákupu a dopravy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Výběr dodavatelů</a:t>
            </a:r>
            <a:r>
              <a:rPr lang="cs-CZ" altLang="cs-CZ" dirty="0" smtClean="0"/>
              <a:t>:</a:t>
            </a:r>
          </a:p>
          <a:p>
            <a:pPr eaLnBrk="1" hangingPunct="1"/>
            <a:r>
              <a:rPr lang="cs-CZ" altLang="cs-CZ" dirty="0" smtClean="0"/>
              <a:t>spolehlivost,</a:t>
            </a:r>
          </a:p>
          <a:p>
            <a:pPr eaLnBrk="1" hangingPunct="1"/>
            <a:r>
              <a:rPr lang="cs-CZ" altLang="cs-CZ" dirty="0" smtClean="0"/>
              <a:t>počet dodavatelů.</a:t>
            </a:r>
          </a:p>
          <a:p>
            <a:pPr eaLnBrk="1" hangingPunct="1">
              <a:spcBef>
                <a:spcPct val="120000"/>
              </a:spcBef>
              <a:buFont typeface="Wingdings" pitchFamily="2" charset="2"/>
              <a:buNone/>
            </a:pPr>
            <a:r>
              <a:rPr lang="cs-CZ" altLang="cs-CZ" b="1" dirty="0" smtClean="0"/>
              <a:t>Plánování dopravy</a:t>
            </a:r>
            <a:r>
              <a:rPr lang="cs-CZ" altLang="cs-CZ" dirty="0" smtClean="0"/>
              <a:t>:</a:t>
            </a:r>
          </a:p>
          <a:p>
            <a:pPr eaLnBrk="1" hangingPunct="1"/>
            <a:r>
              <a:rPr lang="cs-CZ" altLang="cs-CZ" dirty="0" err="1" smtClean="0"/>
              <a:t>dodavatelsky</a:t>
            </a:r>
            <a:r>
              <a:rPr lang="cs-CZ" altLang="cs-CZ" dirty="0" smtClean="0"/>
              <a:t>,</a:t>
            </a:r>
          </a:p>
          <a:p>
            <a:pPr eaLnBrk="1" hangingPunct="1"/>
            <a:r>
              <a:rPr lang="cs-CZ" altLang="cs-CZ" dirty="0" smtClean="0"/>
              <a:t>vlastní dopravou.</a:t>
            </a:r>
          </a:p>
        </p:txBody>
      </p:sp>
    </p:spTree>
    <p:extLst>
      <p:ext uri="{BB962C8B-B14F-4D97-AF65-F5344CB8AC3E}">
        <p14:creationId xmlns:p14="http://schemas.microsoft.com/office/powerpoint/2010/main" val="2035129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Rozhodnutí o skladování: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dlouhodobé,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krátkodobé.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Uspořádání skladu: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centrální sklad,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několik menších skladů na různých místech.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Centralizace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Decentralizace</a:t>
            </a:r>
          </a:p>
        </p:txBody>
      </p:sp>
    </p:spTree>
    <p:extLst>
      <p:ext uri="{BB962C8B-B14F-4D97-AF65-F5344CB8AC3E}">
        <p14:creationId xmlns:p14="http://schemas.microsoft.com/office/powerpoint/2010/main" val="571946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Logika zásobování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678137"/>
              </p:ext>
            </p:extLst>
          </p:nvPr>
        </p:nvGraphicFramePr>
        <p:xfrm>
          <a:off x="395536" y="1844824"/>
          <a:ext cx="7920881" cy="3888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5048"/>
                <a:gridCol w="2516651"/>
                <a:gridCol w="2919182"/>
              </a:tblGrid>
              <a:tr h="95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Pevné objednací množství „Q“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Proměnné objednací množství doplňované do výše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proměnných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Q: proměnný okamžik objednávky, pevné objednací množství „Q“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S: proměnný okamžik objednávky, objednávání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pevných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Q: pevný okamžik objednávky, pevné objednací množství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S: pevný okamžik objednávky, doplňování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2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budeme probírat?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7298" y="2273174"/>
            <a:ext cx="7164288" cy="3894292"/>
            <a:chOff x="0" y="754"/>
            <a:chExt cx="5760" cy="3221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1374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OPATŘO-VÁNÍ                  - krytí potřeb</a:t>
              </a: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2447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VÝROBA </a:t>
              </a:r>
            </a:p>
            <a:p>
              <a:pPr algn="ctr"/>
              <a:r>
                <a:rPr lang="cs-CZ" sz="1800" dirty="0" smtClean="0"/>
                <a:t>                         </a:t>
              </a:r>
              <a:r>
                <a:rPr lang="cs-CZ" sz="1800" dirty="0"/>
                <a:t>- výkony</a:t>
              </a:r>
            </a:p>
            <a:p>
              <a:pPr algn="ctr"/>
              <a:endParaRPr lang="cs-CZ" sz="1800" dirty="0">
                <a:latin typeface="Arial" charset="0"/>
              </a:endParaRP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515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ODBYT</a:t>
              </a:r>
            </a:p>
            <a:p>
              <a:pPr algn="ctr"/>
              <a:r>
                <a:rPr lang="cs-CZ" sz="1800" dirty="0" smtClean="0"/>
                <a:t>- </a:t>
              </a:r>
              <a:r>
                <a:rPr lang="cs-CZ" sz="1800" dirty="0"/>
                <a:t>uplatnění výkonů na trhu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4" y="936"/>
              <a:ext cx="281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800"/>
                <a:t>ŘÍZENÍ PODNIKU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0" y="1935"/>
              <a:ext cx="979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Opatřovací 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781" y="1935"/>
              <a:ext cx="866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Odbytové</a:t>
              </a:r>
            </a:p>
            <a:p>
              <a:pPr algn="ctr"/>
              <a:r>
                <a:rPr lang="cs-CZ" sz="1800" dirty="0" smtClean="0"/>
                <a:t>trhy</a:t>
              </a:r>
              <a:endParaRPr lang="cs-CZ" sz="180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3653"/>
              <a:ext cx="5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800"/>
                <a:t>Proces výrobního podniku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 rot="5400000">
              <a:off x="2118" y="1127"/>
              <a:ext cx="453" cy="107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2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16200000" flipH="1">
              <a:off x="3189" y="1126"/>
              <a:ext cx="453" cy="107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6" idx="0"/>
            </p:cNvCxnSpPr>
            <p:nvPr/>
          </p:nvCxnSpPr>
          <p:spPr bwMode="auto">
            <a:xfrm>
              <a:off x="2880" y="1435"/>
              <a:ext cx="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1178" y="243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2245" y="2614"/>
              <a:ext cx="2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3318" y="2614"/>
              <a:ext cx="1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10" idx="3"/>
              <a:endCxn id="5" idx="1"/>
            </p:cNvCxnSpPr>
            <p:nvPr/>
          </p:nvCxnSpPr>
          <p:spPr bwMode="auto">
            <a:xfrm flipV="1">
              <a:off x="979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4386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78" y="754"/>
              <a:ext cx="3402" cy="3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539552" y="3284984"/>
            <a:ext cx="3045701" cy="249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5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Japonsko vs. západ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Obrázek 3" descr="funkce_zaso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2074"/>
            <a:ext cx="82311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80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– vytížení skladu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smtClean="0"/>
              <a:t>Nejdůležitější </a:t>
            </a:r>
            <a:r>
              <a:rPr lang="cs-CZ" altLang="cs-CZ" sz="3000" b="1" smtClean="0"/>
              <a:t>systémy realizace nákupu</a:t>
            </a:r>
            <a:r>
              <a:rPr lang="cs-CZ" altLang="cs-CZ" sz="3000" smtClean="0"/>
              <a:t>:</a:t>
            </a:r>
          </a:p>
          <a:p>
            <a:pPr eaLnBrk="1" hangingPunct="1"/>
            <a:r>
              <a:rPr lang="cs-CZ" altLang="cs-CZ" sz="2800" smtClean="0"/>
              <a:t>systém signální hladiny zásob</a:t>
            </a:r>
          </a:p>
          <a:p>
            <a:pPr lvl="1" eaLnBrk="1" hangingPunct="1"/>
            <a:r>
              <a:rPr lang="cs-CZ" altLang="cs-CZ" sz="2400" smtClean="0"/>
              <a:t>stanoví se:</a:t>
            </a:r>
          </a:p>
          <a:p>
            <a:pPr lvl="2" eaLnBrk="1" hangingPunct="1"/>
            <a:r>
              <a:rPr lang="cs-CZ" altLang="cs-CZ" sz="2000" smtClean="0"/>
              <a:t>optimální objednací množství (pevné)</a:t>
            </a:r>
          </a:p>
          <a:p>
            <a:pPr lvl="2" eaLnBrk="1" hangingPunct="1"/>
            <a:r>
              <a:rPr lang="cs-CZ" altLang="cs-CZ" sz="2000" smtClean="0"/>
              <a:t>signální stav zásob na plánovací období</a:t>
            </a:r>
          </a:p>
          <a:p>
            <a:pPr lvl="1" eaLnBrk="1" hangingPunct="1"/>
            <a:r>
              <a:rPr lang="cs-CZ" altLang="cs-CZ" sz="2400" smtClean="0"/>
              <a:t>objednávkové intervaly jsou variabilní</a:t>
            </a:r>
          </a:p>
          <a:p>
            <a:pPr eaLnBrk="1" hangingPunct="1"/>
            <a:r>
              <a:rPr lang="cs-CZ" altLang="cs-CZ" sz="2800" smtClean="0"/>
              <a:t>systém dodávkového cyklu</a:t>
            </a:r>
          </a:p>
          <a:p>
            <a:pPr lvl="1" eaLnBrk="1" hangingPunct="1"/>
            <a:r>
              <a:rPr lang="cs-CZ" altLang="cs-CZ" sz="2400" smtClean="0"/>
              <a:t>stanoví se konstantní dodávkové intervaly</a:t>
            </a:r>
            <a:endParaRPr lang="cs-CZ" altLang="cs-CZ" sz="1000" smtClean="0"/>
          </a:p>
          <a:p>
            <a:pPr lvl="1" eaLnBrk="1" hangingPunct="1"/>
            <a:r>
              <a:rPr lang="cs-CZ" altLang="cs-CZ" sz="2400" smtClean="0"/>
              <a:t>objednací množství je proměnlivé</a:t>
            </a:r>
          </a:p>
        </p:txBody>
      </p:sp>
    </p:spTree>
    <p:extLst>
      <p:ext uri="{BB962C8B-B14F-4D97-AF65-F5344CB8AC3E}">
        <p14:creationId xmlns:p14="http://schemas.microsoft.com/office/powerpoint/2010/main" val="1756307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7"/>
          <p:cNvSpPr txBox="1">
            <a:spLocks noChangeArrowheads="1"/>
          </p:cNvSpPr>
          <p:nvPr/>
        </p:nvSpPr>
        <p:spPr bwMode="auto">
          <a:xfrm>
            <a:off x="428625" y="214313"/>
            <a:ext cx="750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dodávkového cyklu</a:t>
            </a:r>
          </a:p>
        </p:txBody>
      </p:sp>
      <p:sp>
        <p:nvSpPr>
          <p:cNvPr id="22531" name="TextovéPole 8"/>
          <p:cNvSpPr txBox="1">
            <a:spLocks noChangeArrowheads="1"/>
          </p:cNvSpPr>
          <p:nvPr/>
        </p:nvSpPr>
        <p:spPr bwMode="auto">
          <a:xfrm>
            <a:off x="500063" y="3429000"/>
            <a:ext cx="750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signální hladiny</a:t>
            </a:r>
          </a:p>
        </p:txBody>
      </p:sp>
      <p:pic>
        <p:nvPicPr>
          <p:cNvPr id="22532" name="Obrázek 9" descr="system signalni hladina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29063"/>
            <a:ext cx="67865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10" descr="system dodavkovy cyklu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67865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67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000" smtClean="0">
                <a:solidFill>
                  <a:schemeClr val="tx2">
                    <a:satMod val="130000"/>
                  </a:schemeClr>
                </a:solidFill>
              </a:rPr>
              <a:t>– zjištění optimálního objednacího množství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800" b="1" smtClean="0"/>
          </a:p>
          <a:p>
            <a:pPr eaLnBrk="1" hangingPunct="1">
              <a:buFont typeface="Wingdings" pitchFamily="2" charset="2"/>
              <a:buNone/>
            </a:pPr>
            <a:r>
              <a:rPr lang="cs-CZ" sz="3000" b="1" smtClean="0"/>
              <a:t>Celkové náklady nákupu</a:t>
            </a:r>
            <a:r>
              <a:rPr lang="cs-CZ" sz="3000" smtClean="0"/>
              <a:t> se skládají z:</a:t>
            </a:r>
          </a:p>
          <a:p>
            <a:pPr eaLnBrk="1" hangingPunct="1"/>
            <a:r>
              <a:rPr lang="cs-CZ" sz="3000" smtClean="0"/>
              <a:t>pořizovacích nákladů v užším smyslu,</a:t>
            </a:r>
          </a:p>
          <a:p>
            <a:pPr eaLnBrk="1" hangingPunct="1"/>
            <a:r>
              <a:rPr lang="cs-CZ" sz="3000" smtClean="0"/>
              <a:t>skladovacích nákladů a</a:t>
            </a:r>
          </a:p>
          <a:p>
            <a:pPr eaLnBrk="1" hangingPunct="1"/>
            <a:r>
              <a:rPr lang="cs-CZ" sz="3000" smtClean="0"/>
              <a:t>nákladů předčasného vyčerpání zásob.</a:t>
            </a:r>
          </a:p>
          <a:p>
            <a:pPr eaLnBrk="1" hangingPunct="1">
              <a:buFont typeface="Wingdings" pitchFamily="2" charset="2"/>
              <a:buNone/>
            </a:pPr>
            <a:endParaRPr lang="cs-CZ" sz="3000" smtClean="0"/>
          </a:p>
        </p:txBody>
      </p:sp>
    </p:spTree>
    <p:extLst>
      <p:ext uri="{BB962C8B-B14F-4D97-AF65-F5344CB8AC3E}">
        <p14:creationId xmlns:p14="http://schemas.microsoft.com/office/powerpoint/2010/main" val="779507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79512" y="533400"/>
            <a:ext cx="8181975" cy="5610225"/>
            <a:chOff x="318" y="336"/>
            <a:chExt cx="5154" cy="353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8" y="336"/>
              <a:ext cx="51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b="1" dirty="0"/>
                <a:t>Celkové pořizovací náklady</a:t>
              </a: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318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Pořizovací náklady                v užším smyslu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112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Skladovací náklady</a:t>
              </a: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897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 dirty="0"/>
                <a:t>Náklady z předčasného vyčerpání zásob</a:t>
              </a: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528" y="1662"/>
              <a:ext cx="1344" cy="8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Přímé pořizovací náklady (množství     x pořizovací cena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2316" y="1662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Prostorové náklady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322" y="22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Náklady na udržování zásob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2322" y="2871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Úrokové náklady</a:t>
              </a: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2322" y="3486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Ostatní náklady</a:t>
              </a: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128" y="16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Cenové rozdíly</a:t>
              </a: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128" y="2274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Smluvní pokuty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4128" y="2880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Ostatní náklady (ušlý zisk)</a:t>
              </a: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528" y="2775"/>
              <a:ext cx="1344" cy="8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Nepřímé pořizovací náklady </a:t>
              </a:r>
            </a:p>
            <a:p>
              <a:pPr algn="ctr"/>
              <a:r>
                <a:rPr lang="cs-CZ" sz="1800"/>
                <a:t>(fixní náklady objednávky)</a:t>
              </a:r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rot="10800000" flipV="1">
              <a:off x="1104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rot="10800000" flipV="1">
              <a:off x="4668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cxnSp>
          <p:nvCxnSpPr>
            <p:cNvPr id="32786" name="AutoShape 18"/>
            <p:cNvCxnSpPr>
              <a:cxnSpLocks noChangeShapeType="1"/>
              <a:stCxn id="32772" idx="2"/>
              <a:endCxn id="32783" idx="1"/>
            </p:cNvCxnSpPr>
            <p:nvPr/>
          </p:nvCxnSpPr>
          <p:spPr bwMode="auto">
            <a:xfrm rot="5400000">
              <a:off x="-74" y="2042"/>
              <a:ext cx="1772" cy="567"/>
            </a:xfrm>
            <a:prstGeom prst="bentConnector4">
              <a:avLst>
                <a:gd name="adj1" fmla="val 222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9"/>
            <p:cNvCxnSpPr>
              <a:cxnSpLocks noChangeShapeType="1"/>
              <a:stCxn id="32772" idx="2"/>
              <a:endCxn id="32775" idx="1"/>
            </p:cNvCxnSpPr>
            <p:nvPr/>
          </p:nvCxnSpPr>
          <p:spPr bwMode="auto">
            <a:xfrm rot="5400000">
              <a:off x="480" y="1488"/>
              <a:ext cx="663" cy="567"/>
            </a:xfrm>
            <a:prstGeom prst="bentConnector4">
              <a:avLst>
                <a:gd name="adj1" fmla="val 449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20"/>
            <p:cNvCxnSpPr>
              <a:cxnSpLocks noChangeShapeType="1"/>
              <a:stCxn id="32773" idx="2"/>
              <a:endCxn id="32776" idx="1"/>
            </p:cNvCxnSpPr>
            <p:nvPr/>
          </p:nvCxnSpPr>
          <p:spPr bwMode="auto">
            <a:xfrm rot="5400000">
              <a:off x="2396" y="1360"/>
              <a:ext cx="414" cy="573"/>
            </a:xfrm>
            <a:prstGeom prst="bentConnector4">
              <a:avLst>
                <a:gd name="adj1" fmla="val 722"/>
                <a:gd name="adj2" fmla="val 125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AutoShape 21"/>
            <p:cNvCxnSpPr>
              <a:cxnSpLocks noChangeShapeType="1"/>
            </p:cNvCxnSpPr>
            <p:nvPr/>
          </p:nvCxnSpPr>
          <p:spPr bwMode="auto">
            <a:xfrm rot="5400000">
              <a:off x="2106" y="1665"/>
              <a:ext cx="1017" cy="567"/>
            </a:xfrm>
            <a:prstGeom prst="bentConnector4">
              <a:avLst>
                <a:gd name="adj1" fmla="val -199"/>
                <a:gd name="adj2" fmla="val 1280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AutoShape 22"/>
            <p:cNvCxnSpPr>
              <a:cxnSpLocks noChangeShapeType="1"/>
            </p:cNvCxnSpPr>
            <p:nvPr/>
          </p:nvCxnSpPr>
          <p:spPr bwMode="auto">
            <a:xfrm rot="5400000">
              <a:off x="1803" y="1968"/>
              <a:ext cx="1623" cy="567"/>
            </a:xfrm>
            <a:prstGeom prst="bentConnector4">
              <a:avLst>
                <a:gd name="adj1" fmla="val -250"/>
                <a:gd name="adj2" fmla="val 12839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23"/>
            <p:cNvCxnSpPr>
              <a:cxnSpLocks noChangeShapeType="1"/>
            </p:cNvCxnSpPr>
            <p:nvPr/>
          </p:nvCxnSpPr>
          <p:spPr bwMode="auto">
            <a:xfrm rot="5400000">
              <a:off x="1478" y="2275"/>
              <a:ext cx="2238" cy="567"/>
            </a:xfrm>
            <a:prstGeom prst="bentConnector4">
              <a:avLst>
                <a:gd name="adj1" fmla="val -134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4"/>
            <p:cNvCxnSpPr>
              <a:cxnSpLocks noChangeShapeType="1"/>
              <a:stCxn id="32774" idx="2"/>
              <a:endCxn id="32780" idx="1"/>
            </p:cNvCxnSpPr>
            <p:nvPr/>
          </p:nvCxnSpPr>
          <p:spPr bwMode="auto">
            <a:xfrm rot="5400000">
              <a:off x="4192" y="1376"/>
              <a:ext cx="417" cy="546"/>
            </a:xfrm>
            <a:prstGeom prst="bentConnector4">
              <a:avLst>
                <a:gd name="adj1" fmla="val 477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AutoShape 25"/>
            <p:cNvCxnSpPr>
              <a:cxnSpLocks noChangeShapeType="1"/>
              <a:stCxn id="32774" idx="2"/>
              <a:endCxn id="32781" idx="1"/>
            </p:cNvCxnSpPr>
            <p:nvPr/>
          </p:nvCxnSpPr>
          <p:spPr bwMode="auto">
            <a:xfrm rot="5400000">
              <a:off x="3888" y="1680"/>
              <a:ext cx="1026" cy="546"/>
            </a:xfrm>
            <a:prstGeom prst="bentConnector4">
              <a:avLst>
                <a:gd name="adj1" fmla="val 292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AutoShape 26"/>
            <p:cNvCxnSpPr>
              <a:cxnSpLocks noChangeShapeType="1"/>
              <a:stCxn id="32774" idx="2"/>
              <a:endCxn id="32782" idx="1"/>
            </p:cNvCxnSpPr>
            <p:nvPr/>
          </p:nvCxnSpPr>
          <p:spPr bwMode="auto">
            <a:xfrm rot="5400000">
              <a:off x="3585" y="1983"/>
              <a:ext cx="1632" cy="546"/>
            </a:xfrm>
            <a:prstGeom prst="bentConnector4">
              <a:avLst>
                <a:gd name="adj1" fmla="val -245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2880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90726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Diagram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92"/>
          <a:stretch>
            <a:fillRect/>
          </a:stretch>
        </p:blipFill>
        <p:spPr bwMode="auto">
          <a:xfrm>
            <a:off x="539552" y="188640"/>
            <a:ext cx="770485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13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000" smtClean="0">
                <a:solidFill>
                  <a:schemeClr val="tx2">
                    <a:satMod val="130000"/>
                  </a:schemeClr>
                </a:solidFill>
              </a:rPr>
              <a:t>– zjištění optimálního objednacího množství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1500188" y="2017713"/>
            <a:ext cx="7454900" cy="1106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2000" smtClean="0"/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Základní model: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857500" y="3714750"/>
            <a:ext cx="471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m</a:t>
            </a:r>
            <a:r>
              <a:rPr lang="cs-CZ" baseline="-25000"/>
              <a:t>opt</a:t>
            </a:r>
            <a:r>
              <a:rPr lang="cs-CZ"/>
              <a:t> =                          =</a:t>
            </a:r>
          </a:p>
        </p:txBody>
      </p:sp>
      <p:graphicFrame>
        <p:nvGraphicFramePr>
          <p:cNvPr id="5734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31620"/>
              </p:ext>
            </p:extLst>
          </p:nvPr>
        </p:nvGraphicFramePr>
        <p:xfrm>
          <a:off x="1187624" y="4553744"/>
          <a:ext cx="6672263" cy="1066800"/>
        </p:xfrm>
        <a:graphic>
          <a:graphicData uri="http://schemas.openxmlformats.org/drawingml/2006/table">
            <a:tbl>
              <a:tblPr/>
              <a:tblGrid>
                <a:gridCol w="6672263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* roční spotřeba * fixní náklady objednávky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pořizovací cena ks * (úrok. sazba +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sazba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sklad.nákladů)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552376" y="48339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/>
              <a:t>=</a:t>
            </a: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4143375" y="3429000"/>
          <a:ext cx="18065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icture" r:id="rId3" imgW="1805760" imgH="1050120" progId="Word.Picture.8">
                  <p:embed/>
                </p:oleObj>
              </mc:Choice>
              <mc:Fallback>
                <p:oleObj name="Picture" r:id="rId3" imgW="1805760" imgH="1050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3429000"/>
                        <a:ext cx="18065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Line 16"/>
          <p:cNvSpPr>
            <a:spLocks noChangeShapeType="1"/>
          </p:cNvSpPr>
          <p:nvPr/>
        </p:nvSpPr>
        <p:spPr bwMode="auto">
          <a:xfrm flipV="1">
            <a:off x="958776" y="5174456"/>
            <a:ext cx="20637" cy="113507"/>
          </a:xfrm>
          <a:prstGeom prst="line">
            <a:avLst/>
          </a:prstGeom>
          <a:noFill/>
          <a:ln w="1333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0" name="Line 17"/>
          <p:cNvSpPr>
            <a:spLocks noChangeShapeType="1"/>
          </p:cNvSpPr>
          <p:nvPr/>
        </p:nvSpPr>
        <p:spPr bwMode="auto">
          <a:xfrm>
            <a:off x="1010816" y="5174457"/>
            <a:ext cx="58737" cy="331787"/>
          </a:xfrm>
          <a:prstGeom prst="line">
            <a:avLst/>
          </a:prstGeom>
          <a:noFill/>
          <a:ln w="266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1" name="Line 18"/>
          <p:cNvSpPr>
            <a:spLocks noChangeShapeType="1"/>
          </p:cNvSpPr>
          <p:nvPr/>
        </p:nvSpPr>
        <p:spPr bwMode="auto">
          <a:xfrm flipV="1">
            <a:off x="1084188" y="4618832"/>
            <a:ext cx="77788" cy="887412"/>
          </a:xfrm>
          <a:prstGeom prst="line">
            <a:avLst/>
          </a:prstGeom>
          <a:noFill/>
          <a:ln w="1333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2" name="Line 19"/>
          <p:cNvSpPr>
            <a:spLocks noChangeShapeType="1"/>
          </p:cNvSpPr>
          <p:nvPr/>
        </p:nvSpPr>
        <p:spPr bwMode="auto">
          <a:xfrm>
            <a:off x="1161976" y="4638676"/>
            <a:ext cx="6637337" cy="0"/>
          </a:xfrm>
          <a:prstGeom prst="line">
            <a:avLst/>
          </a:prstGeom>
          <a:noFill/>
          <a:ln w="1333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664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Obrázek 1" descr="EOQ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920337" cy="48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06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Optimální objednací množství (EOQ)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EOQ</a:t>
                </a:r>
              </a:p>
              <a:p>
                <a:r>
                  <a:rPr lang="cs-CZ" sz="1600" dirty="0" smtClean="0"/>
                  <a:t>c = náklady na výrobu nebo nákup jednotky (20Kč za kilo rýže)</a:t>
                </a:r>
              </a:p>
              <a:p>
                <a:r>
                  <a:rPr lang="cs-CZ" sz="1600" dirty="0" smtClean="0"/>
                  <a:t>Q = objednací množství</a:t>
                </a:r>
              </a:p>
              <a:p>
                <a:r>
                  <a:rPr lang="cs-CZ" sz="1600" dirty="0" smtClean="0"/>
                  <a:t>Q* = optimální objednací množství</a:t>
                </a:r>
              </a:p>
              <a:p>
                <a:r>
                  <a:rPr lang="cs-CZ" sz="1600" dirty="0" smtClean="0"/>
                  <a:t>D = spotřeba za jednotku času (rok)</a:t>
                </a:r>
              </a:p>
              <a:p>
                <a:r>
                  <a:rPr lang="cs-CZ" sz="1600" dirty="0" smtClean="0"/>
                  <a:t>K = náklady na objednání/seřízení dodávky (benzín do </a:t>
                </a:r>
                <a:r>
                  <a:rPr lang="cs-CZ" sz="1600" dirty="0" err="1" smtClean="0"/>
                  <a:t>rýžokamionu</a:t>
                </a:r>
                <a:r>
                  <a:rPr lang="cs-CZ" sz="1600" dirty="0" smtClean="0"/>
                  <a:t>)</a:t>
                </a:r>
              </a:p>
              <a:p>
                <a:r>
                  <a:rPr lang="cs-CZ" sz="1600" dirty="0" smtClean="0"/>
                  <a:t>h = náklady na držení 1 kila rýže (sklad, alternativní náklady, chlazení, pojištění)</a:t>
                </a:r>
              </a:p>
              <a:p>
                <a:r>
                  <a:rPr lang="cs-CZ" dirty="0" smtClean="0"/>
                  <a:t>TC = c*D + D*K/Q + h*Q/2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den>
                        </m:f>
                      </m:e>
                    </m:rad>
                  </m:oMath>
                </a14:m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9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Hodnotový řetězec - Porter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056783" cy="4878001"/>
          </a:xfrm>
        </p:spPr>
      </p:pic>
      <p:sp>
        <p:nvSpPr>
          <p:cNvPr id="5" name="Obdélník 4"/>
          <p:cNvSpPr/>
          <p:nvPr/>
        </p:nvSpPr>
        <p:spPr>
          <a:xfrm>
            <a:off x="1187624" y="3284984"/>
            <a:ext cx="59766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59632" y="4005064"/>
            <a:ext cx="864096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všechno opatřujeme?</a:t>
            </a:r>
            <a:endParaRPr lang="cs-CZ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36575" y="1630740"/>
            <a:ext cx="7760907" cy="4897059"/>
            <a:chOff x="385" y="831"/>
            <a:chExt cx="4627" cy="2962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8" y="831"/>
              <a:ext cx="3538" cy="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Všeobecné objekty opatřování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381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 dirty="0"/>
                <a:t>Hmotné statky (zboží)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75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/>
                <a:t>Finanční prostředky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832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/>
                <a:t>Personál</a:t>
              </a:r>
            </a:p>
          </p:txBody>
        </p:sp>
        <p:sp>
          <p:nvSpPr>
            <p:cNvPr id="14" name="Rectangle 8"/>
            <p:cNvSpPr>
              <a:spLocks noChangeAspect="1" noChangeArrowheads="1"/>
            </p:cNvSpPr>
            <p:nvPr/>
          </p:nvSpPr>
          <p:spPr bwMode="auto">
            <a:xfrm>
              <a:off x="521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peníze</a:t>
              </a:r>
            </a:p>
          </p:txBody>
        </p:sp>
        <p:sp>
          <p:nvSpPr>
            <p:cNvPr id="15" name="Rectangle 9"/>
            <p:cNvSpPr>
              <a:spLocks noChangeAspect="1" noChangeArrowheads="1"/>
            </p:cNvSpPr>
            <p:nvPr/>
          </p:nvSpPr>
          <p:spPr bwMode="auto">
            <a:xfrm>
              <a:off x="1565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úvěry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2881" y="2184"/>
              <a:ext cx="1134" cy="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 dirty="0"/>
                <a:t>Dispoziční/dispozitivní/řídící práce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4060" y="2185"/>
              <a:ext cx="952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Prováděcí/výkonná práce</a:t>
              </a:r>
            </a:p>
          </p:txBody>
        </p:sp>
        <p:sp>
          <p:nvSpPr>
            <p:cNvPr id="18" name="Rectangle 12"/>
            <p:cNvSpPr>
              <a:spLocks noChangeAspect="1" noChangeArrowheads="1"/>
            </p:cNvSpPr>
            <p:nvPr/>
          </p:nvSpPr>
          <p:spPr bwMode="auto">
            <a:xfrm>
              <a:off x="703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200" b="1"/>
                <a:t>provozní prostředky (HIM)</a:t>
              </a:r>
            </a:p>
          </p:txBody>
        </p:sp>
        <p:sp>
          <p:nvSpPr>
            <p:cNvPr id="19" name="Rectangle 13"/>
            <p:cNvSpPr>
              <a:spLocks noChangeAspect="1" noChangeArrowheads="1"/>
            </p:cNvSpPr>
            <p:nvPr/>
          </p:nvSpPr>
          <p:spPr bwMode="auto">
            <a:xfrm>
              <a:off x="1882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materiál</a:t>
              </a:r>
            </a:p>
          </p:txBody>
        </p:sp>
        <p:sp>
          <p:nvSpPr>
            <p:cNvPr id="20" name="Rectangle 14"/>
            <p:cNvSpPr>
              <a:spLocks noChangeAspect="1" noChangeArrowheads="1"/>
            </p:cNvSpPr>
            <p:nvPr/>
          </p:nvSpPr>
          <p:spPr bwMode="auto">
            <a:xfrm>
              <a:off x="306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cizí služby</a:t>
              </a:r>
            </a:p>
          </p:txBody>
        </p:sp>
        <p:sp>
          <p:nvSpPr>
            <p:cNvPr id="21" name="Rectangle 15"/>
            <p:cNvSpPr>
              <a:spLocks noChangeAspect="1" noChangeArrowheads="1"/>
            </p:cNvSpPr>
            <p:nvPr/>
          </p:nvSpPr>
          <p:spPr bwMode="auto">
            <a:xfrm>
              <a:off x="424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obchodní zboží</a:t>
              </a:r>
            </a:p>
          </p:txBody>
        </p:sp>
        <p:sp>
          <p:nvSpPr>
            <p:cNvPr id="22" name="Rectangle 16"/>
            <p:cNvSpPr>
              <a:spLocks noChangeAspect="1" noChangeArrowheads="1"/>
            </p:cNvSpPr>
            <p:nvPr/>
          </p:nvSpPr>
          <p:spPr bwMode="auto">
            <a:xfrm>
              <a:off x="3379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polotovary</a:t>
              </a:r>
            </a:p>
          </p:txBody>
        </p:sp>
        <p:sp>
          <p:nvSpPr>
            <p:cNvPr id="23" name="Rectangle 17"/>
            <p:cNvSpPr>
              <a:spLocks noChangeAspect="1" noChangeArrowheads="1"/>
            </p:cNvSpPr>
            <p:nvPr/>
          </p:nvSpPr>
          <p:spPr bwMode="auto">
            <a:xfrm>
              <a:off x="2381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provozní materiál</a:t>
              </a:r>
            </a:p>
          </p:txBody>
        </p:sp>
        <p:sp>
          <p:nvSpPr>
            <p:cNvPr id="24" name="Rectangle 18"/>
            <p:cNvSpPr>
              <a:spLocks noChangeAspect="1" noChangeArrowheads="1"/>
            </p:cNvSpPr>
            <p:nvPr/>
          </p:nvSpPr>
          <p:spPr bwMode="auto">
            <a:xfrm>
              <a:off x="1382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cs-CZ" sz="1400"/>
                <a:t>pomocný materiál</a:t>
              </a:r>
            </a:p>
          </p:txBody>
        </p:sp>
        <p:sp>
          <p:nvSpPr>
            <p:cNvPr id="25" name="Rectangle 19"/>
            <p:cNvSpPr>
              <a:spLocks noChangeAspect="1" noChangeArrowheads="1"/>
            </p:cNvSpPr>
            <p:nvPr/>
          </p:nvSpPr>
          <p:spPr bwMode="auto">
            <a:xfrm>
              <a:off x="385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základní materiál</a:t>
              </a:r>
            </a:p>
          </p:txBody>
        </p:sp>
        <p:cxnSp>
          <p:nvCxnSpPr>
            <p:cNvPr id="26" name="AutoShape 20"/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rot="5400000">
              <a:off x="1973" y="641"/>
              <a:ext cx="363" cy="14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1"/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rot="16200000" flipH="1">
              <a:off x="3401" y="618"/>
              <a:ext cx="363" cy="145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2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>
              <a:off x="2857" y="1162"/>
              <a:ext cx="1" cy="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3"/>
            <p:cNvCxnSpPr>
              <a:cxnSpLocks noChangeShapeType="1"/>
              <a:stCxn id="11" idx="2"/>
              <a:endCxn id="18" idx="0"/>
            </p:cNvCxnSpPr>
            <p:nvPr/>
          </p:nvCxnSpPr>
          <p:spPr bwMode="auto">
            <a:xfrm rot="5400000">
              <a:off x="1475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4"/>
            <p:cNvCxnSpPr>
              <a:cxnSpLocks noChangeShapeType="1"/>
              <a:stCxn id="11" idx="2"/>
              <a:endCxn id="19" idx="0"/>
            </p:cNvCxnSpPr>
            <p:nvPr/>
          </p:nvCxnSpPr>
          <p:spPr bwMode="auto">
            <a:xfrm rot="5400000">
              <a:off x="2064" y="2092"/>
              <a:ext cx="998" cy="590"/>
            </a:xfrm>
            <a:prstGeom prst="bentConnector3">
              <a:avLst>
                <a:gd name="adj1" fmla="val 7665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5"/>
            <p:cNvCxnSpPr>
              <a:cxnSpLocks noChangeShapeType="1"/>
              <a:stCxn id="11" idx="2"/>
              <a:endCxn id="20" idx="0"/>
            </p:cNvCxnSpPr>
            <p:nvPr/>
          </p:nvCxnSpPr>
          <p:spPr bwMode="auto">
            <a:xfrm rot="16200000" flipH="1">
              <a:off x="2654" y="2092"/>
              <a:ext cx="998" cy="58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6"/>
            <p:cNvCxnSpPr>
              <a:cxnSpLocks noChangeShapeType="1"/>
              <a:stCxn id="11" idx="2"/>
              <a:endCxn id="21" idx="0"/>
            </p:cNvCxnSpPr>
            <p:nvPr/>
          </p:nvCxnSpPr>
          <p:spPr bwMode="auto">
            <a:xfrm rot="16200000" flipH="1">
              <a:off x="3244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7"/>
            <p:cNvCxnSpPr>
              <a:cxnSpLocks noChangeShapeType="1"/>
              <a:stCxn id="12" idx="2"/>
              <a:endCxn id="14" idx="0"/>
            </p:cNvCxnSpPr>
            <p:nvPr/>
          </p:nvCxnSpPr>
          <p:spPr bwMode="auto">
            <a:xfrm rot="5400000">
              <a:off x="1032" y="1763"/>
              <a:ext cx="296" cy="545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28"/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 rot="16200000" flipH="1">
              <a:off x="1554" y="1786"/>
              <a:ext cx="296" cy="499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9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rot="5400000">
              <a:off x="3730" y="1606"/>
              <a:ext cx="296" cy="8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0"/>
            <p:cNvCxnSpPr>
              <a:cxnSpLocks noChangeShapeType="1"/>
              <a:stCxn id="13" idx="2"/>
              <a:endCxn id="17" idx="0"/>
            </p:cNvCxnSpPr>
            <p:nvPr/>
          </p:nvCxnSpPr>
          <p:spPr bwMode="auto">
            <a:xfrm rot="16200000" flipH="1">
              <a:off x="4274" y="1923"/>
              <a:ext cx="297" cy="2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1"/>
            <p:cNvCxnSpPr>
              <a:cxnSpLocks noChangeShapeType="1"/>
              <a:stCxn id="19" idx="2"/>
              <a:endCxn id="24" idx="0"/>
            </p:cNvCxnSpPr>
            <p:nvPr/>
          </p:nvCxnSpPr>
          <p:spPr bwMode="auto">
            <a:xfrm rot="5400000">
              <a:off x="1857" y="3090"/>
              <a:ext cx="321" cy="500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19" idx="2"/>
              <a:endCxn id="25" idx="0"/>
            </p:cNvCxnSpPr>
            <p:nvPr/>
          </p:nvCxnSpPr>
          <p:spPr bwMode="auto">
            <a:xfrm rot="5400000">
              <a:off x="1359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3"/>
            <p:cNvCxnSpPr>
              <a:cxnSpLocks noChangeShapeType="1"/>
              <a:stCxn id="19" idx="2"/>
              <a:endCxn id="23" idx="0"/>
            </p:cNvCxnSpPr>
            <p:nvPr/>
          </p:nvCxnSpPr>
          <p:spPr bwMode="auto">
            <a:xfrm rot="16200000" flipH="1">
              <a:off x="2357" y="3090"/>
              <a:ext cx="321" cy="499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4"/>
            <p:cNvCxnSpPr>
              <a:cxnSpLocks noChangeShapeType="1"/>
              <a:stCxn id="19" idx="2"/>
              <a:endCxn id="22" idx="0"/>
            </p:cNvCxnSpPr>
            <p:nvPr/>
          </p:nvCxnSpPr>
          <p:spPr bwMode="auto">
            <a:xfrm rot="16200000" flipH="1">
              <a:off x="2856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87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Vstupy a výstupy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Opatřovací trh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09600" indent="-609600"/>
            <a:r>
              <a:rPr lang="cs-CZ" altLang="cs-CZ" sz="2800" dirty="0" smtClean="0"/>
              <a:t>výrobní </a:t>
            </a:r>
            <a:r>
              <a:rPr lang="cs-CZ" altLang="cs-CZ" sz="2800" dirty="0"/>
              <a:t>faktory</a:t>
            </a:r>
          </a:p>
          <a:p>
            <a:pPr marL="990600" lvl="1" indent="-533400"/>
            <a:r>
              <a:rPr lang="cs-CZ" altLang="cs-CZ" sz="2400" dirty="0"/>
              <a:t>práci</a:t>
            </a:r>
          </a:p>
          <a:p>
            <a:pPr marL="990600" lvl="1" indent="-533400"/>
            <a:r>
              <a:rPr lang="cs-CZ" altLang="cs-CZ" sz="2400" dirty="0"/>
              <a:t>HIM</a:t>
            </a:r>
          </a:p>
          <a:p>
            <a:pPr marL="990600" lvl="1" indent="-533400"/>
            <a:r>
              <a:rPr lang="cs-CZ" altLang="cs-CZ" sz="2400" dirty="0"/>
              <a:t>materiál</a:t>
            </a:r>
          </a:p>
          <a:p>
            <a:pPr marL="609600" indent="-609600">
              <a:spcBef>
                <a:spcPct val="30000"/>
              </a:spcBef>
            </a:pPr>
            <a:r>
              <a:rPr lang="cs-CZ" altLang="cs-CZ" sz="2800" dirty="0"/>
              <a:t>peněžní kapitál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Odbytový trh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cs-CZ" dirty="0"/>
              <a:t> výrobky (zboží)</a:t>
            </a:r>
          </a:p>
          <a:p>
            <a:pPr>
              <a:spcBef>
                <a:spcPct val="30000"/>
              </a:spcBef>
            </a:pPr>
            <a:r>
              <a:rPr lang="cs-CZ" altLang="cs-CZ" dirty="0"/>
              <a:t>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54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Oblasti a úkoly nákupu a skladování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1400" dirty="0" smtClean="0"/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cs-CZ" sz="3000" dirty="0" smtClean="0"/>
              <a:t>v každém podniku jsou 3 místa pořizování :</a:t>
            </a:r>
          </a:p>
          <a:p>
            <a:pPr eaLnBrk="1" hangingPunct="1"/>
            <a:r>
              <a:rPr lang="cs-CZ" sz="2800" dirty="0" smtClean="0"/>
              <a:t>personální oddělení</a:t>
            </a:r>
          </a:p>
          <a:p>
            <a:pPr eaLnBrk="1" hangingPunct="1"/>
            <a:r>
              <a:rPr lang="cs-CZ" sz="2800" dirty="0" smtClean="0"/>
              <a:t>finanční oddělení</a:t>
            </a:r>
          </a:p>
          <a:p>
            <a:pPr eaLnBrk="1" hangingPunct="1"/>
            <a:r>
              <a:rPr lang="cs-CZ" sz="2800" dirty="0" smtClean="0"/>
              <a:t>nákupní oddělení</a:t>
            </a:r>
          </a:p>
        </p:txBody>
      </p:sp>
    </p:spTree>
    <p:extLst>
      <p:ext uri="{BB962C8B-B14F-4D97-AF65-F5344CB8AC3E}">
        <p14:creationId xmlns:p14="http://schemas.microsoft.com/office/powerpoint/2010/main" val="1475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Úrovně nákupu a řízení zásobování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Strategický nákup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Taktický nákup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Operativní nákup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189356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6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Zásobování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Pořizování, obstarávání </a:t>
            </a:r>
            <a:r>
              <a:rPr lang="cs-CZ" sz="2000" dirty="0" smtClean="0"/>
              <a:t>- </a:t>
            </a:r>
            <a:r>
              <a:rPr lang="cs-CZ" sz="2000" dirty="0" smtClean="0"/>
              <a:t>získávání vstupů různého charakteru pro různé potřeby podniku a podnikových procesů a aktivit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Nákup </a:t>
            </a:r>
            <a:r>
              <a:rPr lang="cs-CZ" sz="2000" dirty="0" smtClean="0"/>
              <a:t>– proces získávání zboží, komodit, materiálů a služeb pro jejich další využití a naplnění podnikových cílů (účel: opětovný následný prodej; pro spotřebu nebo přepracování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Zásobování </a:t>
            </a:r>
            <a:r>
              <a:rPr lang="cs-CZ" sz="2000" dirty="0" smtClean="0"/>
              <a:t>– procesy spojené s manipulací se vstupy materiální povahy („materiálový management“) u vstupu do podniku a v </a:t>
            </a:r>
            <a:r>
              <a:rPr lang="cs-CZ" sz="2000" dirty="0" smtClean="0"/>
              <a:t>vnitropodnikových podnikových </a:t>
            </a:r>
            <a:r>
              <a:rPr lang="cs-CZ" sz="2000" dirty="0" smtClean="0"/>
              <a:t>tocích</a:t>
            </a:r>
            <a:r>
              <a:rPr lang="cs-CZ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Doprava vs. přeprava</a:t>
            </a:r>
          </a:p>
          <a:p>
            <a:pPr algn="just">
              <a:lnSpc>
                <a:spcPct val="80000"/>
              </a:lnSpc>
            </a:pPr>
            <a:r>
              <a:rPr lang="cs-CZ" sz="2000" dirty="0"/>
              <a:t>Přeprava je pojem pro cílevědomé přemístění osob, nákladu či zvířat dopravními prostředky z místa A do místa B po dopravních komunikacích za účelem zisku. Je produktem dopravy. Vykonavatelem přepravy je dopravce, objednavatel se nazývá přepravce. Ten s dopravcem uzavírá přepravní smlouvu</a:t>
            </a:r>
            <a:r>
              <a:rPr lang="cs-CZ" sz="2000" dirty="0" smtClean="0"/>
              <a:t>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86717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851</TotalTime>
  <Words>1108</Words>
  <Application>Microsoft Office PowerPoint</Application>
  <PresentationFormat>Předvádění na obrazovce (4:3)</PresentationFormat>
  <Paragraphs>251</Paragraphs>
  <Slides>38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Sousedství</vt:lpstr>
      <vt:lpstr>Picture</vt:lpstr>
      <vt:lpstr>Nauka o podniku</vt:lpstr>
      <vt:lpstr>Cíl zásobování a obsah přednášky</vt:lpstr>
      <vt:lpstr>Co budeme probírat?</vt:lpstr>
      <vt:lpstr>Hodnotový řetězec - Porter</vt:lpstr>
      <vt:lpstr>Co všechno opatřujeme?</vt:lpstr>
      <vt:lpstr>Vstupy a výstupy</vt:lpstr>
      <vt:lpstr>Oblasti a úkoly nákupu a skladování</vt:lpstr>
      <vt:lpstr>Úrovně nákupu a řízení zásobování</vt:lpstr>
      <vt:lpstr>Zásobování</vt:lpstr>
      <vt:lpstr>Strategický nákup a jeho úkoly</vt:lpstr>
      <vt:lpstr>Porterův model 5 sil - dodavatelé</vt:lpstr>
      <vt:lpstr>Strategický nákup a jeho úkoly</vt:lpstr>
      <vt:lpstr>Taktický a operativní nákup a jeho úkoly</vt:lpstr>
      <vt:lpstr>Plánování skladů</vt:lpstr>
      <vt:lpstr>Plánování spotřeby a nákupu</vt:lpstr>
      <vt:lpstr>Plánování spotřeby a nákupu</vt:lpstr>
      <vt:lpstr>Product breakdown structure</vt:lpstr>
      <vt:lpstr>Exploded view drawing</vt:lpstr>
      <vt:lpstr>Prezentace aplikace PowerPoint</vt:lpstr>
      <vt:lpstr>Exploded view drawing</vt:lpstr>
      <vt:lpstr>Product Flow Diagram</vt:lpstr>
      <vt:lpstr>ABC analýza – pro plánování</vt:lpstr>
      <vt:lpstr>ABC XYZ analýza</vt:lpstr>
      <vt:lpstr>Prezentace aplikace PowerPoint</vt:lpstr>
      <vt:lpstr>Prezentace aplikace PowerPoint</vt:lpstr>
      <vt:lpstr>Plánování nákupu</vt:lpstr>
      <vt:lpstr>Plánování nákupu a dopravy</vt:lpstr>
      <vt:lpstr>Plánování skladového hospodářství</vt:lpstr>
      <vt:lpstr>Logika zásobování</vt:lpstr>
      <vt:lpstr>Japonsko vs. západ</vt:lpstr>
      <vt:lpstr>Plánování skladového hospodářství  – vytížení skladu</vt:lpstr>
      <vt:lpstr>Prezentace aplikace PowerPoint</vt:lpstr>
      <vt:lpstr>Plánování skladového hospodářství  – zjištění optimálního objednacího množství</vt:lpstr>
      <vt:lpstr>Prezentace aplikace PowerPoint</vt:lpstr>
      <vt:lpstr>Prezentace aplikace PowerPoint</vt:lpstr>
      <vt:lpstr>Plánování skladového hospodářství  – zjištění optimálního objednacího množství</vt:lpstr>
      <vt:lpstr>Prezentace aplikace PowerPoint</vt:lpstr>
      <vt:lpstr>Optimální objednací množství (EOQ)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</dc:title>
  <cp:lastModifiedBy>Mikuš Petr</cp:lastModifiedBy>
  <cp:revision>41</cp:revision>
  <cp:lastPrinted>2014-02-27T08:15:48Z</cp:lastPrinted>
  <dcterms:modified xsi:type="dcterms:W3CDTF">2014-02-27T08:16:30Z</dcterms:modified>
</cp:coreProperties>
</file>