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71"/>
  </p:notesMasterIdLst>
  <p:sldIdLst>
    <p:sldId id="503" r:id="rId2"/>
    <p:sldId id="504" r:id="rId3"/>
    <p:sldId id="505" r:id="rId4"/>
    <p:sldId id="506" r:id="rId5"/>
    <p:sldId id="525" r:id="rId6"/>
    <p:sldId id="531" r:id="rId7"/>
    <p:sldId id="573" r:id="rId8"/>
    <p:sldId id="575" r:id="rId9"/>
    <p:sldId id="507" r:id="rId10"/>
    <p:sldId id="508" r:id="rId11"/>
    <p:sldId id="557" r:id="rId12"/>
    <p:sldId id="582" r:id="rId13"/>
    <p:sldId id="580" r:id="rId14"/>
    <p:sldId id="509" r:id="rId15"/>
    <p:sldId id="519" r:id="rId16"/>
    <p:sldId id="520" r:id="rId17"/>
    <p:sldId id="510" r:id="rId18"/>
    <p:sldId id="602" r:id="rId19"/>
    <p:sldId id="601" r:id="rId20"/>
    <p:sldId id="547" r:id="rId21"/>
    <p:sldId id="583" r:id="rId22"/>
    <p:sldId id="584" r:id="rId23"/>
    <p:sldId id="585" r:id="rId24"/>
    <p:sldId id="586" r:id="rId25"/>
    <p:sldId id="512" r:id="rId26"/>
    <p:sldId id="513" r:id="rId27"/>
    <p:sldId id="514" r:id="rId28"/>
    <p:sldId id="515" r:id="rId29"/>
    <p:sldId id="578" r:id="rId30"/>
    <p:sldId id="516" r:id="rId31"/>
    <p:sldId id="517" r:id="rId32"/>
    <p:sldId id="595" r:id="rId33"/>
    <p:sldId id="518" r:id="rId34"/>
    <p:sldId id="521" r:id="rId35"/>
    <p:sldId id="572" r:id="rId36"/>
    <p:sldId id="522" r:id="rId37"/>
    <p:sldId id="532" r:id="rId38"/>
    <p:sldId id="600" r:id="rId39"/>
    <p:sldId id="599" r:id="rId40"/>
    <p:sldId id="533" r:id="rId41"/>
    <p:sldId id="534" r:id="rId42"/>
    <p:sldId id="535" r:id="rId43"/>
    <p:sldId id="546" r:id="rId44"/>
    <p:sldId id="555" r:id="rId45"/>
    <p:sldId id="560" r:id="rId46"/>
    <p:sldId id="589" r:id="rId47"/>
    <p:sldId id="587" r:id="rId48"/>
    <p:sldId id="536" r:id="rId49"/>
    <p:sldId id="537" r:id="rId50"/>
    <p:sldId id="540" r:id="rId51"/>
    <p:sldId id="539" r:id="rId52"/>
    <p:sldId id="588" r:id="rId53"/>
    <p:sldId id="553" r:id="rId54"/>
    <p:sldId id="590" r:id="rId55"/>
    <p:sldId id="551" r:id="rId56"/>
    <p:sldId id="552" r:id="rId57"/>
    <p:sldId id="545" r:id="rId58"/>
    <p:sldId id="558" r:id="rId59"/>
    <p:sldId id="564" r:id="rId60"/>
    <p:sldId id="568" r:id="rId61"/>
    <p:sldId id="592" r:id="rId62"/>
    <p:sldId id="593" r:id="rId63"/>
    <p:sldId id="569" r:id="rId64"/>
    <p:sldId id="570" r:id="rId65"/>
    <p:sldId id="596" r:id="rId66"/>
    <p:sldId id="597" r:id="rId67"/>
    <p:sldId id="598" r:id="rId68"/>
    <p:sldId id="603" r:id="rId69"/>
    <p:sldId id="594" r:id="rId70"/>
  </p:sldIdLst>
  <p:sldSz cx="9144000" cy="6858000" type="screen4x3"/>
  <p:notesSz cx="6858000" cy="9144000"/>
  <p:defaultTextStyle>
    <a:defPPr>
      <a:defRPr lang="cs-CZ"/>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1240" autoAdjust="0"/>
  </p:normalViewPr>
  <p:slideViewPr>
    <p:cSldViewPr>
      <p:cViewPr>
        <p:scale>
          <a:sx n="70" d="100"/>
          <a:sy n="70" d="100"/>
        </p:scale>
        <p:origin x="-110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642084-031C-4B35-94EC-5FE1BA23EF3F}" type="slidenum">
              <a:rPr lang="cs-CZ"/>
              <a:pPr>
                <a:defRPr/>
              </a:pPr>
              <a:t>‹#›</a:t>
            </a:fld>
            <a:endParaRPr lang="cs-CZ"/>
          </a:p>
        </p:txBody>
      </p:sp>
    </p:spTree>
    <p:extLst>
      <p:ext uri="{BB962C8B-B14F-4D97-AF65-F5344CB8AC3E}">
        <p14:creationId xmlns:p14="http://schemas.microsoft.com/office/powerpoint/2010/main" val="125636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w="12700" cap="flat">
            <a:solidFill>
              <a:schemeClr val="tx1"/>
            </a:solidFill>
          </a:ln>
        </p:spPr>
      </p:sp>
      <p:sp>
        <p:nvSpPr>
          <p:cNvPr id="74755" name="Rectangle 3"/>
          <p:cNvSpPr>
            <a:spLocks noChangeArrowheads="1"/>
          </p:cNvSpPr>
          <p:nvPr/>
        </p:nvSpPr>
        <p:spPr bwMode="auto">
          <a:xfrm>
            <a:off x="38100" y="3052763"/>
            <a:ext cx="6653213"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spcBef>
                <a:spcPct val="30000"/>
              </a:spcBef>
            </a:pPr>
            <a:r>
              <a:rPr lang="en-US" altLang="cs-CZ" sz="1600" b="1">
                <a:solidFill>
                  <a:srgbClr val="000000"/>
                </a:solidFill>
              </a:rPr>
              <a:t>Summary Overview</a:t>
            </a:r>
            <a:endParaRPr lang="en-US" altLang="cs-CZ" sz="1400" b="1">
              <a:solidFill>
                <a:srgbClr val="000000"/>
              </a:solidFill>
            </a:endParaRPr>
          </a:p>
          <a:p>
            <a:pPr eaLnBrk="1" hangingPunct="1">
              <a:lnSpc>
                <a:spcPct val="90000"/>
              </a:lnSpc>
              <a:spcBef>
                <a:spcPct val="30000"/>
              </a:spcBef>
            </a:pPr>
            <a:r>
              <a:rPr lang="en-US" altLang="cs-CZ" sz="1400">
                <a:solidFill>
                  <a:srgbClr val="000000"/>
                </a:solidFill>
              </a:rPr>
              <a:t>New products can be anything that in any way provides the company with another way to meet customer needs.  This includes totally new inventions and simple color changes in existing products.  Canada limits claims of “newness” to twelve months.  Because new product success is important to companies seeking growth, most firms formalize the new- product development process.</a:t>
            </a:r>
            <a:endParaRPr lang="en-US" altLang="cs-CZ" sz="1400" b="1">
              <a:solidFill>
                <a:srgbClr val="000000"/>
              </a:solidFill>
            </a:endParaRPr>
          </a:p>
          <a:p>
            <a:pPr eaLnBrk="1" hangingPunct="1">
              <a:lnSpc>
                <a:spcPct val="90000"/>
              </a:lnSpc>
              <a:spcBef>
                <a:spcPct val="30000"/>
              </a:spcBef>
            </a:pPr>
            <a:r>
              <a:rPr lang="en-US" altLang="cs-CZ" sz="1600" b="1">
                <a:solidFill>
                  <a:srgbClr val="000000"/>
                </a:solidFill>
              </a:rPr>
              <a:t>New-Product Development Process</a:t>
            </a:r>
            <a:endParaRPr lang="en-US" altLang="cs-CZ" sz="1400" b="1">
              <a:solidFill>
                <a:srgbClr val="000000"/>
              </a:solidFill>
            </a:endParaRPr>
          </a:p>
          <a:p>
            <a:pPr eaLnBrk="1" hangingPunct="1">
              <a:lnSpc>
                <a:spcPct val="90000"/>
              </a:lnSpc>
              <a:spcBef>
                <a:spcPct val="30000"/>
              </a:spcBef>
            </a:pPr>
            <a:r>
              <a:rPr lang="en-US" altLang="cs-CZ" sz="1400" u="sng">
                <a:solidFill>
                  <a:srgbClr val="000000"/>
                </a:solidFill>
              </a:rPr>
              <a:t>Idea Generation</a:t>
            </a:r>
            <a:r>
              <a:rPr lang="en-US" altLang="cs-CZ" sz="1400">
                <a:solidFill>
                  <a:srgbClr val="000000"/>
                </a:solidFill>
              </a:rPr>
              <a:t>.  New product ideas come from all over -- salespeople, production workers, customers, competitors -- anywhere!  Sharp companies keep an open mind and eye to many relevant sources of new product ideas.</a:t>
            </a:r>
          </a:p>
          <a:p>
            <a:pPr eaLnBrk="1" hangingPunct="1">
              <a:lnSpc>
                <a:spcPct val="90000"/>
              </a:lnSpc>
              <a:spcBef>
                <a:spcPct val="30000"/>
              </a:spcBef>
            </a:pPr>
            <a:r>
              <a:rPr lang="en-US" altLang="cs-CZ" sz="1400" u="sng">
                <a:solidFill>
                  <a:srgbClr val="000000"/>
                </a:solidFill>
              </a:rPr>
              <a:t>Screening</a:t>
            </a:r>
            <a:r>
              <a:rPr lang="en-US" altLang="cs-CZ" sz="1400">
                <a:solidFill>
                  <a:srgbClr val="000000"/>
                </a:solidFill>
              </a:rPr>
              <a:t>.  Screening involves evaluating the new idea in relation to strengths, weaknesses, opportunities, and threats facing the company--and also the company’s objectives and resources.  Some companies also weigh ideas for their effect on consumer welfare.  Safety must be considered.  The Hazardous Products Act encourages safety in product design and better quality control.  Also, product liability means that the company has the legal obligation to pay damages to persons injured by defective or unsafe products.  Also, return on investment (ROI) forecasts can help prioritize product ideas.</a:t>
            </a:r>
          </a:p>
          <a:p>
            <a:pPr eaLnBrk="1" hangingPunct="1">
              <a:lnSpc>
                <a:spcPct val="90000"/>
              </a:lnSpc>
              <a:spcBef>
                <a:spcPct val="30000"/>
              </a:spcBef>
            </a:pPr>
            <a:r>
              <a:rPr lang="en-US" altLang="cs-CZ" sz="1400" u="sng">
                <a:solidFill>
                  <a:srgbClr val="000000"/>
                </a:solidFill>
              </a:rPr>
              <a:t>Idea Evaluation</a:t>
            </a:r>
            <a:r>
              <a:rPr lang="en-US" altLang="cs-CZ" sz="1400">
                <a:solidFill>
                  <a:srgbClr val="000000"/>
                </a:solidFill>
              </a:rPr>
              <a:t>.  Here firms use concept testing -- getting reactions from customers about how well a new product idea fits their needs.  Such market research can be informal or a very formal, systematic investigation.</a:t>
            </a:r>
          </a:p>
          <a:p>
            <a:pPr eaLnBrk="1" hangingPunct="1">
              <a:lnSpc>
                <a:spcPct val="90000"/>
              </a:lnSpc>
              <a:spcBef>
                <a:spcPct val="30000"/>
              </a:spcBef>
            </a:pPr>
            <a:r>
              <a:rPr lang="en-US" altLang="cs-CZ" sz="1400" u="sng">
                <a:solidFill>
                  <a:srgbClr val="000000"/>
                </a:solidFill>
              </a:rPr>
              <a:t>Development</a:t>
            </a:r>
            <a:r>
              <a:rPr lang="en-US" altLang="cs-CZ" sz="1400">
                <a:solidFill>
                  <a:srgbClr val="000000"/>
                </a:solidFill>
              </a:rPr>
              <a:t>.  Here more research and development is conducted on approved product concepts.  Use of computer-aided design software and working models are common.</a:t>
            </a:r>
          </a:p>
          <a:p>
            <a:pPr eaLnBrk="1" hangingPunct="1">
              <a:lnSpc>
                <a:spcPct val="90000"/>
              </a:lnSpc>
              <a:spcBef>
                <a:spcPct val="30000"/>
              </a:spcBef>
            </a:pPr>
            <a:r>
              <a:rPr lang="en-US" altLang="cs-CZ" sz="1400" u="sng">
                <a:solidFill>
                  <a:srgbClr val="000000"/>
                </a:solidFill>
              </a:rPr>
              <a:t>Commercialization</a:t>
            </a:r>
            <a:r>
              <a:rPr lang="en-US" altLang="cs-CZ" sz="1400">
                <a:solidFill>
                  <a:srgbClr val="000000"/>
                </a:solidFill>
              </a:rPr>
              <a:t>.  At this stage the product is ready for market.  The product form is selected and a complete marketing mix is designed for each target market.</a:t>
            </a:r>
          </a:p>
        </p:txBody>
      </p:sp>
      <p:sp>
        <p:nvSpPr>
          <p:cNvPr id="74756" name="Rectangle 4"/>
          <p:cNvSpPr>
            <a:spLocks noChangeArrowheads="1"/>
          </p:cNvSpPr>
          <p:nvPr/>
        </p:nvSpPr>
        <p:spPr bwMode="auto">
          <a:xfrm>
            <a:off x="3895725" y="409575"/>
            <a:ext cx="2852738"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w="12700" cap="flat">
            <a:solidFill>
              <a:schemeClr val="tx1"/>
            </a:solidFill>
          </a:ln>
        </p:spPr>
      </p:sp>
      <p:sp>
        <p:nvSpPr>
          <p:cNvPr id="73731" name="Rectangle 3"/>
          <p:cNvSpPr>
            <a:spLocks noChangeArrowheads="1"/>
          </p:cNvSpPr>
          <p:nvPr/>
        </p:nvSpPr>
        <p:spPr bwMode="auto">
          <a:xfrm>
            <a:off x="38100" y="3052763"/>
            <a:ext cx="6653213"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85000"/>
              </a:lnSpc>
              <a:spcBef>
                <a:spcPct val="30000"/>
              </a:spcBef>
            </a:pPr>
            <a:r>
              <a:rPr lang="en-US" altLang="cs-CZ" sz="1600" b="1">
                <a:solidFill>
                  <a:srgbClr val="000000"/>
                </a:solidFill>
              </a:rPr>
              <a:t>Summary Overview</a:t>
            </a:r>
            <a:endParaRPr lang="en-US" altLang="cs-CZ" sz="1400" b="1">
              <a:solidFill>
                <a:srgbClr val="000000"/>
              </a:solidFill>
            </a:endParaRPr>
          </a:p>
          <a:p>
            <a:pPr eaLnBrk="1" hangingPunct="1">
              <a:lnSpc>
                <a:spcPct val="85000"/>
              </a:lnSpc>
              <a:spcBef>
                <a:spcPct val="30000"/>
              </a:spcBef>
            </a:pPr>
            <a:r>
              <a:rPr lang="en-US" altLang="cs-CZ" sz="1400">
                <a:solidFill>
                  <a:srgbClr val="000000"/>
                </a:solidFill>
              </a:rPr>
              <a:t>Where a product is in its life cycle and how fast it’s moving to the next stage should affect marketing strategy planning.</a:t>
            </a:r>
            <a:endParaRPr lang="en-US" altLang="cs-CZ" sz="1400" b="1">
              <a:solidFill>
                <a:srgbClr val="000000"/>
              </a:solidFill>
            </a:endParaRPr>
          </a:p>
          <a:p>
            <a:pPr eaLnBrk="1" hangingPunct="1">
              <a:lnSpc>
                <a:spcPct val="85000"/>
              </a:lnSpc>
              <a:spcBef>
                <a:spcPct val="30000"/>
              </a:spcBef>
            </a:pPr>
            <a:r>
              <a:rPr lang="en-US" altLang="cs-CZ" sz="1600" b="1">
                <a:solidFill>
                  <a:srgbClr val="000000"/>
                </a:solidFill>
              </a:rPr>
              <a:t>Planning for Life Cycle Stages</a:t>
            </a:r>
            <a:endParaRPr lang="en-US" altLang="cs-CZ" sz="1400" b="1">
              <a:solidFill>
                <a:srgbClr val="000000"/>
              </a:solidFill>
            </a:endParaRPr>
          </a:p>
          <a:p>
            <a:pPr eaLnBrk="1" hangingPunct="1">
              <a:lnSpc>
                <a:spcPct val="85000"/>
              </a:lnSpc>
              <a:spcBef>
                <a:spcPct val="30000"/>
              </a:spcBef>
            </a:pPr>
            <a:r>
              <a:rPr lang="en-US" altLang="cs-CZ" sz="1400" u="sng">
                <a:solidFill>
                  <a:srgbClr val="000000"/>
                </a:solidFill>
              </a:rPr>
              <a:t>Introducing New Products</a:t>
            </a:r>
            <a:r>
              <a:rPr lang="en-US" altLang="cs-CZ" sz="1400">
                <a:solidFill>
                  <a:srgbClr val="000000"/>
                </a:solidFill>
              </a:rPr>
              <a:t>.  Marketing managers must allocate sufficient money to cover the costs of launching new products.  Planning must specify not just how the product is developed but also how it will be distributed, promoted, priced, and packaged. Further, how fast the product is moving through its life cycle also affects strategy planning.  For example, it may not be a good idea to build a company-owned distribution system for a fad.</a:t>
            </a:r>
          </a:p>
          <a:p>
            <a:pPr eaLnBrk="1" hangingPunct="1">
              <a:lnSpc>
                <a:spcPct val="85000"/>
              </a:lnSpc>
              <a:spcBef>
                <a:spcPct val="30000"/>
              </a:spcBef>
            </a:pPr>
            <a:r>
              <a:rPr lang="en-US" altLang="cs-CZ" sz="1400" u="sng">
                <a:solidFill>
                  <a:srgbClr val="000000"/>
                </a:solidFill>
              </a:rPr>
              <a:t>Managing Mature Products</a:t>
            </a:r>
            <a:r>
              <a:rPr lang="en-US" altLang="cs-CZ" sz="1400">
                <a:solidFill>
                  <a:srgbClr val="000000"/>
                </a:solidFill>
              </a:rPr>
              <a:t>.  A product must have a clear competitive advantage as it moves into maturity.  Ideally, this will have been identified and developed throughout introduction and growth.  But it is also important that the market </a:t>
            </a:r>
            <a:r>
              <a:rPr lang="en-US" altLang="cs-CZ" sz="1400" i="1">
                <a:solidFill>
                  <a:srgbClr val="000000"/>
                </a:solidFill>
              </a:rPr>
              <a:t>knows</a:t>
            </a:r>
            <a:r>
              <a:rPr lang="en-US" altLang="cs-CZ" sz="1400">
                <a:solidFill>
                  <a:srgbClr val="000000"/>
                </a:solidFill>
              </a:rPr>
              <a:t> what that advantage is -- products seldom “speak” for themselves.  Strategy here must account for declining profits:  unrealistic plans can cost too much for the market to support.</a:t>
            </a:r>
          </a:p>
          <a:p>
            <a:pPr eaLnBrk="1" hangingPunct="1">
              <a:lnSpc>
                <a:spcPct val="85000"/>
              </a:lnSpc>
              <a:spcBef>
                <a:spcPct val="30000"/>
              </a:spcBef>
            </a:pPr>
            <a:r>
              <a:rPr lang="en-US" altLang="cs-CZ" sz="1400" u="sng">
                <a:solidFill>
                  <a:srgbClr val="000000"/>
                </a:solidFill>
              </a:rPr>
              <a:t>Improving Product or Launching New Product</a:t>
            </a:r>
            <a:r>
              <a:rPr lang="en-US" altLang="cs-CZ" sz="1400">
                <a:solidFill>
                  <a:srgbClr val="000000"/>
                </a:solidFill>
              </a:rPr>
              <a:t>.  At some point, managers must consider whether to continue improving a product in maturity or launch a new product to take its place.  The role a product plays in a larger product line may be a key consideration here.  This decision may be made by upper management, in which case the product manager may have to figure out how to implement those decisions, not set the overall strategy.</a:t>
            </a:r>
          </a:p>
          <a:p>
            <a:pPr eaLnBrk="1" hangingPunct="1">
              <a:lnSpc>
                <a:spcPct val="85000"/>
              </a:lnSpc>
              <a:spcBef>
                <a:spcPct val="30000"/>
              </a:spcBef>
            </a:pPr>
            <a:r>
              <a:rPr lang="en-US" altLang="cs-CZ" sz="1400" u="sng">
                <a:solidFill>
                  <a:srgbClr val="000000"/>
                </a:solidFill>
              </a:rPr>
              <a:t>Developing New Strategies for Different Markets</a:t>
            </a:r>
            <a:r>
              <a:rPr lang="en-US" altLang="cs-CZ" sz="1400">
                <a:solidFill>
                  <a:srgbClr val="000000"/>
                </a:solidFill>
              </a:rPr>
              <a:t>.  It is often possible to use an “old” product as a “new” product for different markets.  This is always attractive as the production start up costs are already paid for, although promotion and distribution costs may still resemble costs of a new product introduction.</a:t>
            </a:r>
          </a:p>
          <a:p>
            <a:pPr eaLnBrk="1" hangingPunct="1">
              <a:lnSpc>
                <a:spcPct val="85000"/>
              </a:lnSpc>
              <a:spcBef>
                <a:spcPct val="30000"/>
              </a:spcBef>
            </a:pPr>
            <a:r>
              <a:rPr lang="en-US" altLang="cs-CZ" sz="1400" u="sng">
                <a:solidFill>
                  <a:srgbClr val="000000"/>
                </a:solidFill>
              </a:rPr>
              <a:t>Phasing Out Dying Products</a:t>
            </a:r>
            <a:r>
              <a:rPr lang="en-US" altLang="cs-CZ" sz="1400">
                <a:solidFill>
                  <a:srgbClr val="000000"/>
                </a:solidFill>
              </a:rPr>
              <a:t>.  At some point it may become necessary to discontinue the product.  This decision must weigh profitability against product line considerations and customer support obligations.</a:t>
            </a:r>
          </a:p>
        </p:txBody>
      </p:sp>
      <p:sp>
        <p:nvSpPr>
          <p:cNvPr id="73732" name="Rectangle 4"/>
          <p:cNvSpPr>
            <a:spLocks noChangeArrowheads="1"/>
          </p:cNvSpPr>
          <p:nvPr/>
        </p:nvSpPr>
        <p:spPr bwMode="auto">
          <a:xfrm>
            <a:off x="3895725" y="409575"/>
            <a:ext cx="285273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cs-CZ" smtClean="0"/>
              <a:t>Kliknutím lze upravit styl.</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9AE429E4-4A72-4B9A-A319-3E675A2D4D0C}"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82603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B2A3D3B-D5F4-46E0-B9DC-229D3D840C83}"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44065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29D3AC-E5C3-414C-A189-C245D47E966C}"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46608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0"/>
            <a:ext cx="8229600" cy="4525963"/>
          </a:xfrm>
        </p:spPr>
        <p:txBody>
          <a:bodyPr rtlCol="0">
            <a:normAutofit/>
          </a:bodyPr>
          <a:lstStyle/>
          <a:p>
            <a:pPr lvl="0"/>
            <a:endParaRPr lang="cs-CZ" noProof="0" smtClean="0"/>
          </a:p>
        </p:txBody>
      </p:sp>
      <p:sp>
        <p:nvSpPr>
          <p:cNvPr id="4" name="Rectangle 4"/>
          <p:cNvSpPr>
            <a:spLocks noGrp="1" noChangeArrowheads="1"/>
          </p:cNvSpPr>
          <p:nvPr>
            <p:ph type="dt" sz="half" idx="10"/>
          </p:nvPr>
        </p:nvSpPr>
        <p:spPr/>
        <p:txBody>
          <a:bodyPr/>
          <a:lstStyle>
            <a:lvl1pPr>
              <a:defRPr/>
            </a:lvl1pPr>
          </a:lstStyle>
          <a:p>
            <a:pPr>
              <a:defRPr/>
            </a:pPr>
            <a:endParaRPr lang="cs-CZ"/>
          </a:p>
        </p:txBody>
      </p:sp>
      <p:sp>
        <p:nvSpPr>
          <p:cNvPr id="5" name="Rectangle 5"/>
          <p:cNvSpPr>
            <a:spLocks noGrp="1" noChangeArrowheads="1"/>
          </p:cNvSpPr>
          <p:nvPr>
            <p:ph type="ftr" sz="quarter" idx="11"/>
          </p:nvPr>
        </p:nvSpPr>
        <p:spPr/>
        <p:txBody>
          <a:bodyPr/>
          <a:lstStyle>
            <a:lvl1pPr>
              <a:defRPr/>
            </a:lvl1pPr>
          </a:lstStyle>
          <a:p>
            <a:pPr>
              <a:defRPr/>
            </a:pPr>
            <a:endParaRPr lang="cs-CZ"/>
          </a:p>
        </p:txBody>
      </p:sp>
      <p:sp>
        <p:nvSpPr>
          <p:cNvPr id="6" name="Rectangle 6"/>
          <p:cNvSpPr>
            <a:spLocks noGrp="1" noChangeArrowheads="1"/>
          </p:cNvSpPr>
          <p:nvPr>
            <p:ph type="sldNum" sz="quarter" idx="12"/>
          </p:nvPr>
        </p:nvSpPr>
        <p:spPr/>
        <p:txBody>
          <a:bodyPr/>
          <a:lstStyle>
            <a:lvl1pPr>
              <a:defRPr/>
            </a:lvl1pPr>
          </a:lstStyle>
          <a:p>
            <a:pPr>
              <a:defRPr/>
            </a:pPr>
            <a:fld id="{C720C9B0-85C2-4EAD-843D-5C87107DA22F}" type="slidenum">
              <a:rPr lang="cs-CZ"/>
              <a:pPr>
                <a:defRPr/>
              </a:pPr>
              <a:t>‹#›</a:t>
            </a:fld>
            <a:endParaRPr lang="cs-CZ"/>
          </a:p>
        </p:txBody>
      </p:sp>
    </p:spTree>
    <p:extLst>
      <p:ext uri="{BB962C8B-B14F-4D97-AF65-F5344CB8AC3E}">
        <p14:creationId xmlns:p14="http://schemas.microsoft.com/office/powerpoint/2010/main" val="283967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DADBE28-1839-407F-B8DB-6CEF0BAB620E}"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13499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Slide Number Placeholder 5"/>
          <p:cNvSpPr>
            <a:spLocks noGrp="1"/>
          </p:cNvSpPr>
          <p:nvPr>
            <p:ph type="sldNum" sz="quarter" idx="10"/>
          </p:nvPr>
        </p:nvSpPr>
        <p:spPr>
          <a:ln/>
        </p:spPr>
        <p:txBody>
          <a:bodyPr/>
          <a:lstStyle>
            <a:lvl1pPr>
              <a:defRPr/>
            </a:lvl1pPr>
          </a:lstStyle>
          <a:p>
            <a:pPr>
              <a:defRPr/>
            </a:pPr>
            <a:fld id="{18B53E16-EBED-454A-843C-C6451ABD378A}"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80502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19C2D53-900E-4AC8-A98F-77DB5D1DB587}" type="slidenum">
              <a:rPr lang="cs-CZ"/>
              <a:pPr>
                <a:defRPr/>
              </a:pPr>
              <a:t>‹#›</a:t>
            </a:fld>
            <a:endParaRPr lang="cs-CZ"/>
          </a:p>
        </p:txBody>
      </p:sp>
      <p:sp>
        <p:nvSpPr>
          <p:cNvPr id="6" name="Footer Placeholder 4"/>
          <p:cNvSpPr>
            <a:spLocks noGrp="1"/>
          </p:cNvSpPr>
          <p:nvPr>
            <p:ph type="ftr" sz="quarter" idx="11"/>
          </p:nvPr>
        </p:nvSpPr>
        <p:spPr/>
        <p:txBody>
          <a:bodyPr/>
          <a:lstStyle>
            <a:lvl1pPr>
              <a:defRPr/>
            </a:lvl1pPr>
          </a:lstStyle>
          <a:p>
            <a:pPr>
              <a:defRPr/>
            </a:pPr>
            <a:r>
              <a:rPr lang="cs-CZ"/>
              <a:t>Nauka o podniku II</a:t>
            </a:r>
          </a:p>
        </p:txBody>
      </p:sp>
      <p:sp>
        <p:nvSpPr>
          <p:cNvPr id="7"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70042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D433730-89CD-4AA6-9140-99C3FEA3C159}" type="slidenum">
              <a:rPr lang="cs-CZ"/>
              <a:pPr>
                <a:defRPr/>
              </a:pPr>
              <a:t>‹#›</a:t>
            </a:fld>
            <a:endParaRPr lang="cs-CZ"/>
          </a:p>
        </p:txBody>
      </p:sp>
      <p:sp>
        <p:nvSpPr>
          <p:cNvPr id="8" name="Footer Placeholder 4"/>
          <p:cNvSpPr>
            <a:spLocks noGrp="1"/>
          </p:cNvSpPr>
          <p:nvPr>
            <p:ph type="ftr" sz="quarter" idx="11"/>
          </p:nvPr>
        </p:nvSpPr>
        <p:spPr/>
        <p:txBody>
          <a:bodyPr/>
          <a:lstStyle>
            <a:lvl1pPr>
              <a:defRPr/>
            </a:lvl1pPr>
          </a:lstStyle>
          <a:p>
            <a:pPr>
              <a:defRPr/>
            </a:pPr>
            <a:r>
              <a:rPr lang="cs-CZ"/>
              <a:t>Nauka o podniku II</a:t>
            </a:r>
          </a:p>
        </p:txBody>
      </p:sp>
      <p:sp>
        <p:nvSpPr>
          <p:cNvPr id="9"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47655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83D94B-3B0F-41BB-AF74-BA6EA651743F}" type="slidenum">
              <a:rPr lang="cs-CZ"/>
              <a:pPr>
                <a:defRPr/>
              </a:pPr>
              <a:t>‹#›</a:t>
            </a:fld>
            <a:endParaRPr lang="cs-CZ"/>
          </a:p>
        </p:txBody>
      </p:sp>
      <p:sp>
        <p:nvSpPr>
          <p:cNvPr id="4" name="Footer Placeholder 4"/>
          <p:cNvSpPr>
            <a:spLocks noGrp="1"/>
          </p:cNvSpPr>
          <p:nvPr>
            <p:ph type="ftr" sz="quarter" idx="11"/>
          </p:nvPr>
        </p:nvSpPr>
        <p:spPr/>
        <p:txBody>
          <a:bodyPr/>
          <a:lstStyle>
            <a:lvl1pPr>
              <a:defRPr/>
            </a:lvl1pPr>
          </a:lstStyle>
          <a:p>
            <a:pPr>
              <a:defRPr/>
            </a:pPr>
            <a:r>
              <a:rPr lang="cs-CZ"/>
              <a:t>Nauka o podniku II</a:t>
            </a:r>
          </a:p>
        </p:txBody>
      </p:sp>
      <p:sp>
        <p:nvSpPr>
          <p:cNvPr id="5"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3748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6B78385-0CD8-45B1-B545-C243D2E78EDC}" type="slidenum">
              <a:rPr lang="cs-CZ"/>
              <a:pPr>
                <a:defRPr/>
              </a:pPr>
              <a:t>‹#›</a:t>
            </a:fld>
            <a:endParaRPr lang="cs-CZ"/>
          </a:p>
        </p:txBody>
      </p:sp>
      <p:sp>
        <p:nvSpPr>
          <p:cNvPr id="3" name="Footer Placeholder 4"/>
          <p:cNvSpPr>
            <a:spLocks noGrp="1"/>
          </p:cNvSpPr>
          <p:nvPr>
            <p:ph type="ftr" sz="quarter" idx="11"/>
          </p:nvPr>
        </p:nvSpPr>
        <p:spPr/>
        <p:txBody>
          <a:bodyPr/>
          <a:lstStyle>
            <a:lvl1pPr>
              <a:defRPr/>
            </a:lvl1pPr>
          </a:lstStyle>
          <a:p>
            <a:pPr>
              <a:defRPr/>
            </a:pPr>
            <a:r>
              <a:rPr lang="cs-CZ"/>
              <a:t>Nauka o podniku II</a:t>
            </a:r>
          </a:p>
        </p:txBody>
      </p:sp>
      <p:sp>
        <p:nvSpPr>
          <p:cNvPr id="4"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95142116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cs-CZ" smtClean="0"/>
              <a:t>Kliknutím lze upravit styl.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Content Placeholder 8"/>
          <p:cNvSpPr>
            <a:spLocks noGrp="1"/>
          </p:cNvSpPr>
          <p:nvPr>
            <p:ph sz="quarter" idx="13"/>
          </p:nvPr>
        </p:nvSpPr>
        <p:spPr>
          <a:xfrm>
            <a:off x="304800" y="381000"/>
            <a:ext cx="7772400" cy="494284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0D031894-E7FF-4C1A-ABF7-BBB4DCBE2732}" type="slidenum">
              <a:rPr lang="cs-CZ"/>
              <a:pPr>
                <a:defRPr/>
              </a:pPr>
              <a:t>‹#›</a:t>
            </a:fld>
            <a:endParaRPr lang="cs-CZ"/>
          </a:p>
        </p:txBody>
      </p:sp>
      <p:sp>
        <p:nvSpPr>
          <p:cNvPr id="6" name="Footer Placeholder 4"/>
          <p:cNvSpPr>
            <a:spLocks noGrp="1"/>
          </p:cNvSpPr>
          <p:nvPr>
            <p:ph type="ftr" sz="quarter" idx="15"/>
          </p:nvPr>
        </p:nvSpPr>
        <p:spPr/>
        <p:txBody>
          <a:bodyPr/>
          <a:lstStyle>
            <a:lvl1pPr>
              <a:defRPr/>
            </a:lvl1pPr>
          </a:lstStyle>
          <a:p>
            <a:pPr>
              <a:defRPr/>
            </a:pPr>
            <a:r>
              <a:rPr lang="cs-CZ"/>
              <a:t>Nauka o podniku II</a:t>
            </a:r>
          </a:p>
        </p:txBody>
      </p:sp>
      <p:sp>
        <p:nvSpPr>
          <p:cNvPr id="7" name="Date Placeholder 3"/>
          <p:cNvSpPr>
            <a:spLocks noGrp="1"/>
          </p:cNvSpPr>
          <p:nvPr>
            <p:ph type="dt" sz="half" idx="16"/>
          </p:nvPr>
        </p:nvSpPr>
        <p:spPr/>
        <p:txBody>
          <a:bodyPr/>
          <a:lstStyle>
            <a:lvl1pPr>
              <a:defRPr/>
            </a:lvl1pPr>
          </a:lstStyle>
          <a:p>
            <a:pPr>
              <a:defRPr/>
            </a:pPr>
            <a:endParaRPr lang="cs-CZ"/>
          </a:p>
        </p:txBody>
      </p:sp>
    </p:spTree>
    <p:extLst>
      <p:ext uri="{BB962C8B-B14F-4D97-AF65-F5344CB8AC3E}">
        <p14:creationId xmlns:p14="http://schemas.microsoft.com/office/powerpoint/2010/main" val="2190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Slide Number Placeholder 5"/>
          <p:cNvSpPr>
            <a:spLocks noGrp="1"/>
          </p:cNvSpPr>
          <p:nvPr>
            <p:ph type="sldNum" sz="quarter" idx="10"/>
          </p:nvPr>
        </p:nvSpPr>
        <p:spPr>
          <a:ln/>
        </p:spPr>
        <p:txBody>
          <a:bodyPr/>
          <a:lstStyle>
            <a:lvl1pPr>
              <a:defRPr/>
            </a:lvl1pPr>
          </a:lstStyle>
          <a:p>
            <a:pPr>
              <a:defRPr/>
            </a:pPr>
            <a:fld id="{48A6CE22-36A6-4F9C-9472-68DC1AA2717E}" type="slidenum">
              <a:rPr lang="cs-CZ"/>
              <a:pPr>
                <a:defRPr/>
              </a:pPr>
              <a:t>‹#›</a:t>
            </a:fld>
            <a:endParaRPr lang="cs-CZ"/>
          </a:p>
        </p:txBody>
      </p:sp>
      <p:sp>
        <p:nvSpPr>
          <p:cNvPr id="6" name="Footer Placeholder 4"/>
          <p:cNvSpPr>
            <a:spLocks noGrp="1"/>
          </p:cNvSpPr>
          <p:nvPr>
            <p:ph type="ftr" sz="quarter" idx="11"/>
          </p:nvPr>
        </p:nvSpPr>
        <p:spPr/>
        <p:txBody>
          <a:bodyPr/>
          <a:lstStyle>
            <a:lvl1pPr>
              <a:defRPr/>
            </a:lvl1pPr>
          </a:lstStyle>
          <a:p>
            <a:pPr>
              <a:defRPr/>
            </a:pPr>
            <a:r>
              <a:rPr lang="cs-CZ"/>
              <a:t>Nauka o podniku II</a:t>
            </a:r>
          </a:p>
        </p:txBody>
      </p:sp>
      <p:sp>
        <p:nvSpPr>
          <p:cNvPr id="7"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83529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225C3DCB-9595-448C-8DDE-3E5C9715002E}" type="slidenum">
              <a:rPr lang="cs-CZ"/>
              <a:pPr>
                <a:defRPr/>
              </a:pPr>
              <a:t>‹#›</a:t>
            </a:fld>
            <a:endParaRPr lang="cs-CZ"/>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r>
              <a:rPr lang="cs-CZ"/>
              <a:t>Nauka o podniku II</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cs-CZ"/>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cs.wikipedia.org/wiki/Rakousko" TargetMode="External"/><Relationship Id="rId3" Type="http://schemas.openxmlformats.org/officeDocument/2006/relationships/hyperlink" Target="http://cs.wikipedia.org/wiki/1883" TargetMode="External"/><Relationship Id="rId7" Type="http://schemas.openxmlformats.org/officeDocument/2006/relationships/hyperlink" Target="http://cs.wikipedia.org/w/index.php?title=Taconic&amp;action=edit&amp;redlink=1" TargetMode="External"/><Relationship Id="rId2" Type="http://schemas.openxmlformats.org/officeDocument/2006/relationships/hyperlink" Target="http://cs.wikipedia.org/wiki/8._%C3%BAnor" TargetMode="External"/><Relationship Id="rId1" Type="http://schemas.openxmlformats.org/officeDocument/2006/relationships/slideLayout" Target="../slideLayouts/slideLayout2.xml"/><Relationship Id="rId6" Type="http://schemas.openxmlformats.org/officeDocument/2006/relationships/hyperlink" Target="http://cs.wikipedia.org/wiki/1950" TargetMode="External"/><Relationship Id="rId11" Type="http://schemas.openxmlformats.org/officeDocument/2006/relationships/image" Target="../media/image3.jpeg"/><Relationship Id="rId5" Type="http://schemas.openxmlformats.org/officeDocument/2006/relationships/hyperlink" Target="http://cs.wikipedia.org/wiki/8._leden" TargetMode="External"/><Relationship Id="rId10" Type="http://schemas.openxmlformats.org/officeDocument/2006/relationships/image" Target="../media/image2.png"/><Relationship Id="rId4" Type="http://schemas.openxmlformats.org/officeDocument/2006/relationships/hyperlink" Target="http://cs.wikipedia.org/wiki/T%C5%99e%C5%A1%C5%A5" TargetMode="External"/><Relationship Id="rId9" Type="http://schemas.openxmlformats.org/officeDocument/2006/relationships/hyperlink" Target="http://cs.wikipedia.org/wiki/Banka"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upv.cz/cs/prumyslova-prava/vynalezy-patenty.html" TargetMode="External"/><Relationship Id="rId2" Type="http://schemas.openxmlformats.org/officeDocument/2006/relationships/hyperlink" Target="http://portal.gov.cz/app/zakony/zakonPar.jsp?idBiblio=38896&amp;nr=527~2F1990&amp;rpp=15#local-conte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fontAlgn="auto" hangingPunct="1">
              <a:spcBef>
                <a:spcPct val="20000"/>
              </a:spcBef>
              <a:spcAft>
                <a:spcPts val="0"/>
              </a:spcAft>
              <a:buClr>
                <a:schemeClr val="accent1"/>
              </a:buClr>
              <a:defRPr/>
            </a:pPr>
            <a:r>
              <a:rPr lang="cs-CZ" sz="4400" dirty="0"/>
              <a:t>Výrobkové a procesní inovace, vědecko-technický rozvoj</a:t>
            </a:r>
            <a:br>
              <a:rPr lang="cs-CZ" sz="4400" dirty="0"/>
            </a:br>
            <a:endParaRPr lang="cs-CZ" sz="3200" dirty="0">
              <a:solidFill>
                <a:schemeClr val="tx1">
                  <a:tint val="75000"/>
                </a:schemeClr>
              </a:solidFill>
              <a:latin typeface="+mn-lt"/>
              <a:ea typeface="+mn-ea"/>
              <a:cs typeface="+mn-cs"/>
            </a:endParaRPr>
          </a:p>
        </p:txBody>
      </p:sp>
      <p:sp>
        <p:nvSpPr>
          <p:cNvPr id="90115" name="Rectangle 3"/>
          <p:cNvSpPr>
            <a:spLocks noGrp="1" noChangeArrowheads="1"/>
          </p:cNvSpPr>
          <p:nvPr>
            <p:ph type="subTitle" idx="1"/>
          </p:nvPr>
        </p:nvSpPr>
        <p:spPr>
          <a:xfrm>
            <a:off x="1371600" y="4797425"/>
            <a:ext cx="6400800" cy="1222375"/>
          </a:xfrm>
        </p:spPr>
        <p:txBody>
          <a:bodyPr rtlCol="0"/>
          <a:lstStyle/>
          <a:p>
            <a:pPr eaLnBrk="1" fontAlgn="auto" hangingPunct="1">
              <a:spcAft>
                <a:spcPts val="0"/>
              </a:spcAft>
              <a:buFont typeface="Arial" pitchFamily="34" charset="0"/>
              <a:buNone/>
              <a:defRPr/>
            </a:pPr>
            <a:r>
              <a:rPr lang="cs-CZ" sz="3200" dirty="0"/>
              <a:t>NAUKA O PODNIKU (př.4)</a:t>
            </a:r>
            <a:endParaRPr lang="cs-CZ"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cs-CZ" sz="3600" smtClean="0">
                <a:effectLst>
                  <a:outerShdw blurRad="38100" dist="38100" dir="2700000" algn="tl">
                    <a:srgbClr val="C0C0C0"/>
                  </a:outerShdw>
                </a:effectLst>
              </a:rPr>
              <a:t>Současné pojetí inovace</a:t>
            </a:r>
          </a:p>
        </p:txBody>
      </p:sp>
      <p:sp>
        <p:nvSpPr>
          <p:cNvPr id="12291"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Wingdings" pitchFamily="2" charset="2"/>
              <a:buNone/>
              <a:defRPr/>
            </a:pPr>
            <a:r>
              <a:rPr lang="cs-CZ" sz="2800" dirty="0" smtClean="0"/>
              <a:t>Vše, co se pozorovateli jeví jako nové…</a:t>
            </a:r>
          </a:p>
          <a:p>
            <a:pPr eaLnBrk="1" fontAlgn="auto" hangingPunct="1">
              <a:lnSpc>
                <a:spcPct val="90000"/>
              </a:lnSpc>
              <a:spcAft>
                <a:spcPts val="0"/>
              </a:spcAft>
              <a:buFont typeface="Wingdings" pitchFamily="2" charset="2"/>
              <a:buNone/>
              <a:defRPr/>
            </a:pPr>
            <a:endParaRPr lang="cs-CZ" sz="2800" dirty="0" smtClean="0"/>
          </a:p>
          <a:p>
            <a:pPr eaLnBrk="1" fontAlgn="auto" hangingPunct="1">
              <a:lnSpc>
                <a:spcPct val="90000"/>
              </a:lnSpc>
              <a:spcAft>
                <a:spcPts val="0"/>
              </a:spcAft>
              <a:buFont typeface="Wingdings" pitchFamily="2" charset="2"/>
              <a:buNone/>
              <a:defRPr/>
            </a:pPr>
            <a:r>
              <a:rPr lang="cs-CZ" sz="2800" dirty="0" smtClean="0"/>
              <a:t>Členění inovací </a:t>
            </a:r>
            <a:r>
              <a:rPr lang="cs-CZ" sz="2800" b="1" dirty="0" smtClean="0"/>
              <a:t>z věcného hlediska</a:t>
            </a:r>
            <a:r>
              <a:rPr lang="cs-CZ" sz="2800" dirty="0" smtClean="0"/>
              <a:t>:</a:t>
            </a:r>
          </a:p>
          <a:p>
            <a:pPr eaLnBrk="1" fontAlgn="auto" hangingPunct="1">
              <a:lnSpc>
                <a:spcPct val="90000"/>
              </a:lnSpc>
              <a:spcAft>
                <a:spcPts val="0"/>
              </a:spcAft>
              <a:buFont typeface="Arial" pitchFamily="34" charset="0"/>
              <a:buChar char="•"/>
              <a:defRPr/>
            </a:pPr>
            <a:r>
              <a:rPr lang="cs-CZ" sz="2800" dirty="0" smtClean="0"/>
              <a:t>výrobkové</a:t>
            </a:r>
          </a:p>
          <a:p>
            <a:pPr eaLnBrk="1" fontAlgn="auto" hangingPunct="1">
              <a:lnSpc>
                <a:spcPct val="90000"/>
              </a:lnSpc>
              <a:spcAft>
                <a:spcPts val="0"/>
              </a:spcAft>
              <a:buFont typeface="Arial" pitchFamily="34" charset="0"/>
              <a:buChar char="•"/>
              <a:defRPr/>
            </a:pPr>
            <a:r>
              <a:rPr lang="cs-CZ" sz="2800" dirty="0" smtClean="0"/>
              <a:t>procesní</a:t>
            </a:r>
          </a:p>
          <a:p>
            <a:pPr eaLnBrk="1" fontAlgn="auto" hangingPunct="1">
              <a:lnSpc>
                <a:spcPct val="90000"/>
              </a:lnSpc>
              <a:spcAft>
                <a:spcPts val="0"/>
              </a:spcAft>
              <a:buFont typeface="Arial" pitchFamily="34" charset="0"/>
              <a:buChar char="•"/>
              <a:defRPr/>
            </a:pPr>
            <a:r>
              <a:rPr lang="cs-CZ" sz="2800" dirty="0" smtClean="0"/>
              <a:t>kombinované</a:t>
            </a:r>
          </a:p>
          <a:p>
            <a:pPr eaLnBrk="1" fontAlgn="auto" hangingPunct="1">
              <a:lnSpc>
                <a:spcPct val="160000"/>
              </a:lnSpc>
              <a:spcAft>
                <a:spcPts val="0"/>
              </a:spcAft>
              <a:buFont typeface="Wingdings" pitchFamily="2" charset="2"/>
              <a:buNone/>
              <a:defRPr/>
            </a:pPr>
            <a:r>
              <a:rPr lang="cs-CZ" sz="2800" dirty="0" smtClean="0"/>
              <a:t>Členění </a:t>
            </a:r>
            <a:r>
              <a:rPr lang="cs-CZ" sz="2800" b="1" dirty="0" smtClean="0"/>
              <a:t>z hlediska životního cyklu</a:t>
            </a:r>
            <a:r>
              <a:rPr lang="cs-CZ" sz="2800" dirty="0" smtClean="0"/>
              <a:t>:</a:t>
            </a:r>
          </a:p>
          <a:p>
            <a:pPr eaLnBrk="1" fontAlgn="auto" hangingPunct="1">
              <a:lnSpc>
                <a:spcPct val="90000"/>
              </a:lnSpc>
              <a:spcAft>
                <a:spcPts val="0"/>
              </a:spcAft>
              <a:buFont typeface="Arial" pitchFamily="34" charset="0"/>
              <a:buChar char="•"/>
              <a:defRPr/>
            </a:pPr>
            <a:r>
              <a:rPr lang="cs-CZ" sz="2800" dirty="0" smtClean="0"/>
              <a:t>výrobkové inovace</a:t>
            </a:r>
          </a:p>
          <a:p>
            <a:pPr eaLnBrk="1" fontAlgn="auto" hangingPunct="1">
              <a:lnSpc>
                <a:spcPct val="90000"/>
              </a:lnSpc>
              <a:spcAft>
                <a:spcPts val="0"/>
              </a:spcAft>
              <a:buFont typeface="Arial" pitchFamily="34" charset="0"/>
              <a:buChar char="•"/>
              <a:defRPr/>
            </a:pPr>
            <a:r>
              <a:rPr lang="cs-CZ" sz="2800" dirty="0" smtClean="0"/>
              <a:t>výrobkové varianty </a:t>
            </a:r>
          </a:p>
          <a:p>
            <a:pPr eaLnBrk="1" fontAlgn="auto" hangingPunct="1">
              <a:lnSpc>
                <a:spcPct val="90000"/>
              </a:lnSpc>
              <a:spcAft>
                <a:spcPts val="0"/>
              </a:spcAft>
              <a:buFont typeface="Arial" pitchFamily="34" charset="0"/>
              <a:buChar char="•"/>
              <a:defRPr/>
            </a:pPr>
            <a:r>
              <a:rPr lang="cs-CZ" sz="2800" dirty="0" smtClean="0"/>
              <a:t>vyřazování výrobku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56323" name="Zástupný symbol pro tabulku 2"/>
          <p:cNvSpPr>
            <a:spLocks noGrp="1" noTextEdit="1"/>
          </p:cNvSpPr>
          <p:nvPr>
            <p:ph type="tbl" idx="1"/>
          </p:nvPr>
        </p:nvSpPr>
        <p:spPr/>
      </p:sp>
      <p:pic>
        <p:nvPicPr>
          <p:cNvPr id="56324" name="Picture 2" descr="C:\Documents and Settings\Jerry\Plocha\FFX DOWN\inno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8566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smtClean="0"/>
              <a:t>Lenost/</a:t>
            </a:r>
            <a:r>
              <a:rPr lang="cs-CZ" sz="4400" dirty="0" err="1" smtClean="0"/>
              <a:t>neinovativnost</a:t>
            </a:r>
            <a:r>
              <a:rPr lang="cs-CZ" sz="4400" dirty="0" smtClean="0"/>
              <a:t>/nezájem</a:t>
            </a:r>
            <a:endParaRPr lang="cs-CZ" sz="4400" dirty="0"/>
          </a:p>
        </p:txBody>
      </p:sp>
      <p:sp>
        <p:nvSpPr>
          <p:cNvPr id="3" name="Zástupný symbol pro obsah 2"/>
          <p:cNvSpPr>
            <a:spLocks noGrp="1"/>
          </p:cNvSpPr>
          <p:nvPr>
            <p:ph idx="1"/>
          </p:nvPr>
        </p:nvSpPr>
        <p:spPr/>
        <p:txBody>
          <a:bodyPr/>
          <a:lstStyle/>
          <a:p>
            <a:r>
              <a:rPr lang="cs-CZ" dirty="0" smtClean="0"/>
              <a:t>Obecně známé závěry – status quo, obvyklé podniky</a:t>
            </a:r>
          </a:p>
          <a:p>
            <a:r>
              <a:rPr lang="cs-CZ" dirty="0" smtClean="0"/>
              <a:t>Obvyklé řešení problému, obvyklá struktura BP/DP</a:t>
            </a:r>
          </a:p>
          <a:p>
            <a:endParaRPr lang="cs-CZ" dirty="0"/>
          </a:p>
        </p:txBody>
      </p:sp>
    </p:spTree>
    <p:extLst>
      <p:ext uri="{BB962C8B-B14F-4D97-AF65-F5344CB8AC3E}">
        <p14:creationId xmlns:p14="http://schemas.microsoft.com/office/powerpoint/2010/main" val="241408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Invoace</a:t>
            </a:r>
            <a:r>
              <a:rPr lang="cs-CZ" dirty="0" smtClean="0"/>
              <a:t> se skrývá v jinými:</a:t>
            </a:r>
            <a:endParaRPr lang="cs-CZ" dirty="0"/>
          </a:p>
        </p:txBody>
      </p:sp>
      <p:sp>
        <p:nvSpPr>
          <p:cNvPr id="5" name="Zástupný symbol pro obsah 4"/>
          <p:cNvSpPr>
            <a:spLocks noGrp="1"/>
          </p:cNvSpPr>
          <p:nvPr>
            <p:ph sz="half" idx="1"/>
          </p:nvPr>
        </p:nvSpPr>
        <p:spPr>
          <a:xfrm>
            <a:off x="457200" y="1536192"/>
            <a:ext cx="3657600" cy="2324856"/>
          </a:xfrm>
        </p:spPr>
        <p:txBody>
          <a:bodyPr rtlCol="0">
            <a:normAutofit/>
          </a:bodyPr>
          <a:lstStyle/>
          <a:p>
            <a:pPr eaLnBrk="1" fontAlgn="auto" hangingPunct="1">
              <a:spcAft>
                <a:spcPts val="0"/>
              </a:spcAft>
              <a:buFont typeface="Arial" pitchFamily="34" charset="0"/>
              <a:buChar char="•"/>
              <a:defRPr/>
            </a:pPr>
            <a:endParaRPr lang="cs-CZ" dirty="0" smtClean="0"/>
          </a:p>
          <a:p>
            <a:pPr eaLnBrk="1" fontAlgn="auto" hangingPunct="1">
              <a:spcAft>
                <a:spcPts val="0"/>
              </a:spcAft>
              <a:buFont typeface="Arial" pitchFamily="34" charset="0"/>
              <a:buChar char="•"/>
              <a:defRPr/>
            </a:pPr>
            <a:r>
              <a:rPr lang="cs-CZ" dirty="0" smtClean="0"/>
              <a:t>přehlédnutých</a:t>
            </a:r>
          </a:p>
          <a:p>
            <a:pPr eaLnBrk="1" fontAlgn="auto" hangingPunct="1">
              <a:spcAft>
                <a:spcPts val="0"/>
              </a:spcAft>
              <a:buFont typeface="Arial" pitchFamily="34" charset="0"/>
              <a:buChar char="•"/>
              <a:defRPr/>
            </a:pPr>
            <a:r>
              <a:rPr lang="cs-CZ" dirty="0"/>
              <a:t>i</a:t>
            </a:r>
            <a:r>
              <a:rPr lang="cs-CZ" dirty="0" smtClean="0"/>
              <a:t>gnorovaných</a:t>
            </a:r>
          </a:p>
          <a:p>
            <a:pPr eaLnBrk="1" fontAlgn="auto" hangingPunct="1">
              <a:spcAft>
                <a:spcPts val="0"/>
              </a:spcAft>
              <a:buFont typeface="Arial" pitchFamily="34" charset="0"/>
              <a:buChar char="•"/>
              <a:defRPr/>
            </a:pPr>
            <a:r>
              <a:rPr lang="cs-CZ" dirty="0" smtClean="0"/>
              <a:t>zapomenutých</a:t>
            </a:r>
          </a:p>
          <a:p>
            <a:pPr eaLnBrk="1" fontAlgn="auto" hangingPunct="1">
              <a:spcAft>
                <a:spcPts val="0"/>
              </a:spcAft>
              <a:buFont typeface="Arial" pitchFamily="34" charset="0"/>
              <a:buChar char="•"/>
              <a:defRPr/>
            </a:pPr>
            <a:endParaRPr lang="cs-CZ" dirty="0"/>
          </a:p>
          <a:p>
            <a:pPr eaLnBrk="1" fontAlgn="auto" hangingPunct="1">
              <a:spcAft>
                <a:spcPts val="0"/>
              </a:spcAft>
              <a:buFont typeface="Arial" pitchFamily="34" charset="0"/>
              <a:buChar char="•"/>
              <a:defRPr/>
            </a:pPr>
            <a:endParaRPr lang="cs-CZ" dirty="0"/>
          </a:p>
          <a:p>
            <a:pPr marL="82550" indent="0" eaLnBrk="1" fontAlgn="auto" hangingPunct="1">
              <a:spcAft>
                <a:spcPts val="0"/>
              </a:spcAft>
              <a:buFont typeface="Wingdings 2" pitchFamily="18" charset="2"/>
              <a:buNone/>
              <a:defRPr/>
            </a:pPr>
            <a:endParaRPr lang="cs-CZ" dirty="0"/>
          </a:p>
          <a:p>
            <a:pPr marL="82550" indent="0" eaLnBrk="1" fontAlgn="auto" hangingPunct="1">
              <a:spcAft>
                <a:spcPts val="0"/>
              </a:spcAft>
              <a:buFont typeface="Wingdings 2" pitchFamily="18" charset="2"/>
              <a:buNone/>
              <a:defRPr/>
            </a:pPr>
            <a:endParaRPr lang="cs-CZ" dirty="0" smtClean="0"/>
          </a:p>
          <a:p>
            <a:pPr eaLnBrk="1" fontAlgn="auto" hangingPunct="1">
              <a:spcAft>
                <a:spcPts val="0"/>
              </a:spcAft>
              <a:buFont typeface="Arial" pitchFamily="34" charset="0"/>
              <a:buChar char="•"/>
              <a:defRPr/>
            </a:pPr>
            <a:endParaRPr lang="cs-CZ" dirty="0"/>
          </a:p>
          <a:p>
            <a:pPr eaLnBrk="1" fontAlgn="auto" hangingPunct="1">
              <a:spcAft>
                <a:spcPts val="0"/>
              </a:spcAft>
              <a:buFont typeface="Arial" pitchFamily="34" charset="0"/>
              <a:buChar char="•"/>
              <a:defRPr/>
            </a:pPr>
            <a:endParaRPr lang="cs-CZ" dirty="0"/>
          </a:p>
        </p:txBody>
      </p:sp>
      <p:sp>
        <p:nvSpPr>
          <p:cNvPr id="3" name="Zástupný symbol pro obsah 2"/>
          <p:cNvSpPr>
            <a:spLocks noGrp="1"/>
          </p:cNvSpPr>
          <p:nvPr>
            <p:ph sz="half" idx="2"/>
          </p:nvPr>
        </p:nvSpPr>
        <p:spPr>
          <a:xfrm>
            <a:off x="4419600" y="1536192"/>
            <a:ext cx="3657600" cy="2108832"/>
          </a:xfrm>
        </p:spPr>
        <p:txBody>
          <a:bodyPr/>
          <a:lstStyle/>
          <a:p>
            <a:pPr eaLnBrk="1" fontAlgn="auto" hangingPunct="1">
              <a:spcAft>
                <a:spcPts val="0"/>
              </a:spcAft>
              <a:buFont typeface="Arial" pitchFamily="34" charset="0"/>
              <a:buChar char="•"/>
              <a:defRPr/>
            </a:pPr>
            <a:r>
              <a:rPr lang="cs-CZ" dirty="0" smtClean="0"/>
              <a:t>spojeních</a:t>
            </a:r>
            <a:endParaRPr lang="cs-CZ" dirty="0"/>
          </a:p>
          <a:p>
            <a:pPr eaLnBrk="1" fontAlgn="auto" hangingPunct="1">
              <a:spcAft>
                <a:spcPts val="0"/>
              </a:spcAft>
              <a:buFont typeface="Arial" pitchFamily="34" charset="0"/>
              <a:buChar char="•"/>
              <a:defRPr/>
            </a:pPr>
            <a:r>
              <a:rPr lang="cs-CZ" dirty="0" smtClean="0"/>
              <a:t>myšlenkách</a:t>
            </a:r>
            <a:endParaRPr lang="cs-CZ" dirty="0"/>
          </a:p>
          <a:p>
            <a:pPr eaLnBrk="1" fontAlgn="auto" hangingPunct="1">
              <a:spcAft>
                <a:spcPts val="0"/>
              </a:spcAft>
              <a:buFont typeface="Arial" pitchFamily="34" charset="0"/>
              <a:buChar char="•"/>
              <a:defRPr/>
            </a:pPr>
            <a:r>
              <a:rPr lang="cs-CZ" dirty="0" smtClean="0"/>
              <a:t>představách</a:t>
            </a:r>
            <a:endParaRPr lang="cs-CZ" dirty="0"/>
          </a:p>
          <a:p>
            <a:pPr eaLnBrk="1" fontAlgn="auto" hangingPunct="1">
              <a:spcAft>
                <a:spcPts val="0"/>
              </a:spcAft>
              <a:buFont typeface="Arial" pitchFamily="34" charset="0"/>
              <a:buChar char="•"/>
              <a:defRPr/>
            </a:pPr>
            <a:r>
              <a:rPr lang="cs-CZ" dirty="0" smtClean="0"/>
              <a:t>názorech</a:t>
            </a:r>
            <a:endParaRPr lang="cs-CZ" dirty="0"/>
          </a:p>
          <a:p>
            <a:endParaRPr lang="cs-CZ" dirty="0"/>
          </a:p>
        </p:txBody>
      </p:sp>
      <p:cxnSp>
        <p:nvCxnSpPr>
          <p:cNvPr id="7" name="Přímá spojnice 6"/>
          <p:cNvCxnSpPr/>
          <p:nvPr/>
        </p:nvCxnSpPr>
        <p:spPr>
          <a:xfrm flipV="1">
            <a:off x="3059832" y="1844824"/>
            <a:ext cx="1512168" cy="504056"/>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Přímá spojnice 7"/>
          <p:cNvCxnSpPr/>
          <p:nvPr/>
        </p:nvCxnSpPr>
        <p:spPr>
          <a:xfrm flipV="1">
            <a:off x="3007133" y="2348880"/>
            <a:ext cx="1512168" cy="504056"/>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Přímá spojnice 8"/>
          <p:cNvCxnSpPr/>
          <p:nvPr/>
        </p:nvCxnSpPr>
        <p:spPr>
          <a:xfrm flipV="1">
            <a:off x="3059832" y="2801115"/>
            <a:ext cx="1512168" cy="504056"/>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Přímá spojnice 9"/>
          <p:cNvCxnSpPr/>
          <p:nvPr/>
        </p:nvCxnSpPr>
        <p:spPr>
          <a:xfrm>
            <a:off x="3059832" y="3337704"/>
            <a:ext cx="151216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Přímá spojnice 12"/>
          <p:cNvCxnSpPr/>
          <p:nvPr/>
        </p:nvCxnSpPr>
        <p:spPr>
          <a:xfrm>
            <a:off x="3007133" y="2852936"/>
            <a:ext cx="151216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Přímá spojnice 13"/>
          <p:cNvCxnSpPr/>
          <p:nvPr/>
        </p:nvCxnSpPr>
        <p:spPr>
          <a:xfrm>
            <a:off x="3059832" y="2348880"/>
            <a:ext cx="151216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Přímá spojnice 14"/>
          <p:cNvCxnSpPr/>
          <p:nvPr/>
        </p:nvCxnSpPr>
        <p:spPr>
          <a:xfrm>
            <a:off x="3059832" y="2399111"/>
            <a:ext cx="1512168" cy="453825"/>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Přímá spojnice 17"/>
          <p:cNvCxnSpPr/>
          <p:nvPr/>
        </p:nvCxnSpPr>
        <p:spPr>
          <a:xfrm>
            <a:off x="3007133" y="2860609"/>
            <a:ext cx="1512168" cy="453825"/>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a:off x="3062545" y="2373995"/>
            <a:ext cx="1456756" cy="963709"/>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Přímá spojnice 20"/>
          <p:cNvCxnSpPr/>
          <p:nvPr/>
        </p:nvCxnSpPr>
        <p:spPr>
          <a:xfrm flipV="1">
            <a:off x="3064339" y="1844824"/>
            <a:ext cx="1454962" cy="1493691"/>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Přímá spojnice 23"/>
          <p:cNvCxnSpPr/>
          <p:nvPr/>
        </p:nvCxnSpPr>
        <p:spPr>
          <a:xfrm flipV="1">
            <a:off x="3007133" y="1844824"/>
            <a:ext cx="1564867" cy="1015786"/>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Přímá spojnice 25"/>
          <p:cNvCxnSpPr/>
          <p:nvPr/>
        </p:nvCxnSpPr>
        <p:spPr>
          <a:xfrm flipV="1">
            <a:off x="3064339" y="2352718"/>
            <a:ext cx="1507661" cy="985797"/>
          </a:xfrm>
          <a:prstGeom prst="line">
            <a:avLst/>
          </a:prstGeom>
          <a:ln w="57150"/>
        </p:spPr>
        <p:style>
          <a:lnRef idx="1">
            <a:schemeClr val="dk1"/>
          </a:lnRef>
          <a:fillRef idx="0">
            <a:schemeClr val="dk1"/>
          </a:fillRef>
          <a:effectRef idx="0">
            <a:schemeClr val="dk1"/>
          </a:effectRef>
          <a:fontRef idx="minor">
            <a:schemeClr val="tx1"/>
          </a:fontRef>
        </p:style>
      </p:cxnSp>
      <p:sp>
        <p:nvSpPr>
          <p:cNvPr id="29" name="TextovéPole 28"/>
          <p:cNvSpPr txBox="1"/>
          <p:nvPr/>
        </p:nvSpPr>
        <p:spPr>
          <a:xfrm>
            <a:off x="683568" y="3789040"/>
            <a:ext cx="7128792" cy="1938992"/>
          </a:xfrm>
          <a:prstGeom prst="rect">
            <a:avLst/>
          </a:prstGeom>
          <a:noFill/>
        </p:spPr>
        <p:txBody>
          <a:bodyPr wrap="square" rtlCol="0">
            <a:spAutoFit/>
          </a:bodyPr>
          <a:lstStyle/>
          <a:p>
            <a:r>
              <a:rPr lang="cs-CZ" dirty="0" smtClean="0"/>
              <a:t>Například vymýcení pralesu – vymýcení kmene, který léčil infekce neznámým lékem</a:t>
            </a:r>
          </a:p>
          <a:p>
            <a:r>
              <a:rPr lang="cs-CZ" dirty="0" smtClean="0"/>
              <a:t>Vymýcení jazyka. Který to popisoval</a:t>
            </a:r>
          </a:p>
          <a:p>
            <a:r>
              <a:rPr lang="cs-CZ" dirty="0" smtClean="0"/>
              <a:t>Likvidace </a:t>
            </a:r>
            <a:r>
              <a:rPr lang="cs-CZ" dirty="0" err="1" smtClean="0"/>
              <a:t>age</a:t>
            </a:r>
            <a:r>
              <a:rPr lang="cs-CZ" dirty="0" smtClean="0"/>
              <a:t> </a:t>
            </a:r>
            <a:r>
              <a:rPr lang="cs-CZ" dirty="0" err="1" smtClean="0"/>
              <a:t>of</a:t>
            </a:r>
            <a:r>
              <a:rPr lang="cs-CZ" dirty="0" smtClean="0"/>
              <a:t> </a:t>
            </a:r>
            <a:r>
              <a:rPr lang="cs-CZ" dirty="0" err="1" smtClean="0"/>
              <a:t>reason</a:t>
            </a:r>
            <a:r>
              <a:rPr lang="cs-CZ" dirty="0" smtClean="0"/>
              <a:t> – náboženské přesvědčení – renesance (da Vinci)</a:t>
            </a:r>
            <a:endParaRPr lang="cs-CZ" dirty="0"/>
          </a:p>
        </p:txBody>
      </p:sp>
      <p:pic>
        <p:nvPicPr>
          <p:cNvPr id="30" name="Obráze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517232"/>
            <a:ext cx="1920240" cy="609600"/>
          </a:xfrm>
          <a:prstGeom prst="rect">
            <a:avLst/>
          </a:prstGeom>
        </p:spPr>
      </p:pic>
    </p:spTree>
    <p:extLst>
      <p:ext uri="{BB962C8B-B14F-4D97-AF65-F5344CB8AC3E}">
        <p14:creationId xmlns:p14="http://schemas.microsoft.com/office/powerpoint/2010/main" val="16844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Výrobkové inovace</a:t>
            </a:r>
          </a:p>
        </p:txBody>
      </p:sp>
      <p:sp>
        <p:nvSpPr>
          <p:cNvPr id="11267" name="Rectangle 3"/>
          <p:cNvSpPr>
            <a:spLocks noGrp="1" noChangeArrowheads="1"/>
          </p:cNvSpPr>
          <p:nvPr>
            <p:ph idx="1"/>
          </p:nvPr>
        </p:nvSpPr>
        <p:spPr/>
        <p:txBody>
          <a:bodyPr/>
          <a:lstStyle/>
          <a:p>
            <a:pPr eaLnBrk="1" hangingPunct="1">
              <a:lnSpc>
                <a:spcPct val="90000"/>
              </a:lnSpc>
            </a:pPr>
            <a:r>
              <a:rPr lang="cs-CZ" altLang="cs-CZ" sz="2800" dirty="0" smtClean="0"/>
              <a:t>zaměřeny na vytváření výrobků zcela nových</a:t>
            </a:r>
          </a:p>
          <a:p>
            <a:pPr eaLnBrk="1" hangingPunct="1">
              <a:lnSpc>
                <a:spcPct val="90000"/>
              </a:lnSpc>
            </a:pPr>
            <a:r>
              <a:rPr lang="cs-CZ" altLang="cs-CZ" sz="2800" dirty="0" smtClean="0"/>
              <a:t>založených na nových konstrukčních koncepcích a principech (diferenciace)</a:t>
            </a:r>
          </a:p>
          <a:p>
            <a:pPr eaLnBrk="1" hangingPunct="1">
              <a:lnSpc>
                <a:spcPct val="90000"/>
              </a:lnSpc>
            </a:pPr>
            <a:r>
              <a:rPr lang="cs-CZ" altLang="cs-CZ" sz="2800" dirty="0" smtClean="0"/>
              <a:t>uspokojujících zcela nové potřeby (diverzifikace)</a:t>
            </a:r>
          </a:p>
          <a:p>
            <a:pPr eaLnBrk="1" hangingPunct="1">
              <a:lnSpc>
                <a:spcPct val="90000"/>
              </a:lnSpc>
              <a:spcBef>
                <a:spcPct val="50000"/>
              </a:spcBef>
              <a:buFont typeface="Wingdings" pitchFamily="2" charset="2"/>
              <a:buNone/>
            </a:pPr>
            <a:r>
              <a:rPr lang="cs-CZ" altLang="cs-CZ" sz="2800" b="1" dirty="0" smtClean="0"/>
              <a:t>Cílem je:</a:t>
            </a:r>
          </a:p>
          <a:p>
            <a:pPr eaLnBrk="1" hangingPunct="1">
              <a:lnSpc>
                <a:spcPct val="80000"/>
              </a:lnSpc>
            </a:pPr>
            <a:r>
              <a:rPr lang="cs-CZ" altLang="cs-CZ" sz="2800" dirty="0" smtClean="0"/>
              <a:t>náhrada zastaralých výrobků</a:t>
            </a:r>
          </a:p>
          <a:p>
            <a:pPr eaLnBrk="1" hangingPunct="1">
              <a:lnSpc>
                <a:spcPct val="80000"/>
              </a:lnSpc>
            </a:pPr>
            <a:r>
              <a:rPr lang="cs-CZ" altLang="cs-CZ" sz="2800" dirty="0" smtClean="0"/>
              <a:t>snaha o zachování tržního podílu</a:t>
            </a:r>
          </a:p>
          <a:p>
            <a:pPr eaLnBrk="1" hangingPunct="1">
              <a:lnSpc>
                <a:spcPct val="80000"/>
              </a:lnSpc>
            </a:pPr>
            <a:r>
              <a:rPr lang="cs-CZ" altLang="cs-CZ" sz="2800" dirty="0" smtClean="0"/>
              <a:t>získání nových trhů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Těžiště rozhodování v oblasti výrobkové politiky</a:t>
            </a:r>
          </a:p>
        </p:txBody>
      </p:sp>
      <p:sp>
        <p:nvSpPr>
          <p:cNvPr id="20483" name="Rectangle 3"/>
          <p:cNvSpPr>
            <a:spLocks noChangeArrowheads="1"/>
          </p:cNvSpPr>
          <p:nvPr/>
        </p:nvSpPr>
        <p:spPr bwMode="auto">
          <a:xfrm>
            <a:off x="514350" y="5353050"/>
            <a:ext cx="2209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Ceny faktorů</a:t>
            </a:r>
          </a:p>
        </p:txBody>
      </p:sp>
      <p:sp>
        <p:nvSpPr>
          <p:cNvPr id="20484" name="Rectangle 4"/>
          <p:cNvSpPr>
            <a:spLocks noChangeArrowheads="1"/>
          </p:cNvSpPr>
          <p:nvPr/>
        </p:nvSpPr>
        <p:spPr bwMode="auto">
          <a:xfrm>
            <a:off x="5534025" y="5373688"/>
            <a:ext cx="2209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a:t>
            </a:r>
          </a:p>
        </p:txBody>
      </p:sp>
      <p:grpSp>
        <p:nvGrpSpPr>
          <p:cNvPr id="20485" name="Group 5"/>
          <p:cNvGrpSpPr>
            <a:grpSpLocks/>
          </p:cNvGrpSpPr>
          <p:nvPr/>
        </p:nvGrpSpPr>
        <p:grpSpPr bwMode="auto">
          <a:xfrm>
            <a:off x="500063" y="1571625"/>
            <a:ext cx="7277100" cy="3400425"/>
            <a:chOff x="144" y="1248"/>
            <a:chExt cx="5520" cy="2736"/>
          </a:xfrm>
        </p:grpSpPr>
        <p:sp>
          <p:nvSpPr>
            <p:cNvPr id="20486" name="Rectangle 6"/>
            <p:cNvSpPr>
              <a:spLocks noChangeArrowheads="1"/>
            </p:cNvSpPr>
            <p:nvPr/>
          </p:nvSpPr>
          <p:spPr bwMode="auto">
            <a:xfrm>
              <a:off x="2016" y="1248"/>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b="1"/>
                <a:t>Výrobková politika (těžiště)</a:t>
              </a:r>
            </a:p>
          </p:txBody>
        </p:sp>
        <p:sp>
          <p:nvSpPr>
            <p:cNvPr id="20487" name="Rectangle 7"/>
            <p:cNvSpPr>
              <a:spLocks noChangeArrowheads="1"/>
            </p:cNvSpPr>
            <p:nvPr/>
          </p:nvSpPr>
          <p:spPr bwMode="auto">
            <a:xfrm>
              <a:off x="2016" y="2016"/>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výrobkové varianty</a:t>
              </a:r>
            </a:p>
          </p:txBody>
        </p:sp>
        <p:sp>
          <p:nvSpPr>
            <p:cNvPr id="20488" name="Rectangle 8"/>
            <p:cNvSpPr>
              <a:spLocks noChangeArrowheads="1"/>
            </p:cNvSpPr>
            <p:nvPr/>
          </p:nvSpPr>
          <p:spPr bwMode="auto">
            <a:xfrm>
              <a:off x="144" y="2016"/>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výrobkové inovace</a:t>
              </a:r>
            </a:p>
          </p:txBody>
        </p:sp>
        <p:sp>
          <p:nvSpPr>
            <p:cNvPr id="20489" name="Rectangle 9"/>
            <p:cNvSpPr>
              <a:spLocks noChangeArrowheads="1"/>
            </p:cNvSpPr>
            <p:nvPr/>
          </p:nvSpPr>
          <p:spPr bwMode="auto">
            <a:xfrm>
              <a:off x="3936" y="2016"/>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vyřazování výrobku</a:t>
              </a:r>
            </a:p>
          </p:txBody>
        </p:sp>
        <p:cxnSp>
          <p:nvCxnSpPr>
            <p:cNvPr id="20490" name="AutoShape 10"/>
            <p:cNvCxnSpPr>
              <a:cxnSpLocks noChangeShapeType="1"/>
              <a:stCxn id="20486" idx="2"/>
              <a:endCxn id="20487" idx="0"/>
            </p:cNvCxnSpPr>
            <p:nvPr/>
          </p:nvCxnSpPr>
          <p:spPr bwMode="auto">
            <a:xfrm rot="5400000">
              <a:off x="2712" y="1848"/>
              <a:ext cx="336" cy="0"/>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1" name="AutoShape 11"/>
            <p:cNvCxnSpPr>
              <a:cxnSpLocks noChangeShapeType="1"/>
              <a:stCxn id="20486" idx="2"/>
              <a:endCxn id="20488" idx="0"/>
            </p:cNvCxnSpPr>
            <p:nvPr/>
          </p:nvCxnSpPr>
          <p:spPr bwMode="auto">
            <a:xfrm rot="5400000">
              <a:off x="1776" y="912"/>
              <a:ext cx="336" cy="18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2" name="AutoShape 12"/>
            <p:cNvCxnSpPr>
              <a:cxnSpLocks noChangeShapeType="1"/>
              <a:stCxn id="20486" idx="2"/>
              <a:endCxn id="20489" idx="0"/>
            </p:cNvCxnSpPr>
            <p:nvPr/>
          </p:nvCxnSpPr>
          <p:spPr bwMode="auto">
            <a:xfrm rot="16200000" flipH="1">
              <a:off x="3672" y="888"/>
              <a:ext cx="336" cy="192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0493" name="Rectangle 13"/>
            <p:cNvSpPr>
              <a:spLocks noChangeArrowheads="1"/>
            </p:cNvSpPr>
            <p:nvPr/>
          </p:nvSpPr>
          <p:spPr bwMode="auto">
            <a:xfrm>
              <a:off x="144" y="2784"/>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diferenciace výrobku</a:t>
              </a:r>
            </a:p>
          </p:txBody>
        </p:sp>
        <p:sp>
          <p:nvSpPr>
            <p:cNvPr id="20494" name="Rectangle 14"/>
            <p:cNvSpPr>
              <a:spLocks noChangeArrowheads="1"/>
            </p:cNvSpPr>
            <p:nvPr/>
          </p:nvSpPr>
          <p:spPr bwMode="auto">
            <a:xfrm>
              <a:off x="144" y="3552"/>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horizontální </a:t>
              </a:r>
            </a:p>
            <a:p>
              <a:pPr algn="ctr" eaLnBrk="1" hangingPunct="1"/>
              <a:r>
                <a:rPr lang="cs-CZ" altLang="cs-CZ" sz="1600"/>
                <a:t>diverzifikace</a:t>
              </a:r>
            </a:p>
          </p:txBody>
        </p:sp>
        <p:sp>
          <p:nvSpPr>
            <p:cNvPr id="20495" name="Rectangle 15"/>
            <p:cNvSpPr>
              <a:spLocks noChangeArrowheads="1"/>
            </p:cNvSpPr>
            <p:nvPr/>
          </p:nvSpPr>
          <p:spPr bwMode="auto">
            <a:xfrm>
              <a:off x="2016" y="2784"/>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diverzifikace výrobku</a:t>
              </a:r>
            </a:p>
          </p:txBody>
        </p:sp>
        <p:sp>
          <p:nvSpPr>
            <p:cNvPr id="20496" name="Rectangle 16"/>
            <p:cNvSpPr>
              <a:spLocks noChangeArrowheads="1"/>
            </p:cNvSpPr>
            <p:nvPr/>
          </p:nvSpPr>
          <p:spPr bwMode="auto">
            <a:xfrm>
              <a:off x="2016" y="3552"/>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vertikální </a:t>
              </a:r>
            </a:p>
            <a:p>
              <a:pPr algn="ctr" eaLnBrk="1" hangingPunct="1"/>
              <a:r>
                <a:rPr lang="cs-CZ" altLang="cs-CZ" sz="1600"/>
                <a:t>diverzifikace</a:t>
              </a:r>
            </a:p>
          </p:txBody>
        </p:sp>
        <p:sp>
          <p:nvSpPr>
            <p:cNvPr id="20497" name="Rectangle 17"/>
            <p:cNvSpPr>
              <a:spLocks noChangeArrowheads="1"/>
            </p:cNvSpPr>
            <p:nvPr/>
          </p:nvSpPr>
          <p:spPr bwMode="auto">
            <a:xfrm>
              <a:off x="3936" y="3552"/>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laterální </a:t>
              </a:r>
            </a:p>
            <a:p>
              <a:pPr algn="ctr" eaLnBrk="1" hangingPunct="1"/>
              <a:r>
                <a:rPr lang="cs-CZ" altLang="cs-CZ" sz="1600"/>
                <a:t>diverzifikace</a:t>
              </a:r>
            </a:p>
          </p:txBody>
        </p:sp>
        <p:cxnSp>
          <p:nvCxnSpPr>
            <p:cNvPr id="20498" name="AutoShape 18"/>
            <p:cNvCxnSpPr>
              <a:cxnSpLocks noChangeShapeType="1"/>
              <a:stCxn id="20488" idx="2"/>
              <a:endCxn id="20493" idx="0"/>
            </p:cNvCxnSpPr>
            <p:nvPr/>
          </p:nvCxnSpPr>
          <p:spPr bwMode="auto">
            <a:xfrm rot="5400000">
              <a:off x="840" y="2616"/>
              <a:ext cx="336" cy="0"/>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9" name="AutoShape 19"/>
            <p:cNvCxnSpPr>
              <a:cxnSpLocks noChangeShapeType="1"/>
              <a:stCxn id="20488" idx="2"/>
              <a:endCxn id="20495" idx="0"/>
            </p:cNvCxnSpPr>
            <p:nvPr/>
          </p:nvCxnSpPr>
          <p:spPr bwMode="auto">
            <a:xfrm rot="16200000" flipH="1">
              <a:off x="1776" y="1680"/>
              <a:ext cx="336" cy="18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00" name="AutoShape 20"/>
            <p:cNvCxnSpPr>
              <a:cxnSpLocks noChangeShapeType="1"/>
              <a:stCxn id="20495" idx="2"/>
              <a:endCxn id="20496" idx="0"/>
            </p:cNvCxnSpPr>
            <p:nvPr/>
          </p:nvCxnSpPr>
          <p:spPr bwMode="auto">
            <a:xfrm rot="5400000">
              <a:off x="2712" y="3384"/>
              <a:ext cx="336" cy="0"/>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01" name="AutoShape 21"/>
            <p:cNvCxnSpPr>
              <a:cxnSpLocks noChangeShapeType="1"/>
              <a:stCxn id="20495" idx="2"/>
              <a:endCxn id="20494" idx="0"/>
            </p:cNvCxnSpPr>
            <p:nvPr/>
          </p:nvCxnSpPr>
          <p:spPr bwMode="auto">
            <a:xfrm rot="5400000">
              <a:off x="1776" y="2448"/>
              <a:ext cx="336" cy="18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02" name="AutoShape 22"/>
            <p:cNvCxnSpPr>
              <a:cxnSpLocks noChangeShapeType="1"/>
              <a:stCxn id="20495" idx="2"/>
              <a:endCxn id="20497" idx="0"/>
            </p:cNvCxnSpPr>
            <p:nvPr/>
          </p:nvCxnSpPr>
          <p:spPr bwMode="auto">
            <a:xfrm rot="16200000" flipH="1">
              <a:off x="3672" y="2424"/>
              <a:ext cx="336" cy="192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Kvantitativní a kvalitativní stránka inovačního procesu</a:t>
            </a:r>
          </a:p>
        </p:txBody>
      </p:sp>
      <p:sp>
        <p:nvSpPr>
          <p:cNvPr id="21507"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800" smtClean="0"/>
              <a:t>Inovace:</a:t>
            </a:r>
          </a:p>
          <a:p>
            <a:pPr eaLnBrk="1" hangingPunct="1">
              <a:lnSpc>
                <a:spcPct val="90000"/>
              </a:lnSpc>
            </a:pPr>
            <a:r>
              <a:rPr lang="cs-CZ" altLang="cs-CZ" sz="2800" b="1" smtClean="0"/>
              <a:t>diferenciace výrobků</a:t>
            </a:r>
            <a:r>
              <a:rPr lang="cs-CZ" altLang="cs-CZ" sz="2800" smtClean="0"/>
              <a:t> = doplnění výrobkové linie o nový výrobek</a:t>
            </a:r>
          </a:p>
          <a:p>
            <a:pPr eaLnBrk="1" hangingPunct="1">
              <a:lnSpc>
                <a:spcPct val="90000"/>
              </a:lnSpc>
            </a:pPr>
            <a:r>
              <a:rPr lang="cs-CZ" altLang="cs-CZ" sz="2800" b="1" smtClean="0"/>
              <a:t>diverzifikace výrobků</a:t>
            </a:r>
            <a:r>
              <a:rPr lang="cs-CZ" altLang="cs-CZ" sz="2800" smtClean="0"/>
              <a:t> = zavedení nové výrobkové linie</a:t>
            </a:r>
          </a:p>
          <a:p>
            <a:pPr lvl="1" eaLnBrk="1" hangingPunct="1">
              <a:lnSpc>
                <a:spcPct val="90000"/>
              </a:lnSpc>
            </a:pPr>
            <a:r>
              <a:rPr lang="cs-CZ" altLang="cs-CZ" sz="2400" b="1" smtClean="0"/>
              <a:t>horizontální </a:t>
            </a:r>
            <a:r>
              <a:rPr lang="cs-CZ" altLang="cs-CZ" sz="2400" smtClean="0"/>
              <a:t>– zavedení výrobku na stejném výrobním stupni</a:t>
            </a:r>
          </a:p>
          <a:p>
            <a:pPr lvl="1" eaLnBrk="1" hangingPunct="1">
              <a:lnSpc>
                <a:spcPct val="90000"/>
              </a:lnSpc>
            </a:pPr>
            <a:r>
              <a:rPr lang="cs-CZ" altLang="cs-CZ" sz="2400" b="1" smtClean="0"/>
              <a:t>vertikální </a:t>
            </a:r>
            <a:r>
              <a:rPr lang="cs-CZ" altLang="cs-CZ" sz="2400" smtClean="0"/>
              <a:t>– výrobek odpovídající následné nebo předcházející etapě výroby</a:t>
            </a:r>
          </a:p>
          <a:p>
            <a:pPr lvl="1" eaLnBrk="1" hangingPunct="1">
              <a:lnSpc>
                <a:spcPct val="90000"/>
              </a:lnSpc>
            </a:pPr>
            <a:r>
              <a:rPr lang="cs-CZ" altLang="cs-CZ" sz="2400" b="1" smtClean="0"/>
              <a:t>laterální </a:t>
            </a:r>
            <a:r>
              <a:rPr lang="cs-CZ" altLang="cs-CZ" sz="2400" smtClean="0"/>
              <a:t>– výrobky zcela rozdílného typu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Procesní inovace</a:t>
            </a:r>
          </a:p>
        </p:txBody>
      </p:sp>
      <p:sp>
        <p:nvSpPr>
          <p:cNvPr id="12291" name="Rectangle 3"/>
          <p:cNvSpPr>
            <a:spLocks noGrp="1" noChangeArrowheads="1"/>
          </p:cNvSpPr>
          <p:nvPr>
            <p:ph idx="1"/>
          </p:nvPr>
        </p:nvSpPr>
        <p:spPr/>
        <p:txBody>
          <a:bodyPr/>
          <a:lstStyle/>
          <a:p>
            <a:pPr eaLnBrk="1" hangingPunct="1">
              <a:lnSpc>
                <a:spcPct val="90000"/>
              </a:lnSpc>
            </a:pPr>
            <a:r>
              <a:rPr lang="cs-CZ" altLang="cs-CZ" sz="2800" dirty="0" smtClean="0"/>
              <a:t>technologické inovace</a:t>
            </a:r>
          </a:p>
          <a:p>
            <a:pPr eaLnBrk="1" hangingPunct="1">
              <a:lnSpc>
                <a:spcPct val="90000"/>
              </a:lnSpc>
            </a:pPr>
            <a:r>
              <a:rPr lang="cs-CZ" altLang="cs-CZ" sz="2800" dirty="0" smtClean="0"/>
              <a:t>inovace v řízení a správě</a:t>
            </a:r>
          </a:p>
          <a:p>
            <a:pPr eaLnBrk="1" hangingPunct="1">
              <a:lnSpc>
                <a:spcPct val="90000"/>
              </a:lnSpc>
              <a:buFont typeface="Wingdings" pitchFamily="2" charset="2"/>
              <a:buNone/>
            </a:pPr>
            <a:endParaRPr lang="cs-CZ" altLang="cs-CZ" sz="800" dirty="0" smtClean="0"/>
          </a:p>
          <a:p>
            <a:pPr eaLnBrk="1" hangingPunct="1">
              <a:lnSpc>
                <a:spcPct val="90000"/>
              </a:lnSpc>
              <a:buFont typeface="Wingdings" pitchFamily="2" charset="2"/>
              <a:buNone/>
            </a:pPr>
            <a:r>
              <a:rPr lang="cs-CZ" altLang="cs-CZ" sz="2800" b="1" dirty="0" smtClean="0"/>
              <a:t>Cílem je:</a:t>
            </a:r>
          </a:p>
          <a:p>
            <a:pPr eaLnBrk="1" hangingPunct="1">
              <a:lnSpc>
                <a:spcPct val="90000"/>
              </a:lnSpc>
            </a:pPr>
            <a:r>
              <a:rPr lang="cs-CZ" altLang="cs-CZ" sz="2800" dirty="0" smtClean="0"/>
              <a:t>Snížení nákladů:</a:t>
            </a:r>
          </a:p>
          <a:p>
            <a:pPr lvl="1" eaLnBrk="1" hangingPunct="1">
              <a:lnSpc>
                <a:spcPct val="90000"/>
              </a:lnSpc>
            </a:pPr>
            <a:r>
              <a:rPr lang="cs-CZ" altLang="cs-CZ" sz="2400" dirty="0" smtClean="0"/>
              <a:t>materiálové spotřeby</a:t>
            </a:r>
          </a:p>
          <a:p>
            <a:pPr lvl="1" eaLnBrk="1" hangingPunct="1">
              <a:lnSpc>
                <a:spcPct val="90000"/>
              </a:lnSpc>
            </a:pPr>
            <a:r>
              <a:rPr lang="cs-CZ" altLang="cs-CZ" sz="2400" dirty="0" smtClean="0"/>
              <a:t>mzdových nákladů</a:t>
            </a:r>
          </a:p>
          <a:p>
            <a:pPr lvl="1" eaLnBrk="1" hangingPunct="1">
              <a:lnSpc>
                <a:spcPct val="90000"/>
              </a:lnSpc>
            </a:pPr>
            <a:r>
              <a:rPr lang="cs-CZ" altLang="cs-CZ" sz="2400" dirty="0" smtClean="0"/>
              <a:t>snížení spotřeby energie</a:t>
            </a:r>
          </a:p>
          <a:p>
            <a:pPr lvl="1" eaLnBrk="1" hangingPunct="1">
              <a:lnSpc>
                <a:spcPct val="90000"/>
              </a:lnSpc>
            </a:pPr>
            <a:r>
              <a:rPr lang="cs-CZ" altLang="cs-CZ" sz="2400" dirty="0" smtClean="0"/>
              <a:t>zmetkovitosti</a:t>
            </a:r>
          </a:p>
          <a:p>
            <a:pPr eaLnBrk="1" hangingPunct="1">
              <a:lnSpc>
                <a:spcPct val="90000"/>
              </a:lnSpc>
            </a:pPr>
            <a:r>
              <a:rPr lang="cs-CZ" altLang="cs-CZ" sz="2800" dirty="0" smtClean="0"/>
              <a:t>zlepšení pracovních podmínek</a:t>
            </a:r>
          </a:p>
          <a:p>
            <a:pPr eaLnBrk="1" hangingPunct="1">
              <a:lnSpc>
                <a:spcPct val="90000"/>
              </a:lnSpc>
            </a:pPr>
            <a:r>
              <a:rPr lang="cs-CZ" altLang="cs-CZ" sz="2800" dirty="0" smtClean="0"/>
              <a:t>zmenšení zatížení životního prostředí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60419" name="Zástupný symbol pro tabulku 2"/>
          <p:cNvSpPr>
            <a:spLocks noGrp="1" noTextEdit="1"/>
          </p:cNvSpPr>
          <p:nvPr>
            <p:ph type="tbl" idx="1"/>
          </p:nvPr>
        </p:nvSpPr>
        <p:spPr/>
      </p:sp>
      <p:pic>
        <p:nvPicPr>
          <p:cNvPr id="60420" name="Picture 2" descr="C:\Documents and Settings\Jerry\Plocha\FFX DOWN\Experience_cu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985"/>
            <a:ext cx="9144000" cy="41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95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Výfuky…</a:t>
            </a:r>
            <a:endParaRPr lang="cs-CZ" dirty="0"/>
          </a:p>
        </p:txBody>
      </p:sp>
      <p:sp>
        <p:nvSpPr>
          <p:cNvPr id="53251" name="Zástupný symbol pro tabulku 2"/>
          <p:cNvSpPr>
            <a:spLocks noGrp="1" noTextEdit="1"/>
          </p:cNvSpPr>
          <p:nvPr>
            <p:ph type="tbl" idx="1"/>
          </p:nvPr>
        </p:nvSpPr>
        <p:spPr/>
      </p:sp>
      <p:pic>
        <p:nvPicPr>
          <p:cNvPr id="53252" name="Picture 2" descr="C:\Documents and Settings\Jerry\Plocha\FFX DOWN\0680150714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86764"/>
            <a:ext cx="9144000" cy="537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40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cs-CZ" sz="3400" smtClean="0">
                <a:solidFill>
                  <a:schemeClr val="tx2">
                    <a:satMod val="130000"/>
                  </a:schemeClr>
                </a:solidFill>
              </a:rPr>
              <a:t>Vědecko-technický rozvoj, výrobkové a procesní inovace</a:t>
            </a:r>
          </a:p>
        </p:txBody>
      </p:sp>
      <p:sp>
        <p:nvSpPr>
          <p:cNvPr id="4099" name="Rectangle 3"/>
          <p:cNvSpPr>
            <a:spLocks noGrp="1" noChangeArrowheads="1"/>
          </p:cNvSpPr>
          <p:nvPr>
            <p:ph idx="1"/>
          </p:nvPr>
        </p:nvSpPr>
        <p:spPr/>
        <p:txBody>
          <a:bodyPr/>
          <a:lstStyle/>
          <a:p>
            <a:pPr eaLnBrk="1" hangingPunct="1">
              <a:lnSpc>
                <a:spcPct val="120000"/>
              </a:lnSpc>
              <a:spcBef>
                <a:spcPct val="50000"/>
              </a:spcBef>
              <a:buFont typeface="Wingdings" pitchFamily="2" charset="2"/>
              <a:buNone/>
            </a:pPr>
            <a:endParaRPr lang="cs-CZ" altLang="cs-CZ" sz="800" smtClean="0"/>
          </a:p>
          <a:p>
            <a:pPr eaLnBrk="1" hangingPunct="1">
              <a:lnSpc>
                <a:spcPct val="120000"/>
              </a:lnSpc>
              <a:spcBef>
                <a:spcPct val="50000"/>
              </a:spcBef>
            </a:pPr>
            <a:r>
              <a:rPr lang="cs-CZ" altLang="cs-CZ" sz="2800" smtClean="0"/>
              <a:t>Schumpeterova triáda, výrobkové a procesní inovace</a:t>
            </a:r>
          </a:p>
          <a:p>
            <a:pPr eaLnBrk="1" hangingPunct="1">
              <a:lnSpc>
                <a:spcPct val="120000"/>
              </a:lnSpc>
              <a:spcBef>
                <a:spcPct val="50000"/>
              </a:spcBef>
            </a:pPr>
            <a:r>
              <a:rPr lang="cs-CZ" altLang="cs-CZ" sz="2800" smtClean="0"/>
              <a:t>Kroky inovačního procesu</a:t>
            </a:r>
          </a:p>
          <a:p>
            <a:pPr eaLnBrk="1" hangingPunct="1">
              <a:lnSpc>
                <a:spcPct val="120000"/>
              </a:lnSpc>
              <a:spcBef>
                <a:spcPct val="50000"/>
              </a:spcBef>
            </a:pPr>
            <a:r>
              <a:rPr lang="cs-CZ" altLang="cs-CZ" sz="2800" smtClean="0"/>
              <a:t>Kvantitativní a kvalitativní stránka inovačního procesu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FORD</a:t>
            </a:r>
            <a:endParaRPr lang="cs-CZ" dirty="0"/>
          </a:p>
        </p:txBody>
      </p:sp>
      <p:sp>
        <p:nvSpPr>
          <p:cNvPr id="46083" name="Zástupný symbol pro tabulku 2"/>
          <p:cNvSpPr>
            <a:spLocks noGrp="1" noTextEdit="1"/>
          </p:cNvSpPr>
          <p:nvPr>
            <p:ph type="tbl" idx="1"/>
          </p:nvPr>
        </p:nvSpPr>
        <p:spPr/>
      </p:sp>
      <p:pic>
        <p:nvPicPr>
          <p:cNvPr id="46084" name="Picture 2" descr="C:\Documents and Settings\Jerry\Plocha\FFX DOWN\fordLear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 y="1501647"/>
            <a:ext cx="9129566" cy="385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26627" name="Zástupný symbol pro obsah 2"/>
          <p:cNvSpPr>
            <a:spLocks noGrp="1"/>
          </p:cNvSpPr>
          <p:nvPr>
            <p:ph idx="1"/>
          </p:nvPr>
        </p:nvSpPr>
        <p:spPr/>
        <p:txBody>
          <a:bodyPr/>
          <a:lstStyle/>
          <a:p>
            <a:pPr eaLnBrk="1" hangingPunct="1"/>
            <a:endParaRPr lang="cs-CZ" altLang="cs-CZ" smtClean="0"/>
          </a:p>
        </p:txBody>
      </p:sp>
      <p:sp>
        <p:nvSpPr>
          <p:cNvPr id="26628"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cs-CZ" altLang="cs-CZ" sz="1200" smtClean="0">
                <a:solidFill>
                  <a:schemeClr val="bg2"/>
                </a:solidFill>
              </a:rPr>
              <a:t>Nauka o podniku II</a:t>
            </a: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013"/>
            <a:ext cx="9144000" cy="56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99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cs-CZ" altLang="cs-CZ" dirty="0" smtClean="0"/>
              <a:t>Strategické řízení výroby</a:t>
            </a:r>
            <a:br>
              <a:rPr lang="cs-CZ" altLang="cs-CZ" dirty="0" smtClean="0"/>
            </a:br>
            <a:r>
              <a:rPr lang="cs-CZ" altLang="cs-CZ" sz="3200" dirty="0" smtClean="0">
                <a:solidFill>
                  <a:srgbClr val="0070C0"/>
                </a:solidFill>
              </a:rPr>
              <a:t>procesní</a:t>
            </a:r>
            <a:r>
              <a:rPr lang="cs-CZ" altLang="cs-CZ" sz="3200" dirty="0" smtClean="0"/>
              <a:t> a </a:t>
            </a:r>
            <a:r>
              <a:rPr lang="cs-CZ" altLang="cs-CZ" sz="3200" dirty="0" smtClean="0">
                <a:solidFill>
                  <a:srgbClr val="FF0000"/>
                </a:solidFill>
              </a:rPr>
              <a:t>výrobková</a:t>
            </a:r>
            <a:r>
              <a:rPr lang="cs-CZ" altLang="cs-CZ" sz="3200" dirty="0" smtClean="0"/>
              <a:t> inovace</a:t>
            </a:r>
          </a:p>
        </p:txBody>
      </p:sp>
      <p:sp>
        <p:nvSpPr>
          <p:cNvPr id="27651" name="Rectangle 3"/>
          <p:cNvSpPr>
            <a:spLocks noGrp="1" noChangeArrowheads="1"/>
          </p:cNvSpPr>
          <p:nvPr>
            <p:ph type="body" idx="1"/>
          </p:nvPr>
        </p:nvSpPr>
        <p:spPr/>
        <p:txBody>
          <a:bodyPr/>
          <a:lstStyle/>
          <a:p>
            <a:pPr eaLnBrk="1" hangingPunct="1">
              <a:lnSpc>
                <a:spcPct val="80000"/>
              </a:lnSpc>
            </a:pPr>
            <a:r>
              <a:rPr lang="cs-CZ" altLang="cs-CZ" sz="1800" b="1" dirty="0" smtClean="0"/>
              <a:t>výrobní program </a:t>
            </a:r>
            <a:r>
              <a:rPr lang="cs-CZ" altLang="cs-CZ" sz="1800" dirty="0" smtClean="0"/>
              <a:t>- účast na rozhodování o </a:t>
            </a:r>
            <a:r>
              <a:rPr lang="cs-CZ" altLang="cs-CZ" sz="1800" dirty="0" smtClean="0">
                <a:solidFill>
                  <a:srgbClr val="FF0000"/>
                </a:solidFill>
              </a:rPr>
              <a:t>zásadních směrech rozvoje výrobního programu</a:t>
            </a:r>
            <a:r>
              <a:rPr lang="cs-CZ" altLang="cs-CZ" sz="1800" dirty="0" smtClean="0"/>
              <a:t>, </a:t>
            </a:r>
            <a:r>
              <a:rPr lang="cs-CZ" altLang="cs-CZ" sz="1800" dirty="0" smtClean="0">
                <a:solidFill>
                  <a:srgbClr val="0070C0"/>
                </a:solidFill>
              </a:rPr>
              <a:t>spolurozhodování o zakázkách velkého objemu</a:t>
            </a:r>
            <a:r>
              <a:rPr lang="cs-CZ" altLang="cs-CZ" sz="1800" dirty="0" smtClean="0"/>
              <a:t>,</a:t>
            </a:r>
          </a:p>
          <a:p>
            <a:pPr eaLnBrk="1" hangingPunct="1">
              <a:lnSpc>
                <a:spcPct val="80000"/>
              </a:lnSpc>
            </a:pPr>
            <a:r>
              <a:rPr lang="cs-CZ" altLang="cs-CZ" sz="1800" b="1" dirty="0" smtClean="0"/>
              <a:t>kapacity a zařízení </a:t>
            </a:r>
            <a:r>
              <a:rPr lang="cs-CZ" altLang="cs-CZ" sz="1800" dirty="0" smtClean="0"/>
              <a:t>- zásadní směry rozvoje a </a:t>
            </a:r>
            <a:r>
              <a:rPr lang="cs-CZ" altLang="cs-CZ" sz="1800" dirty="0" smtClean="0">
                <a:solidFill>
                  <a:srgbClr val="0070C0"/>
                </a:solidFill>
              </a:rPr>
              <a:t>racionalizace, rekonstrukce, objem a dislokace zdrojů (investic)</a:t>
            </a:r>
            <a:r>
              <a:rPr lang="cs-CZ" altLang="cs-CZ" sz="1800" dirty="0" smtClean="0"/>
              <a:t>,</a:t>
            </a:r>
          </a:p>
          <a:p>
            <a:pPr eaLnBrk="1" hangingPunct="1">
              <a:lnSpc>
                <a:spcPct val="80000"/>
              </a:lnSpc>
            </a:pPr>
            <a:r>
              <a:rPr lang="cs-CZ" altLang="cs-CZ" sz="1800" b="1" dirty="0" smtClean="0"/>
              <a:t>plánování a řízení výroby </a:t>
            </a:r>
            <a:r>
              <a:rPr lang="cs-CZ" altLang="cs-CZ" sz="1800" dirty="0" smtClean="0"/>
              <a:t>- </a:t>
            </a:r>
            <a:r>
              <a:rPr lang="cs-CZ" altLang="cs-CZ" sz="1800" dirty="0" smtClean="0">
                <a:solidFill>
                  <a:srgbClr val="0070C0"/>
                </a:solidFill>
              </a:rPr>
              <a:t>koncepce a metody plánování a řízení výroby, koncepce využití informačních technologií v řízení výroby</a:t>
            </a:r>
            <a:r>
              <a:rPr lang="cs-CZ" altLang="cs-CZ" sz="1800" dirty="0" smtClean="0"/>
              <a:t>,</a:t>
            </a:r>
          </a:p>
          <a:p>
            <a:pPr eaLnBrk="1" hangingPunct="1">
              <a:lnSpc>
                <a:spcPct val="80000"/>
              </a:lnSpc>
            </a:pPr>
            <a:r>
              <a:rPr lang="cs-CZ" altLang="cs-CZ" sz="1800" b="1" dirty="0" smtClean="0"/>
              <a:t>řízení jakosti </a:t>
            </a:r>
            <a:r>
              <a:rPr lang="cs-CZ" altLang="cs-CZ" sz="1800" dirty="0" smtClean="0"/>
              <a:t>- </a:t>
            </a:r>
            <a:r>
              <a:rPr lang="cs-CZ" altLang="cs-CZ" sz="1800" dirty="0" smtClean="0">
                <a:solidFill>
                  <a:srgbClr val="FF0000"/>
                </a:solidFill>
              </a:rPr>
              <a:t>koncepce řízení jakosti výroby </a:t>
            </a:r>
            <a:r>
              <a:rPr lang="cs-CZ" altLang="cs-CZ" sz="1800" dirty="0" smtClean="0"/>
              <a:t>(například rozhodnutí o akreditaci dle ISO), </a:t>
            </a:r>
            <a:r>
              <a:rPr lang="cs-CZ" altLang="cs-CZ" sz="1800" dirty="0" smtClean="0">
                <a:solidFill>
                  <a:srgbClr val="FF0000"/>
                </a:solidFill>
              </a:rPr>
              <a:t>dlouhodobé trendy vývoje a opatření v oblasti jakosti výroby</a:t>
            </a:r>
            <a:r>
              <a:rPr lang="cs-CZ" altLang="cs-CZ" sz="1800" dirty="0" smtClean="0"/>
              <a:t>,</a:t>
            </a:r>
          </a:p>
          <a:p>
            <a:pPr eaLnBrk="1" hangingPunct="1">
              <a:lnSpc>
                <a:spcPct val="80000"/>
              </a:lnSpc>
            </a:pPr>
            <a:r>
              <a:rPr lang="cs-CZ" altLang="cs-CZ" sz="1800" b="1" dirty="0" smtClean="0"/>
              <a:t>řízení zásob </a:t>
            </a:r>
            <a:r>
              <a:rPr lang="cs-CZ" altLang="cs-CZ" sz="1800" dirty="0" smtClean="0">
                <a:solidFill>
                  <a:srgbClr val="0070C0"/>
                </a:solidFill>
              </a:rPr>
              <a:t>- způsob zajišťování, rozhodování o klíčových dodavatelích, objem a dislokace, racionalizace</a:t>
            </a:r>
            <a:r>
              <a:rPr lang="cs-CZ" altLang="cs-CZ" sz="1800" dirty="0" smtClean="0"/>
              <a:t>,</a:t>
            </a:r>
          </a:p>
          <a:p>
            <a:pPr eaLnBrk="1" hangingPunct="1">
              <a:lnSpc>
                <a:spcPct val="80000"/>
              </a:lnSpc>
            </a:pPr>
            <a:r>
              <a:rPr lang="cs-CZ" altLang="cs-CZ" sz="1800" b="1" dirty="0" smtClean="0"/>
              <a:t>pracovní síla </a:t>
            </a:r>
            <a:r>
              <a:rPr lang="cs-CZ" altLang="cs-CZ" sz="1800" dirty="0" smtClean="0"/>
              <a:t>- zvyšování kvalifikace, motivace, mzdová politika, vztahy s odbory,</a:t>
            </a:r>
          </a:p>
          <a:p>
            <a:pPr eaLnBrk="1" hangingPunct="1">
              <a:lnSpc>
                <a:spcPct val="80000"/>
              </a:lnSpc>
            </a:pPr>
            <a:r>
              <a:rPr lang="cs-CZ" altLang="cs-CZ" sz="1800" b="1" dirty="0" smtClean="0"/>
              <a:t>organizace</a:t>
            </a:r>
            <a:r>
              <a:rPr lang="cs-CZ" altLang="cs-CZ" sz="1800" dirty="0" smtClean="0"/>
              <a:t> - </a:t>
            </a:r>
            <a:r>
              <a:rPr lang="cs-CZ" altLang="cs-CZ" sz="1800" dirty="0" smtClean="0">
                <a:solidFill>
                  <a:srgbClr val="0070C0"/>
                </a:solidFill>
              </a:rPr>
              <a:t>organizační struktura, centralizace a decentralizace řízení, typ organizace výroby, role, pravomoci, odpovědnosti</a:t>
            </a:r>
            <a:r>
              <a:rPr lang="cs-CZ" altLang="cs-CZ" sz="1800" dirty="0" smtClean="0"/>
              <a:t>,</a:t>
            </a:r>
          </a:p>
          <a:p>
            <a:pPr eaLnBrk="1" hangingPunct="1">
              <a:lnSpc>
                <a:spcPct val="80000"/>
              </a:lnSpc>
            </a:pPr>
            <a:r>
              <a:rPr lang="cs-CZ" altLang="cs-CZ" sz="1800" b="1" dirty="0" smtClean="0"/>
              <a:t>integrace </a:t>
            </a:r>
            <a:r>
              <a:rPr lang="cs-CZ" altLang="cs-CZ" sz="1800" dirty="0" smtClean="0"/>
              <a:t>- </a:t>
            </a:r>
            <a:r>
              <a:rPr lang="cs-CZ" altLang="cs-CZ" sz="1800" dirty="0" smtClean="0">
                <a:solidFill>
                  <a:srgbClr val="0070C0"/>
                </a:solidFill>
              </a:rPr>
              <a:t>systém vnitřního ekonomického řízení, vztahy se zákazníky, dodavateli atd</a:t>
            </a:r>
            <a:r>
              <a:rPr lang="cs-CZ" altLang="cs-CZ" sz="1800" dirty="0" smtClean="0"/>
              <a:t>.</a:t>
            </a:r>
          </a:p>
        </p:txBody>
      </p:sp>
    </p:spTree>
    <p:extLst>
      <p:ext uri="{BB962C8B-B14F-4D97-AF65-F5344CB8AC3E}">
        <p14:creationId xmlns:p14="http://schemas.microsoft.com/office/powerpoint/2010/main" val="2355381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dirty="0" smtClean="0"/>
              <a:t>Taktické řízení výroby</a:t>
            </a:r>
            <a:br>
              <a:rPr lang="cs-CZ" altLang="cs-CZ" dirty="0" smtClean="0"/>
            </a:br>
            <a:r>
              <a:rPr lang="cs-CZ" altLang="cs-CZ" sz="3200" dirty="0" smtClean="0">
                <a:solidFill>
                  <a:srgbClr val="0070C0"/>
                </a:solidFill>
              </a:rPr>
              <a:t>procesní</a:t>
            </a:r>
            <a:r>
              <a:rPr lang="cs-CZ" altLang="cs-CZ" sz="3200" dirty="0" smtClean="0"/>
              <a:t> a </a:t>
            </a:r>
            <a:r>
              <a:rPr lang="cs-CZ" altLang="cs-CZ" sz="3200" dirty="0" smtClean="0">
                <a:solidFill>
                  <a:srgbClr val="FF0000"/>
                </a:solidFill>
              </a:rPr>
              <a:t>výrobková</a:t>
            </a:r>
            <a:r>
              <a:rPr lang="cs-CZ" altLang="cs-CZ" sz="3200" dirty="0" smtClean="0"/>
              <a:t> inovace</a:t>
            </a:r>
            <a:endParaRPr lang="cs-CZ" altLang="cs-CZ" dirty="0" smtClean="0"/>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idx="1"/>
              </p:nvPr>
            </p:nvSpPr>
            <p:spPr/>
            <p:txBody>
              <a:bodyPr/>
              <a:lstStyle/>
              <a:p>
                <a:pPr eaLnBrk="1" hangingPunct="1">
                  <a:lnSpc>
                    <a:spcPct val="80000"/>
                  </a:lnSpc>
                </a:pPr>
                <a:r>
                  <a:rPr lang="cs-CZ" altLang="cs-CZ" sz="2800" dirty="0" smtClean="0"/>
                  <a:t>Závisí na přijaté strategii konkurenční výhody – typicky </a:t>
                </a:r>
                <a:r>
                  <a:rPr lang="cs-CZ" altLang="cs-CZ" sz="2800" dirty="0" smtClean="0">
                    <a:solidFill>
                      <a:srgbClr val="FF0000"/>
                    </a:solidFill>
                  </a:rPr>
                  <a:t>nákl</a:t>
                </a:r>
                <a:r>
                  <a:rPr lang="cs-CZ" altLang="cs-CZ" sz="2800" dirty="0" smtClean="0">
                    <a:solidFill>
                      <a:srgbClr val="0070C0"/>
                    </a:solidFill>
                  </a:rPr>
                  <a:t>ady</a:t>
                </a:r>
                <a:r>
                  <a:rPr lang="cs-CZ" altLang="cs-CZ" sz="2800" dirty="0" smtClean="0"/>
                  <a:t> </a:t>
                </a:r>
                <a14:m>
                  <m:oMath xmlns:m="http://schemas.openxmlformats.org/officeDocument/2006/math">
                    <m:r>
                      <a:rPr lang="cs-CZ" altLang="cs-CZ" sz="2800" i="1" dirty="0" smtClean="0">
                        <a:latin typeface="Cambria Math"/>
                        <a:ea typeface="Cambria Math"/>
                      </a:rPr>
                      <m:t>×</m:t>
                    </m:r>
                  </m:oMath>
                </a14:m>
                <a:r>
                  <a:rPr lang="cs-CZ" altLang="cs-CZ" sz="2800" dirty="0" smtClean="0"/>
                  <a:t>  </a:t>
                </a:r>
                <a:r>
                  <a:rPr lang="cs-CZ" altLang="cs-CZ" sz="2800" dirty="0" smtClean="0">
                    <a:solidFill>
                      <a:srgbClr val="FF0000"/>
                    </a:solidFill>
                  </a:rPr>
                  <a:t>diferenciace</a:t>
                </a:r>
              </a:p>
              <a:p>
                <a:pPr eaLnBrk="1" hangingPunct="1">
                  <a:lnSpc>
                    <a:spcPct val="80000"/>
                  </a:lnSpc>
                </a:pPr>
                <a:r>
                  <a:rPr lang="cs-CZ" altLang="cs-CZ" sz="2800" dirty="0" smtClean="0"/>
                  <a:t>Rozhodnutí se týkají </a:t>
                </a:r>
              </a:p>
              <a:p>
                <a:pPr lvl="1" eaLnBrk="1" hangingPunct="1">
                  <a:lnSpc>
                    <a:spcPct val="80000"/>
                  </a:lnSpc>
                </a:pPr>
                <a:r>
                  <a:rPr lang="cs-CZ" altLang="cs-CZ" sz="2400" dirty="0" smtClean="0">
                    <a:solidFill>
                      <a:srgbClr val="FF0000"/>
                    </a:solidFill>
                  </a:rPr>
                  <a:t>Výrobku</a:t>
                </a:r>
                <a:r>
                  <a:rPr lang="cs-CZ" altLang="cs-CZ" sz="2400" dirty="0" smtClean="0"/>
                  <a:t> – realizace výrobkové politiky (diverzifikace, inovace, diferenciace, variace, eliminace)</a:t>
                </a:r>
              </a:p>
              <a:p>
                <a:pPr lvl="1" eaLnBrk="1" hangingPunct="1">
                  <a:lnSpc>
                    <a:spcPct val="80000"/>
                  </a:lnSpc>
                </a:pPr>
                <a:r>
                  <a:rPr lang="cs-CZ" altLang="cs-CZ" sz="2400" dirty="0" smtClean="0">
                    <a:solidFill>
                      <a:srgbClr val="0070C0"/>
                    </a:solidFill>
                  </a:rPr>
                  <a:t>Vybavení výrobního systému</a:t>
                </a:r>
              </a:p>
              <a:p>
                <a:pPr lvl="1" eaLnBrk="1" hangingPunct="1">
                  <a:lnSpc>
                    <a:spcPct val="80000"/>
                  </a:lnSpc>
                </a:pPr>
                <a:r>
                  <a:rPr lang="cs-CZ" altLang="cs-CZ" sz="2400" dirty="0" smtClean="0">
                    <a:solidFill>
                      <a:srgbClr val="0070C0"/>
                    </a:solidFill>
                  </a:rPr>
                  <a:t>Organizace výrobního procesu</a:t>
                </a:r>
              </a:p>
              <a:p>
                <a:pPr eaLnBrk="1" hangingPunct="1">
                  <a:lnSpc>
                    <a:spcPct val="80000"/>
                  </a:lnSpc>
                </a:pPr>
                <a:r>
                  <a:rPr lang="cs-CZ" altLang="cs-CZ" sz="2800" dirty="0" smtClean="0"/>
                  <a:t>Výsledkem taktického řízení – </a:t>
                </a:r>
                <a:r>
                  <a:rPr lang="cs-CZ" altLang="cs-CZ" sz="2800" dirty="0" smtClean="0">
                    <a:solidFill>
                      <a:srgbClr val="FF0000"/>
                    </a:solidFill>
                  </a:rPr>
                  <a:t>základní určení výrobního programu</a:t>
                </a:r>
              </a:p>
            </p:txBody>
          </p:sp>
        </mc:Choice>
        <mc:Fallback xmlns="">
          <p:sp>
            <p:nvSpPr>
              <p:cNvPr id="19459" name="Rectangle 3"/>
              <p:cNvSpPr>
                <a:spLocks noGrp="1" noRot="1" noChangeAspect="1" noMove="1" noResize="1" noEditPoints="1" noAdjustHandles="1" noChangeArrowheads="1" noChangeShapeType="1" noTextEdit="1"/>
              </p:cNvSpPr>
              <p:nvPr>
                <p:ph type="body" idx="1"/>
              </p:nvPr>
            </p:nvSpPr>
            <p:spPr>
              <a:blipFill rotWithShape="1">
                <a:blip r:embed="rId2"/>
                <a:stretch>
                  <a:fillRect t="-2795"/>
                </a:stretch>
              </a:blipFill>
            </p:spPr>
            <p:txBody>
              <a:bodyPr/>
              <a:lstStyle/>
              <a:p>
                <a:r>
                  <a:rPr lang="cs-CZ">
                    <a:noFill/>
                  </a:rPr>
                  <a:t> </a:t>
                </a:r>
              </a:p>
            </p:txBody>
          </p:sp>
        </mc:Fallback>
      </mc:AlternateContent>
    </p:spTree>
    <p:extLst>
      <p:ext uri="{BB962C8B-B14F-4D97-AF65-F5344CB8AC3E}">
        <p14:creationId xmlns:p14="http://schemas.microsoft.com/office/powerpoint/2010/main" val="1816595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Plánování výroby</a:t>
            </a:r>
            <a:endParaRPr lang="cs-CZ" dirty="0"/>
          </a:p>
        </p:txBody>
      </p:sp>
      <p:sp>
        <p:nvSpPr>
          <p:cNvPr id="29699" name="Zástupný symbol pro obsah 2"/>
          <p:cNvSpPr>
            <a:spLocks noGrp="1"/>
          </p:cNvSpPr>
          <p:nvPr>
            <p:ph idx="1"/>
          </p:nvPr>
        </p:nvSpPr>
        <p:spPr/>
        <p:txBody>
          <a:bodyPr/>
          <a:lstStyle/>
          <a:p>
            <a:pPr lvl="1" eaLnBrk="1" hangingPunct="1"/>
            <a:r>
              <a:rPr lang="cs-CZ" altLang="cs-CZ" dirty="0" smtClean="0"/>
              <a:t>výrobní program (krátkodobý, dlouhodobý)</a:t>
            </a:r>
          </a:p>
          <a:p>
            <a:pPr lvl="2" eaLnBrk="1" hangingPunct="1">
              <a:lnSpc>
                <a:spcPct val="90000"/>
              </a:lnSpc>
            </a:pPr>
            <a:r>
              <a:rPr lang="cs-CZ" altLang="cs-CZ" sz="2000" dirty="0" smtClean="0"/>
              <a:t>které druhy </a:t>
            </a:r>
            <a:r>
              <a:rPr lang="cs-CZ" altLang="cs-CZ" sz="2000" b="1" dirty="0" smtClean="0"/>
              <a:t>(co) </a:t>
            </a:r>
          </a:p>
          <a:p>
            <a:pPr lvl="2" eaLnBrk="1" hangingPunct="1">
              <a:lnSpc>
                <a:spcPct val="90000"/>
              </a:lnSpc>
            </a:pPr>
            <a:r>
              <a:rPr lang="cs-CZ" altLang="cs-CZ" sz="2000" dirty="0" smtClean="0"/>
              <a:t>v určitém období vyrobit </a:t>
            </a:r>
            <a:r>
              <a:rPr lang="cs-CZ" altLang="cs-CZ" sz="2000" b="1" dirty="0" smtClean="0"/>
              <a:t>(kdy) </a:t>
            </a:r>
            <a:endParaRPr lang="cs-CZ" altLang="cs-CZ" sz="2000" dirty="0" smtClean="0">
              <a:solidFill>
                <a:srgbClr val="FF0000"/>
              </a:solidFill>
            </a:endParaRPr>
          </a:p>
          <a:p>
            <a:pPr lvl="2" eaLnBrk="1" hangingPunct="1">
              <a:lnSpc>
                <a:spcPct val="90000"/>
              </a:lnSpc>
            </a:pPr>
            <a:r>
              <a:rPr lang="cs-CZ" altLang="cs-CZ" sz="2000" dirty="0" smtClean="0"/>
              <a:t>v jakém množství </a:t>
            </a:r>
            <a:r>
              <a:rPr lang="cs-CZ" altLang="cs-CZ" sz="2000" b="1" dirty="0" smtClean="0"/>
              <a:t>(kolik) </a:t>
            </a:r>
          </a:p>
          <a:p>
            <a:pPr lvl="1" eaLnBrk="1" hangingPunct="1"/>
            <a:r>
              <a:rPr lang="cs-CZ" altLang="cs-CZ" dirty="0" smtClean="0"/>
              <a:t>výrobní proces (krátkodobý, dlouhodobý)</a:t>
            </a:r>
          </a:p>
          <a:p>
            <a:pPr lvl="2" eaLnBrk="1" hangingPunct="1">
              <a:lnSpc>
                <a:spcPct val="90000"/>
              </a:lnSpc>
            </a:pPr>
            <a:r>
              <a:rPr lang="cs-CZ" altLang="cs-CZ" sz="2000" dirty="0" smtClean="0"/>
              <a:t>jakými výrobními postupy </a:t>
            </a:r>
            <a:r>
              <a:rPr lang="cs-CZ" altLang="cs-CZ" sz="2000" b="1" dirty="0" smtClean="0"/>
              <a:t>(jak)</a:t>
            </a:r>
          </a:p>
          <a:p>
            <a:pPr lvl="2" eaLnBrk="1" hangingPunct="1">
              <a:lnSpc>
                <a:spcPct val="90000"/>
              </a:lnSpc>
            </a:pPr>
            <a:r>
              <a:rPr lang="cs-CZ" altLang="cs-CZ" sz="2000" dirty="0" smtClean="0"/>
              <a:t>během kterého období </a:t>
            </a:r>
            <a:r>
              <a:rPr lang="cs-CZ" altLang="cs-CZ" sz="2000" b="1" dirty="0" smtClean="0"/>
              <a:t>(kdy) </a:t>
            </a:r>
          </a:p>
          <a:p>
            <a:pPr lvl="2" eaLnBrk="1" hangingPunct="1">
              <a:lnSpc>
                <a:spcPct val="90000"/>
              </a:lnSpc>
            </a:pPr>
            <a:r>
              <a:rPr lang="cs-CZ" altLang="cs-CZ" sz="2000" dirty="0" smtClean="0"/>
              <a:t>ve kterých nákladových střediscích se má plánované množství výrobků vyrábět</a:t>
            </a:r>
            <a:r>
              <a:rPr lang="cs-CZ" altLang="cs-CZ" sz="2000" b="1" dirty="0" smtClean="0"/>
              <a:t>(kde)</a:t>
            </a:r>
          </a:p>
          <a:p>
            <a:pPr lvl="1" eaLnBrk="1" hangingPunct="1"/>
            <a:r>
              <a:rPr lang="cs-CZ" altLang="cs-CZ" dirty="0" smtClean="0"/>
              <a:t>připravenost výrobních faktorů pro výrobu</a:t>
            </a:r>
          </a:p>
          <a:p>
            <a:pPr eaLnBrk="1" hangingPunct="1"/>
            <a:endParaRPr lang="cs-CZ" altLang="cs-CZ" dirty="0" smtClean="0"/>
          </a:p>
        </p:txBody>
      </p:sp>
    </p:spTree>
    <p:extLst>
      <p:ext uri="{BB962C8B-B14F-4D97-AF65-F5344CB8AC3E}">
        <p14:creationId xmlns:p14="http://schemas.microsoft.com/office/powerpoint/2010/main" val="833554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Kroky inovačního procesu</a:t>
            </a:r>
          </a:p>
        </p:txBody>
      </p:sp>
      <p:sp>
        <p:nvSpPr>
          <p:cNvPr id="13315" name="Rectangle 3"/>
          <p:cNvSpPr>
            <a:spLocks noGrp="1" noChangeArrowheads="1"/>
          </p:cNvSpPr>
          <p:nvPr>
            <p:ph idx="1"/>
          </p:nvPr>
        </p:nvSpPr>
        <p:spPr/>
        <p:txBody>
          <a:bodyPr/>
          <a:lstStyle/>
          <a:p>
            <a:pPr eaLnBrk="1" hangingPunct="1">
              <a:spcBef>
                <a:spcPct val="50000"/>
              </a:spcBef>
              <a:buFont typeface="Wingdings" pitchFamily="2" charset="2"/>
              <a:buNone/>
            </a:pPr>
            <a:endParaRPr lang="cs-CZ" altLang="cs-CZ" sz="2000" dirty="0" smtClean="0"/>
          </a:p>
          <a:p>
            <a:pPr eaLnBrk="1" hangingPunct="1">
              <a:spcBef>
                <a:spcPct val="50000"/>
              </a:spcBef>
            </a:pPr>
            <a:r>
              <a:rPr lang="cs-CZ" altLang="cs-CZ" dirty="0" smtClean="0"/>
              <a:t>Podnik se bez inovací neobejde. (dobrovolná a nedobrovolná inovace)</a:t>
            </a:r>
          </a:p>
          <a:p>
            <a:pPr eaLnBrk="1" hangingPunct="1">
              <a:spcBef>
                <a:spcPct val="50000"/>
              </a:spcBef>
            </a:pPr>
            <a:r>
              <a:rPr lang="cs-CZ" altLang="cs-CZ" dirty="0" smtClean="0"/>
              <a:t>Inovace musí být pečlivě připraveny.</a:t>
            </a:r>
          </a:p>
          <a:p>
            <a:pPr eaLnBrk="1" hangingPunct="1">
              <a:spcBef>
                <a:spcPct val="50000"/>
              </a:spcBef>
            </a:pPr>
            <a:r>
              <a:rPr lang="cs-CZ" altLang="cs-CZ" dirty="0" smtClean="0"/>
              <a:t>Východiskem je umístění výrobků na trhu.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fontAlgn="auto" hangingPunct="1">
              <a:spcAft>
                <a:spcPts val="0"/>
              </a:spcAft>
              <a:defRPr/>
            </a:pPr>
            <a:r>
              <a:rPr lang="cs-CZ" sz="3200" dirty="0" smtClean="0">
                <a:solidFill>
                  <a:schemeClr val="tx2">
                    <a:satMod val="130000"/>
                  </a:schemeClr>
                </a:solidFill>
              </a:rPr>
              <a:t>Umístění výrobku na masových trzích a ve výklencích trhu</a:t>
            </a:r>
          </a:p>
        </p:txBody>
      </p:sp>
      <p:grpSp>
        <p:nvGrpSpPr>
          <p:cNvPr id="14339" name="Group 3"/>
          <p:cNvGrpSpPr>
            <a:grpSpLocks/>
          </p:cNvGrpSpPr>
          <p:nvPr/>
        </p:nvGrpSpPr>
        <p:grpSpPr bwMode="auto">
          <a:xfrm>
            <a:off x="468313" y="1968500"/>
            <a:ext cx="7472362" cy="3225800"/>
            <a:chOff x="480" y="1616"/>
            <a:chExt cx="4992" cy="2032"/>
          </a:xfrm>
        </p:grpSpPr>
        <p:sp>
          <p:nvSpPr>
            <p:cNvPr id="14340" name="Rectangle 4"/>
            <p:cNvSpPr>
              <a:spLocks noChangeArrowheads="1"/>
            </p:cNvSpPr>
            <p:nvPr/>
          </p:nvSpPr>
          <p:spPr bwMode="auto">
            <a:xfrm>
              <a:off x="3504" y="3024"/>
              <a:ext cx="196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a:t>výklenky trhu</a:t>
              </a:r>
            </a:p>
            <a:p>
              <a:pPr eaLnBrk="1" hangingPunct="1">
                <a:spcBef>
                  <a:spcPct val="20000"/>
                </a:spcBef>
                <a:buClr>
                  <a:schemeClr val="folHlink"/>
                </a:buClr>
                <a:buSzPct val="60000"/>
              </a:pPr>
              <a:r>
                <a:rPr lang="cs-CZ" altLang="cs-CZ" sz="1600"/>
                <a:t>- malé obraty</a:t>
              </a:r>
            </a:p>
            <a:p>
              <a:pPr eaLnBrk="1" hangingPunct="1">
                <a:spcBef>
                  <a:spcPct val="20000"/>
                </a:spcBef>
                <a:buClr>
                  <a:schemeClr val="folHlink"/>
                </a:buClr>
                <a:buSzPct val="60000"/>
              </a:pPr>
              <a:r>
                <a:rPr lang="cs-CZ" altLang="cs-CZ" sz="1600"/>
                <a:t>- velké ziskové marže</a:t>
              </a:r>
            </a:p>
          </p:txBody>
        </p:sp>
        <p:sp>
          <p:nvSpPr>
            <p:cNvPr id="14341" name="Rectangle 5"/>
            <p:cNvSpPr>
              <a:spLocks noChangeArrowheads="1"/>
            </p:cNvSpPr>
            <p:nvPr/>
          </p:nvSpPr>
          <p:spPr bwMode="auto">
            <a:xfrm>
              <a:off x="1824" y="3024"/>
              <a:ext cx="168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dirty="0"/>
                <a:t>trhy budoucnosti</a:t>
              </a:r>
            </a:p>
            <a:p>
              <a:pPr eaLnBrk="1" hangingPunct="1">
                <a:spcBef>
                  <a:spcPct val="20000"/>
                </a:spcBef>
                <a:buClr>
                  <a:schemeClr val="folHlink"/>
                </a:buClr>
                <a:buSzPct val="60000"/>
                <a:buFont typeface="Wingdings" pitchFamily="2" charset="2"/>
                <a:buNone/>
              </a:pPr>
              <a:r>
                <a:rPr lang="cs-CZ" altLang="cs-CZ" sz="1600" dirty="0"/>
                <a:t>- chybějící technická řešení</a:t>
              </a:r>
            </a:p>
          </p:txBody>
        </p:sp>
        <p:sp>
          <p:nvSpPr>
            <p:cNvPr id="14342" name="Rectangle 6"/>
            <p:cNvSpPr>
              <a:spLocks noChangeArrowheads="1"/>
            </p:cNvSpPr>
            <p:nvPr/>
          </p:nvSpPr>
          <p:spPr bwMode="auto">
            <a:xfrm>
              <a:off x="480" y="3024"/>
              <a:ext cx="134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a:t>Slabá</a:t>
              </a:r>
            </a:p>
          </p:txBody>
        </p:sp>
        <p:sp>
          <p:nvSpPr>
            <p:cNvPr id="14343" name="Rectangle 7"/>
            <p:cNvSpPr>
              <a:spLocks noChangeArrowheads="1"/>
            </p:cNvSpPr>
            <p:nvPr/>
          </p:nvSpPr>
          <p:spPr bwMode="auto">
            <a:xfrm>
              <a:off x="3504" y="2208"/>
              <a:ext cx="196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a:t>smršťující se trhy</a:t>
              </a:r>
            </a:p>
            <a:p>
              <a:pPr eaLnBrk="1" hangingPunct="1">
                <a:spcBef>
                  <a:spcPct val="20000"/>
                </a:spcBef>
                <a:buClr>
                  <a:schemeClr val="folHlink"/>
                </a:buClr>
                <a:buSzPct val="60000"/>
              </a:pPr>
              <a:r>
                <a:rPr lang="cs-CZ" altLang="cs-CZ" sz="1600"/>
                <a:t>- nadbytečné kapacity</a:t>
              </a:r>
            </a:p>
            <a:p>
              <a:pPr eaLnBrk="1" hangingPunct="1">
                <a:spcBef>
                  <a:spcPct val="20000"/>
                </a:spcBef>
                <a:buClr>
                  <a:schemeClr val="folHlink"/>
                </a:buClr>
                <a:buSzPct val="60000"/>
              </a:pPr>
              <a:r>
                <a:rPr lang="cs-CZ" altLang="cs-CZ" sz="1600"/>
                <a:t>- klesající obraty</a:t>
              </a:r>
            </a:p>
            <a:p>
              <a:pPr eaLnBrk="1" hangingPunct="1">
                <a:spcBef>
                  <a:spcPct val="20000"/>
                </a:spcBef>
                <a:buClr>
                  <a:schemeClr val="folHlink"/>
                </a:buClr>
                <a:buSzPct val="60000"/>
              </a:pPr>
              <a:r>
                <a:rPr lang="cs-CZ" altLang="cs-CZ" sz="1600"/>
                <a:t>- (značné) ztráty</a:t>
              </a:r>
            </a:p>
          </p:txBody>
        </p:sp>
        <p:sp>
          <p:nvSpPr>
            <p:cNvPr id="14344" name="Rectangle 8"/>
            <p:cNvSpPr>
              <a:spLocks noChangeArrowheads="1"/>
            </p:cNvSpPr>
            <p:nvPr/>
          </p:nvSpPr>
          <p:spPr bwMode="auto">
            <a:xfrm>
              <a:off x="1824" y="2208"/>
              <a:ext cx="168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a:t>masové trhy</a:t>
              </a:r>
            </a:p>
            <a:p>
              <a:pPr eaLnBrk="1" hangingPunct="1">
                <a:spcBef>
                  <a:spcPct val="20000"/>
                </a:spcBef>
                <a:buClr>
                  <a:schemeClr val="folHlink"/>
                </a:buClr>
                <a:buSzPct val="60000"/>
              </a:pPr>
              <a:r>
                <a:rPr lang="cs-CZ" altLang="cs-CZ" sz="1600"/>
                <a:t>- velké obraty</a:t>
              </a:r>
            </a:p>
            <a:p>
              <a:pPr eaLnBrk="1" hangingPunct="1">
                <a:spcBef>
                  <a:spcPct val="20000"/>
                </a:spcBef>
                <a:buClr>
                  <a:schemeClr val="folHlink"/>
                </a:buClr>
                <a:buSzPct val="60000"/>
              </a:pPr>
              <a:r>
                <a:rPr lang="cs-CZ" altLang="cs-CZ" sz="1600"/>
                <a:t>- malé ziskové marže</a:t>
              </a:r>
            </a:p>
          </p:txBody>
        </p:sp>
        <p:sp>
          <p:nvSpPr>
            <p:cNvPr id="14345" name="Rectangle 9"/>
            <p:cNvSpPr>
              <a:spLocks noChangeArrowheads="1"/>
            </p:cNvSpPr>
            <p:nvPr/>
          </p:nvSpPr>
          <p:spPr bwMode="auto">
            <a:xfrm>
              <a:off x="480" y="2208"/>
              <a:ext cx="134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a:t>Silná</a:t>
              </a:r>
            </a:p>
          </p:txBody>
        </p:sp>
        <p:sp>
          <p:nvSpPr>
            <p:cNvPr id="14346" name="Rectangle 10"/>
            <p:cNvSpPr>
              <a:spLocks noChangeArrowheads="1"/>
            </p:cNvSpPr>
            <p:nvPr/>
          </p:nvSpPr>
          <p:spPr bwMode="auto">
            <a:xfrm>
              <a:off x="3504" y="1616"/>
              <a:ext cx="1968"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600"/>
                <a:t>Slabá</a:t>
              </a:r>
            </a:p>
          </p:txBody>
        </p:sp>
        <p:sp>
          <p:nvSpPr>
            <p:cNvPr id="14347" name="Rectangle 11"/>
            <p:cNvSpPr>
              <a:spLocks noChangeArrowheads="1"/>
            </p:cNvSpPr>
            <p:nvPr/>
          </p:nvSpPr>
          <p:spPr bwMode="auto">
            <a:xfrm>
              <a:off x="1824" y="1616"/>
              <a:ext cx="1680"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600"/>
                <a:t>Silná</a:t>
              </a:r>
            </a:p>
          </p:txBody>
        </p:sp>
        <p:sp>
          <p:nvSpPr>
            <p:cNvPr id="14348" name="Rectangle 12"/>
            <p:cNvSpPr>
              <a:spLocks noChangeArrowheads="1"/>
            </p:cNvSpPr>
            <p:nvPr/>
          </p:nvSpPr>
          <p:spPr bwMode="auto">
            <a:xfrm>
              <a:off x="480" y="1616"/>
              <a:ext cx="134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spcBef>
                  <a:spcPct val="20000"/>
                </a:spcBef>
                <a:buClr>
                  <a:schemeClr val="folHlink"/>
                </a:buClr>
                <a:buSzPct val="60000"/>
                <a:buFont typeface="Wingdings" pitchFamily="2" charset="2"/>
                <a:buNone/>
              </a:pPr>
              <a:r>
                <a:rPr lang="cs-CZ" altLang="cs-CZ" sz="1600"/>
                <a:t>Poptávka</a:t>
              </a:r>
            </a:p>
            <a:p>
              <a:pPr eaLnBrk="1" hangingPunct="1">
                <a:spcBef>
                  <a:spcPct val="20000"/>
                </a:spcBef>
                <a:buClr>
                  <a:schemeClr val="folHlink"/>
                </a:buClr>
                <a:buSzPct val="60000"/>
                <a:buFont typeface="Wingdings" pitchFamily="2" charset="2"/>
                <a:buNone/>
              </a:pPr>
              <a:endParaRPr lang="cs-CZ" altLang="cs-CZ" sz="1600"/>
            </a:p>
            <a:p>
              <a:pPr eaLnBrk="1" hangingPunct="1">
                <a:spcBef>
                  <a:spcPct val="20000"/>
                </a:spcBef>
                <a:buClr>
                  <a:schemeClr val="folHlink"/>
                </a:buClr>
                <a:buSzPct val="60000"/>
                <a:buFont typeface="Wingdings" pitchFamily="2" charset="2"/>
                <a:buNone/>
              </a:pPr>
              <a:r>
                <a:rPr lang="cs-CZ" altLang="cs-CZ" sz="1600"/>
                <a:t>Konkurence</a:t>
              </a:r>
            </a:p>
          </p:txBody>
        </p:sp>
        <p:sp>
          <p:nvSpPr>
            <p:cNvPr id="14349" name="Line 13"/>
            <p:cNvSpPr>
              <a:spLocks noChangeShapeType="1"/>
            </p:cNvSpPr>
            <p:nvPr/>
          </p:nvSpPr>
          <p:spPr bwMode="auto">
            <a:xfrm>
              <a:off x="480" y="1616"/>
              <a:ext cx="4992" cy="0"/>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0" name="Line 14"/>
            <p:cNvSpPr>
              <a:spLocks noChangeShapeType="1"/>
            </p:cNvSpPr>
            <p:nvPr/>
          </p:nvSpPr>
          <p:spPr bwMode="auto">
            <a:xfrm>
              <a:off x="480" y="2208"/>
              <a:ext cx="4992"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1" name="Line 15"/>
            <p:cNvSpPr>
              <a:spLocks noChangeShapeType="1"/>
            </p:cNvSpPr>
            <p:nvPr/>
          </p:nvSpPr>
          <p:spPr bwMode="auto">
            <a:xfrm>
              <a:off x="480" y="3024"/>
              <a:ext cx="4992"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2" name="Line 16"/>
            <p:cNvSpPr>
              <a:spLocks noChangeShapeType="1"/>
            </p:cNvSpPr>
            <p:nvPr/>
          </p:nvSpPr>
          <p:spPr bwMode="auto">
            <a:xfrm>
              <a:off x="480" y="3648"/>
              <a:ext cx="4992" cy="0"/>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3" name="Line 17"/>
            <p:cNvSpPr>
              <a:spLocks noChangeShapeType="1"/>
            </p:cNvSpPr>
            <p:nvPr/>
          </p:nvSpPr>
          <p:spPr bwMode="auto">
            <a:xfrm>
              <a:off x="480" y="1616"/>
              <a:ext cx="0" cy="2032"/>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4" name="Line 18"/>
            <p:cNvSpPr>
              <a:spLocks noChangeShapeType="1"/>
            </p:cNvSpPr>
            <p:nvPr/>
          </p:nvSpPr>
          <p:spPr bwMode="auto">
            <a:xfrm>
              <a:off x="1824" y="1616"/>
              <a:ext cx="0" cy="2032"/>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5" name="Line 19"/>
            <p:cNvSpPr>
              <a:spLocks noChangeShapeType="1"/>
            </p:cNvSpPr>
            <p:nvPr/>
          </p:nvSpPr>
          <p:spPr bwMode="auto">
            <a:xfrm>
              <a:off x="3504" y="1616"/>
              <a:ext cx="0" cy="2032"/>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6" name="Line 20"/>
            <p:cNvSpPr>
              <a:spLocks noChangeShapeType="1"/>
            </p:cNvSpPr>
            <p:nvPr/>
          </p:nvSpPr>
          <p:spPr bwMode="auto">
            <a:xfrm>
              <a:off x="5472" y="1616"/>
              <a:ext cx="0" cy="2032"/>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7" name="Line 21"/>
            <p:cNvSpPr>
              <a:spLocks noChangeShapeType="1"/>
            </p:cNvSpPr>
            <p:nvPr/>
          </p:nvSpPr>
          <p:spPr bwMode="auto">
            <a:xfrm>
              <a:off x="480" y="1632"/>
              <a:ext cx="1344"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Kroky inovačního procesu</a:t>
            </a:r>
          </a:p>
        </p:txBody>
      </p:sp>
      <p:sp>
        <p:nvSpPr>
          <p:cNvPr id="15363"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800" dirty="0" smtClean="0"/>
              <a:t>Výrobek by měl být umístěn na </a:t>
            </a:r>
            <a:r>
              <a:rPr lang="cs-CZ" altLang="cs-CZ" sz="2800" b="1" dirty="0" smtClean="0"/>
              <a:t>tržním segmentu</a:t>
            </a:r>
            <a:r>
              <a:rPr lang="cs-CZ" altLang="cs-CZ" sz="2800" dirty="0" smtClean="0"/>
              <a:t>, kde je:</a:t>
            </a:r>
          </a:p>
          <a:p>
            <a:pPr eaLnBrk="1" hangingPunct="1">
              <a:lnSpc>
                <a:spcPct val="90000"/>
              </a:lnSpc>
            </a:pPr>
            <a:r>
              <a:rPr lang="cs-CZ" altLang="cs-CZ" sz="2800" dirty="0" smtClean="0"/>
              <a:t>velká poptávka</a:t>
            </a:r>
          </a:p>
          <a:p>
            <a:pPr eaLnBrk="1" hangingPunct="1">
              <a:lnSpc>
                <a:spcPct val="90000"/>
              </a:lnSpc>
            </a:pPr>
            <a:r>
              <a:rPr lang="cs-CZ" altLang="cs-CZ" sz="2800" dirty="0" smtClean="0"/>
              <a:t>konkurenční nabídka velmi malá </a:t>
            </a:r>
          </a:p>
          <a:p>
            <a:pPr eaLnBrk="1" hangingPunct="1">
              <a:lnSpc>
                <a:spcPct val="90000"/>
              </a:lnSpc>
              <a:buFont typeface="Wingdings" pitchFamily="2" charset="2"/>
              <a:buNone/>
            </a:pPr>
            <a:r>
              <a:rPr lang="cs-CZ" altLang="cs-CZ" sz="2800" dirty="0" smtClean="0"/>
              <a:t>	(= ideální stav x neexistuje)</a:t>
            </a:r>
          </a:p>
          <a:p>
            <a:pPr eaLnBrk="1" hangingPunct="1">
              <a:lnSpc>
                <a:spcPct val="90000"/>
              </a:lnSpc>
              <a:spcBef>
                <a:spcPct val="60000"/>
              </a:spcBef>
            </a:pPr>
            <a:r>
              <a:rPr lang="cs-CZ" altLang="cs-CZ" sz="2800" dirty="0" smtClean="0"/>
              <a:t>pro umístění výrobků </a:t>
            </a:r>
            <a:r>
              <a:rPr lang="cs-CZ" altLang="cs-CZ" sz="2800" b="1" dirty="0" smtClean="0"/>
              <a:t>přicházejí v úvahu</a:t>
            </a:r>
          </a:p>
          <a:p>
            <a:pPr marL="742950" lvl="1" indent="-285750" eaLnBrk="1" hangingPunct="1">
              <a:lnSpc>
                <a:spcPct val="90000"/>
              </a:lnSpc>
            </a:pPr>
            <a:r>
              <a:rPr lang="cs-CZ" altLang="cs-CZ" sz="2400" dirty="0" smtClean="0"/>
              <a:t>masové trhy</a:t>
            </a:r>
          </a:p>
          <a:p>
            <a:pPr marL="742950" lvl="1" indent="-285750" eaLnBrk="1" hangingPunct="1">
              <a:lnSpc>
                <a:spcPct val="90000"/>
              </a:lnSpc>
            </a:pPr>
            <a:r>
              <a:rPr lang="cs-CZ" altLang="cs-CZ" sz="2400" dirty="0" smtClean="0"/>
              <a:t>výklenky trhu</a:t>
            </a:r>
          </a:p>
          <a:p>
            <a:pPr marL="742950" lvl="1" indent="-285750" eaLnBrk="1" hangingPunct="1">
              <a:lnSpc>
                <a:spcPct val="90000"/>
              </a:lnSpc>
            </a:pPr>
            <a:r>
              <a:rPr lang="cs-CZ" altLang="cs-CZ" sz="2400" dirty="0" smtClean="0"/>
              <a:t>smršťující se trhy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Výrobkové inovace</a:t>
            </a:r>
          </a:p>
        </p:txBody>
      </p:sp>
      <p:sp>
        <p:nvSpPr>
          <p:cNvPr id="16387" name="Rectangle 3"/>
          <p:cNvSpPr>
            <a:spLocks noGrp="1" noChangeArrowheads="1"/>
          </p:cNvSpPr>
          <p:nvPr>
            <p:ph idx="1"/>
          </p:nvPr>
        </p:nvSpPr>
        <p:spPr/>
        <p:txBody>
          <a:bodyPr/>
          <a:lstStyle/>
          <a:p>
            <a:pPr eaLnBrk="1" hangingPunct="1">
              <a:lnSpc>
                <a:spcPct val="110000"/>
              </a:lnSpc>
            </a:pPr>
            <a:r>
              <a:rPr lang="cs-CZ" altLang="cs-CZ" smtClean="0"/>
              <a:t>jsou potřebné z hlediska budoucího růstu podniku, ale současně</a:t>
            </a:r>
          </a:p>
          <a:p>
            <a:pPr lvl="1" eaLnBrk="1" hangingPunct="1">
              <a:lnSpc>
                <a:spcPct val="110000"/>
              </a:lnSpc>
            </a:pPr>
            <a:r>
              <a:rPr lang="cs-CZ" altLang="cs-CZ" smtClean="0"/>
              <a:t>realizačně obtížné</a:t>
            </a:r>
          </a:p>
          <a:p>
            <a:pPr lvl="1" eaLnBrk="1" hangingPunct="1">
              <a:lnSpc>
                <a:spcPct val="110000"/>
              </a:lnSpc>
            </a:pPr>
            <a:r>
              <a:rPr lang="cs-CZ" altLang="cs-CZ" smtClean="0"/>
              <a:t>nákladné</a:t>
            </a:r>
          </a:p>
          <a:p>
            <a:pPr lvl="1" eaLnBrk="1" hangingPunct="1">
              <a:lnSpc>
                <a:spcPct val="110000"/>
              </a:lnSpc>
            </a:pPr>
            <a:r>
              <a:rPr lang="cs-CZ" altLang="cs-CZ" smtClean="0"/>
              <a:t>časově náročné</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Nákladovost a efekt inovací</a:t>
            </a:r>
            <a:endParaRPr lang="cs-CZ" dirty="0"/>
          </a:p>
        </p:txBody>
      </p:sp>
      <p:sp>
        <p:nvSpPr>
          <p:cNvPr id="3" name="Zástupný symbol pro obsah 2"/>
          <p:cNvSpPr>
            <a:spLocks noGrp="1"/>
          </p:cNvSpPr>
          <p:nvPr>
            <p:ph idx="1"/>
          </p:nvPr>
        </p:nvSpPr>
        <p:spPr/>
        <p:txBody>
          <a:bodyPr/>
          <a:lstStyle/>
          <a:p>
            <a:r>
              <a:rPr lang="cs-CZ" dirty="0" smtClean="0"/>
              <a:t>Obvykle náročné na implementaci</a:t>
            </a:r>
          </a:p>
          <a:p>
            <a:r>
              <a:rPr lang="cs-CZ" dirty="0" smtClean="0"/>
              <a:t>Učící se křivka</a:t>
            </a:r>
            <a:endParaRPr lang="cs-CZ" dirty="0"/>
          </a:p>
        </p:txBody>
      </p:sp>
      <p:cxnSp>
        <p:nvCxnSpPr>
          <p:cNvPr id="5" name="Přímá spojnice 4"/>
          <p:cNvCxnSpPr/>
          <p:nvPr/>
        </p:nvCxnSpPr>
        <p:spPr>
          <a:xfrm>
            <a:off x="1774776" y="5733256"/>
            <a:ext cx="6048672"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 name="Přímá spojnice 5"/>
          <p:cNvCxnSpPr/>
          <p:nvPr/>
        </p:nvCxnSpPr>
        <p:spPr>
          <a:xfrm flipV="1">
            <a:off x="1774776" y="2988568"/>
            <a:ext cx="0" cy="27446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 name="TextovéPole 7"/>
          <p:cNvSpPr txBox="1"/>
          <p:nvPr/>
        </p:nvSpPr>
        <p:spPr>
          <a:xfrm>
            <a:off x="107504" y="4077072"/>
            <a:ext cx="1512168" cy="369332"/>
          </a:xfrm>
          <a:prstGeom prst="rect">
            <a:avLst/>
          </a:prstGeom>
          <a:noFill/>
        </p:spPr>
        <p:txBody>
          <a:bodyPr wrap="square" rtlCol="0">
            <a:spAutoFit/>
          </a:bodyPr>
          <a:lstStyle/>
          <a:p>
            <a:r>
              <a:rPr lang="cs-CZ" sz="1800" dirty="0" smtClean="0"/>
              <a:t>výkon/prodej</a:t>
            </a:r>
            <a:endParaRPr lang="cs-CZ" sz="1800" dirty="0"/>
          </a:p>
        </p:txBody>
      </p:sp>
      <p:sp>
        <p:nvSpPr>
          <p:cNvPr id="9" name="TextovéPole 8"/>
          <p:cNvSpPr txBox="1"/>
          <p:nvPr/>
        </p:nvSpPr>
        <p:spPr>
          <a:xfrm>
            <a:off x="3563888" y="5949280"/>
            <a:ext cx="2376264" cy="369332"/>
          </a:xfrm>
          <a:prstGeom prst="rect">
            <a:avLst/>
          </a:prstGeom>
          <a:noFill/>
        </p:spPr>
        <p:txBody>
          <a:bodyPr wrap="square" rtlCol="0">
            <a:spAutoFit/>
          </a:bodyPr>
          <a:lstStyle/>
          <a:p>
            <a:r>
              <a:rPr lang="cs-CZ" sz="1800" dirty="0" smtClean="0"/>
              <a:t>čas</a:t>
            </a:r>
            <a:endParaRPr lang="cs-CZ" sz="1800" dirty="0"/>
          </a:p>
        </p:txBody>
      </p:sp>
      <p:cxnSp>
        <p:nvCxnSpPr>
          <p:cNvPr id="11" name="Přímá spojnice 10"/>
          <p:cNvCxnSpPr/>
          <p:nvPr/>
        </p:nvCxnSpPr>
        <p:spPr>
          <a:xfrm>
            <a:off x="1774776" y="4581128"/>
            <a:ext cx="1141040" cy="0"/>
          </a:xfrm>
          <a:prstGeom prst="line">
            <a:avLst/>
          </a:prstGeom>
        </p:spPr>
        <p:style>
          <a:lnRef idx="1">
            <a:schemeClr val="dk1"/>
          </a:lnRef>
          <a:fillRef idx="0">
            <a:schemeClr val="dk1"/>
          </a:fillRef>
          <a:effectRef idx="0">
            <a:schemeClr val="dk1"/>
          </a:effectRef>
          <a:fontRef idx="minor">
            <a:schemeClr val="tx1"/>
          </a:fontRef>
        </p:style>
      </p:cxnSp>
      <p:cxnSp>
        <p:nvCxnSpPr>
          <p:cNvPr id="12" name="Přímá spojnice 11"/>
          <p:cNvCxnSpPr/>
          <p:nvPr/>
        </p:nvCxnSpPr>
        <p:spPr>
          <a:xfrm>
            <a:off x="2915816" y="4581128"/>
            <a:ext cx="708620" cy="504056"/>
          </a:xfrm>
          <a:prstGeom prst="line">
            <a:avLst/>
          </a:prstGeom>
        </p:spPr>
        <p:style>
          <a:lnRef idx="1">
            <a:schemeClr val="dk1"/>
          </a:lnRef>
          <a:fillRef idx="0">
            <a:schemeClr val="dk1"/>
          </a:fillRef>
          <a:effectRef idx="0">
            <a:schemeClr val="dk1"/>
          </a:effectRef>
          <a:fontRef idx="minor">
            <a:schemeClr val="tx1"/>
          </a:fontRef>
        </p:style>
      </p:cxnSp>
      <p:cxnSp>
        <p:nvCxnSpPr>
          <p:cNvPr id="16" name="Přímá spojnice 15"/>
          <p:cNvCxnSpPr/>
          <p:nvPr/>
        </p:nvCxnSpPr>
        <p:spPr>
          <a:xfrm flipV="1">
            <a:off x="3624436" y="5090368"/>
            <a:ext cx="397086" cy="2"/>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flipV="1">
            <a:off x="4021522" y="3717032"/>
            <a:ext cx="1152128" cy="1368152"/>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p:cNvCxnSpPr/>
          <p:nvPr/>
        </p:nvCxnSpPr>
        <p:spPr>
          <a:xfrm>
            <a:off x="5173650" y="3738860"/>
            <a:ext cx="1789112" cy="0"/>
          </a:xfrm>
          <a:prstGeom prst="line">
            <a:avLst/>
          </a:prstGeom>
        </p:spPr>
        <p:style>
          <a:lnRef idx="1">
            <a:schemeClr val="dk1"/>
          </a:lnRef>
          <a:fillRef idx="0">
            <a:schemeClr val="dk1"/>
          </a:fillRef>
          <a:effectRef idx="0">
            <a:schemeClr val="dk1"/>
          </a:effectRef>
          <a:fontRef idx="minor">
            <a:schemeClr val="tx1"/>
          </a:fontRef>
        </p:style>
      </p:cxnSp>
      <p:sp>
        <p:nvSpPr>
          <p:cNvPr id="23" name="TextovéPole 22"/>
          <p:cNvSpPr txBox="1"/>
          <p:nvPr/>
        </p:nvSpPr>
        <p:spPr>
          <a:xfrm>
            <a:off x="2239814" y="3311733"/>
            <a:ext cx="135200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800" dirty="0" smtClean="0"/>
              <a:t>Zavedení inovace</a:t>
            </a:r>
            <a:endParaRPr lang="cs-CZ" sz="1800" dirty="0"/>
          </a:p>
        </p:txBody>
      </p:sp>
      <p:sp>
        <p:nvSpPr>
          <p:cNvPr id="24" name="TextovéPole 23"/>
          <p:cNvSpPr txBox="1"/>
          <p:nvPr/>
        </p:nvSpPr>
        <p:spPr>
          <a:xfrm>
            <a:off x="3756700" y="2665402"/>
            <a:ext cx="24714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800" dirty="0" smtClean="0"/>
              <a:t>„rušení starého zavedeného pořádku“</a:t>
            </a:r>
            <a:endParaRPr lang="cs-CZ" sz="1800" dirty="0"/>
          </a:p>
        </p:txBody>
      </p:sp>
      <p:sp>
        <p:nvSpPr>
          <p:cNvPr id="25" name="TextovéPole 24"/>
          <p:cNvSpPr txBox="1"/>
          <p:nvPr/>
        </p:nvSpPr>
        <p:spPr>
          <a:xfrm>
            <a:off x="4597586" y="5048309"/>
            <a:ext cx="201622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800" dirty="0"/>
              <a:t>u</a:t>
            </a:r>
            <a:r>
              <a:rPr lang="cs-CZ" sz="1800" dirty="0" smtClean="0"/>
              <a:t>čení se, přijetí inovace</a:t>
            </a:r>
            <a:endParaRPr lang="cs-CZ" sz="1800" dirty="0"/>
          </a:p>
        </p:txBody>
      </p:sp>
      <p:sp>
        <p:nvSpPr>
          <p:cNvPr id="26" name="Šipka dolů 25"/>
          <p:cNvSpPr/>
          <p:nvPr/>
        </p:nvSpPr>
        <p:spPr>
          <a:xfrm>
            <a:off x="2699792" y="4077072"/>
            <a:ext cx="432048"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se šipkou 27"/>
          <p:cNvCxnSpPr>
            <a:stCxn id="25" idx="1"/>
          </p:cNvCxnSpPr>
          <p:nvPr/>
        </p:nvCxnSpPr>
        <p:spPr>
          <a:xfrm flipH="1" flipV="1">
            <a:off x="3835772" y="5090370"/>
            <a:ext cx="761814" cy="2811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Přímá spojnice se šipkou 29"/>
          <p:cNvCxnSpPr>
            <a:stCxn id="24" idx="2"/>
          </p:cNvCxnSpPr>
          <p:nvPr/>
        </p:nvCxnSpPr>
        <p:spPr>
          <a:xfrm flipH="1">
            <a:off x="3347864" y="3311733"/>
            <a:ext cx="1644578" cy="15214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Přímá spojnice se šipkou 31"/>
          <p:cNvCxnSpPr>
            <a:stCxn id="25" idx="0"/>
          </p:cNvCxnSpPr>
          <p:nvPr/>
        </p:nvCxnSpPr>
        <p:spPr>
          <a:xfrm flipH="1" flipV="1">
            <a:off x="4611536" y="4401109"/>
            <a:ext cx="994162" cy="64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381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Schumpeterova triáda, výrobkové a procesní inovace</a:t>
            </a:r>
          </a:p>
        </p:txBody>
      </p:sp>
      <p:sp>
        <p:nvSpPr>
          <p:cNvPr id="5123" name="Rectangle 3"/>
          <p:cNvSpPr>
            <a:spLocks noGrp="1" noChangeArrowheads="1"/>
          </p:cNvSpPr>
          <p:nvPr>
            <p:ph idx="1"/>
          </p:nvPr>
        </p:nvSpPr>
        <p:spPr/>
        <p:txBody>
          <a:bodyPr/>
          <a:lstStyle/>
          <a:p>
            <a:pPr eaLnBrk="1" hangingPunct="1">
              <a:lnSpc>
                <a:spcPct val="90000"/>
              </a:lnSpc>
            </a:pPr>
            <a:r>
              <a:rPr lang="cs-CZ" altLang="cs-CZ" sz="2800" b="1" dirty="0" smtClean="0"/>
              <a:t>vědecko-technický rozvoj = podmínka udržení a upevnění postavení podniku na trhu (a nebo také způsob obživy)</a:t>
            </a:r>
          </a:p>
          <a:p>
            <a:pPr eaLnBrk="1" hangingPunct="1">
              <a:lnSpc>
                <a:spcPct val="90000"/>
              </a:lnSpc>
              <a:buFont typeface="Wingdings" pitchFamily="2" charset="2"/>
              <a:buChar char=""/>
            </a:pPr>
            <a:endParaRPr lang="cs-CZ" altLang="cs-CZ" sz="2800" b="1" dirty="0" smtClean="0"/>
          </a:p>
          <a:p>
            <a:pPr eaLnBrk="1" hangingPunct="1">
              <a:lnSpc>
                <a:spcPct val="90000"/>
              </a:lnSpc>
            </a:pPr>
            <a:r>
              <a:rPr lang="cs-CZ" altLang="cs-CZ" sz="2800" b="1" dirty="0" smtClean="0"/>
              <a:t>Cíl VTR: </a:t>
            </a:r>
          </a:p>
          <a:p>
            <a:pPr marL="742950" lvl="1" indent="-285750" eaLnBrk="1" hangingPunct="1">
              <a:lnSpc>
                <a:spcPct val="90000"/>
              </a:lnSpc>
            </a:pPr>
            <a:r>
              <a:rPr lang="cs-CZ" altLang="cs-CZ" sz="2400" b="1" i="1" dirty="0" smtClean="0"/>
              <a:t>výrobková inovace -</a:t>
            </a:r>
            <a:r>
              <a:rPr lang="cs-CZ" altLang="cs-CZ" sz="2400" b="1" dirty="0" smtClean="0"/>
              <a:t> zdokonalovat </a:t>
            </a:r>
            <a:r>
              <a:rPr lang="cs-CZ" altLang="cs-CZ" sz="2400" dirty="0" smtClean="0"/>
              <a:t>vyráběné výrobky a poskytované služby</a:t>
            </a:r>
          </a:p>
          <a:p>
            <a:pPr marL="742950" lvl="1" indent="-285750" eaLnBrk="1" hangingPunct="1">
              <a:lnSpc>
                <a:spcPct val="90000"/>
              </a:lnSpc>
            </a:pPr>
            <a:r>
              <a:rPr lang="cs-CZ" altLang="cs-CZ" sz="2400" b="1" i="1" dirty="0" smtClean="0"/>
              <a:t>procesní inovace</a:t>
            </a:r>
            <a:r>
              <a:rPr lang="cs-CZ" altLang="cs-CZ" sz="2400" b="1" dirty="0" smtClean="0"/>
              <a:t> - zlevňovat a zproduktivňovat</a:t>
            </a:r>
            <a:r>
              <a:rPr lang="cs-CZ" altLang="cs-CZ" sz="2400" dirty="0" smtClean="0"/>
              <a:t> používané výrobní (technologické), řídící a správní postupy</a:t>
            </a:r>
          </a:p>
          <a:p>
            <a:pPr marL="742950" lvl="1" indent="-285750" eaLnBrk="1" hangingPunct="1">
              <a:lnSpc>
                <a:spcPct val="90000"/>
              </a:lnSpc>
            </a:pPr>
            <a:r>
              <a:rPr lang="cs-CZ" altLang="cs-CZ" sz="2400" b="1" i="1" dirty="0" smtClean="0"/>
              <a:t>smíšená (sdružená, kombinovaná) inovace </a:t>
            </a:r>
            <a:r>
              <a:rPr lang="cs-CZ" altLang="cs-CZ" sz="2400" dirty="0" smtClean="0"/>
              <a:t>– kombinace výše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Fáze inovačního procesu u výrobku podle Kotlera a Kusse</a:t>
            </a:r>
          </a:p>
        </p:txBody>
      </p:sp>
      <p:sp>
        <p:nvSpPr>
          <p:cNvPr id="17411" name="Rectangle 3"/>
          <p:cNvSpPr>
            <a:spLocks noGrp="1" noChangeArrowheads="1"/>
          </p:cNvSpPr>
          <p:nvPr>
            <p:ph idx="1"/>
          </p:nvPr>
        </p:nvSpPr>
        <p:spPr/>
        <p:txBody>
          <a:bodyPr/>
          <a:lstStyle/>
          <a:p>
            <a:pPr marL="609600" indent="-609600" eaLnBrk="1" hangingPunct="1">
              <a:buFont typeface="Wingdings" pitchFamily="2" charset="2"/>
              <a:buAutoNum type="arabicPeriod"/>
            </a:pPr>
            <a:r>
              <a:rPr lang="cs-CZ" altLang="cs-CZ" dirty="0" smtClean="0"/>
              <a:t>Tvorba námětů</a:t>
            </a:r>
          </a:p>
          <a:p>
            <a:pPr marL="609600" indent="-609600" eaLnBrk="1" hangingPunct="1">
              <a:buFont typeface="Wingdings" pitchFamily="2" charset="2"/>
              <a:buAutoNum type="arabicPeriod"/>
            </a:pPr>
            <a:r>
              <a:rPr lang="cs-CZ" altLang="cs-CZ" dirty="0" smtClean="0"/>
              <a:t>Třídění a hodnocení námětů</a:t>
            </a:r>
          </a:p>
          <a:p>
            <a:pPr marL="609600" indent="-609600" eaLnBrk="1" hangingPunct="1">
              <a:buFont typeface="Wingdings" pitchFamily="2" charset="2"/>
              <a:buAutoNum type="arabicPeriod"/>
            </a:pPr>
            <a:r>
              <a:rPr lang="cs-CZ" altLang="cs-CZ" dirty="0" smtClean="0"/>
              <a:t>Obchodní analýza námětů</a:t>
            </a:r>
          </a:p>
          <a:p>
            <a:pPr marL="609600" indent="-609600" eaLnBrk="1" hangingPunct="1">
              <a:buFont typeface="Wingdings" pitchFamily="2" charset="2"/>
              <a:buAutoNum type="arabicPeriod"/>
            </a:pPr>
            <a:r>
              <a:rPr lang="cs-CZ" altLang="cs-CZ" dirty="0" smtClean="0"/>
              <a:t>Vývoj výrobků v užším slova smyslu</a:t>
            </a:r>
          </a:p>
          <a:p>
            <a:pPr marL="609600" indent="-609600" eaLnBrk="1" hangingPunct="1">
              <a:buFont typeface="Wingdings" pitchFamily="2" charset="2"/>
              <a:buAutoNum type="arabicPeriod"/>
            </a:pPr>
            <a:r>
              <a:rPr lang="cs-CZ" altLang="cs-CZ" dirty="0" smtClean="0"/>
              <a:t>Tržní test</a:t>
            </a:r>
          </a:p>
          <a:p>
            <a:pPr marL="609600" indent="-609600" eaLnBrk="1" hangingPunct="1">
              <a:buFont typeface="Wingdings" pitchFamily="2" charset="2"/>
              <a:buAutoNum type="arabicPeriod"/>
            </a:pPr>
            <a:r>
              <a:rPr lang="cs-CZ" altLang="cs-CZ" dirty="0" smtClean="0"/>
              <a:t>Zavedení a komercionalizace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79450" y="185738"/>
            <a:ext cx="778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b="1"/>
              <a:t>Schematické vyjádření procesu výrobkové inovace</a:t>
            </a:r>
          </a:p>
        </p:txBody>
      </p:sp>
      <p:pic>
        <p:nvPicPr>
          <p:cNvPr id="18435" name="Obrázek 32" descr="Image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47763"/>
            <a:ext cx="75009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3"/>
          <p:cNvSpPr>
            <a:spLocks noChangeArrowheads="1"/>
          </p:cNvSpPr>
          <p:nvPr/>
        </p:nvSpPr>
        <p:spPr bwMode="auto">
          <a:xfrm>
            <a:off x="14288" y="611028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10264" name="Rectangle 24"/>
          <p:cNvSpPr>
            <a:spLocks noGrp="1" noChangeArrowheads="1"/>
          </p:cNvSpPr>
          <p:nvPr>
            <p:ph type="title"/>
          </p:nvPr>
        </p:nvSpPr>
        <p:spPr/>
        <p:txBody>
          <a:bodyPr/>
          <a:lstStyle/>
          <a:p>
            <a:pPr eaLnBrk="1" fontAlgn="auto" hangingPunct="1">
              <a:spcAft>
                <a:spcPts val="0"/>
              </a:spcAft>
              <a:defRPr/>
            </a:pPr>
            <a:r>
              <a:rPr lang="en-US" sz="3200" dirty="0"/>
              <a:t>New-Product Development Process</a:t>
            </a:r>
          </a:p>
        </p:txBody>
      </p:sp>
      <p:grpSp>
        <p:nvGrpSpPr>
          <p:cNvPr id="64518" name="Group 27"/>
          <p:cNvGrpSpPr>
            <a:grpSpLocks/>
          </p:cNvGrpSpPr>
          <p:nvPr/>
        </p:nvGrpSpPr>
        <p:grpSpPr bwMode="auto">
          <a:xfrm>
            <a:off x="0" y="1370013"/>
            <a:ext cx="9099550" cy="4352925"/>
            <a:chOff x="0" y="863"/>
            <a:chExt cx="5732" cy="2742"/>
          </a:xfrm>
        </p:grpSpPr>
        <p:sp>
          <p:nvSpPr>
            <p:cNvPr id="64519" name="Rectangle 2"/>
            <p:cNvSpPr>
              <a:spLocks noChangeArrowheads="1"/>
            </p:cNvSpPr>
            <p:nvPr/>
          </p:nvSpPr>
          <p:spPr bwMode="auto">
            <a:xfrm>
              <a:off x="0" y="863"/>
              <a:ext cx="1104"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Idea</a:t>
              </a:r>
            </a:p>
            <a:p>
              <a:pPr algn="ctr" eaLnBrk="1" hangingPunct="1">
                <a:lnSpc>
                  <a:spcPct val="80000"/>
                </a:lnSpc>
              </a:pPr>
              <a:r>
                <a:rPr lang="en-US" altLang="cs-CZ" sz="2000">
                  <a:latin typeface="Arial" charset="0"/>
                </a:rPr>
                <a:t>Generation</a:t>
              </a:r>
            </a:p>
          </p:txBody>
        </p:sp>
        <p:sp>
          <p:nvSpPr>
            <p:cNvPr id="64520" name="Rectangle 3"/>
            <p:cNvSpPr>
              <a:spLocks noChangeArrowheads="1"/>
            </p:cNvSpPr>
            <p:nvPr/>
          </p:nvSpPr>
          <p:spPr bwMode="auto">
            <a:xfrm>
              <a:off x="0" y="1344"/>
              <a:ext cx="1104"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Ideas from:</a:t>
              </a:r>
              <a:endParaRPr lang="en-US" altLang="cs-CZ" sz="1800">
                <a:solidFill>
                  <a:schemeClr val="tx2"/>
                </a:solidFill>
                <a:latin typeface="Arial" charset="0"/>
              </a:endParaRPr>
            </a:p>
            <a:p>
              <a:pPr eaLnBrk="1" hangingPunct="1">
                <a:lnSpc>
                  <a:spcPct val="90000"/>
                </a:lnSpc>
              </a:pPr>
              <a:r>
                <a:rPr lang="en-US" altLang="cs-CZ" sz="1800" b="1">
                  <a:solidFill>
                    <a:schemeClr val="tx2"/>
                  </a:solidFill>
                  <a:latin typeface="Arial" charset="0"/>
                </a:rPr>
                <a:t>Customers </a:t>
              </a:r>
            </a:p>
            <a:p>
              <a:pPr eaLnBrk="1" hangingPunct="1">
                <a:lnSpc>
                  <a:spcPct val="90000"/>
                </a:lnSpc>
              </a:pPr>
              <a:r>
                <a:rPr lang="en-US" altLang="cs-CZ" sz="1800" b="1">
                  <a:solidFill>
                    <a:schemeClr val="tx2"/>
                  </a:solidFill>
                  <a:latin typeface="Arial" charset="0"/>
                </a:rPr>
                <a:t> 	and users</a:t>
              </a:r>
            </a:p>
            <a:p>
              <a:pPr eaLnBrk="1" hangingPunct="1">
                <a:lnSpc>
                  <a:spcPct val="90000"/>
                </a:lnSpc>
              </a:pPr>
              <a:r>
                <a:rPr lang="en-US" altLang="cs-CZ" sz="1800" b="1">
                  <a:solidFill>
                    <a:schemeClr val="tx2"/>
                  </a:solidFill>
                  <a:latin typeface="Arial" charset="0"/>
                </a:rPr>
                <a:t>Marketing</a:t>
              </a:r>
            </a:p>
            <a:p>
              <a:pPr eaLnBrk="1" hangingPunct="1">
                <a:lnSpc>
                  <a:spcPct val="90000"/>
                </a:lnSpc>
              </a:pPr>
              <a:r>
                <a:rPr lang="en-US" altLang="cs-CZ" sz="1800" b="1">
                  <a:solidFill>
                    <a:schemeClr val="tx2"/>
                  </a:solidFill>
                  <a:latin typeface="Arial" charset="0"/>
                </a:rPr>
                <a:t>	research</a:t>
              </a:r>
            </a:p>
            <a:p>
              <a:pPr eaLnBrk="1" hangingPunct="1">
                <a:lnSpc>
                  <a:spcPct val="90000"/>
                </a:lnSpc>
              </a:pPr>
              <a:r>
                <a:rPr lang="en-US" altLang="cs-CZ" sz="1800" b="1">
                  <a:solidFill>
                    <a:schemeClr val="tx2"/>
                  </a:solidFill>
                  <a:latin typeface="Arial" charset="0"/>
                </a:rPr>
                <a:t>Competitors</a:t>
              </a:r>
            </a:p>
            <a:p>
              <a:pPr eaLnBrk="1" hangingPunct="1">
                <a:lnSpc>
                  <a:spcPct val="90000"/>
                </a:lnSpc>
              </a:pPr>
              <a:r>
                <a:rPr lang="en-US" altLang="cs-CZ" sz="1800" b="1">
                  <a:solidFill>
                    <a:schemeClr val="tx2"/>
                  </a:solidFill>
                  <a:latin typeface="Arial" charset="0"/>
                </a:rPr>
                <a:t>Other </a:t>
              </a:r>
            </a:p>
            <a:p>
              <a:pPr eaLnBrk="1" hangingPunct="1">
                <a:lnSpc>
                  <a:spcPct val="90000"/>
                </a:lnSpc>
              </a:pPr>
              <a:r>
                <a:rPr lang="en-US" altLang="cs-CZ" sz="1800" b="1">
                  <a:solidFill>
                    <a:schemeClr val="tx2"/>
                  </a:solidFill>
                  <a:latin typeface="Arial" charset="0"/>
                </a:rPr>
                <a:t>	markets</a:t>
              </a:r>
            </a:p>
            <a:p>
              <a:pPr eaLnBrk="1" hangingPunct="1">
                <a:lnSpc>
                  <a:spcPct val="90000"/>
                </a:lnSpc>
              </a:pPr>
              <a:r>
                <a:rPr lang="en-US" altLang="cs-CZ" sz="1800" b="1">
                  <a:solidFill>
                    <a:schemeClr val="tx2"/>
                  </a:solidFill>
                  <a:latin typeface="Arial" charset="0"/>
                </a:rPr>
                <a:t>Company </a:t>
              </a:r>
            </a:p>
            <a:p>
              <a:pPr eaLnBrk="1" hangingPunct="1">
                <a:lnSpc>
                  <a:spcPct val="90000"/>
                </a:lnSpc>
              </a:pPr>
              <a:r>
                <a:rPr lang="en-US" altLang="cs-CZ" sz="1800" b="1">
                  <a:solidFill>
                    <a:schemeClr val="tx2"/>
                  </a:solidFill>
                  <a:latin typeface="Arial" charset="0"/>
                </a:rPr>
                <a:t>	people</a:t>
              </a:r>
            </a:p>
            <a:p>
              <a:pPr eaLnBrk="1" hangingPunct="1">
                <a:lnSpc>
                  <a:spcPct val="90000"/>
                </a:lnSpc>
              </a:pPr>
              <a:r>
                <a:rPr lang="en-US" altLang="cs-CZ" sz="1800" b="1">
                  <a:solidFill>
                    <a:schemeClr val="tx2"/>
                  </a:solidFill>
                  <a:latin typeface="Arial" charset="0"/>
                </a:rPr>
                <a:t>Intermediaries</a:t>
              </a:r>
            </a:p>
          </p:txBody>
        </p:sp>
        <p:grpSp>
          <p:nvGrpSpPr>
            <p:cNvPr id="64521" name="Group 7"/>
            <p:cNvGrpSpPr>
              <a:grpSpLocks/>
            </p:cNvGrpSpPr>
            <p:nvPr/>
          </p:nvGrpSpPr>
          <p:grpSpPr bwMode="auto">
            <a:xfrm>
              <a:off x="1248" y="864"/>
              <a:ext cx="1008" cy="2731"/>
              <a:chOff x="1199" y="863"/>
              <a:chExt cx="1008" cy="2731"/>
            </a:xfrm>
          </p:grpSpPr>
          <p:sp>
            <p:nvSpPr>
              <p:cNvPr id="64535" name="Rectangle 5"/>
              <p:cNvSpPr>
                <a:spLocks noChangeArrowheads="1"/>
              </p:cNvSpPr>
              <p:nvPr/>
            </p:nvSpPr>
            <p:spPr bwMode="auto">
              <a:xfrm>
                <a:off x="1201" y="863"/>
                <a:ext cx="999"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Screening</a:t>
                </a:r>
              </a:p>
            </p:txBody>
          </p:sp>
          <p:sp>
            <p:nvSpPr>
              <p:cNvPr id="64536" name="Rectangle 6"/>
              <p:cNvSpPr>
                <a:spLocks noChangeArrowheads="1"/>
              </p:cNvSpPr>
              <p:nvPr/>
            </p:nvSpPr>
            <p:spPr bwMode="auto">
              <a:xfrm>
                <a:off x="1199" y="1333"/>
                <a:ext cx="1008"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Strengths</a:t>
                </a:r>
              </a:p>
              <a:p>
                <a:pPr eaLnBrk="1" hangingPunct="1">
                  <a:lnSpc>
                    <a:spcPct val="90000"/>
                  </a:lnSpc>
                </a:pPr>
                <a:r>
                  <a:rPr lang="en-US" altLang="cs-CZ" sz="1800" b="1">
                    <a:solidFill>
                      <a:schemeClr val="tx2"/>
                    </a:solidFill>
                    <a:latin typeface="Arial" charset="0"/>
                  </a:rPr>
                  <a:t>	and </a:t>
                </a:r>
              </a:p>
              <a:p>
                <a:pPr eaLnBrk="1" hangingPunct="1">
                  <a:lnSpc>
                    <a:spcPct val="90000"/>
                  </a:lnSpc>
                </a:pPr>
                <a:r>
                  <a:rPr lang="en-US" altLang="cs-CZ" sz="1800" b="1">
                    <a:solidFill>
                      <a:schemeClr val="tx2"/>
                    </a:solidFill>
                    <a:latin typeface="Arial" charset="0"/>
                  </a:rPr>
                  <a:t>weaknesses</a:t>
                </a:r>
              </a:p>
              <a:p>
                <a:pPr eaLnBrk="1" hangingPunct="1">
                  <a:lnSpc>
                    <a:spcPct val="90000"/>
                  </a:lnSpc>
                </a:pPr>
                <a:r>
                  <a:rPr lang="en-US" altLang="cs-CZ" sz="1800" b="1">
                    <a:solidFill>
                      <a:schemeClr val="tx2"/>
                    </a:solidFill>
                    <a:latin typeface="Arial" charset="0"/>
                  </a:rPr>
                  <a:t>Fit with</a:t>
                </a:r>
              </a:p>
              <a:p>
                <a:pPr eaLnBrk="1" hangingPunct="1">
                  <a:lnSpc>
                    <a:spcPct val="90000"/>
                  </a:lnSpc>
                </a:pPr>
                <a:r>
                  <a:rPr lang="en-US" altLang="cs-CZ" sz="1800" b="1">
                    <a:solidFill>
                      <a:schemeClr val="tx2"/>
                    </a:solidFill>
                    <a:latin typeface="Arial" charset="0"/>
                  </a:rPr>
                  <a:t>	objectives</a:t>
                </a:r>
              </a:p>
              <a:p>
                <a:pPr eaLnBrk="1" hangingPunct="1">
                  <a:lnSpc>
                    <a:spcPct val="90000"/>
                  </a:lnSpc>
                </a:pPr>
                <a:r>
                  <a:rPr lang="en-US" altLang="cs-CZ" sz="1800" b="1">
                    <a:solidFill>
                      <a:schemeClr val="tx2"/>
                    </a:solidFill>
                    <a:latin typeface="Arial" charset="0"/>
                  </a:rPr>
                  <a:t>Market </a:t>
                </a:r>
              </a:p>
              <a:p>
                <a:pPr eaLnBrk="1" hangingPunct="1">
                  <a:lnSpc>
                    <a:spcPct val="90000"/>
                  </a:lnSpc>
                </a:pPr>
                <a:r>
                  <a:rPr lang="en-US" altLang="cs-CZ" sz="1800" b="1">
                    <a:solidFill>
                      <a:schemeClr val="tx2"/>
                    </a:solidFill>
                    <a:latin typeface="Arial" charset="0"/>
                  </a:rPr>
                  <a:t>	trends</a:t>
                </a:r>
              </a:p>
              <a:p>
                <a:pPr eaLnBrk="1" hangingPunct="1">
                  <a:lnSpc>
                    <a:spcPct val="90000"/>
                  </a:lnSpc>
                </a:pPr>
                <a:r>
                  <a:rPr lang="en-US" altLang="cs-CZ" sz="1800" b="1">
                    <a:solidFill>
                      <a:schemeClr val="tx2"/>
                    </a:solidFill>
                    <a:latin typeface="Arial" charset="0"/>
                  </a:rPr>
                  <a:t>Rough ROI</a:t>
                </a:r>
              </a:p>
              <a:p>
                <a:pPr eaLnBrk="1" hangingPunct="1">
                  <a:lnSpc>
                    <a:spcPct val="90000"/>
                  </a:lnSpc>
                </a:pPr>
                <a:r>
                  <a:rPr lang="en-US" altLang="cs-CZ" sz="1800" b="1">
                    <a:solidFill>
                      <a:schemeClr val="tx2"/>
                    </a:solidFill>
                    <a:latin typeface="Arial" charset="0"/>
                  </a:rPr>
                  <a:t>	estimate</a:t>
                </a:r>
              </a:p>
            </p:txBody>
          </p:sp>
        </p:grpSp>
        <p:grpSp>
          <p:nvGrpSpPr>
            <p:cNvPr id="64522" name="Group 10"/>
            <p:cNvGrpSpPr>
              <a:grpSpLocks/>
            </p:cNvGrpSpPr>
            <p:nvPr/>
          </p:nvGrpSpPr>
          <p:grpSpPr bwMode="auto">
            <a:xfrm>
              <a:off x="2400" y="864"/>
              <a:ext cx="1007" cy="2731"/>
              <a:chOff x="2361" y="863"/>
              <a:chExt cx="1007" cy="2731"/>
            </a:xfrm>
          </p:grpSpPr>
          <p:sp>
            <p:nvSpPr>
              <p:cNvPr id="64533" name="Rectangle 8"/>
              <p:cNvSpPr>
                <a:spLocks noChangeArrowheads="1"/>
              </p:cNvSpPr>
              <p:nvPr/>
            </p:nvSpPr>
            <p:spPr bwMode="auto">
              <a:xfrm>
                <a:off x="2362" y="863"/>
                <a:ext cx="999"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Idea</a:t>
                </a:r>
              </a:p>
              <a:p>
                <a:pPr algn="ctr" eaLnBrk="1" hangingPunct="1">
                  <a:lnSpc>
                    <a:spcPct val="80000"/>
                  </a:lnSpc>
                </a:pPr>
                <a:r>
                  <a:rPr lang="en-US" altLang="cs-CZ" sz="2000">
                    <a:latin typeface="Arial" charset="0"/>
                  </a:rPr>
                  <a:t>Evaluation</a:t>
                </a:r>
              </a:p>
            </p:txBody>
          </p:sp>
          <p:sp>
            <p:nvSpPr>
              <p:cNvPr id="64534" name="Rectangle 9"/>
              <p:cNvSpPr>
                <a:spLocks noChangeArrowheads="1"/>
              </p:cNvSpPr>
              <p:nvPr/>
            </p:nvSpPr>
            <p:spPr bwMode="auto">
              <a:xfrm>
                <a:off x="2361" y="1333"/>
                <a:ext cx="1007"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Concept</a:t>
                </a:r>
              </a:p>
              <a:p>
                <a:pPr eaLnBrk="1" hangingPunct="1">
                  <a:lnSpc>
                    <a:spcPct val="90000"/>
                  </a:lnSpc>
                </a:pPr>
                <a:r>
                  <a:rPr lang="en-US" altLang="cs-CZ" sz="1800" b="1">
                    <a:solidFill>
                      <a:schemeClr val="tx2"/>
                    </a:solidFill>
                    <a:latin typeface="Arial" charset="0"/>
                  </a:rPr>
                  <a:t>	testing</a:t>
                </a:r>
              </a:p>
              <a:p>
                <a:pPr eaLnBrk="1" hangingPunct="1">
                  <a:lnSpc>
                    <a:spcPct val="90000"/>
                  </a:lnSpc>
                </a:pPr>
                <a:r>
                  <a:rPr lang="en-US" altLang="cs-CZ" sz="1800" b="1">
                    <a:solidFill>
                      <a:schemeClr val="tx2"/>
                    </a:solidFill>
                    <a:latin typeface="Arial" charset="0"/>
                  </a:rPr>
                  <a:t>Customer</a:t>
                </a:r>
              </a:p>
              <a:p>
                <a:pPr eaLnBrk="1" hangingPunct="1">
                  <a:lnSpc>
                    <a:spcPct val="90000"/>
                  </a:lnSpc>
                </a:pPr>
                <a:r>
                  <a:rPr lang="en-US" altLang="cs-CZ" sz="1800" b="1">
                    <a:solidFill>
                      <a:schemeClr val="tx2"/>
                    </a:solidFill>
                    <a:latin typeface="Arial" charset="0"/>
                  </a:rPr>
                  <a:t>	reactions</a:t>
                </a:r>
              </a:p>
              <a:p>
                <a:pPr eaLnBrk="1" hangingPunct="1">
                  <a:lnSpc>
                    <a:spcPct val="90000"/>
                  </a:lnSpc>
                </a:pPr>
                <a:r>
                  <a:rPr lang="en-US" altLang="cs-CZ" sz="1800" b="1">
                    <a:solidFill>
                      <a:schemeClr val="tx2"/>
                    </a:solidFill>
                    <a:latin typeface="Arial" charset="0"/>
                  </a:rPr>
                  <a:t>Rough</a:t>
                </a:r>
              </a:p>
              <a:p>
                <a:pPr eaLnBrk="1" hangingPunct="1">
                  <a:lnSpc>
                    <a:spcPct val="90000"/>
                  </a:lnSpc>
                </a:pPr>
                <a:r>
                  <a:rPr lang="en-US" altLang="cs-CZ" sz="1800" b="1">
                    <a:solidFill>
                      <a:schemeClr val="tx2"/>
                    </a:solidFill>
                    <a:latin typeface="Arial" charset="0"/>
                  </a:rPr>
                  <a:t>	estimates</a:t>
                </a:r>
              </a:p>
              <a:p>
                <a:pPr eaLnBrk="1" hangingPunct="1">
                  <a:lnSpc>
                    <a:spcPct val="90000"/>
                  </a:lnSpc>
                </a:pPr>
                <a:r>
                  <a:rPr lang="en-US" altLang="cs-CZ" sz="1800" b="1">
                    <a:solidFill>
                      <a:schemeClr val="tx2"/>
                    </a:solidFill>
                    <a:latin typeface="Arial" charset="0"/>
                  </a:rPr>
                  <a:t>	of cost, </a:t>
                </a:r>
              </a:p>
              <a:p>
                <a:pPr eaLnBrk="1" hangingPunct="1">
                  <a:lnSpc>
                    <a:spcPct val="90000"/>
                  </a:lnSpc>
                </a:pPr>
                <a:r>
                  <a:rPr lang="en-US" altLang="cs-CZ" sz="1800" b="1">
                    <a:solidFill>
                      <a:schemeClr val="tx2"/>
                    </a:solidFill>
                    <a:latin typeface="Arial" charset="0"/>
                  </a:rPr>
                  <a:t>	sales,</a:t>
                </a:r>
              </a:p>
              <a:p>
                <a:pPr eaLnBrk="1" hangingPunct="1">
                  <a:lnSpc>
                    <a:spcPct val="90000"/>
                  </a:lnSpc>
                </a:pPr>
                <a:r>
                  <a:rPr lang="en-US" altLang="cs-CZ" sz="1800" b="1">
                    <a:solidFill>
                      <a:schemeClr val="tx2"/>
                    </a:solidFill>
                    <a:latin typeface="Arial" charset="0"/>
                  </a:rPr>
                  <a:t> 	profits</a:t>
                </a:r>
              </a:p>
            </p:txBody>
          </p:sp>
        </p:grpSp>
        <p:grpSp>
          <p:nvGrpSpPr>
            <p:cNvPr id="64523" name="Group 13"/>
            <p:cNvGrpSpPr>
              <a:grpSpLocks/>
            </p:cNvGrpSpPr>
            <p:nvPr/>
          </p:nvGrpSpPr>
          <p:grpSpPr bwMode="auto">
            <a:xfrm>
              <a:off x="3514" y="863"/>
              <a:ext cx="1014" cy="2737"/>
              <a:chOff x="3514" y="863"/>
              <a:chExt cx="1014" cy="2731"/>
            </a:xfrm>
          </p:grpSpPr>
          <p:sp>
            <p:nvSpPr>
              <p:cNvPr id="64531" name="Rectangle 11"/>
              <p:cNvSpPr>
                <a:spLocks noChangeArrowheads="1"/>
              </p:cNvSpPr>
              <p:nvPr/>
            </p:nvSpPr>
            <p:spPr bwMode="auto">
              <a:xfrm>
                <a:off x="3514" y="863"/>
                <a:ext cx="999"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Development</a:t>
                </a:r>
              </a:p>
            </p:txBody>
          </p:sp>
          <p:sp>
            <p:nvSpPr>
              <p:cNvPr id="64532" name="Rectangle 12"/>
              <p:cNvSpPr>
                <a:spLocks noChangeArrowheads="1"/>
              </p:cNvSpPr>
              <p:nvPr/>
            </p:nvSpPr>
            <p:spPr bwMode="auto">
              <a:xfrm>
                <a:off x="3521" y="1333"/>
                <a:ext cx="1007"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dirty="0">
                    <a:solidFill>
                      <a:schemeClr val="tx2"/>
                    </a:solidFill>
                    <a:latin typeface="Arial" charset="0"/>
                  </a:rPr>
                  <a:t>R &amp; D</a:t>
                </a:r>
              </a:p>
              <a:p>
                <a:pPr eaLnBrk="1" hangingPunct="1">
                  <a:lnSpc>
                    <a:spcPct val="90000"/>
                  </a:lnSpc>
                </a:pPr>
                <a:r>
                  <a:rPr lang="en-US" altLang="cs-CZ" sz="1800" b="1" dirty="0">
                    <a:solidFill>
                      <a:schemeClr val="tx2"/>
                    </a:solidFill>
                    <a:latin typeface="Arial" charset="0"/>
                  </a:rPr>
                  <a:t>Develop</a:t>
                </a:r>
              </a:p>
              <a:p>
                <a:pPr eaLnBrk="1" hangingPunct="1">
                  <a:lnSpc>
                    <a:spcPct val="90000"/>
                  </a:lnSpc>
                </a:pPr>
                <a:r>
                  <a:rPr lang="en-US" altLang="cs-CZ" sz="1800" b="1" dirty="0">
                    <a:solidFill>
                      <a:schemeClr val="tx2"/>
                    </a:solidFill>
                    <a:latin typeface="Arial" charset="0"/>
                  </a:rPr>
                  <a:t>	model or</a:t>
                </a:r>
              </a:p>
              <a:p>
                <a:pPr eaLnBrk="1" hangingPunct="1">
                  <a:lnSpc>
                    <a:spcPct val="90000"/>
                  </a:lnSpc>
                </a:pPr>
                <a:r>
                  <a:rPr lang="en-US" altLang="cs-CZ" sz="1800" b="1" dirty="0">
                    <a:solidFill>
                      <a:schemeClr val="tx2"/>
                    </a:solidFill>
                    <a:latin typeface="Arial" charset="0"/>
                  </a:rPr>
                  <a:t>	service</a:t>
                </a:r>
              </a:p>
              <a:p>
                <a:pPr eaLnBrk="1" hangingPunct="1">
                  <a:lnSpc>
                    <a:spcPct val="90000"/>
                  </a:lnSpc>
                </a:pPr>
                <a:r>
                  <a:rPr lang="en-US" altLang="cs-CZ" sz="1800" b="1" dirty="0">
                    <a:solidFill>
                      <a:schemeClr val="tx2"/>
                    </a:solidFill>
                    <a:latin typeface="Arial" charset="0"/>
                  </a:rPr>
                  <a:t>	prototype</a:t>
                </a:r>
              </a:p>
              <a:p>
                <a:pPr eaLnBrk="1" hangingPunct="1">
                  <a:lnSpc>
                    <a:spcPct val="90000"/>
                  </a:lnSpc>
                </a:pPr>
                <a:r>
                  <a:rPr lang="en-US" altLang="cs-CZ" sz="1800" b="1" dirty="0">
                    <a:solidFill>
                      <a:schemeClr val="tx2"/>
                    </a:solidFill>
                    <a:latin typeface="Arial" charset="0"/>
                  </a:rPr>
                  <a:t>Test</a:t>
                </a:r>
              </a:p>
              <a:p>
                <a:pPr eaLnBrk="1" hangingPunct="1">
                  <a:lnSpc>
                    <a:spcPct val="90000"/>
                  </a:lnSpc>
                </a:pPr>
                <a:r>
                  <a:rPr lang="en-US" altLang="cs-CZ" sz="1800" b="1" dirty="0">
                    <a:solidFill>
                      <a:schemeClr val="tx2"/>
                    </a:solidFill>
                    <a:latin typeface="Arial" charset="0"/>
                  </a:rPr>
                  <a:t>	marketing</a:t>
                </a:r>
              </a:p>
              <a:p>
                <a:pPr eaLnBrk="1" hangingPunct="1">
                  <a:lnSpc>
                    <a:spcPct val="90000"/>
                  </a:lnSpc>
                </a:pPr>
                <a:r>
                  <a:rPr lang="en-US" altLang="cs-CZ" sz="1800" b="1" dirty="0">
                    <a:solidFill>
                      <a:schemeClr val="tx2"/>
                    </a:solidFill>
                    <a:latin typeface="Arial" charset="0"/>
                  </a:rPr>
                  <a:t>	mix</a:t>
                </a:r>
              </a:p>
              <a:p>
                <a:pPr eaLnBrk="1" hangingPunct="1">
                  <a:lnSpc>
                    <a:spcPct val="90000"/>
                  </a:lnSpc>
                </a:pPr>
                <a:r>
                  <a:rPr lang="en-US" altLang="cs-CZ" sz="1800" b="1" dirty="0">
                    <a:solidFill>
                      <a:schemeClr val="tx2"/>
                    </a:solidFill>
                    <a:latin typeface="Arial" charset="0"/>
                  </a:rPr>
                  <a:t>Revise plans</a:t>
                </a:r>
              </a:p>
              <a:p>
                <a:pPr eaLnBrk="1" hangingPunct="1">
                  <a:lnSpc>
                    <a:spcPct val="90000"/>
                  </a:lnSpc>
                </a:pPr>
                <a:r>
                  <a:rPr lang="en-US" altLang="cs-CZ" sz="1800" b="1" dirty="0">
                    <a:solidFill>
                      <a:schemeClr val="tx2"/>
                    </a:solidFill>
                    <a:latin typeface="Arial" charset="0"/>
                  </a:rPr>
                  <a:t>	as needed</a:t>
                </a:r>
              </a:p>
              <a:p>
                <a:pPr eaLnBrk="1" hangingPunct="1">
                  <a:lnSpc>
                    <a:spcPct val="90000"/>
                  </a:lnSpc>
                </a:pPr>
                <a:r>
                  <a:rPr lang="en-US" altLang="cs-CZ" sz="1800" b="1" dirty="0">
                    <a:solidFill>
                      <a:schemeClr val="tx2"/>
                    </a:solidFill>
                    <a:latin typeface="Arial" charset="0"/>
                  </a:rPr>
                  <a:t>ROI estimate</a:t>
                </a:r>
              </a:p>
            </p:txBody>
          </p:sp>
        </p:grpSp>
        <p:grpSp>
          <p:nvGrpSpPr>
            <p:cNvPr id="64524" name="Group 16"/>
            <p:cNvGrpSpPr>
              <a:grpSpLocks/>
            </p:cNvGrpSpPr>
            <p:nvPr/>
          </p:nvGrpSpPr>
          <p:grpSpPr bwMode="auto">
            <a:xfrm>
              <a:off x="4656" y="863"/>
              <a:ext cx="1076" cy="2731"/>
              <a:chOff x="4656" y="863"/>
              <a:chExt cx="1076" cy="2731"/>
            </a:xfrm>
          </p:grpSpPr>
          <p:sp>
            <p:nvSpPr>
              <p:cNvPr id="64529" name="Rectangle 14"/>
              <p:cNvSpPr>
                <a:spLocks noChangeArrowheads="1"/>
              </p:cNvSpPr>
              <p:nvPr/>
            </p:nvSpPr>
            <p:spPr bwMode="auto">
              <a:xfrm>
                <a:off x="4657" y="863"/>
                <a:ext cx="1067"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Commercial</a:t>
                </a:r>
              </a:p>
              <a:p>
                <a:pPr algn="ctr" eaLnBrk="1" hangingPunct="1">
                  <a:lnSpc>
                    <a:spcPct val="80000"/>
                  </a:lnSpc>
                </a:pPr>
                <a:r>
                  <a:rPr lang="en-US" altLang="cs-CZ" sz="2000">
                    <a:latin typeface="Arial" charset="0"/>
                  </a:rPr>
                  <a:t>-ization</a:t>
                </a:r>
              </a:p>
            </p:txBody>
          </p:sp>
          <p:sp>
            <p:nvSpPr>
              <p:cNvPr id="64530" name="Rectangle 15"/>
              <p:cNvSpPr>
                <a:spLocks noChangeArrowheads="1"/>
              </p:cNvSpPr>
              <p:nvPr/>
            </p:nvSpPr>
            <p:spPr bwMode="auto">
              <a:xfrm>
                <a:off x="4656" y="1333"/>
                <a:ext cx="1076"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Finalize</a:t>
                </a:r>
              </a:p>
              <a:p>
                <a:pPr eaLnBrk="1" hangingPunct="1">
                  <a:lnSpc>
                    <a:spcPct val="90000"/>
                  </a:lnSpc>
                </a:pPr>
                <a:r>
                  <a:rPr lang="en-US" altLang="cs-CZ" sz="1800" b="1">
                    <a:solidFill>
                      <a:schemeClr val="tx2"/>
                    </a:solidFill>
                    <a:latin typeface="Arial" charset="0"/>
                  </a:rPr>
                  <a:t>	product and</a:t>
                </a:r>
              </a:p>
              <a:p>
                <a:pPr eaLnBrk="1" hangingPunct="1">
                  <a:lnSpc>
                    <a:spcPct val="90000"/>
                  </a:lnSpc>
                </a:pPr>
                <a:r>
                  <a:rPr lang="en-US" altLang="cs-CZ" sz="1800" b="1">
                    <a:solidFill>
                      <a:schemeClr val="tx2"/>
                    </a:solidFill>
                    <a:latin typeface="Arial" charset="0"/>
                  </a:rPr>
                  <a:t>	marketing</a:t>
                </a:r>
              </a:p>
              <a:p>
                <a:pPr eaLnBrk="1" hangingPunct="1">
                  <a:lnSpc>
                    <a:spcPct val="90000"/>
                  </a:lnSpc>
                </a:pPr>
                <a:r>
                  <a:rPr lang="en-US" altLang="cs-CZ" sz="1800" b="1">
                    <a:solidFill>
                      <a:schemeClr val="tx2"/>
                    </a:solidFill>
                    <a:latin typeface="Arial" charset="0"/>
                  </a:rPr>
                  <a:t>	plan</a:t>
                </a:r>
              </a:p>
              <a:p>
                <a:pPr eaLnBrk="1" hangingPunct="1">
                  <a:lnSpc>
                    <a:spcPct val="90000"/>
                  </a:lnSpc>
                </a:pPr>
                <a:r>
                  <a:rPr lang="en-US" altLang="cs-CZ" sz="1800" b="1">
                    <a:solidFill>
                      <a:schemeClr val="tx2"/>
                    </a:solidFill>
                    <a:latin typeface="Arial" charset="0"/>
                  </a:rPr>
                  <a:t>Start</a:t>
                </a:r>
              </a:p>
              <a:p>
                <a:pPr eaLnBrk="1" hangingPunct="1">
                  <a:lnSpc>
                    <a:spcPct val="90000"/>
                  </a:lnSpc>
                </a:pPr>
                <a:r>
                  <a:rPr lang="en-US" altLang="cs-CZ" sz="1800" b="1">
                    <a:solidFill>
                      <a:schemeClr val="tx2"/>
                    </a:solidFill>
                    <a:latin typeface="Arial" charset="0"/>
                  </a:rPr>
                  <a:t>	production</a:t>
                </a:r>
              </a:p>
              <a:p>
                <a:pPr eaLnBrk="1" hangingPunct="1">
                  <a:lnSpc>
                    <a:spcPct val="90000"/>
                  </a:lnSpc>
                </a:pPr>
                <a:r>
                  <a:rPr lang="en-US" altLang="cs-CZ" sz="1800" b="1">
                    <a:solidFill>
                      <a:schemeClr val="tx2"/>
                    </a:solidFill>
                    <a:latin typeface="Arial" charset="0"/>
                  </a:rPr>
                  <a:t> 	and </a:t>
                </a:r>
                <a:br>
                  <a:rPr lang="en-US" altLang="cs-CZ" sz="1800" b="1">
                    <a:solidFill>
                      <a:schemeClr val="tx2"/>
                    </a:solidFill>
                    <a:latin typeface="Arial" charset="0"/>
                  </a:rPr>
                </a:br>
                <a:r>
                  <a:rPr lang="en-US" altLang="cs-CZ" sz="1800" b="1">
                    <a:solidFill>
                      <a:schemeClr val="tx2"/>
                    </a:solidFill>
                    <a:latin typeface="Arial" charset="0"/>
                  </a:rPr>
                  <a:t>marketing</a:t>
                </a:r>
              </a:p>
              <a:p>
                <a:pPr eaLnBrk="1" hangingPunct="1">
                  <a:lnSpc>
                    <a:spcPct val="90000"/>
                  </a:lnSpc>
                </a:pPr>
                <a:r>
                  <a:rPr lang="en-US" altLang="cs-CZ" sz="1800" b="1">
                    <a:solidFill>
                      <a:schemeClr val="tx2"/>
                    </a:solidFill>
                    <a:latin typeface="Arial" charset="0"/>
                  </a:rPr>
                  <a:t>“Roll out” in </a:t>
                </a:r>
              </a:p>
              <a:p>
                <a:pPr eaLnBrk="1" hangingPunct="1">
                  <a:lnSpc>
                    <a:spcPct val="90000"/>
                  </a:lnSpc>
                </a:pPr>
                <a:r>
                  <a:rPr lang="en-US" altLang="cs-CZ" sz="1800" b="1">
                    <a:solidFill>
                      <a:schemeClr val="tx2"/>
                    </a:solidFill>
                    <a:latin typeface="Arial" charset="0"/>
                  </a:rPr>
                  <a:t>	select</a:t>
                </a:r>
              </a:p>
              <a:p>
                <a:pPr eaLnBrk="1" hangingPunct="1">
                  <a:lnSpc>
                    <a:spcPct val="90000"/>
                  </a:lnSpc>
                </a:pPr>
                <a:r>
                  <a:rPr lang="en-US" altLang="cs-CZ" sz="1800" b="1">
                    <a:solidFill>
                      <a:schemeClr val="tx2"/>
                    </a:solidFill>
                    <a:latin typeface="Arial" charset="0"/>
                  </a:rPr>
                  <a:t>	markets</a:t>
                </a:r>
              </a:p>
              <a:p>
                <a:pPr eaLnBrk="1" hangingPunct="1">
                  <a:lnSpc>
                    <a:spcPct val="90000"/>
                  </a:lnSpc>
                </a:pPr>
                <a:r>
                  <a:rPr lang="en-US" altLang="cs-CZ" sz="1800" b="1">
                    <a:solidFill>
                      <a:schemeClr val="tx2"/>
                    </a:solidFill>
                    <a:latin typeface="Arial" charset="0"/>
                  </a:rPr>
                  <a:t>Final ROI</a:t>
                </a:r>
              </a:p>
              <a:p>
                <a:pPr eaLnBrk="1" hangingPunct="1">
                  <a:lnSpc>
                    <a:spcPct val="90000"/>
                  </a:lnSpc>
                </a:pPr>
                <a:r>
                  <a:rPr lang="en-US" altLang="cs-CZ" sz="1800" b="1">
                    <a:solidFill>
                      <a:schemeClr val="tx2"/>
                    </a:solidFill>
                    <a:latin typeface="Arial" charset="0"/>
                  </a:rPr>
                  <a:t>	estimate</a:t>
                </a:r>
              </a:p>
            </p:txBody>
          </p:sp>
        </p:grpSp>
        <p:sp>
          <p:nvSpPr>
            <p:cNvPr id="64525" name="Line 18"/>
            <p:cNvSpPr>
              <a:spLocks noChangeShapeType="1"/>
            </p:cNvSpPr>
            <p:nvPr/>
          </p:nvSpPr>
          <p:spPr bwMode="auto">
            <a:xfrm>
              <a:off x="2208" y="2160"/>
              <a:ext cx="20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526" name="Line 19"/>
            <p:cNvSpPr>
              <a:spLocks noChangeShapeType="1"/>
            </p:cNvSpPr>
            <p:nvPr/>
          </p:nvSpPr>
          <p:spPr bwMode="auto">
            <a:xfrm>
              <a:off x="3360" y="2160"/>
              <a:ext cx="20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527" name="Line 20"/>
            <p:cNvSpPr>
              <a:spLocks noChangeShapeType="1"/>
            </p:cNvSpPr>
            <p:nvPr/>
          </p:nvSpPr>
          <p:spPr bwMode="auto">
            <a:xfrm>
              <a:off x="4512" y="2160"/>
              <a:ext cx="20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528" name="Line 26"/>
            <p:cNvSpPr>
              <a:spLocks noChangeShapeType="1"/>
            </p:cNvSpPr>
            <p:nvPr/>
          </p:nvSpPr>
          <p:spPr bwMode="auto">
            <a:xfrm>
              <a:off x="1104" y="2160"/>
              <a:ext cx="20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Tree>
    <p:extLst>
      <p:ext uri="{BB962C8B-B14F-4D97-AF65-F5344CB8AC3E}">
        <p14:creationId xmlns:p14="http://schemas.microsoft.com/office/powerpoint/2010/main" val="372094731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Kvantitativní a kvalitativní stránka inovačního procesu</a:t>
            </a:r>
          </a:p>
        </p:txBody>
      </p:sp>
      <p:sp>
        <p:nvSpPr>
          <p:cNvPr id="19459"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400" b="1" smtClean="0"/>
              <a:t>Výrobek</a:t>
            </a:r>
            <a:r>
              <a:rPr lang="cs-CZ" altLang="cs-CZ" sz="2400" smtClean="0"/>
              <a:t> = komplex hmotných a nehmotných znaků, kterými je schopen uspokojovat určitou potřebu.</a:t>
            </a:r>
          </a:p>
          <a:p>
            <a:pPr eaLnBrk="1" hangingPunct="1">
              <a:lnSpc>
                <a:spcPct val="140000"/>
              </a:lnSpc>
              <a:buFont typeface="Wingdings" pitchFamily="2" charset="2"/>
              <a:buNone/>
            </a:pPr>
            <a:r>
              <a:rPr lang="cs-CZ" altLang="cs-CZ" sz="2400" b="1" smtClean="0"/>
              <a:t>Znak výrobku</a:t>
            </a:r>
            <a:r>
              <a:rPr lang="cs-CZ" altLang="cs-CZ" sz="2400" smtClean="0"/>
              <a:t> = příznačná užitečná vlastnost</a:t>
            </a:r>
          </a:p>
          <a:p>
            <a:pPr eaLnBrk="1" hangingPunct="1">
              <a:lnSpc>
                <a:spcPct val="90000"/>
              </a:lnSpc>
              <a:spcBef>
                <a:spcPct val="40000"/>
              </a:spcBef>
              <a:buFont typeface="Wingdings" pitchFamily="2" charset="2"/>
              <a:buNone/>
            </a:pPr>
            <a:r>
              <a:rPr lang="cs-CZ" altLang="cs-CZ" sz="2400" b="1" smtClean="0"/>
              <a:t>Nejdůležitější atributy výrobku:</a:t>
            </a:r>
          </a:p>
          <a:p>
            <a:pPr marL="742950" lvl="1" indent="-285750" eaLnBrk="1" hangingPunct="1">
              <a:lnSpc>
                <a:spcPct val="90000"/>
              </a:lnSpc>
            </a:pPr>
            <a:r>
              <a:rPr lang="cs-CZ" altLang="cs-CZ" sz="1800" smtClean="0"/>
              <a:t>funkčnost</a:t>
            </a:r>
          </a:p>
          <a:p>
            <a:pPr marL="742950" lvl="1" indent="-285750" eaLnBrk="1" hangingPunct="1">
              <a:lnSpc>
                <a:spcPct val="90000"/>
              </a:lnSpc>
            </a:pPr>
            <a:r>
              <a:rPr lang="cs-CZ" altLang="cs-CZ" sz="1800" smtClean="0"/>
              <a:t>trvanlivost</a:t>
            </a:r>
          </a:p>
          <a:p>
            <a:pPr marL="742950" lvl="1" indent="-285750" eaLnBrk="1" hangingPunct="1">
              <a:lnSpc>
                <a:spcPct val="90000"/>
              </a:lnSpc>
            </a:pPr>
            <a:r>
              <a:rPr lang="cs-CZ" altLang="cs-CZ" sz="1800" smtClean="0"/>
              <a:t>ovladatelnost</a:t>
            </a:r>
          </a:p>
          <a:p>
            <a:pPr marL="742950" lvl="1" indent="-285750" eaLnBrk="1" hangingPunct="1">
              <a:lnSpc>
                <a:spcPct val="90000"/>
              </a:lnSpc>
            </a:pPr>
            <a:r>
              <a:rPr lang="cs-CZ" altLang="cs-CZ" sz="1800" smtClean="0"/>
              <a:t>hygieničnost</a:t>
            </a:r>
          </a:p>
          <a:p>
            <a:pPr marL="742950" lvl="1" indent="-285750" eaLnBrk="1" hangingPunct="1">
              <a:lnSpc>
                <a:spcPct val="90000"/>
              </a:lnSpc>
            </a:pPr>
            <a:r>
              <a:rPr lang="cs-CZ" altLang="cs-CZ" sz="1800" smtClean="0"/>
              <a:t>bezpečnost užití</a:t>
            </a:r>
          </a:p>
          <a:p>
            <a:pPr marL="742950" lvl="1" indent="-285750" eaLnBrk="1" hangingPunct="1">
              <a:lnSpc>
                <a:spcPct val="90000"/>
              </a:lnSpc>
            </a:pPr>
            <a:r>
              <a:rPr lang="cs-CZ" altLang="cs-CZ" sz="1800" smtClean="0"/>
              <a:t>estetická působivost</a:t>
            </a:r>
          </a:p>
          <a:p>
            <a:pPr marL="742950" lvl="1" indent="-285750" eaLnBrk="1" hangingPunct="1">
              <a:lnSpc>
                <a:spcPct val="90000"/>
              </a:lnSpc>
            </a:pPr>
            <a:r>
              <a:rPr lang="cs-CZ" altLang="cs-CZ" sz="1800" smtClean="0"/>
              <a:t>ekologická nezávadnost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Kvantitativní a kvalitativní stránka inovačního procesu</a:t>
            </a:r>
          </a:p>
        </p:txBody>
      </p:sp>
      <p:sp>
        <p:nvSpPr>
          <p:cNvPr id="22531" name="Rectangle 3"/>
          <p:cNvSpPr>
            <a:spLocks noGrp="1" noChangeArrowheads="1"/>
          </p:cNvSpPr>
          <p:nvPr>
            <p:ph idx="1"/>
          </p:nvPr>
        </p:nvSpPr>
        <p:spPr/>
        <p:txBody>
          <a:bodyPr/>
          <a:lstStyle/>
          <a:p>
            <a:pPr eaLnBrk="1" hangingPunct="1">
              <a:lnSpc>
                <a:spcPct val="120000"/>
              </a:lnSpc>
              <a:buFont typeface="Wingdings" pitchFamily="2" charset="2"/>
              <a:buNone/>
            </a:pPr>
            <a:endParaRPr lang="cs-CZ" altLang="cs-CZ" sz="1600" b="1" dirty="0" smtClean="0"/>
          </a:p>
          <a:p>
            <a:pPr eaLnBrk="1" hangingPunct="1">
              <a:lnSpc>
                <a:spcPct val="120000"/>
              </a:lnSpc>
              <a:buFont typeface="Wingdings" pitchFamily="2" charset="2"/>
              <a:buNone/>
            </a:pPr>
            <a:r>
              <a:rPr lang="cs-CZ" altLang="cs-CZ" sz="2000" b="1" dirty="0" smtClean="0"/>
              <a:t>Strategie zavádění nových výrobků:</a:t>
            </a:r>
          </a:p>
          <a:p>
            <a:pPr eaLnBrk="1" hangingPunct="1">
              <a:lnSpc>
                <a:spcPct val="120000"/>
              </a:lnSpc>
            </a:pPr>
            <a:r>
              <a:rPr lang="cs-CZ" altLang="cs-CZ" sz="2000" dirty="0" smtClean="0"/>
              <a:t>napodobovací strategie </a:t>
            </a:r>
            <a:r>
              <a:rPr lang="cs-CZ" sz="2000" dirty="0" smtClean="0"/>
              <a:t>(klon, problematické, reverzní inženýrství)</a:t>
            </a:r>
            <a:endParaRPr lang="cs-CZ" altLang="cs-CZ" sz="2000" dirty="0" smtClean="0"/>
          </a:p>
          <a:p>
            <a:pPr eaLnBrk="1" hangingPunct="1">
              <a:lnSpc>
                <a:spcPct val="120000"/>
              </a:lnSpc>
            </a:pPr>
            <a:r>
              <a:rPr lang="cs-CZ" altLang="cs-CZ" sz="2000" dirty="0" smtClean="0"/>
              <a:t>inovační varianta </a:t>
            </a:r>
            <a:r>
              <a:rPr lang="cs-CZ" sz="2000" dirty="0" smtClean="0"/>
              <a:t>(vlastní výzkum, tvorba patentu)</a:t>
            </a:r>
            <a:endParaRPr lang="cs-CZ" altLang="cs-CZ" sz="2000" dirty="0" smtClean="0"/>
          </a:p>
          <a:p>
            <a:pPr eaLnBrk="1" hangingPunct="1">
              <a:lnSpc>
                <a:spcPct val="120000"/>
              </a:lnSpc>
            </a:pPr>
            <a:r>
              <a:rPr lang="cs-CZ" altLang="cs-CZ" sz="2000" dirty="0" smtClean="0"/>
              <a:t>nákupní varianta</a:t>
            </a:r>
            <a:r>
              <a:rPr lang="cs-CZ" sz="2000" dirty="0" smtClean="0"/>
              <a:t> (licence, akvizice, koupě patentu)</a:t>
            </a:r>
            <a:endParaRPr lang="cs-CZ" altLang="cs-CZ" sz="2000" dirty="0" smtClean="0"/>
          </a:p>
        </p:txBody>
      </p:sp>
      <p:pic>
        <p:nvPicPr>
          <p:cNvPr id="4" name="Zástupný symbol pro tabulku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9040"/>
            <a:ext cx="273630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971600" y="4587333"/>
            <a:ext cx="3960440" cy="461665"/>
          </a:xfrm>
          <a:prstGeom prst="rect">
            <a:avLst/>
          </a:prstGeom>
          <a:noFill/>
        </p:spPr>
        <p:txBody>
          <a:bodyPr wrap="square" rtlCol="0">
            <a:spAutoFit/>
          </a:bodyPr>
          <a:lstStyle/>
          <a:p>
            <a:r>
              <a:rPr lang="cs-CZ" dirty="0" smtClean="0"/>
              <a:t>Struktura zaměstnanosti G7</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Vazba na životní cyklus</a:t>
            </a:r>
            <a:endParaRPr lang="cs-CZ" dirty="0"/>
          </a:p>
        </p:txBody>
      </p:sp>
      <p:sp>
        <p:nvSpPr>
          <p:cNvPr id="3" name="Zástupný symbol pro obsah 2"/>
          <p:cNvSpPr>
            <a:spLocks noGrp="1"/>
          </p:cNvSpPr>
          <p:nvPr>
            <p:ph idx="1"/>
          </p:nvPr>
        </p:nvSpPr>
        <p:spPr/>
        <p:txBody>
          <a:bodyPr/>
          <a:lstStyle/>
          <a:p>
            <a:r>
              <a:rPr lang="cs-CZ" dirty="0" smtClean="0"/>
              <a:t>výrobkové inovace – předcházejí uvedení výrobku do výroby a jsou spojeny</a:t>
            </a:r>
          </a:p>
          <a:p>
            <a:r>
              <a:rPr lang="cs-CZ" dirty="0" smtClean="0"/>
              <a:t>s fází pronikání</a:t>
            </a:r>
          </a:p>
          <a:p>
            <a:r>
              <a:rPr lang="cs-CZ" dirty="0" smtClean="0"/>
              <a:t>výrobkové varianty – jsou uváděny do výroby ve fázi zralosti</a:t>
            </a:r>
          </a:p>
          <a:p>
            <a:r>
              <a:rPr lang="cs-CZ" dirty="0" smtClean="0"/>
              <a:t>vyřazování výrobku – uzavírá životní cyklus a přistupuje se k němu obvykle</a:t>
            </a:r>
          </a:p>
          <a:p>
            <a:r>
              <a:rPr lang="cs-CZ" dirty="0" smtClean="0"/>
              <a:t>ve fázi degenerace</a:t>
            </a:r>
            <a:endParaRPr lang="cs-CZ" dirty="0"/>
          </a:p>
        </p:txBody>
      </p:sp>
    </p:spTree>
    <p:extLst>
      <p:ext uri="{BB962C8B-B14F-4D97-AF65-F5344CB8AC3E}">
        <p14:creationId xmlns:p14="http://schemas.microsoft.com/office/powerpoint/2010/main" val="52025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857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2800" b="1"/>
              <a:t>Životní cyklus výrobku</a:t>
            </a:r>
            <a:r>
              <a:rPr lang="cs-CZ" altLang="cs-CZ" b="1"/>
              <a:t> </a:t>
            </a:r>
          </a:p>
        </p:txBody>
      </p:sp>
      <p:pic>
        <p:nvPicPr>
          <p:cNvPr id="23555" name="Obrázek 19" descr="zivot vyrobk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783748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fontAlgn="auto" hangingPunct="1">
              <a:spcAft>
                <a:spcPts val="0"/>
              </a:spcAft>
              <a:defRPr/>
            </a:pPr>
            <a:r>
              <a:rPr lang="cs-CZ" altLang="cs-CZ" dirty="0" smtClean="0"/>
              <a:t>Životní cyklus organizace</a:t>
            </a:r>
          </a:p>
        </p:txBody>
      </p:sp>
      <p:sp>
        <p:nvSpPr>
          <p:cNvPr id="30723" name="Zástupný symbol pro tabulku 2"/>
          <p:cNvSpPr>
            <a:spLocks noGrp="1" noTextEdit="1"/>
          </p:cNvSpPr>
          <p:nvPr>
            <p:ph type="tbl" idx="1"/>
          </p:nvPr>
        </p:nvSpPr>
        <p:spPr/>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16113"/>
            <a:ext cx="67691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fontAlgn="auto" hangingPunct="1">
              <a:spcAft>
                <a:spcPts val="0"/>
              </a:spcAft>
              <a:defRPr/>
            </a:pPr>
            <a:r>
              <a:rPr lang="cs-CZ" altLang="cs-CZ" dirty="0" smtClean="0"/>
              <a:t>Fáze celého podniku</a:t>
            </a:r>
          </a:p>
        </p:txBody>
      </p:sp>
      <p:pic>
        <p:nvPicPr>
          <p:cNvPr id="36867"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1196752"/>
            <a:ext cx="8436178" cy="4805872"/>
          </a:xfrm>
        </p:spPr>
      </p:pic>
    </p:spTree>
    <p:extLst>
      <p:ext uri="{BB962C8B-B14F-4D97-AF65-F5344CB8AC3E}">
        <p14:creationId xmlns:p14="http://schemas.microsoft.com/office/powerpoint/2010/main" val="2171089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Životní cyklus výrobku a jeho vazby na další oblasti podniku</a:t>
            </a:r>
            <a:endParaRPr lang="cs-CZ" dirty="0"/>
          </a:p>
        </p:txBody>
      </p:sp>
    </p:spTree>
    <p:extLst>
      <p:ext uri="{BB962C8B-B14F-4D97-AF65-F5344CB8AC3E}">
        <p14:creationId xmlns:p14="http://schemas.microsoft.com/office/powerpoint/2010/main" val="417180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cs-CZ" sz="3200" dirty="0" err="1" smtClean="0">
                <a:solidFill>
                  <a:schemeClr val="tx2">
                    <a:satMod val="130000"/>
                  </a:schemeClr>
                </a:solidFill>
              </a:rPr>
              <a:t>Schumpeterova</a:t>
            </a:r>
            <a:r>
              <a:rPr lang="cs-CZ" sz="3200" dirty="0" smtClean="0">
                <a:solidFill>
                  <a:schemeClr val="tx2">
                    <a:satMod val="130000"/>
                  </a:schemeClr>
                </a:solidFill>
              </a:rPr>
              <a:t> triáda, výrobkové a procesní inovace</a:t>
            </a:r>
          </a:p>
        </p:txBody>
      </p:sp>
      <p:sp>
        <p:nvSpPr>
          <p:cNvPr id="6147" name="Rectangle 3"/>
          <p:cNvSpPr>
            <a:spLocks noGrp="1" noChangeArrowheads="1"/>
          </p:cNvSpPr>
          <p:nvPr>
            <p:ph idx="1"/>
          </p:nvPr>
        </p:nvSpPr>
        <p:spPr/>
        <p:txBody>
          <a:bodyPr/>
          <a:lstStyle/>
          <a:p>
            <a:pPr eaLnBrk="1" hangingPunct="1"/>
            <a:r>
              <a:rPr lang="cs-CZ" altLang="cs-CZ" sz="3200" smtClean="0"/>
              <a:t>Joseph A. Schumpeter</a:t>
            </a:r>
          </a:p>
          <a:p>
            <a:pPr lvl="1" eaLnBrk="1" hangingPunct="1"/>
            <a:r>
              <a:rPr lang="cs-CZ" altLang="cs-CZ" sz="3200" smtClean="0"/>
              <a:t>inovace = hnací motor podnik. činnosti</a:t>
            </a:r>
          </a:p>
          <a:p>
            <a:pPr lvl="2" eaLnBrk="1" hangingPunct="1"/>
            <a:r>
              <a:rPr lang="cs-CZ" altLang="cs-CZ" sz="2800" smtClean="0"/>
              <a:t>nové kombinace výrobních činitelů</a:t>
            </a:r>
          </a:p>
          <a:p>
            <a:pPr lvl="2" eaLnBrk="1" hangingPunct="1"/>
            <a:r>
              <a:rPr lang="cs-CZ" altLang="cs-CZ" sz="2800" smtClean="0"/>
              <a:t>hlavní prostředek, který</a:t>
            </a:r>
          </a:p>
          <a:p>
            <a:pPr lvl="3" eaLnBrk="1" hangingPunct="1"/>
            <a:r>
              <a:rPr lang="cs-CZ" altLang="cs-CZ" sz="2400" smtClean="0"/>
              <a:t>uvádí do chodu kapitalistický stroj a</a:t>
            </a:r>
          </a:p>
          <a:p>
            <a:pPr lvl="3" eaLnBrk="1" hangingPunct="1"/>
            <a:r>
              <a:rPr lang="cs-CZ" altLang="cs-CZ" sz="2400" smtClean="0"/>
              <a:t>je zdrojem získání</a:t>
            </a:r>
          </a:p>
          <a:p>
            <a:pPr lvl="4" eaLnBrk="1" hangingPunct="1"/>
            <a:r>
              <a:rPr lang="cs-CZ" altLang="cs-CZ" sz="2000" smtClean="0"/>
              <a:t>nových výrobků, (výrobek)</a:t>
            </a:r>
          </a:p>
          <a:p>
            <a:pPr lvl="4" eaLnBrk="1" hangingPunct="1"/>
            <a:r>
              <a:rPr lang="cs-CZ" altLang="cs-CZ" sz="2000" smtClean="0"/>
              <a:t>nových trhů a (výrobek)</a:t>
            </a:r>
          </a:p>
          <a:p>
            <a:pPr lvl="4" eaLnBrk="1" hangingPunct="1"/>
            <a:r>
              <a:rPr lang="cs-CZ" altLang="cs-CZ" sz="2000" smtClean="0"/>
              <a:t>forem organizace průmyslu. (proces)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fontAlgn="auto" hangingPunct="1">
              <a:spcAft>
                <a:spcPts val="0"/>
              </a:spcAft>
              <a:defRPr/>
            </a:pPr>
            <a:r>
              <a:rPr lang="cs-CZ" altLang="cs-CZ" dirty="0" smtClean="0"/>
              <a:t>Životní cyklus výrobku (prodej, zisk)</a:t>
            </a:r>
          </a:p>
        </p:txBody>
      </p:sp>
      <p:sp>
        <p:nvSpPr>
          <p:cNvPr id="31747" name="Zástupný symbol pro tabulku 2"/>
          <p:cNvSpPr>
            <a:spLocks noGrp="1" noTextEdit="1"/>
          </p:cNvSpPr>
          <p:nvPr>
            <p:ph type="tbl" idx="1"/>
          </p:nvPr>
        </p:nvSpPr>
        <p:spPr/>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916113"/>
            <a:ext cx="79438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fontAlgn="auto" hangingPunct="1">
              <a:spcAft>
                <a:spcPts val="0"/>
              </a:spcAft>
              <a:defRPr/>
            </a:pPr>
            <a:endParaRPr lang="cs-CZ" altLang="cs-CZ" smtClean="0"/>
          </a:p>
        </p:txBody>
      </p:sp>
      <p:pic>
        <p:nvPicPr>
          <p:cNvPr id="32771"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4556" y="3573463"/>
            <a:ext cx="3971925" cy="3105150"/>
          </a:xfrm>
        </p:spPr>
      </p:pic>
      <p:pic>
        <p:nvPicPr>
          <p:cNvPr id="32772"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 y="352425"/>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Obráze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52425"/>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Obrázek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959" y="3573463"/>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fontAlgn="auto" hangingPunct="1">
              <a:spcAft>
                <a:spcPts val="0"/>
              </a:spcAft>
              <a:defRPr/>
            </a:pPr>
            <a:endParaRPr lang="cs-CZ" altLang="cs-CZ" smtClean="0"/>
          </a:p>
        </p:txBody>
      </p:sp>
      <p:pic>
        <p:nvPicPr>
          <p:cNvPr id="33795"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246188" y="0"/>
            <a:ext cx="6651625"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5059" name="Zástupný symbol pro tabulku 2"/>
          <p:cNvSpPr>
            <a:spLocks noGrp="1" noTextEdit="1"/>
          </p:cNvSpPr>
          <p:nvPr>
            <p:ph type="tbl" idx="1"/>
          </p:nvPr>
        </p:nvSpPr>
        <p:spPr/>
      </p:sp>
      <p:pic>
        <p:nvPicPr>
          <p:cNvPr id="45060" name="Picture 2" descr="C:\Documents and Settings\Jerry\Plocha\FFX DOWN\0240140304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 y="143111"/>
            <a:ext cx="9131781" cy="657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54275" name="Zástupný symbol pro tabulku 2"/>
          <p:cNvSpPr>
            <a:spLocks noGrp="1" noTextEdit="1"/>
          </p:cNvSpPr>
          <p:nvPr>
            <p:ph type="tbl" idx="1"/>
          </p:nvPr>
        </p:nvSpPr>
        <p:spPr/>
      </p:sp>
      <p:pic>
        <p:nvPicPr>
          <p:cNvPr id="54276" name="Picture 2" descr="C:\Documents and Settings\Jerry\Plocha\FFX DOWN\FG-Expanding-The-Profit-Fron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7"/>
            <a:ext cx="9144000" cy="691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5292080" y="990020"/>
            <a:ext cx="3456384" cy="369332"/>
          </a:xfrm>
          <a:prstGeom prst="rect">
            <a:avLst/>
          </a:prstGeom>
          <a:noFill/>
        </p:spPr>
        <p:txBody>
          <a:bodyPr wrap="square" rtlCol="0">
            <a:spAutoFit/>
          </a:bodyPr>
          <a:lstStyle/>
          <a:p>
            <a:r>
              <a:rPr lang="cs-CZ" sz="1800" dirty="0" smtClean="0"/>
              <a:t>SKU - </a:t>
            </a:r>
            <a:r>
              <a:rPr lang="cs-CZ" sz="1800" b="1" dirty="0" err="1" smtClean="0"/>
              <a:t>Stock</a:t>
            </a:r>
            <a:r>
              <a:rPr lang="cs-CZ" sz="1800" b="1" dirty="0" smtClean="0"/>
              <a:t> </a:t>
            </a:r>
            <a:r>
              <a:rPr lang="cs-CZ" sz="1800" b="1" dirty="0" err="1" smtClean="0"/>
              <a:t>keeping</a:t>
            </a:r>
            <a:r>
              <a:rPr lang="cs-CZ" sz="1800" b="1" dirty="0" smtClean="0"/>
              <a:t> unit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59395" name="Zástupný symbol pro tabulku 4"/>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418306"/>
            <a:ext cx="9123363" cy="602138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8131" name="Zástupný symbol pro tabulku 2"/>
          <p:cNvSpPr>
            <a:spLocks noGrp="1" noTextEdit="1"/>
          </p:cNvSpPr>
          <p:nvPr>
            <p:ph type="tbl" idx="1"/>
          </p:nvPr>
        </p:nvSpPr>
        <p:spPr/>
      </p:sp>
      <p:pic>
        <p:nvPicPr>
          <p:cNvPr id="48132" name="Picture 2" descr="C:\Documents and Settings\Jerry\Plocha\FFX DOWN\FG-Expanding-The-Profit-Frontie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750"/>
            <a:ext cx="8748712"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546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3011" name="Zástupný symbol pro tabulku 2"/>
          <p:cNvSpPr>
            <a:spLocks noGrp="1" noTextEdit="1"/>
          </p:cNvSpPr>
          <p:nvPr>
            <p:ph type="tbl" idx="1"/>
          </p:nvPr>
        </p:nvSpPr>
        <p:spPr/>
      </p:sp>
      <p:pic>
        <p:nvPicPr>
          <p:cNvPr id="43012" name="Picture 3" descr="C:\Documents and Settings\Jerry\Plocha\seo-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9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108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fontAlgn="auto" hangingPunct="1">
              <a:spcAft>
                <a:spcPts val="0"/>
              </a:spcAft>
              <a:defRPr/>
            </a:pPr>
            <a:endParaRPr lang="cs-CZ" altLang="cs-CZ" smtClean="0"/>
          </a:p>
        </p:txBody>
      </p:sp>
      <p:pic>
        <p:nvPicPr>
          <p:cNvPr id="34819"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684213" y="1268413"/>
            <a:ext cx="7554912" cy="5229225"/>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fontAlgn="auto" hangingPunct="1">
              <a:spcAft>
                <a:spcPts val="0"/>
              </a:spcAft>
              <a:defRPr/>
            </a:pPr>
            <a:r>
              <a:rPr lang="cs-CZ" altLang="cs-CZ" smtClean="0"/>
              <a:t>BCG</a:t>
            </a:r>
          </a:p>
        </p:txBody>
      </p:sp>
      <p:pic>
        <p:nvPicPr>
          <p:cNvPr id="35843"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467544" y="1484784"/>
            <a:ext cx="3522662" cy="2743200"/>
          </a:xfrm>
        </p:spPr>
      </p:pic>
      <p:pic>
        <p:nvPicPr>
          <p:cNvPr id="35844"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931" y="1124744"/>
            <a:ext cx="39100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dirty="0" smtClean="0"/>
              <a:t>Joseph A. </a:t>
            </a:r>
            <a:r>
              <a:rPr lang="cs-CZ" dirty="0" err="1" smtClean="0"/>
              <a:t>Schumpeter</a:t>
            </a:r>
            <a:endParaRPr lang="cs-CZ" dirty="0"/>
          </a:p>
        </p:txBody>
      </p:sp>
      <p:sp>
        <p:nvSpPr>
          <p:cNvPr id="7171" name="Zástupný symbol pro obsah 2"/>
          <p:cNvSpPr>
            <a:spLocks noGrp="1"/>
          </p:cNvSpPr>
          <p:nvPr>
            <p:ph idx="1"/>
          </p:nvPr>
        </p:nvSpPr>
        <p:spPr/>
        <p:txBody>
          <a:bodyPr/>
          <a:lstStyle/>
          <a:p>
            <a:pPr eaLnBrk="1" hangingPunct="1"/>
            <a:r>
              <a:rPr lang="cs-CZ" altLang="cs-CZ" b="1" smtClean="0"/>
              <a:t>Josef Alois Schumpeter</a:t>
            </a:r>
            <a:r>
              <a:rPr lang="cs-CZ" altLang="cs-CZ" smtClean="0"/>
              <a:t> (</a:t>
            </a:r>
            <a:r>
              <a:rPr lang="cs-CZ" altLang="cs-CZ" smtClean="0">
                <a:hlinkClick r:id="rId2" tooltip="8. únor"/>
              </a:rPr>
              <a:t>8. února</a:t>
            </a:r>
            <a:r>
              <a:rPr lang="cs-CZ" altLang="cs-CZ" smtClean="0"/>
              <a:t> </a:t>
            </a:r>
            <a:r>
              <a:rPr lang="cs-CZ" altLang="cs-CZ" smtClean="0">
                <a:hlinkClick r:id="rId3" tooltip="1883"/>
              </a:rPr>
              <a:t>1883</a:t>
            </a:r>
            <a:r>
              <a:rPr lang="cs-CZ" altLang="cs-CZ" smtClean="0"/>
              <a:t>, </a:t>
            </a:r>
            <a:r>
              <a:rPr lang="cs-CZ" altLang="cs-CZ" smtClean="0">
                <a:hlinkClick r:id="rId4" tooltip="Třešť"/>
              </a:rPr>
              <a:t>Třešť</a:t>
            </a:r>
            <a:r>
              <a:rPr lang="cs-CZ" altLang="cs-CZ" smtClean="0"/>
              <a:t> - </a:t>
            </a:r>
            <a:r>
              <a:rPr lang="cs-CZ" altLang="cs-CZ" smtClean="0">
                <a:hlinkClick r:id="rId5" tooltip="8. leden"/>
              </a:rPr>
              <a:t>8. ledna</a:t>
            </a:r>
            <a:r>
              <a:rPr lang="cs-CZ" altLang="cs-CZ" smtClean="0"/>
              <a:t> </a:t>
            </a:r>
            <a:r>
              <a:rPr lang="cs-CZ" altLang="cs-CZ" smtClean="0">
                <a:hlinkClick r:id="rId6" tooltip="1950"/>
              </a:rPr>
              <a:t>1950</a:t>
            </a:r>
            <a:r>
              <a:rPr lang="cs-CZ" altLang="cs-CZ" smtClean="0"/>
              <a:t>, </a:t>
            </a:r>
            <a:r>
              <a:rPr lang="cs-CZ" altLang="cs-CZ" smtClean="0">
                <a:hlinkClick r:id="rId7" tooltip="Taconic (stránka neexistuje)"/>
              </a:rPr>
              <a:t>Taconic</a:t>
            </a:r>
            <a:r>
              <a:rPr lang="cs-CZ" altLang="cs-CZ" smtClean="0"/>
              <a:t>, USA) byl akademický ekonom a politolog. Působil také jako ministr financí </a:t>
            </a:r>
            <a:r>
              <a:rPr lang="cs-CZ" altLang="cs-CZ" smtClean="0">
                <a:hlinkClick r:id="rId8" tooltip="Rakousko"/>
              </a:rPr>
              <a:t>Rakouska</a:t>
            </a:r>
            <a:r>
              <a:rPr lang="cs-CZ" altLang="cs-CZ" smtClean="0"/>
              <a:t> a prezident soukromé </a:t>
            </a:r>
            <a:r>
              <a:rPr lang="cs-CZ" altLang="cs-CZ" smtClean="0">
                <a:hlinkClick r:id="rId9" tooltip="Banka"/>
              </a:rPr>
              <a:t>banky</a:t>
            </a:r>
            <a:r>
              <a:rPr lang="cs-CZ" altLang="cs-CZ" smtClean="0"/>
              <a:t>.</a:t>
            </a:r>
          </a:p>
        </p:txBody>
      </p:sp>
      <p:pic>
        <p:nvPicPr>
          <p:cNvPr id="717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2781300"/>
            <a:ext cx="74168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Obrázek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63938" y="3155950"/>
            <a:ext cx="2046287"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38915" name="Zástupný symbol pro tabulku 4"/>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0142" y="700518"/>
            <a:ext cx="9133858" cy="5456964"/>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37891" name="Zástupný symbol pro tabulku 4"/>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697489"/>
            <a:ext cx="9144000" cy="546302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Nepovedené inovace</a:t>
            </a:r>
            <a:endParaRPr lang="cs-CZ" dirty="0"/>
          </a:p>
        </p:txBody>
      </p:sp>
      <p:sp>
        <p:nvSpPr>
          <p:cNvPr id="5" name="Zástupný symbol pro obsah 4"/>
          <p:cNvSpPr>
            <a:spLocks noGrp="1"/>
          </p:cNvSpPr>
          <p:nvPr>
            <p:ph idx="1"/>
          </p:nvPr>
        </p:nvSpPr>
        <p:spPr/>
        <p:txBody>
          <a:bodyPr/>
          <a:lstStyle/>
          <a:p>
            <a:r>
              <a:rPr lang="cs-CZ" dirty="0" smtClean="0"/>
              <a:t>Ne všechny inovace se povedou</a:t>
            </a:r>
          </a:p>
          <a:p>
            <a:r>
              <a:rPr lang="cs-CZ" dirty="0" smtClean="0"/>
              <a:t>Výrobkový </a:t>
            </a:r>
            <a:r>
              <a:rPr lang="cs-CZ" dirty="0" err="1" smtClean="0"/>
              <a:t>fail</a:t>
            </a:r>
            <a:endParaRPr lang="cs-CZ" dirty="0" smtClean="0"/>
          </a:p>
          <a:p>
            <a:endParaRPr lang="cs-CZ" dirty="0"/>
          </a:p>
          <a:p>
            <a:endParaRPr lang="cs-CZ" dirty="0" smtClean="0"/>
          </a:p>
          <a:p>
            <a:r>
              <a:rPr lang="cs-CZ" dirty="0" smtClean="0"/>
              <a:t>Procesní </a:t>
            </a:r>
            <a:r>
              <a:rPr lang="cs-CZ" dirty="0" err="1" smtClean="0"/>
              <a:t>fail</a:t>
            </a:r>
            <a:endParaRPr lang="cs-CZ" dirty="0" smtClean="0"/>
          </a:p>
          <a:p>
            <a:r>
              <a:rPr lang="cs-CZ" dirty="0" smtClean="0"/>
              <a:t>MALL.cz – zavedení SAP</a:t>
            </a:r>
            <a:endParaRPr lang="cs-CZ" dirty="0"/>
          </a:p>
        </p:txBody>
      </p:sp>
      <p:pic>
        <p:nvPicPr>
          <p:cNvPr id="6" name="Picture 2" descr="C:\Documents and Settings\Jerry\Plocha\d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96752"/>
            <a:ext cx="3089886" cy="145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Jerry\Plocha\dribbble_new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358" y="2204864"/>
            <a:ext cx="1835151"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Jerry\Plocha\la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633" y="2893045"/>
            <a:ext cx="2603317" cy="19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Documents and Settings\Jerry\Plocha\betama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555" y="4365104"/>
            <a:ext cx="2809155" cy="19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83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Historie</a:t>
            </a:r>
            <a:endParaRPr lang="cs-CZ" dirty="0"/>
          </a:p>
        </p:txBody>
      </p:sp>
      <p:sp>
        <p:nvSpPr>
          <p:cNvPr id="52227" name="Zástupný symbol pro tabulku 2"/>
          <p:cNvSpPr>
            <a:spLocks noGrp="1" noTextEdit="1"/>
          </p:cNvSpPr>
          <p:nvPr>
            <p:ph type="tbl" idx="1"/>
          </p:nvPr>
        </p:nvSpPr>
        <p:spPr/>
      </p:sp>
      <p:pic>
        <p:nvPicPr>
          <p:cNvPr id="52228" name="Picture 2" descr="C:\Documents and Settings\Jerry\Plocha\FFX DOWN\pl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00213"/>
            <a:ext cx="63627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9155" name="Zástupný symbol pro tabulku 2"/>
          <p:cNvSpPr>
            <a:spLocks noGrp="1" noTextEdit="1"/>
          </p:cNvSpPr>
          <p:nvPr>
            <p:ph type="tbl" idx="1"/>
          </p:nvPr>
        </p:nvSpPr>
        <p:spPr/>
      </p:sp>
      <p:pic>
        <p:nvPicPr>
          <p:cNvPr id="49156" name="Picture 2" descr="C:\Documents and Settings\Jerry\Plocha\FFX DOWN\chrome-evol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2132856"/>
            <a:ext cx="4572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C:\Documents and Settings\Jerry\Plocha\FFX DOWN\firefox-evolu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648" y="476672"/>
            <a:ext cx="4572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95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50179" name="Zástupný symbol pro tabulku 2"/>
          <p:cNvSpPr>
            <a:spLocks noGrp="1" noTextEdit="1"/>
          </p:cNvSpPr>
          <p:nvPr>
            <p:ph type="tbl" idx="1"/>
          </p:nvPr>
        </p:nvSpPr>
        <p:spPr/>
      </p:sp>
      <p:pic>
        <p:nvPicPr>
          <p:cNvPr id="50180" name="Picture 2" descr="C:\Documents and Settings\Jerry\Plocha\FFX DOWN\4948177944_75d743eb5d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 y="1340756"/>
            <a:ext cx="9172642" cy="55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51204" name="Picture 2" descr="C:\Documents and Settings\Jerry\Plocha\FFX DOWN\chrome-transi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2127"/>
            <a:ext cx="4232235" cy="317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Jerry\Plocha\FFX DOWN\internet-explorer-trans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35" y="1842127"/>
            <a:ext cx="3887911" cy="291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0963" name="Zástupný symbol pro tabulku 2"/>
          <p:cNvSpPr>
            <a:spLocks noGrp="1" noTextEdit="1"/>
          </p:cNvSpPr>
          <p:nvPr>
            <p:ph type="tbl" idx="1"/>
          </p:nvPr>
        </p:nvSpPr>
        <p:spPr/>
      </p:sp>
      <p:pic>
        <p:nvPicPr>
          <p:cNvPr id="40965" name="Picture 3" descr="C:\Documents and Settings\Jerry\Plocha\chrome-transi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22558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C:\Documents and Settings\Jerry\Plocha\chrome-versions-2013-05-640x4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0"/>
            <a:ext cx="53467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57347" name="Zástupný symbol pro tabulku 2"/>
          <p:cNvSpPr>
            <a:spLocks noGrp="1" noTextEdit="1"/>
          </p:cNvSpPr>
          <p:nvPr>
            <p:ph type="tbl" idx="1"/>
          </p:nvPr>
        </p:nvSpPr>
        <p:spPr/>
      </p:sp>
      <p:pic>
        <p:nvPicPr>
          <p:cNvPr id="57348" name="Picture 2" descr="C:\Documents and Settings\Jerry\Plocha\FFX DOWN\Mobile_phone_evol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57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6"/>
          <p:cNvGrpSpPr>
            <a:grpSpLocks/>
          </p:cNvGrpSpPr>
          <p:nvPr/>
        </p:nvGrpSpPr>
        <p:grpSpPr bwMode="auto">
          <a:xfrm>
            <a:off x="273050" y="1532195"/>
            <a:ext cx="7971358" cy="4942681"/>
            <a:chOff x="196" y="595"/>
            <a:chExt cx="5344" cy="3341"/>
          </a:xfrm>
        </p:grpSpPr>
        <p:sp>
          <p:nvSpPr>
            <p:cNvPr id="63493" name="AutoShape 2"/>
            <p:cNvSpPr>
              <a:spLocks noChangeArrowheads="1"/>
            </p:cNvSpPr>
            <p:nvPr/>
          </p:nvSpPr>
          <p:spPr bwMode="auto">
            <a:xfrm rot="16200000" flipH="1">
              <a:off x="1133" y="744"/>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4" name="AutoShape 3"/>
            <p:cNvSpPr>
              <a:spLocks noChangeArrowheads="1"/>
            </p:cNvSpPr>
            <p:nvPr/>
          </p:nvSpPr>
          <p:spPr bwMode="auto">
            <a:xfrm rot="16200000" flipH="1">
              <a:off x="1124" y="1470"/>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5" name="AutoShape 4"/>
            <p:cNvSpPr>
              <a:spLocks noChangeArrowheads="1"/>
            </p:cNvSpPr>
            <p:nvPr/>
          </p:nvSpPr>
          <p:spPr bwMode="auto">
            <a:xfrm rot="16200000" flipH="1">
              <a:off x="1115" y="2187"/>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6" name="AutoShape 5"/>
            <p:cNvSpPr>
              <a:spLocks noChangeArrowheads="1"/>
            </p:cNvSpPr>
            <p:nvPr/>
          </p:nvSpPr>
          <p:spPr bwMode="auto">
            <a:xfrm rot="16200000" flipH="1">
              <a:off x="1124" y="2905"/>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7" name="Rectangle 6"/>
            <p:cNvSpPr>
              <a:spLocks noChangeArrowheads="1"/>
            </p:cNvSpPr>
            <p:nvPr/>
          </p:nvSpPr>
          <p:spPr bwMode="auto">
            <a:xfrm>
              <a:off x="196" y="602"/>
              <a:ext cx="2248" cy="45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dirty="0">
                  <a:latin typeface="Arial" charset="0"/>
                </a:rPr>
                <a:t>Introducing New</a:t>
              </a:r>
            </a:p>
            <a:p>
              <a:pPr algn="ctr" eaLnBrk="1" hangingPunct="1"/>
              <a:r>
                <a:rPr lang="en-US" altLang="cs-CZ" sz="2200" b="1" dirty="0">
                  <a:latin typeface="Arial" charset="0"/>
                </a:rPr>
                <a:t>Products</a:t>
              </a:r>
            </a:p>
          </p:txBody>
        </p:sp>
        <p:sp>
          <p:nvSpPr>
            <p:cNvPr id="63498" name="Rectangle 7"/>
            <p:cNvSpPr>
              <a:spLocks noChangeArrowheads="1"/>
            </p:cNvSpPr>
            <p:nvPr/>
          </p:nvSpPr>
          <p:spPr bwMode="auto">
            <a:xfrm>
              <a:off x="196" y="1320"/>
              <a:ext cx="2248" cy="46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dirty="0">
                  <a:latin typeface="Arial" charset="0"/>
                </a:rPr>
                <a:t>Managing Mature</a:t>
              </a:r>
            </a:p>
            <a:p>
              <a:pPr algn="ctr" eaLnBrk="1" hangingPunct="1"/>
              <a:r>
                <a:rPr lang="en-US" altLang="cs-CZ" sz="2200" b="1" dirty="0">
                  <a:latin typeface="Arial" charset="0"/>
                </a:rPr>
                <a:t>Products</a:t>
              </a:r>
            </a:p>
          </p:txBody>
        </p:sp>
        <p:sp>
          <p:nvSpPr>
            <p:cNvPr id="63499" name="Rectangle 8"/>
            <p:cNvSpPr>
              <a:spLocks noChangeArrowheads="1"/>
            </p:cNvSpPr>
            <p:nvPr/>
          </p:nvSpPr>
          <p:spPr bwMode="auto">
            <a:xfrm>
              <a:off x="196" y="2037"/>
              <a:ext cx="2248" cy="46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a:latin typeface="Arial" charset="0"/>
                </a:rPr>
                <a:t>Future Adaptation</a:t>
              </a:r>
            </a:p>
          </p:txBody>
        </p:sp>
        <p:sp>
          <p:nvSpPr>
            <p:cNvPr id="63500" name="Rectangle 9"/>
            <p:cNvSpPr>
              <a:spLocks noChangeArrowheads="1"/>
            </p:cNvSpPr>
            <p:nvPr/>
          </p:nvSpPr>
          <p:spPr bwMode="auto">
            <a:xfrm>
              <a:off x="196" y="2758"/>
              <a:ext cx="2248" cy="45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a:latin typeface="Arial" charset="0"/>
                </a:rPr>
                <a:t>New Markets</a:t>
              </a:r>
            </a:p>
          </p:txBody>
        </p:sp>
        <p:sp>
          <p:nvSpPr>
            <p:cNvPr id="63501" name="Rectangle 10"/>
            <p:cNvSpPr>
              <a:spLocks noChangeArrowheads="1"/>
            </p:cNvSpPr>
            <p:nvPr/>
          </p:nvSpPr>
          <p:spPr bwMode="auto">
            <a:xfrm>
              <a:off x="208" y="3481"/>
              <a:ext cx="2248" cy="45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a:latin typeface="Arial" charset="0"/>
                </a:rPr>
                <a:t>Dying Products</a:t>
              </a:r>
            </a:p>
          </p:txBody>
        </p:sp>
        <p:sp>
          <p:nvSpPr>
            <p:cNvPr id="63502" name="Rectangle 11"/>
            <p:cNvSpPr>
              <a:spLocks noChangeArrowheads="1"/>
            </p:cNvSpPr>
            <p:nvPr/>
          </p:nvSpPr>
          <p:spPr bwMode="auto">
            <a:xfrm>
              <a:off x="3280" y="601"/>
              <a:ext cx="2248" cy="455"/>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Budget / Rate of Growth</a:t>
              </a:r>
            </a:p>
          </p:txBody>
        </p:sp>
        <p:sp>
          <p:nvSpPr>
            <p:cNvPr id="63503" name="Rectangle 12"/>
            <p:cNvSpPr>
              <a:spLocks noChangeArrowheads="1"/>
            </p:cNvSpPr>
            <p:nvPr/>
          </p:nvSpPr>
          <p:spPr bwMode="auto">
            <a:xfrm>
              <a:off x="3280" y="1319"/>
              <a:ext cx="2248" cy="467"/>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dirty="0">
                <a:solidFill>
                  <a:srgbClr val="000000"/>
                </a:solidFill>
                <a:latin typeface="Arial" charset="0"/>
              </a:endParaRPr>
            </a:p>
            <a:p>
              <a:pPr algn="ctr" eaLnBrk="1" hangingPunct="1"/>
              <a:r>
                <a:rPr lang="en-US" altLang="cs-CZ" sz="2000" b="1" dirty="0">
                  <a:solidFill>
                    <a:srgbClr val="000000"/>
                  </a:solidFill>
                  <a:latin typeface="Arial" charset="0"/>
                </a:rPr>
                <a:t>Persuasion / Less Profit</a:t>
              </a:r>
            </a:p>
          </p:txBody>
        </p:sp>
        <p:sp>
          <p:nvSpPr>
            <p:cNvPr id="63504" name="Rectangle 13"/>
            <p:cNvSpPr>
              <a:spLocks noChangeArrowheads="1"/>
            </p:cNvSpPr>
            <p:nvPr/>
          </p:nvSpPr>
          <p:spPr bwMode="auto">
            <a:xfrm>
              <a:off x="3280" y="2037"/>
              <a:ext cx="2248" cy="468"/>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New or Improve?</a:t>
              </a:r>
            </a:p>
          </p:txBody>
        </p:sp>
        <p:sp>
          <p:nvSpPr>
            <p:cNvPr id="63505" name="Rectangle 14"/>
            <p:cNvSpPr>
              <a:spLocks noChangeArrowheads="1"/>
            </p:cNvSpPr>
            <p:nvPr/>
          </p:nvSpPr>
          <p:spPr bwMode="auto">
            <a:xfrm>
              <a:off x="3280" y="2758"/>
              <a:ext cx="2248" cy="455"/>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New Strategies</a:t>
              </a:r>
            </a:p>
          </p:txBody>
        </p:sp>
        <p:sp>
          <p:nvSpPr>
            <p:cNvPr id="63506" name="Rectangle 15"/>
            <p:cNvSpPr>
              <a:spLocks noChangeArrowheads="1"/>
            </p:cNvSpPr>
            <p:nvPr/>
          </p:nvSpPr>
          <p:spPr bwMode="auto">
            <a:xfrm>
              <a:off x="3292" y="3481"/>
              <a:ext cx="2248" cy="455"/>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Phase Out</a:t>
              </a:r>
            </a:p>
          </p:txBody>
        </p:sp>
        <p:sp>
          <p:nvSpPr>
            <p:cNvPr id="63507" name="Rectangle 16"/>
            <p:cNvSpPr>
              <a:spLocks noChangeArrowheads="1"/>
            </p:cNvSpPr>
            <p:nvPr/>
          </p:nvSpPr>
          <p:spPr bwMode="auto">
            <a:xfrm>
              <a:off x="3275" y="595"/>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08" name="Rectangle 17"/>
            <p:cNvSpPr>
              <a:spLocks noChangeArrowheads="1"/>
            </p:cNvSpPr>
            <p:nvPr/>
          </p:nvSpPr>
          <p:spPr bwMode="auto">
            <a:xfrm>
              <a:off x="3275" y="1303"/>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09" name="Rectangle 18"/>
            <p:cNvSpPr>
              <a:spLocks noChangeArrowheads="1"/>
            </p:cNvSpPr>
            <p:nvPr/>
          </p:nvSpPr>
          <p:spPr bwMode="auto">
            <a:xfrm>
              <a:off x="3275" y="2023"/>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10" name="Rectangle 19"/>
            <p:cNvSpPr>
              <a:spLocks noChangeArrowheads="1"/>
            </p:cNvSpPr>
            <p:nvPr/>
          </p:nvSpPr>
          <p:spPr bwMode="auto">
            <a:xfrm>
              <a:off x="3275" y="2755"/>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11" name="Rectangle 20"/>
            <p:cNvSpPr>
              <a:spLocks noChangeArrowheads="1"/>
            </p:cNvSpPr>
            <p:nvPr/>
          </p:nvSpPr>
          <p:spPr bwMode="auto">
            <a:xfrm>
              <a:off x="3287" y="3475"/>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12" name="Line 21"/>
            <p:cNvSpPr>
              <a:spLocks noChangeShapeType="1"/>
            </p:cNvSpPr>
            <p:nvPr/>
          </p:nvSpPr>
          <p:spPr bwMode="auto">
            <a:xfrm>
              <a:off x="2443" y="828"/>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3" name="Line 22"/>
            <p:cNvSpPr>
              <a:spLocks noChangeShapeType="1"/>
            </p:cNvSpPr>
            <p:nvPr/>
          </p:nvSpPr>
          <p:spPr bwMode="auto">
            <a:xfrm>
              <a:off x="2443" y="1545"/>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4" name="Line 23"/>
            <p:cNvSpPr>
              <a:spLocks noChangeShapeType="1"/>
            </p:cNvSpPr>
            <p:nvPr/>
          </p:nvSpPr>
          <p:spPr bwMode="auto">
            <a:xfrm>
              <a:off x="2443" y="2262"/>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5" name="Line 24"/>
            <p:cNvSpPr>
              <a:spLocks noChangeShapeType="1"/>
            </p:cNvSpPr>
            <p:nvPr/>
          </p:nvSpPr>
          <p:spPr bwMode="auto">
            <a:xfrm>
              <a:off x="2443" y="2979"/>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6" name="Line 25"/>
            <p:cNvSpPr>
              <a:spLocks noChangeShapeType="1"/>
            </p:cNvSpPr>
            <p:nvPr/>
          </p:nvSpPr>
          <p:spPr bwMode="auto">
            <a:xfrm>
              <a:off x="2461" y="3696"/>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8219" name="Rectangle 27"/>
          <p:cNvSpPr>
            <a:spLocks noGrp="1" noChangeArrowheads="1"/>
          </p:cNvSpPr>
          <p:nvPr>
            <p:ph type="title"/>
          </p:nvPr>
        </p:nvSpPr>
        <p:spPr/>
        <p:txBody>
          <a:bodyPr/>
          <a:lstStyle/>
          <a:p>
            <a:pPr eaLnBrk="1" fontAlgn="auto" hangingPunct="1">
              <a:spcAft>
                <a:spcPts val="0"/>
              </a:spcAft>
              <a:defRPr/>
            </a:pPr>
            <a:r>
              <a:rPr lang="en-US" dirty="0"/>
              <a:t>Planning for Life Cycle Stages</a:t>
            </a:r>
          </a:p>
        </p:txBody>
      </p:sp>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Joseph A. </a:t>
            </a:r>
            <a:r>
              <a:rPr lang="cs-CZ" dirty="0" err="1"/>
              <a:t>Schumpeter</a:t>
            </a:r>
            <a:endParaRPr lang="cs-CZ" dirty="0"/>
          </a:p>
        </p:txBody>
      </p:sp>
      <p:pic>
        <p:nvPicPr>
          <p:cNvPr id="819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341438"/>
            <a:ext cx="3736975" cy="4894262"/>
          </a:xfrm>
        </p:spPr>
      </p:pic>
      <p:pic>
        <p:nvPicPr>
          <p:cNvPr id="8196" name="Obráze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2956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err="1" smtClean="0"/>
              <a:t>Vynucene</a:t>
            </a:r>
            <a:r>
              <a:rPr lang="cs-CZ" dirty="0" smtClean="0"/>
              <a:t> inovace </a:t>
            </a:r>
            <a:r>
              <a:rPr lang="cs-CZ" dirty="0" err="1" smtClean="0"/>
              <a:t>vs</a:t>
            </a:r>
            <a:r>
              <a:rPr lang="cs-CZ" dirty="0" smtClean="0"/>
              <a:t> </a:t>
            </a:r>
            <a:r>
              <a:rPr lang="cs-CZ" dirty="0" err="1" smtClean="0"/>
              <a:t>dobrovolne</a:t>
            </a:r>
            <a:r>
              <a:rPr lang="cs-CZ" dirty="0" smtClean="0"/>
              <a:t> inovace</a:t>
            </a:r>
            <a:endParaRPr lang="cs-CZ" dirty="0"/>
          </a:p>
        </p:txBody>
      </p:sp>
      <p:sp>
        <p:nvSpPr>
          <p:cNvPr id="67587" name="Zástupný symbol pro obsah 3"/>
          <p:cNvSpPr>
            <a:spLocks noGrp="1"/>
          </p:cNvSpPr>
          <p:nvPr>
            <p:ph idx="1"/>
          </p:nvPr>
        </p:nvSpPr>
        <p:spPr/>
        <p:txBody>
          <a:bodyPr/>
          <a:lstStyle/>
          <a:p>
            <a:pPr eaLnBrk="1" hangingPunct="1"/>
            <a:r>
              <a:rPr lang="cs-CZ" altLang="cs-CZ" b="1" dirty="0" smtClean="0"/>
              <a:t>Především právní úprava a požadavky</a:t>
            </a:r>
          </a:p>
          <a:p>
            <a:pPr eaLnBrk="1" hangingPunct="1"/>
            <a:r>
              <a:rPr lang="cs-CZ" altLang="cs-CZ" dirty="0" smtClean="0"/>
              <a:t>Aktuálně emise aut, továren </a:t>
            </a:r>
            <a:r>
              <a:rPr lang="cs-CZ" altLang="cs-CZ" dirty="0"/>
              <a:t>(</a:t>
            </a:r>
            <a:r>
              <a:rPr lang="cs-CZ" altLang="cs-CZ" dirty="0" smtClean="0"/>
              <a:t>povolenky)</a:t>
            </a:r>
          </a:p>
          <a:p>
            <a:pPr eaLnBrk="1" hangingPunct="1"/>
            <a:r>
              <a:rPr lang="cs-CZ" altLang="cs-CZ" dirty="0" smtClean="0"/>
              <a:t>Zákaz olovnatých benzínů, jiné plasty</a:t>
            </a:r>
          </a:p>
          <a:p>
            <a:pPr eaLnBrk="1" hangingPunct="1"/>
            <a:endParaRPr lang="cs-CZ" altLang="cs-CZ" dirty="0"/>
          </a:p>
          <a:p>
            <a:pPr eaLnBrk="1" hangingPunct="1"/>
            <a:r>
              <a:rPr lang="cs-CZ" altLang="cs-CZ" dirty="0" smtClean="0"/>
              <a:t>Dobrovolné jsou </a:t>
            </a:r>
            <a:r>
              <a:rPr lang="cs-CZ" altLang="cs-CZ" dirty="0" err="1" smtClean="0"/>
              <a:t>driven</a:t>
            </a:r>
            <a:r>
              <a:rPr lang="cs-CZ" altLang="cs-CZ" dirty="0" smtClean="0"/>
              <a:t> by </a:t>
            </a:r>
            <a:r>
              <a:rPr lang="cs-CZ" altLang="cs-CZ" dirty="0" err="1" smtClean="0"/>
              <a:t>demand</a:t>
            </a:r>
            <a:r>
              <a:rPr lang="cs-CZ" altLang="cs-CZ" dirty="0" smtClean="0"/>
              <a:t> and market…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PDCA – </a:t>
            </a:r>
            <a:r>
              <a:rPr lang="cs-CZ" dirty="0" err="1" smtClean="0"/>
              <a:t>Demmingův</a:t>
            </a:r>
            <a:r>
              <a:rPr lang="cs-CZ" dirty="0" smtClean="0"/>
              <a:t> kruh</a:t>
            </a:r>
            <a:endParaRPr lang="cs-CZ" dirty="0"/>
          </a:p>
        </p:txBody>
      </p:sp>
      <p:sp>
        <p:nvSpPr>
          <p:cNvPr id="3" name="Zástupný symbol pro obsah 2"/>
          <p:cNvSpPr>
            <a:spLocks noGrp="1"/>
          </p:cNvSpPr>
          <p:nvPr>
            <p:ph idx="1"/>
          </p:nvPr>
        </p:nvSpPr>
        <p:spPr/>
        <p:txBody>
          <a:bodyPr/>
          <a:lstStyle/>
          <a:p>
            <a:r>
              <a:rPr lang="cs-CZ" b="1" dirty="0" smtClean="0"/>
              <a:t>Plán</a:t>
            </a:r>
            <a:r>
              <a:rPr lang="cs-CZ" dirty="0" smtClean="0"/>
              <a:t> Prověřit současnou výkonnost a posoudit případné problémy či omezení procesů. Shromáždit data o hlavních problémech a zaměřit se na hlavní příčiny problémů. Navrhnout možná řešení a naplánovat provedení nejvhodnějšího řešení. </a:t>
            </a:r>
          </a:p>
          <a:p>
            <a:r>
              <a:rPr lang="cs-CZ" b="1" dirty="0" smtClean="0"/>
              <a:t>Provedení</a:t>
            </a:r>
            <a:r>
              <a:rPr lang="cs-CZ" dirty="0" smtClean="0"/>
              <a:t> Realizace zamýšleného řešení. </a:t>
            </a:r>
          </a:p>
          <a:p>
            <a:r>
              <a:rPr lang="cs-CZ" b="1" dirty="0" smtClean="0"/>
              <a:t>Kontrola, měření </a:t>
            </a:r>
            <a:r>
              <a:rPr lang="cs-CZ" dirty="0" smtClean="0"/>
              <a:t>Zhodnotit výsledky testu a posoudit, zda bylo plánovaných výsledků dosaženo. Pokud se vyskytnou nějaké problémy, zaměřit se na překážky, které brání zlepšení. </a:t>
            </a:r>
          </a:p>
          <a:p>
            <a:r>
              <a:rPr lang="cs-CZ" b="1" dirty="0" smtClean="0"/>
              <a:t>Akce</a:t>
            </a:r>
            <a:r>
              <a:rPr lang="cs-CZ" dirty="0" smtClean="0"/>
              <a:t> Na základě otestovaného řešení a vyhodnocení dosaženého zhodnocení rozpracovat konečné řešení tak, aby se stalo kdekoli použitelným trvalým a integrovaným novým přístupem. </a:t>
            </a:r>
            <a:endParaRPr lang="cs-CZ" dirty="0"/>
          </a:p>
        </p:txBody>
      </p:sp>
    </p:spTree>
    <p:extLst>
      <p:ext uri="{BB962C8B-B14F-4D97-AF65-F5344CB8AC3E}">
        <p14:creationId xmlns:p14="http://schemas.microsoft.com/office/powerpoint/2010/main" val="2548861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1" y="0"/>
            <a:ext cx="6096000" cy="3590925"/>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3664229"/>
            <a:ext cx="5436096" cy="3215635"/>
          </a:xfrm>
          <a:prstGeom prst="rect">
            <a:avLst/>
          </a:prstGeom>
        </p:spPr>
      </p:pic>
    </p:spTree>
    <p:extLst>
      <p:ext uri="{BB962C8B-B14F-4D97-AF65-F5344CB8AC3E}">
        <p14:creationId xmlns:p14="http://schemas.microsoft.com/office/powerpoint/2010/main" val="289989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Ochrana</a:t>
            </a:r>
            <a:endParaRPr lang="cs-CZ" dirty="0"/>
          </a:p>
        </p:txBody>
      </p:sp>
      <p:sp>
        <p:nvSpPr>
          <p:cNvPr id="68611" name="Zástupný symbol pro obsah 2"/>
          <p:cNvSpPr>
            <a:spLocks noGrp="1"/>
          </p:cNvSpPr>
          <p:nvPr>
            <p:ph idx="1"/>
          </p:nvPr>
        </p:nvSpPr>
        <p:spPr/>
        <p:txBody>
          <a:bodyPr/>
          <a:lstStyle/>
          <a:p>
            <a:pPr eaLnBrk="1" hangingPunct="1"/>
            <a:r>
              <a:rPr lang="cs-CZ" altLang="cs-CZ" dirty="0" smtClean="0"/>
              <a:t>527/1990 </a:t>
            </a:r>
            <a:r>
              <a:rPr lang="cs-CZ" altLang="cs-CZ" dirty="0" smtClean="0">
                <a:hlinkClick r:id="rId2" tooltip="Seznam všech odstavců předpisu 527/1990 Sb. - o vynálezech a zlepšovacích návrzích"/>
              </a:rPr>
              <a:t>o vynálezech a zlepšovacích návrzích</a:t>
            </a:r>
            <a:endParaRPr lang="cs-CZ" altLang="cs-CZ" dirty="0" smtClean="0"/>
          </a:p>
          <a:p>
            <a:pPr eaLnBrk="1" hangingPunct="1"/>
            <a:r>
              <a:rPr lang="cs-CZ" altLang="cs-CZ" dirty="0" smtClean="0">
                <a:hlinkClick r:id="rId3"/>
              </a:rPr>
              <a:t>http://www.upv.cz/cs/prumyslova-prava/vynalezy-patenty.html</a:t>
            </a:r>
            <a:r>
              <a:rPr lang="cs-CZ" altLang="cs-CZ" dirty="0" smtClean="0"/>
              <a:t> </a:t>
            </a:r>
            <a:r>
              <a:rPr lang="cs-CZ" altLang="cs-CZ" dirty="0" err="1" smtClean="0"/>
              <a:t>urad</a:t>
            </a:r>
            <a:r>
              <a:rPr lang="cs-CZ" altLang="cs-CZ" dirty="0" smtClean="0"/>
              <a:t> </a:t>
            </a:r>
            <a:r>
              <a:rPr lang="cs-CZ" altLang="cs-CZ" dirty="0" err="1" smtClean="0"/>
              <a:t>prumysloveho</a:t>
            </a:r>
            <a:r>
              <a:rPr lang="cs-CZ" altLang="cs-CZ" dirty="0" smtClean="0"/>
              <a:t> </a:t>
            </a:r>
            <a:r>
              <a:rPr lang="cs-CZ" altLang="cs-CZ" dirty="0" err="1" smtClean="0"/>
              <a:t>vlastnictvi</a:t>
            </a:r>
            <a:endParaRPr lang="cs-CZ" altLang="cs-CZ" dirty="0" smtClean="0"/>
          </a:p>
          <a:p>
            <a:pPr lvl="3" eaLnBrk="1" hangingPunct="1"/>
            <a:r>
              <a:rPr lang="cs-CZ" altLang="cs-CZ" dirty="0" smtClean="0"/>
              <a:t>(1) Patenty se udělují na vynálezy, které jsou nové, jsou výsledkem vynálezecké činnosti a jsou průmyslově využitelné.</a:t>
            </a:r>
          </a:p>
          <a:p>
            <a:pPr lvl="3" eaLnBrk="1" hangingPunct="1"/>
            <a:r>
              <a:rPr lang="cs-CZ" altLang="cs-CZ" dirty="0" smtClean="0"/>
              <a:t>(2) Za vynálezy se nepovažují zejména a) objevy, vědecké teorie a matematické metody;</a:t>
            </a:r>
          </a:p>
          <a:p>
            <a:pPr lvl="3" eaLnBrk="1" hangingPunct="1"/>
            <a:r>
              <a:rPr lang="cs-CZ" altLang="cs-CZ" dirty="0" smtClean="0"/>
              <a:t>b) estetické výtvory;</a:t>
            </a:r>
          </a:p>
          <a:p>
            <a:pPr lvl="3" eaLnBrk="1" hangingPunct="1"/>
            <a:r>
              <a:rPr lang="cs-CZ" altLang="cs-CZ" dirty="0" smtClean="0"/>
              <a:t>c) plány, pravidla a způsoby vykonávání duševní činnosti, hraní her nebo vykonávání obchodní činnosti, jakož i programy počítačů;</a:t>
            </a:r>
          </a:p>
          <a:p>
            <a:pPr lvl="3" eaLnBrk="1" hangingPunct="1"/>
            <a:r>
              <a:rPr lang="cs-CZ" altLang="cs-CZ" dirty="0" smtClean="0"/>
              <a:t>d) podávání informací.</a:t>
            </a:r>
          </a:p>
          <a:p>
            <a:pPr eaLnBrk="1" hangingPunct="1"/>
            <a:r>
              <a:rPr lang="cs-CZ" altLang="cs-CZ" dirty="0" smtClean="0"/>
              <a:t>Proto, aby patent zůstal v platnosti, je nutno platit tzv. udržovací poplatky, a to v každém státu zvlášť. Maximální možná délka patentové ochrany je 20 let.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Mezinárodně…</a:t>
            </a:r>
            <a:endParaRPr lang="cs-CZ" dirty="0"/>
          </a:p>
        </p:txBody>
      </p:sp>
      <p:sp>
        <p:nvSpPr>
          <p:cNvPr id="69635" name="Zástupný symbol pro obsah 2"/>
          <p:cNvSpPr>
            <a:spLocks noGrp="1"/>
          </p:cNvSpPr>
          <p:nvPr>
            <p:ph idx="1"/>
          </p:nvPr>
        </p:nvSpPr>
        <p:spPr/>
        <p:txBody>
          <a:bodyPr/>
          <a:lstStyle/>
          <a:p>
            <a:pPr eaLnBrk="1" hangingPunct="1"/>
            <a:r>
              <a:rPr lang="en-US" altLang="cs-CZ" b="1" dirty="0" smtClean="0"/>
              <a:t>Agreement on Trade Related Aspects of Intellectual Property Rights</a:t>
            </a:r>
            <a:r>
              <a:rPr lang="en-US" altLang="cs-CZ" dirty="0" smtClean="0"/>
              <a:t> (</a:t>
            </a:r>
            <a:r>
              <a:rPr lang="en-US" altLang="cs-CZ" b="1" dirty="0" smtClean="0"/>
              <a:t>TRIPS</a:t>
            </a:r>
            <a:r>
              <a:rPr lang="en-US" altLang="cs-CZ" dirty="0" smtClean="0"/>
              <a:t>)</a:t>
            </a:r>
            <a:r>
              <a:rPr lang="cs-CZ" altLang="cs-CZ" dirty="0" smtClean="0"/>
              <a:t> od WTO</a:t>
            </a:r>
          </a:p>
          <a:p>
            <a:pPr eaLnBrk="1" hangingPunct="1"/>
            <a:endParaRPr lang="cs-CZ" altLang="cs-CZ" dirty="0" smtClean="0"/>
          </a:p>
          <a:p>
            <a:pPr eaLnBrk="1" hangingPunct="1"/>
            <a:r>
              <a:rPr lang="cs-CZ" altLang="cs-CZ" dirty="0" smtClean="0"/>
              <a:t>copyright automaticky</a:t>
            </a:r>
          </a:p>
          <a:p>
            <a:pPr eaLnBrk="1" hangingPunct="1"/>
            <a:r>
              <a:rPr lang="cs-CZ" altLang="cs-CZ" dirty="0" smtClean="0"/>
              <a:t>patent na 20 let v každém členském státě…</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a:t>
            </a:r>
            <a:r>
              <a:rPr lang="cs-CZ" dirty="0" smtClean="0"/>
              <a:t> </a:t>
            </a:r>
            <a:r>
              <a:rPr lang="cs-CZ" dirty="0" err="1" smtClean="0"/>
              <a:t>life</a:t>
            </a:r>
            <a:r>
              <a:rPr lang="cs-CZ" dirty="0" smtClean="0"/>
              <a:t> </a:t>
            </a:r>
            <a:r>
              <a:rPr lang="cs-CZ" dirty="0" err="1" smtClean="0"/>
              <a:t>cycle</a:t>
            </a:r>
            <a:r>
              <a:rPr lang="cs-CZ" dirty="0" smtClean="0"/>
              <a:t> </a:t>
            </a:r>
            <a:r>
              <a:rPr lang="cs-CZ" dirty="0" err="1" smtClean="0"/>
              <a:t>assesment</a:t>
            </a:r>
            <a:endParaRPr lang="cs-CZ" dirty="0"/>
          </a:p>
        </p:txBody>
      </p:sp>
      <p:sp>
        <p:nvSpPr>
          <p:cNvPr id="3" name="Zástupný symbol pro obsah 2"/>
          <p:cNvSpPr>
            <a:spLocks noGrp="1"/>
          </p:cNvSpPr>
          <p:nvPr>
            <p:ph idx="1"/>
          </p:nvPr>
        </p:nvSpPr>
        <p:spPr/>
        <p:txBody>
          <a:bodyPr/>
          <a:lstStyle/>
          <a:p>
            <a:endParaRPr lang="cs-CZ"/>
          </a:p>
        </p:txBody>
      </p:sp>
      <p:pic>
        <p:nvPicPr>
          <p:cNvPr id="90114" name="Picture 2" descr="C:\Documents and Settings\62765\Plocha\Dropbox\mater\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25673"/>
            <a:ext cx="636447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6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a:t>
            </a:r>
            <a:r>
              <a:rPr lang="cs-CZ" dirty="0" smtClean="0"/>
              <a:t> </a:t>
            </a:r>
            <a:r>
              <a:rPr lang="cs-CZ" dirty="0" err="1" smtClean="0"/>
              <a:t>life</a:t>
            </a:r>
            <a:r>
              <a:rPr lang="cs-CZ" dirty="0" smtClean="0"/>
              <a:t> </a:t>
            </a:r>
            <a:r>
              <a:rPr lang="cs-CZ" dirty="0" err="1" smtClean="0"/>
              <a:t>cycle</a:t>
            </a:r>
            <a:r>
              <a:rPr lang="cs-CZ" dirty="0" smtClean="0"/>
              <a:t> </a:t>
            </a:r>
            <a:r>
              <a:rPr lang="cs-CZ" dirty="0" err="1" smtClean="0"/>
              <a:t>assesment</a:t>
            </a:r>
            <a:endParaRPr lang="cs-CZ" dirty="0"/>
          </a:p>
        </p:txBody>
      </p:sp>
      <p:sp>
        <p:nvSpPr>
          <p:cNvPr id="3" name="Zástupný symbol pro obsah 2"/>
          <p:cNvSpPr>
            <a:spLocks noGrp="1"/>
          </p:cNvSpPr>
          <p:nvPr>
            <p:ph idx="1"/>
          </p:nvPr>
        </p:nvSpPr>
        <p:spPr/>
        <p:txBody>
          <a:bodyPr/>
          <a:lstStyle/>
          <a:p>
            <a:r>
              <a:rPr lang="cs-CZ" dirty="0" smtClean="0"/>
              <a:t>moderní trend výzkumu výrobků</a:t>
            </a:r>
          </a:p>
          <a:p>
            <a:r>
              <a:rPr lang="cs-CZ" dirty="0" smtClean="0"/>
              <a:t>od kolébky do hrobu</a:t>
            </a:r>
          </a:p>
          <a:p>
            <a:r>
              <a:rPr lang="cs-CZ" dirty="0" smtClean="0"/>
              <a:t>výrazné zapojení </a:t>
            </a:r>
            <a:r>
              <a:rPr lang="cs-CZ" dirty="0" err="1" smtClean="0"/>
              <a:t>envirotrendu</a:t>
            </a:r>
            <a:endParaRPr lang="cs-CZ" dirty="0" smtClean="0"/>
          </a:p>
          <a:p>
            <a:r>
              <a:rPr lang="cs-CZ" dirty="0" smtClean="0"/>
              <a:t>Externality</a:t>
            </a:r>
          </a:p>
          <a:p>
            <a:r>
              <a:rPr lang="cs-CZ" dirty="0"/>
              <a:t>l</a:t>
            </a:r>
            <a:r>
              <a:rPr lang="cs-CZ" dirty="0" smtClean="0"/>
              <a:t>okální a globální dopad – je solární panel opravdu ekologický?</a:t>
            </a:r>
          </a:p>
          <a:p>
            <a:endParaRPr lang="cs-CZ" dirty="0" smtClean="0"/>
          </a:p>
          <a:p>
            <a:endParaRPr lang="cs-CZ" dirty="0"/>
          </a:p>
        </p:txBody>
      </p:sp>
    </p:spTree>
    <p:extLst>
      <p:ext uri="{BB962C8B-B14F-4D97-AF65-F5344CB8AC3E}">
        <p14:creationId xmlns:p14="http://schemas.microsoft.com/office/powerpoint/2010/main" val="152040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1138" name="Picture 2" descr="C:\Documents and Settings\62765\Plocha\Dropbox\mater\L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0"/>
            <a:ext cx="8892480" cy="687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5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Povedená </a:t>
            </a:r>
            <a:r>
              <a:rPr lang="cs-CZ" dirty="0" err="1" smtClean="0"/>
              <a:t>eko</a:t>
            </a:r>
            <a:r>
              <a:rPr lang="cs-CZ" dirty="0" smtClean="0"/>
              <a:t>-</a:t>
            </a:r>
            <a:r>
              <a:rPr lang="cs-CZ" dirty="0" err="1" smtClean="0"/>
              <a:t>výrobko</a:t>
            </a:r>
            <a:r>
              <a:rPr lang="cs-CZ" dirty="0" smtClean="0"/>
              <a:t>-inovace</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11105"/>
            <a:ext cx="8208912" cy="5646895"/>
          </a:xfrm>
        </p:spPr>
      </p:pic>
    </p:spTree>
    <p:extLst>
      <p:ext uri="{BB962C8B-B14F-4D97-AF65-F5344CB8AC3E}">
        <p14:creationId xmlns:p14="http://schemas.microsoft.com/office/powerpoint/2010/main" val="492225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114300" indent="0">
              <a:buNone/>
            </a:pPr>
            <a:r>
              <a:rPr lang="cs-CZ" sz="4400" dirty="0" smtClean="0"/>
              <a:t>Děkuji za pozornost</a:t>
            </a:r>
            <a:endParaRPr lang="cs-CZ" sz="4400" dirty="0"/>
          </a:p>
        </p:txBody>
      </p:sp>
    </p:spTree>
    <p:extLst>
      <p:ext uri="{BB962C8B-B14F-4D97-AF65-F5344CB8AC3E}">
        <p14:creationId xmlns:p14="http://schemas.microsoft.com/office/powerpoint/2010/main" val="69434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b="43614"/>
          <a:stretch/>
        </p:blipFill>
        <p:spPr bwMode="auto">
          <a:xfrm>
            <a:off x="-142628" y="0"/>
            <a:ext cx="92866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268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17886" t="9468" r="23136" b="5675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9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Schumpeterova triáda, výrobkové a procesní inovace</a:t>
            </a:r>
          </a:p>
        </p:txBody>
      </p:sp>
      <p:sp>
        <p:nvSpPr>
          <p:cNvPr id="9219" name="Rectangle 3"/>
          <p:cNvSpPr>
            <a:spLocks noGrp="1" noChangeArrowheads="1"/>
          </p:cNvSpPr>
          <p:nvPr>
            <p:ph idx="1"/>
          </p:nvPr>
        </p:nvSpPr>
        <p:spPr/>
        <p:txBody>
          <a:bodyPr/>
          <a:lstStyle/>
          <a:p>
            <a:pPr eaLnBrk="1" hangingPunct="1">
              <a:lnSpc>
                <a:spcPct val="180000"/>
              </a:lnSpc>
            </a:pPr>
            <a:r>
              <a:rPr lang="cs-CZ" altLang="cs-CZ" sz="3200" b="1" smtClean="0"/>
              <a:t>Schumpeterova triáda:</a:t>
            </a:r>
          </a:p>
          <a:p>
            <a:pPr algn="ctr" eaLnBrk="1" hangingPunct="1">
              <a:buFont typeface="Wingdings" pitchFamily="2" charset="2"/>
              <a:buNone/>
            </a:pPr>
            <a:endParaRPr lang="cs-CZ" altLang="cs-CZ" smtClean="0"/>
          </a:p>
          <a:p>
            <a:pPr algn="ctr" eaLnBrk="1" hangingPunct="1">
              <a:buFont typeface="Wingdings" pitchFamily="2" charset="2"/>
              <a:buNone/>
            </a:pPr>
            <a:r>
              <a:rPr lang="cs-CZ" altLang="cs-CZ" smtClean="0"/>
              <a:t>invence – inovace – imitace</a:t>
            </a:r>
          </a:p>
          <a:p>
            <a:pPr eaLnBrk="1" hangingPunct="1"/>
            <a:r>
              <a:rPr lang="cs-CZ" altLang="cs-CZ" sz="2800" smtClean="0"/>
              <a:t>invence = prvotní myšlenka</a:t>
            </a:r>
          </a:p>
          <a:p>
            <a:pPr eaLnBrk="1" hangingPunct="1"/>
            <a:r>
              <a:rPr lang="cs-CZ" altLang="cs-CZ" sz="2800" smtClean="0"/>
              <a:t>inovace = prvotní zhmotnění myšlenky </a:t>
            </a:r>
          </a:p>
          <a:p>
            <a:pPr eaLnBrk="1" hangingPunct="1">
              <a:buFont typeface="Wingdings 2" pitchFamily="18" charset="2"/>
              <a:buNone/>
            </a:pPr>
            <a:r>
              <a:rPr lang="cs-CZ" altLang="cs-CZ" sz="1800" smtClean="0"/>
              <a:t>			(první uvedení na trh nového výrobku, nové 				suroviny, nového technologického postupu apod.</a:t>
            </a:r>
            <a:r>
              <a:rPr lang="cs-CZ" altLang="cs-CZ" sz="2000" smtClean="0"/>
              <a:t>)</a:t>
            </a:r>
          </a:p>
          <a:p>
            <a:pPr eaLnBrk="1" hangingPunct="1"/>
            <a:r>
              <a:rPr lang="cs-CZ" altLang="cs-CZ" sz="2800" smtClean="0"/>
              <a:t>imitace = všechna další zhmotnění </a:t>
            </a:r>
          </a:p>
          <a:p>
            <a:pPr eaLnBrk="1" hangingPunct="1">
              <a:buFont typeface="Wingdings 2" pitchFamily="18" charset="2"/>
              <a:buNone/>
            </a:pPr>
            <a:r>
              <a:rPr lang="cs-CZ" altLang="cs-CZ" sz="1800" smtClean="0"/>
              <a:t>			(další uvádění na trh)</a:t>
            </a:r>
          </a:p>
        </p:txBody>
      </p:sp>
      <p:sp>
        <p:nvSpPr>
          <p:cNvPr id="9220" name="Text Box 5"/>
          <p:cNvSpPr txBox="1">
            <a:spLocks noChangeArrowheads="1"/>
          </p:cNvSpPr>
          <p:nvPr/>
        </p:nvSpPr>
        <p:spPr bwMode="auto">
          <a:xfrm>
            <a:off x="900113" y="2460625"/>
            <a:ext cx="3960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cs-CZ" altLang="cs-CZ" sz="1600"/>
              <a:t>v celosvětovém měřítku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usedství">
  <a:themeElements>
    <a:clrScheme name="Sousedství">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usedství">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1317</TotalTime>
  <Words>2123</Words>
  <Application>Microsoft Office PowerPoint</Application>
  <PresentationFormat>Předvádění na obrazovce (4:3)</PresentationFormat>
  <Paragraphs>366</Paragraphs>
  <Slides>69</Slides>
  <Notes>2</Notes>
  <HiddenSlides>0</HiddenSlides>
  <MMClips>0</MMClips>
  <ScaleCrop>false</ScaleCrop>
  <HeadingPairs>
    <vt:vector size="4" baseType="variant">
      <vt:variant>
        <vt:lpstr>Motiv</vt:lpstr>
      </vt:variant>
      <vt:variant>
        <vt:i4>1</vt:i4>
      </vt:variant>
      <vt:variant>
        <vt:lpstr>Nadpisy snímků</vt:lpstr>
      </vt:variant>
      <vt:variant>
        <vt:i4>69</vt:i4>
      </vt:variant>
    </vt:vector>
  </HeadingPairs>
  <TitlesOfParts>
    <vt:vector size="70" baseType="lpstr">
      <vt:lpstr>Sousedství</vt:lpstr>
      <vt:lpstr>Výrobkové a procesní inovace, vědecko-technický rozvoj </vt:lpstr>
      <vt:lpstr>Vědecko-technický rozvoj, výrobkové a procesní inovace</vt:lpstr>
      <vt:lpstr>Schumpeterova triáda, výrobkové a procesní inovace</vt:lpstr>
      <vt:lpstr>Schumpeterova triáda, výrobkové a procesní inovace</vt:lpstr>
      <vt:lpstr>Joseph A. Schumpeter</vt:lpstr>
      <vt:lpstr>Joseph A. Schumpeter</vt:lpstr>
      <vt:lpstr>Prezentace aplikace PowerPoint</vt:lpstr>
      <vt:lpstr>Prezentace aplikace PowerPoint</vt:lpstr>
      <vt:lpstr>Schumpeterova triáda, výrobkové a procesní inovace</vt:lpstr>
      <vt:lpstr>Současné pojetí inovace</vt:lpstr>
      <vt:lpstr>Prezentace aplikace PowerPoint</vt:lpstr>
      <vt:lpstr>Lenost/neinovativnost/nezájem</vt:lpstr>
      <vt:lpstr>Invoace se skrývá v jinými:</vt:lpstr>
      <vt:lpstr>Výrobkové inovace</vt:lpstr>
      <vt:lpstr>Těžiště rozhodování v oblasti výrobkové politiky</vt:lpstr>
      <vt:lpstr>Kvantitativní a kvalitativní stránka inovačního procesu</vt:lpstr>
      <vt:lpstr>Procesní inovace</vt:lpstr>
      <vt:lpstr>Prezentace aplikace PowerPoint</vt:lpstr>
      <vt:lpstr>Výfuky…</vt:lpstr>
      <vt:lpstr>FORD</vt:lpstr>
      <vt:lpstr>Prezentace aplikace PowerPoint</vt:lpstr>
      <vt:lpstr>Strategické řízení výroby procesní a výrobková inovace</vt:lpstr>
      <vt:lpstr>Taktické řízení výroby procesní a výrobková inovace</vt:lpstr>
      <vt:lpstr>Plánování výroby</vt:lpstr>
      <vt:lpstr>Kroky inovačního procesu</vt:lpstr>
      <vt:lpstr>Umístění výrobku na masových trzích a ve výklencích trhu</vt:lpstr>
      <vt:lpstr>Kroky inovačního procesu</vt:lpstr>
      <vt:lpstr>Výrobkové inovace</vt:lpstr>
      <vt:lpstr>Nákladovost a efekt inovací</vt:lpstr>
      <vt:lpstr>Fáze inovačního procesu u výrobku podle Kotlera a Kusse</vt:lpstr>
      <vt:lpstr>Prezentace aplikace PowerPoint</vt:lpstr>
      <vt:lpstr>New-Product Development Process</vt:lpstr>
      <vt:lpstr>Kvantitativní a kvalitativní stránka inovačního procesu</vt:lpstr>
      <vt:lpstr>Kvantitativní a kvalitativní stránka inovačního procesu</vt:lpstr>
      <vt:lpstr>Vazba na životní cyklus</vt:lpstr>
      <vt:lpstr>Prezentace aplikace PowerPoint</vt:lpstr>
      <vt:lpstr>Životní cyklus organizace</vt:lpstr>
      <vt:lpstr>Fáze celého podniku</vt:lpstr>
      <vt:lpstr>Životní cyklus výrobku a jeho vazby na další oblasti podniku</vt:lpstr>
      <vt:lpstr>Životní cyklus výrobku (prodej, zisk)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BCG</vt:lpstr>
      <vt:lpstr>Prezentace aplikace PowerPoint</vt:lpstr>
      <vt:lpstr>Prezentace aplikace PowerPoint</vt:lpstr>
      <vt:lpstr>Nepovedené inovace</vt:lpstr>
      <vt:lpstr>Historie</vt:lpstr>
      <vt:lpstr>Prezentace aplikace PowerPoint</vt:lpstr>
      <vt:lpstr>Prezentace aplikace PowerPoint</vt:lpstr>
      <vt:lpstr>Prezentace aplikace PowerPoint</vt:lpstr>
      <vt:lpstr>Prezentace aplikace PowerPoint</vt:lpstr>
      <vt:lpstr>Prezentace aplikace PowerPoint</vt:lpstr>
      <vt:lpstr>Planning for Life Cycle Stages</vt:lpstr>
      <vt:lpstr>Vynucene inovace vs dobrovolne inovace</vt:lpstr>
      <vt:lpstr>PDCA – Demmingův kruh</vt:lpstr>
      <vt:lpstr>Prezentace aplikace PowerPoint</vt:lpstr>
      <vt:lpstr>Ochrana</vt:lpstr>
      <vt:lpstr>Mezinárodně…</vt:lpstr>
      <vt:lpstr>Product life cycle assesment</vt:lpstr>
      <vt:lpstr>Product life cycle assesment</vt:lpstr>
      <vt:lpstr>Prezentace aplikace PowerPoint</vt:lpstr>
      <vt:lpstr>Povedená eko-výrobko-inovace</vt:lpstr>
      <vt:lpstr>Prezentace aplikace PowerPoint</vt:lpstr>
    </vt:vector>
  </TitlesOfParts>
  <Company>VUT FSI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NAUKA O PODNIKU II</dc:title>
  <dc:creator>M</dc:creator>
  <cp:lastModifiedBy>Mikuš Petr</cp:lastModifiedBy>
  <cp:revision>115</cp:revision>
  <dcterms:created xsi:type="dcterms:W3CDTF">2006-04-13T14:53:58Z</dcterms:created>
  <dcterms:modified xsi:type="dcterms:W3CDTF">2014-03-13T08:17:49Z</dcterms:modified>
</cp:coreProperties>
</file>