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315" r:id="rId2"/>
    <p:sldId id="313" r:id="rId3"/>
    <p:sldId id="314" r:id="rId4"/>
    <p:sldId id="256" r:id="rId5"/>
    <p:sldId id="259" r:id="rId6"/>
    <p:sldId id="294" r:id="rId7"/>
    <p:sldId id="298" r:id="rId8"/>
    <p:sldId id="308" r:id="rId9"/>
    <p:sldId id="311" r:id="rId10"/>
    <p:sldId id="309" r:id="rId11"/>
    <p:sldId id="310" r:id="rId12"/>
    <p:sldId id="300" r:id="rId13"/>
    <p:sldId id="260" r:id="rId14"/>
    <p:sldId id="295" r:id="rId15"/>
    <p:sldId id="296" r:id="rId16"/>
    <p:sldId id="302" r:id="rId17"/>
    <p:sldId id="261" r:id="rId18"/>
    <p:sldId id="262" r:id="rId19"/>
    <p:sldId id="263" r:id="rId20"/>
    <p:sldId id="264" r:id="rId21"/>
    <p:sldId id="289" r:id="rId22"/>
    <p:sldId id="290" r:id="rId23"/>
    <p:sldId id="288" r:id="rId24"/>
    <p:sldId id="287" r:id="rId25"/>
    <p:sldId id="301" r:id="rId26"/>
    <p:sldId id="291" r:id="rId27"/>
    <p:sldId id="303" r:id="rId28"/>
    <p:sldId id="304" r:id="rId29"/>
    <p:sldId id="305" r:id="rId30"/>
    <p:sldId id="306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30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46A1-AC26-4C89-8725-3E3532A2E756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3613-574C-4BFF-8927-C666C799D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Odbytová funkce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Nauka o podniku přednáška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1463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ODBYTOVÉ ČINNOSTI…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Tvorba cen </a:t>
            </a:r>
            <a:r>
              <a:rPr lang="cs-CZ" sz="2400" dirty="0">
                <a:solidFill>
                  <a:srgbClr val="009900"/>
                </a:solidFill>
              </a:rPr>
              <a:t>(např. metody tvorby cen?)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Péče o zákazníky </a:t>
            </a:r>
            <a:r>
              <a:rPr lang="cs-CZ" sz="2400" dirty="0">
                <a:solidFill>
                  <a:srgbClr val="009900"/>
                </a:solidFill>
              </a:rPr>
              <a:t>(metody a techniky péče o zákazníky?)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Vyhledávání zákazníků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Oslovování zákazníků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Hodnocení zákazníků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Jednání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Vyřizování objednávek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Získávání informací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Zpracování-analýza dat a informací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Balení produktů, značení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Vystavení dokladů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Pojištění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Zajištění dopravy (a nakládky a vykládky)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Zajištění oprav……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1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Odbytová funkce podniku</a:t>
            </a:r>
            <a:endParaRPr lang="en-US" sz="32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dirty="0" smtClean="0"/>
              <a:t>Hlavní podnikové funkce:</a:t>
            </a:r>
          </a:p>
          <a:p>
            <a:pPr eaLnBrk="1" hangingPunct="1"/>
            <a:r>
              <a:rPr lang="cs-CZ" sz="2400" dirty="0" smtClean="0"/>
              <a:t>výrobní</a:t>
            </a:r>
          </a:p>
          <a:p>
            <a:pPr lvl="1" eaLnBrk="1" hangingPunct="1"/>
            <a:r>
              <a:rPr lang="cs-CZ" sz="2000" dirty="0" smtClean="0"/>
              <a:t>nákup</a:t>
            </a:r>
          </a:p>
          <a:p>
            <a:pPr lvl="1" eaLnBrk="1" hangingPunct="1"/>
            <a:r>
              <a:rPr lang="cs-CZ" sz="2000" dirty="0" smtClean="0"/>
              <a:t>výroba</a:t>
            </a:r>
          </a:p>
          <a:p>
            <a:pPr eaLnBrk="1" hangingPunct="1"/>
            <a:r>
              <a:rPr lang="cs-CZ" sz="2400" dirty="0" smtClean="0"/>
              <a:t>odbytová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 dirty="0" smtClean="0"/>
              <a:t>Podnik je obklopen soustavou trhů:</a:t>
            </a:r>
          </a:p>
          <a:p>
            <a:pPr eaLnBrk="1" hangingPunct="1"/>
            <a:r>
              <a:rPr lang="cs-CZ" sz="2400" dirty="0" smtClean="0"/>
              <a:t>průmyslový</a:t>
            </a:r>
          </a:p>
          <a:p>
            <a:pPr eaLnBrk="1" hangingPunct="1"/>
            <a:r>
              <a:rPr lang="cs-CZ" sz="2400" dirty="0" smtClean="0"/>
              <a:t>peněžní a kapitálový</a:t>
            </a:r>
          </a:p>
          <a:p>
            <a:pPr eaLnBrk="1" hangingPunct="1"/>
            <a:r>
              <a:rPr lang="cs-CZ" sz="2400" dirty="0" smtClean="0"/>
              <a:t>odbytový</a:t>
            </a:r>
          </a:p>
        </p:txBody>
      </p:sp>
    </p:spTree>
    <p:extLst>
      <p:ext uri="{BB962C8B-B14F-4D97-AF65-F5344CB8AC3E}">
        <p14:creationId xmlns:p14="http://schemas.microsoft.com/office/powerpoint/2010/main" val="39434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odbytu</a:t>
            </a:r>
            <a:endParaRPr lang="cs-CZ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transformační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prostorová (umisťovací)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časová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/>
              <a:t>k</a:t>
            </a:r>
            <a:r>
              <a:rPr lang="cs-CZ" sz="2600" dirty="0" smtClean="0"/>
              <a:t>vantitativní a kvalitativní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propagační (reklamní)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úvěrová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600" dirty="0" smtClean="0"/>
              <a:t>koordinační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/>
              <a:t>…………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>
              <a:solidFill>
                <a:srgbClr val="8F16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přeměna </a:t>
            </a:r>
            <a:r>
              <a:rPr lang="cs-CZ" dirty="0">
                <a:cs typeface="Times New Roman" pitchFamily="18" charset="0"/>
              </a:rPr>
              <a:t>výrobního (dodavatelského) sortimentu na sortiment obchodní (odběratelský), tj. základní transformační činnost</a:t>
            </a:r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překonání </a:t>
            </a:r>
            <a:r>
              <a:rPr lang="cs-CZ" dirty="0">
                <a:cs typeface="Times New Roman" pitchFamily="18" charset="0"/>
              </a:rPr>
              <a:t>rozdílů mezi místem výroby (dodavatelem) a místem spotřeby (odběratelem), tj. prostorová funkce</a:t>
            </a:r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překonání </a:t>
            </a:r>
            <a:r>
              <a:rPr lang="cs-CZ" dirty="0">
                <a:cs typeface="Times New Roman" pitchFamily="18" charset="0"/>
              </a:rPr>
              <a:t>rozdílů mezi časem výroby (dodání) a časem nákupu zákazníka, tj. časová funkce</a:t>
            </a:r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zajištění </a:t>
            </a:r>
            <a:r>
              <a:rPr lang="cs-CZ" dirty="0">
                <a:cs typeface="Times New Roman" pitchFamily="18" charset="0"/>
              </a:rPr>
              <a:t>množství a kvality prodávané produkce (zde se mimo jiné promítají i otázky nákupu)</a:t>
            </a:r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ovlivňování </a:t>
            </a:r>
            <a:r>
              <a:rPr lang="cs-CZ" dirty="0">
                <a:cs typeface="Times New Roman" pitchFamily="18" charset="0"/>
              </a:rPr>
              <a:t>výroby a poptávky (tj. částečně i propagační funkce)</a:t>
            </a:r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cs typeface="Times New Roman" pitchFamily="18" charset="0"/>
              </a:rPr>
              <a:t>zajištění včasné úhrady dodavatelům</a:t>
            </a:r>
            <a:endParaRPr lang="cs-CZ" dirty="0"/>
          </a:p>
          <a:p>
            <a:pPr marL="5715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zajištění </a:t>
            </a:r>
            <a:r>
              <a:rPr lang="cs-CZ" dirty="0">
                <a:cs typeface="Times New Roman" pitchFamily="18" charset="0"/>
              </a:rPr>
              <a:t>racionálních odbytových cest (logistika)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8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Odbytové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 dirty="0">
                <a:solidFill>
                  <a:srgbClr val="003399"/>
                </a:solidFill>
              </a:rPr>
              <a:t>Strategické</a:t>
            </a:r>
            <a:r>
              <a:rPr lang="cs-CZ" sz="2400" dirty="0"/>
              <a:t> (návaznost na strategické cíle podniku) – tvorba strategických cílů a plánů odbytu (kdo, čím se podílí, na jak dlouhou  dobu, na základě jakých informací od koho…) </a:t>
            </a:r>
            <a:r>
              <a:rPr lang="cs-CZ" sz="2400" dirty="0">
                <a:solidFill>
                  <a:srgbClr val="009900"/>
                </a:solidFill>
              </a:rPr>
              <a:t>(příklad typu strategie: využití trhu, rozšíření trhu, diverzifikace produktů a trhů…)</a:t>
            </a:r>
          </a:p>
          <a:p>
            <a:pPr>
              <a:lnSpc>
                <a:spcPct val="80000"/>
              </a:lnSpc>
            </a:pPr>
            <a:r>
              <a:rPr lang="cs-CZ" sz="2400" b="1" dirty="0">
                <a:solidFill>
                  <a:srgbClr val="003399"/>
                </a:solidFill>
              </a:rPr>
              <a:t>Taktické</a:t>
            </a:r>
            <a:r>
              <a:rPr lang="cs-CZ" sz="2400" dirty="0"/>
              <a:t> (např. kdo se podílí na tvorbě ročního obchodního plánu, na základě jakých informací od koho, kdo kontroluje realizaci? Na základě jakých kritérií???, Kdo rozhoduje a na základě čeho o podmínkách smluv – rabaty, dodací podmínky, platební podmínky + KOMPETENCE???...)</a:t>
            </a:r>
          </a:p>
          <a:p>
            <a:pPr>
              <a:lnSpc>
                <a:spcPct val="80000"/>
              </a:lnSpc>
            </a:pPr>
            <a:r>
              <a:rPr lang="cs-CZ" sz="2400" b="1" dirty="0">
                <a:solidFill>
                  <a:srgbClr val="003399"/>
                </a:solidFill>
              </a:rPr>
              <a:t>Operativní</a:t>
            </a:r>
            <a:r>
              <a:rPr lang="cs-CZ" sz="2400" dirty="0"/>
              <a:t> – logistické, finanční, komunikační(+informační) + kontraktační (</a:t>
            </a:r>
            <a:r>
              <a:rPr lang="cs-CZ" sz="2400" dirty="0" err="1"/>
              <a:t>např.i</a:t>
            </a:r>
            <a:r>
              <a:rPr lang="cs-CZ" sz="2400" dirty="0"/>
              <a:t> výše uvedené podmínky smluv u některých typů prodeje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1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Odbytová funkce podniku – čím se zabývá?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200944" y="1870076"/>
            <a:ext cx="6235700" cy="3471862"/>
            <a:chOff x="1200944" y="2098676"/>
            <a:chExt cx="6235700" cy="3471862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2267744" y="2522538"/>
              <a:ext cx="3657600" cy="25146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2800" dirty="0"/>
                <a:t>odbytový trh</a:t>
              </a: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801144" y="2098676"/>
              <a:ext cx="2643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dirty="0"/>
                <a:t>potřeby kupujících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4477544" y="5113338"/>
              <a:ext cx="295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/>
                <a:t>konkurenční nabídka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200944" y="5113338"/>
              <a:ext cx="21891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/>
                <a:t>vlastní nabídka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8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Odbytová funkce podniku – čím se zabývá?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cs-CZ" sz="2800" b="1" smtClean="0"/>
              <a:t>Fungování trhu</a:t>
            </a:r>
            <a:r>
              <a:rPr lang="cs-CZ" sz="2800" smtClean="0"/>
              <a:t> = neustále se opakující proces tvorby a zhodnocování výkonů.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cs-CZ" sz="2800" b="1" smtClean="0"/>
              <a:t>Tvorba výkonů</a:t>
            </a:r>
            <a:r>
              <a:rPr lang="cs-CZ" sz="2800" smtClean="0"/>
              <a:t> = pořízení výrobních faktorů a jejich zpracování do podoby výrobků a služeb.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cs-CZ" sz="2800" b="1" smtClean="0"/>
              <a:t>Zhodnocování výkonů</a:t>
            </a:r>
            <a:r>
              <a:rPr lang="cs-CZ" sz="2800" smtClean="0"/>
              <a:t> = vyhledávání odběratelů a fyzická distribuce výrobků.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cs-CZ" sz="2800" b="1" smtClean="0"/>
              <a:t>Hodnotový koloběh: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peníze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cs-CZ" sz="2800" smtClean="0">
                <a:sym typeface="Wingdings" pitchFamily="2" charset="2"/>
              </a:rPr>
              <a:t> výrobní faktory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cs-CZ" sz="2800" smtClean="0">
                <a:sym typeface="Wingdings" pitchFamily="2" charset="2"/>
              </a:rPr>
              <a:t> výrobky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cs-CZ" sz="2800" smtClean="0">
                <a:sym typeface="Wingdings" pitchFamily="2" charset="2"/>
              </a:rPr>
              <a:t> peníze</a:t>
            </a:r>
            <a:endParaRPr lang="cs-CZ" sz="2800" smtClean="0"/>
          </a:p>
        </p:txBody>
      </p:sp>
    </p:spTree>
    <p:extLst>
      <p:ext uri="{BB962C8B-B14F-4D97-AF65-F5344CB8AC3E}">
        <p14:creationId xmlns:p14="http://schemas.microsoft.com/office/powerpoint/2010/main" val="42656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Odbytová funkce podniku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Centrálně plánované hospodářství</a:t>
            </a:r>
            <a:r>
              <a:rPr lang="cs-CZ" sz="2800" dirty="0" smtClean="0"/>
              <a:t> </a:t>
            </a:r>
            <a:r>
              <a:rPr lang="cs-CZ" sz="2400" dirty="0" smtClean="0"/>
              <a:t>- plán určuje: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co,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jaké množství,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 jaké kvalitě,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za jakou cenu,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a kterému odběrateli bude určeno.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cs-CZ" sz="2400" b="1" dirty="0" smtClean="0"/>
              <a:t>Tržní hospodářství</a:t>
            </a:r>
            <a:r>
              <a:rPr lang="cs-CZ" sz="2400" dirty="0" smtClean="0"/>
              <a:t> – podnik se svobodně rozhoduje a plánuje: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co,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v jakém množství,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za jakou cenu </a:t>
            </a:r>
            <a:r>
              <a:rPr lang="cs-CZ" sz="2000" dirty="0" smtClean="0">
                <a:solidFill>
                  <a:srgbClr val="FF0000"/>
                </a:solidFill>
              </a:rPr>
              <a:t>a v jaké kvalitě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a komu prodá.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9954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Kuba\Desktop\Students&amp;Co\1377137_589043434492360_1582580481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7103" r="26727" b="8768"/>
          <a:stretch>
            <a:fillRect/>
          </a:stretch>
        </p:blipFill>
        <p:spPr bwMode="auto">
          <a:xfrm>
            <a:off x="0" y="619125"/>
            <a:ext cx="418465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AutoShape 2"/>
          <p:cNvSpPr>
            <a:spLocks/>
          </p:cNvSpPr>
          <p:nvPr/>
        </p:nvSpPr>
        <p:spPr bwMode="auto">
          <a:xfrm>
            <a:off x="4184650" y="2819400"/>
            <a:ext cx="4592638" cy="498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cs-CZ" altLang="cs-CZ" sz="2800" u="sng" dirty="0">
                <a:solidFill>
                  <a:srgbClr val="0070C0"/>
                </a:solidFill>
              </a:rPr>
              <a:t>fb.com/</a:t>
            </a:r>
            <a:r>
              <a:rPr lang="cs-CZ" altLang="cs-CZ" sz="2800" u="sng" dirty="0" err="1">
                <a:solidFill>
                  <a:srgbClr val="0070C0"/>
                </a:solidFill>
              </a:rPr>
              <a:t>Studentsandco.ESF</a:t>
            </a:r>
            <a:endParaRPr lang="cs-CZ" altLang="cs-CZ" dirty="0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4184650" y="5206999"/>
            <a:ext cx="3722687" cy="498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cs-CZ" altLang="cs-CZ" sz="2800" u="sng" dirty="0">
                <a:solidFill>
                  <a:srgbClr val="0070C0"/>
                </a:solidFill>
              </a:rPr>
              <a:t>glpl.us/</a:t>
            </a:r>
            <a:r>
              <a:rPr lang="cs-CZ" altLang="cs-CZ" sz="2800" u="sng" dirty="0" err="1">
                <a:solidFill>
                  <a:srgbClr val="0070C0"/>
                </a:solidFill>
              </a:rPr>
              <a:t>studentsandco</a:t>
            </a:r>
            <a:endParaRPr lang="cs-CZ" altLang="cs-CZ" dirty="0"/>
          </a:p>
        </p:txBody>
      </p:sp>
      <p:pic>
        <p:nvPicPr>
          <p:cNvPr id="9220" name="Picture 4" descr="C:\Users\Kuba\Desktop\Students&amp;Co\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763963"/>
            <a:ext cx="122237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C:\Users\Kuba\Desktop\Students&amp;Co\images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438275"/>
            <a:ext cx="15398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3597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Odbytová funkce podniku - závěry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AutoNum type="arabicParenR"/>
            </a:pPr>
            <a:r>
              <a:rPr lang="cs-CZ" sz="2400" smtClean="0"/>
              <a:t>Plánování odbytu se orientuje na podnikatelské cíle.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AutoNum type="arabicParenR"/>
            </a:pPr>
            <a:r>
              <a:rPr lang="cs-CZ" sz="2400" smtClean="0"/>
              <a:t>Plánovité jednání předpokládá podrobnou znalost o odbytovém trhu, tj. o zákaznících, jejich přáních a o konkurentech s jejich nabídkou.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AutoNum type="arabicParenR"/>
            </a:pPr>
            <a:r>
              <a:rPr lang="cs-CZ" sz="2400" smtClean="0"/>
              <a:t>Postavení podniku na trhu není trvalé, podnik musí trhy získávat a obhajovat. K tomu využívá nástroje odbytové politiky: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smtClean="0"/>
              <a:t>výrobková politika,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smtClean="0"/>
              <a:t>cenová politika,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smtClean="0"/>
              <a:t>komunikační politika,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smtClean="0"/>
              <a:t>distribuční politika.</a:t>
            </a:r>
          </a:p>
        </p:txBody>
      </p:sp>
    </p:spTree>
    <p:extLst>
      <p:ext uri="{BB962C8B-B14F-4D97-AF65-F5344CB8AC3E}">
        <p14:creationId xmlns:p14="http://schemas.microsoft.com/office/powerpoint/2010/main" val="3483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28700" dirty="0" smtClean="0"/>
              <a:t>4P</a:t>
            </a:r>
            <a:endParaRPr lang="cs-CZ" sz="28700" dirty="0"/>
          </a:p>
        </p:txBody>
      </p:sp>
    </p:spTree>
    <p:extLst>
      <p:ext uri="{BB962C8B-B14F-4D97-AF65-F5344CB8AC3E}">
        <p14:creationId xmlns:p14="http://schemas.microsoft.com/office/powerpoint/2010/main" val="21704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4P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, Place, </a:t>
            </a:r>
            <a:r>
              <a:rPr lang="cs-CZ" dirty="0" err="1" smtClean="0"/>
              <a:t>Promotion</a:t>
            </a:r>
            <a:endParaRPr lang="cs-CZ" dirty="0" smtClean="0"/>
          </a:p>
          <a:p>
            <a:r>
              <a:rPr lang="cs-CZ" dirty="0" smtClean="0"/>
              <a:t>Prvním byl </a:t>
            </a:r>
            <a:r>
              <a:rPr lang="da-DK" dirty="0" smtClean="0"/>
              <a:t>James </a:t>
            </a:r>
            <a:r>
              <a:rPr lang="da-DK" dirty="0"/>
              <a:t>Culliton na konci 40. let 20. </a:t>
            </a:r>
            <a:r>
              <a:rPr lang="da-DK" dirty="0" smtClean="0"/>
              <a:t>století</a:t>
            </a:r>
            <a:r>
              <a:rPr lang="cs-CZ" dirty="0"/>
              <a:t> </a:t>
            </a:r>
            <a:r>
              <a:rPr lang="cs-CZ" dirty="0" smtClean="0"/>
              <a:t>se svým </a:t>
            </a:r>
            <a:r>
              <a:rPr lang="cs-CZ" dirty="0" err="1"/>
              <a:t>Product</a:t>
            </a:r>
            <a:r>
              <a:rPr lang="cs-CZ" dirty="0"/>
              <a:t>, </a:t>
            </a:r>
            <a:r>
              <a:rPr lang="cs-CZ" dirty="0" err="1"/>
              <a:t>Price</a:t>
            </a:r>
            <a:r>
              <a:rPr lang="cs-CZ" dirty="0"/>
              <a:t>, </a:t>
            </a:r>
            <a:r>
              <a:rPr lang="cs-CZ" dirty="0" err="1" smtClean="0"/>
              <a:t>Distribution</a:t>
            </a:r>
            <a:r>
              <a:rPr lang="cs-CZ" dirty="0" smtClean="0"/>
              <a:t>, </a:t>
            </a:r>
            <a:r>
              <a:rPr lang="cs-CZ" dirty="0" err="1" smtClean="0"/>
              <a:t>Promotion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Jerry </a:t>
            </a:r>
            <a:r>
              <a:rPr lang="cs-CZ" dirty="0" err="1" smtClean="0"/>
              <a:t>McCarthy</a:t>
            </a:r>
            <a:r>
              <a:rPr lang="cs-CZ" dirty="0" smtClean="0"/>
              <a:t> a </a:t>
            </a:r>
            <a:r>
              <a:rPr lang="cs-CZ" dirty="0" err="1" smtClean="0"/>
              <a:t>Kotler</a:t>
            </a:r>
            <a:r>
              <a:rPr lang="cs-CZ" dirty="0" smtClean="0"/>
              <a:t> uvedli v širší známost</a:t>
            </a:r>
          </a:p>
          <a:p>
            <a:r>
              <a:rPr lang="cs-CZ" dirty="0" smtClean="0"/>
              <a:t>KOTLER: "Marketingový </a:t>
            </a:r>
            <a:r>
              <a:rPr lang="cs-CZ" dirty="0"/>
              <a:t>mix je soubor taktických marketingových nástrojů - výrobkové, cenové, distribuční a komunikační politiky, které firmě umožňují upravit nabídku podle přání zákazníků na cílovém trhu."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2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4P dnes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49" y="1282746"/>
            <a:ext cx="6631103" cy="5098582"/>
          </a:xfrm>
        </p:spPr>
      </p:pic>
    </p:spTree>
    <p:extLst>
      <p:ext uri="{BB962C8B-B14F-4D97-AF65-F5344CB8AC3E}">
        <p14:creationId xmlns:p14="http://schemas.microsoft.com/office/powerpoint/2010/main" val="33142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29066" y="518856"/>
            <a:ext cx="6038850" cy="6018213"/>
            <a:chOff x="960" y="337"/>
            <a:chExt cx="3804" cy="3791"/>
          </a:xfrm>
        </p:grpSpPr>
        <p:cxnSp>
          <p:nvCxnSpPr>
            <p:cNvPr id="5" name="AutoShape 4"/>
            <p:cNvCxnSpPr>
              <a:cxnSpLocks noChangeShapeType="1"/>
              <a:stCxn id="11" idx="7"/>
              <a:endCxn id="10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19721137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cxnSp>
          <p:nvCxnSpPr>
            <p:cNvPr id="12" name="AutoShape 11"/>
            <p:cNvCxnSpPr>
              <a:cxnSpLocks noChangeShapeType="1"/>
              <a:stCxn id="10" idx="0"/>
              <a:endCxn id="10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2"/>
            <p:cNvCxnSpPr>
              <a:cxnSpLocks noChangeShapeType="1"/>
              <a:stCxn id="10" idx="2"/>
              <a:endCxn id="10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/>
                <a:t>Nástroje odbytové politiky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16875050">
              <a:off x="2798" y="532"/>
              <a:ext cx="7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Výrobková inovace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8106575">
              <a:off x="3403" y="771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Jakost výrobků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 rot="19687993">
              <a:off x="3840" y="1343"/>
              <a:ext cx="6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Sortiment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33"/>
              <a:ext cx="7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Služby zákazníkům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3"/>
              <a:ext cx="4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Cena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7"/>
              <a:ext cx="4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Rabaty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3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Platební podmínky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46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Public relations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67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Podpora prodeje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92"/>
              <a:ext cx="6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/>
                <a:t>Reklama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 rot="808293">
              <a:off x="1060" y="1769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 dirty="0"/>
                <a:t>Odbytové cesty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5"/>
              <a:ext cx="7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 dirty="0"/>
                <a:t>Prodávající organizace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 rot="4627429">
              <a:off x="2164" y="617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400" dirty="0"/>
                <a:t>Fyzická distribuce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58"/>
              <a:ext cx="7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600" dirty="0"/>
                <a:t>Distribuční politika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600"/>
                <a:t>Výrobková politika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43"/>
              <a:ext cx="7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600"/>
                <a:t>Cenová politika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600"/>
                <a:t>Komunikační politika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0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na 4C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Kotler</a:t>
            </a:r>
            <a:r>
              <a:rPr lang="cs-CZ" dirty="0" smtClean="0"/>
              <a:t> říká, že důležitější je pohled ze strany zákazníka.</a:t>
            </a:r>
          </a:p>
          <a:p>
            <a:pPr lvl="2"/>
            <a:r>
              <a:rPr lang="cs-CZ" dirty="0"/>
              <a:t>z produktu se stane </a:t>
            </a:r>
            <a:r>
              <a:rPr lang="cs-CZ" b="1" dirty="0"/>
              <a:t>zákaznická hodnota</a:t>
            </a:r>
            <a:r>
              <a:rPr lang="cs-CZ" dirty="0"/>
              <a:t> 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z ceny </a:t>
            </a:r>
            <a:r>
              <a:rPr lang="cs-CZ" b="1" dirty="0"/>
              <a:t>zákazníkova vydání</a:t>
            </a:r>
            <a:r>
              <a:rPr lang="cs-CZ" dirty="0"/>
              <a:t> (</a:t>
            </a:r>
            <a:r>
              <a:rPr lang="cs-CZ" dirty="0" err="1"/>
              <a:t>Cost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místo se přemění na </a:t>
            </a:r>
            <a:r>
              <a:rPr lang="cs-CZ" b="1" dirty="0"/>
              <a:t>zákaznické pohodlí</a:t>
            </a:r>
            <a:r>
              <a:rPr lang="cs-CZ" dirty="0"/>
              <a:t> (</a:t>
            </a:r>
            <a:r>
              <a:rPr lang="cs-CZ" dirty="0" err="1"/>
              <a:t>Convenience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z propagace se stane </a:t>
            </a:r>
            <a:r>
              <a:rPr lang="cs-CZ" b="1" dirty="0"/>
              <a:t>komunikace se zákazníkem</a:t>
            </a:r>
            <a:r>
              <a:rPr lang="cs-CZ" dirty="0"/>
              <a:t>(</a:t>
            </a:r>
            <a:r>
              <a:rPr lang="cs-CZ" dirty="0" err="1"/>
              <a:t>Communication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31194"/>
              </p:ext>
            </p:extLst>
          </p:nvPr>
        </p:nvGraphicFramePr>
        <p:xfrm>
          <a:off x="457200" y="3789040"/>
          <a:ext cx="7620000" cy="2110740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4P</a:t>
                      </a:r>
                      <a:endParaRPr lang="cs-CZ" dirty="0">
                        <a:effectLst/>
                      </a:endParaRP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4C</a:t>
                      </a:r>
                      <a:endParaRPr lang="cs-CZ">
                        <a:effectLst/>
                      </a:endParaRP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Výrobek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Řešení potřeb zákazníka (customer solution)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Cena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Náklady, které zákazníkovi vznikají (customer cost)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Distribuce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Dostupnost řešení (convenience)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Propagace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Komunikace (</a:t>
                      </a:r>
                      <a:r>
                        <a:rPr lang="cs-CZ" dirty="0" err="1">
                          <a:effectLst/>
                        </a:rPr>
                        <a:t>communication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složení 4P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prvky jsou provázány </a:t>
            </a:r>
            <a:r>
              <a:rPr lang="cs-CZ" dirty="0" err="1" smtClean="0"/>
              <a:t>provázány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Determinanty jsou především </a:t>
            </a:r>
          </a:p>
          <a:p>
            <a:pPr lvl="1"/>
            <a:r>
              <a:rPr lang="cs-CZ" dirty="0" smtClean="0"/>
              <a:t>charakter produkce</a:t>
            </a:r>
          </a:p>
          <a:p>
            <a:pPr lvl="1"/>
            <a:r>
              <a:rPr lang="cs-CZ" dirty="0" smtClean="0"/>
              <a:t>charakter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Hmotný výrobek a nebo služba – ovlivňuje primárně všechny složky </a:t>
            </a:r>
          </a:p>
          <a:p>
            <a:r>
              <a:rPr lang="cs-CZ" dirty="0" smtClean="0"/>
              <a:t>Zařazení výrobku dle segmentace – zařazuje a dále ovlivňuje jednotlivé složky mixu</a:t>
            </a:r>
          </a:p>
          <a:p>
            <a:r>
              <a:rPr lang="cs-CZ" dirty="0" smtClean="0"/>
              <a:t>Strategie zavádění výrobku – ovlivňuje jednotlivé složky mixu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8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trhů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Vznik charakteristik především v dynamické oblasti E-business a E-</a:t>
            </a:r>
            <a:r>
              <a:rPr lang="cs-CZ" dirty="0" err="1" smtClean="0"/>
              <a:t>commerce</a:t>
            </a:r>
            <a:endParaRPr lang="cs-CZ" dirty="0" smtClean="0"/>
          </a:p>
          <a:p>
            <a:r>
              <a:rPr lang="cs-CZ" dirty="0" smtClean="0"/>
              <a:t>B2B – směrem k dalšímu podnikatelskému subjektu</a:t>
            </a:r>
          </a:p>
          <a:p>
            <a:r>
              <a:rPr lang="cs-CZ" dirty="0" smtClean="0"/>
              <a:t>B2C – směrem k zákazníkovi</a:t>
            </a:r>
          </a:p>
          <a:p>
            <a:r>
              <a:rPr lang="cs-CZ" dirty="0" smtClean="0"/>
              <a:t>B2G – směrem k vládě</a:t>
            </a:r>
          </a:p>
          <a:p>
            <a:r>
              <a:rPr lang="cs-CZ" dirty="0" smtClean="0"/>
              <a:t>B2A – směrem k lokálním celkům (kraje)</a:t>
            </a:r>
          </a:p>
          <a:p>
            <a:r>
              <a:rPr lang="cs-CZ" dirty="0" smtClean="0"/>
              <a:t>B2E – směrem k zaměstnancům</a:t>
            </a:r>
          </a:p>
          <a:p>
            <a:r>
              <a:rPr lang="cs-CZ" dirty="0" smtClean="0"/>
              <a:t>B2R – směrem k dealerovi</a:t>
            </a:r>
          </a:p>
          <a:p>
            <a:r>
              <a:rPr lang="cs-CZ" dirty="0" smtClean="0"/>
              <a:t>C2C – spotřebitelé k sobě</a:t>
            </a:r>
          </a:p>
          <a:p>
            <a:r>
              <a:rPr lang="cs-CZ" dirty="0" smtClean="0"/>
              <a:t>C2B – spotřebitelé požadují něco od podniků</a:t>
            </a:r>
          </a:p>
          <a:p>
            <a:r>
              <a:rPr lang="cs-CZ" dirty="0" smtClean="0"/>
              <a:t>C2G – spotřebitelé požadují něco po státu a jsou iniciátorem</a:t>
            </a:r>
          </a:p>
          <a:p>
            <a:r>
              <a:rPr lang="cs-CZ" dirty="0" smtClean="0"/>
              <a:t>G2B – vláda požaduje od podniků plnění</a:t>
            </a:r>
          </a:p>
          <a:p>
            <a:r>
              <a:rPr lang="cs-CZ" dirty="0" smtClean="0"/>
              <a:t>G2C – vláda ke spotřebitelům</a:t>
            </a:r>
          </a:p>
          <a:p>
            <a:r>
              <a:rPr lang="cs-CZ" dirty="0" smtClean="0"/>
              <a:t>G2G – mezivládní obchody a dohody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 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B2B</a:t>
            </a:r>
          </a:p>
          <a:p>
            <a:r>
              <a:rPr lang="cs-CZ" dirty="0"/>
              <a:t>B2C</a:t>
            </a:r>
          </a:p>
          <a:p>
            <a:r>
              <a:rPr lang="cs-CZ" dirty="0" smtClean="0"/>
              <a:t>B2G</a:t>
            </a:r>
          </a:p>
          <a:p>
            <a:r>
              <a:rPr lang="cs-CZ" dirty="0"/>
              <a:t>C2C</a:t>
            </a:r>
          </a:p>
          <a:p>
            <a:r>
              <a:rPr lang="cs-CZ" dirty="0"/>
              <a:t>C2B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7638"/>
            <a:ext cx="5799404" cy="32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fld id="{FC7B1B1B-340D-4134-B119-62BA960A0F7B}" type="slidenum">
              <a:rPr lang="cs-CZ" altLang="cs-CZ" sz="1200">
                <a:solidFill>
                  <a:srgbClr val="888888"/>
                </a:solidFill>
              </a:rPr>
              <a:pPr algn="r"/>
              <a:t>3</a:t>
            </a:fld>
            <a:endParaRPr lang="cs-CZ" altLang="cs-CZ"/>
          </a:p>
        </p:txBody>
      </p:sp>
      <p:pic>
        <p:nvPicPr>
          <p:cNvPr id="7170" name="Picture 2" descr="IMG_0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1925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Odbyt vs. Marketing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Vztah odbytu a marketingu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cs-CZ" sz="2800" smtClean="0"/>
              <a:t>Podnikatelské jednání se orientuje vždy na tržní realitu.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cs-CZ" sz="2800" b="1" smtClean="0"/>
              <a:t>Nenasycené trhy</a:t>
            </a:r>
            <a:r>
              <a:rPr lang="cs-CZ" sz="2800" smtClean="0"/>
              <a:t> (trhy prodávajícího)</a:t>
            </a:r>
          </a:p>
          <a:p>
            <a:pPr eaLnBrk="1" hangingPunct="1">
              <a:spcBef>
                <a:spcPct val="0"/>
              </a:spcBef>
            </a:pPr>
            <a:r>
              <a:rPr lang="cs-CZ" sz="2800" smtClean="0"/>
              <a:t>dominuje zájem podnikatele na výrobě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cs-CZ" sz="2800" b="1" smtClean="0"/>
              <a:t>Nasycené trhy</a:t>
            </a:r>
            <a:r>
              <a:rPr lang="cs-CZ" sz="2800" smtClean="0"/>
              <a:t> (trhy kupujícího)</a:t>
            </a:r>
          </a:p>
          <a:p>
            <a:pPr eaLnBrk="1" hangingPunct="1">
              <a:spcBef>
                <a:spcPct val="0"/>
              </a:spcBef>
            </a:pPr>
            <a:r>
              <a:rPr lang="cs-CZ" sz="2800" smtClean="0"/>
              <a:t>orientace zájmu na prodej</a:t>
            </a:r>
          </a:p>
        </p:txBody>
      </p:sp>
    </p:spTree>
    <p:extLst>
      <p:ext uri="{BB962C8B-B14F-4D97-AF65-F5344CB8AC3E}">
        <p14:creationId xmlns:p14="http://schemas.microsoft.com/office/powerpoint/2010/main" val="21269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Vztah odbytu a marketingu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cs-CZ" sz="2800" dirty="0" smtClean="0"/>
              <a:t>Různé </a:t>
            </a:r>
            <a:r>
              <a:rPr lang="cs-CZ" sz="2800" b="1" dirty="0" smtClean="0"/>
              <a:t>interpretace pojmu marketing:</a:t>
            </a:r>
          </a:p>
          <a:p>
            <a:pPr eaLnBrk="1" hangingPunct="1">
              <a:lnSpc>
                <a:spcPct val="120000"/>
              </a:lnSpc>
            </a:pPr>
            <a:r>
              <a:rPr lang="cs-CZ" sz="2800" dirty="0" smtClean="0"/>
              <a:t>učení o optimálním uspořádání odbytu</a:t>
            </a:r>
          </a:p>
          <a:p>
            <a:pPr eaLnBrk="1" hangingPunct="1">
              <a:lnSpc>
                <a:spcPct val="120000"/>
              </a:lnSpc>
            </a:pPr>
            <a:r>
              <a:rPr lang="cs-CZ" sz="2800" dirty="0" smtClean="0"/>
              <a:t>tržně orientovaná nauka o podniku</a:t>
            </a:r>
          </a:p>
          <a:p>
            <a:pPr eaLnBrk="1" hangingPunct="1">
              <a:lnSpc>
                <a:spcPct val="120000"/>
              </a:lnSpc>
            </a:pPr>
            <a:r>
              <a:rPr lang="cs-CZ" sz="2800" dirty="0" smtClean="0"/>
              <a:t>samostatná vědní disciplína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cs-CZ" sz="2800" dirty="0" smtClean="0"/>
              <a:t>V probíraném pojetí (nejužší) je marketing optimální uspořádání odbytu.</a:t>
            </a:r>
          </a:p>
        </p:txBody>
      </p:sp>
    </p:spTree>
    <p:extLst>
      <p:ext uri="{BB962C8B-B14F-4D97-AF65-F5344CB8AC3E}">
        <p14:creationId xmlns:p14="http://schemas.microsoft.com/office/powerpoint/2010/main" val="35896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Cíle odbytové politiky a její oblasti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Podnikatelské chování je ovlivněno orientací na podnikatelské cíle.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cs-CZ" sz="2400" b="1" smtClean="0"/>
              <a:t>Při formulaci systému cílů vychází podnik z: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vlastních představ a přání,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vlastních možností 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podmínek okolí. 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cs-CZ" sz="2400" b="1" smtClean="0"/>
              <a:t>Hlavního cíle podniku je možné dosáhnout jen: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ve spolupráci s nižší úrovní podnikového řízení 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když jsou pro ně stanoveny dílčí cíle.</a:t>
            </a:r>
          </a:p>
        </p:txBody>
      </p:sp>
    </p:spTree>
    <p:extLst>
      <p:ext uri="{BB962C8B-B14F-4D97-AF65-F5344CB8AC3E}">
        <p14:creationId xmlns:p14="http://schemas.microsoft.com/office/powerpoint/2010/main" val="2745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Informace v oblasti odbytu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/>
              <a:t>Plánování odbytu zahrnuje: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400" smtClean="0"/>
              <a:t>přípravnou fázi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/>
            </a:pPr>
            <a:r>
              <a:rPr lang="cs-CZ" sz="2000" smtClean="0"/>
              <a:t>Situační analýza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/>
            </a:pPr>
            <a:r>
              <a:rPr lang="cs-CZ" sz="2000" smtClean="0"/>
              <a:t>Vypracování vývojových prognóz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/>
            </a:pPr>
            <a:r>
              <a:rPr lang="cs-CZ" sz="2000" smtClean="0"/>
              <a:t>Stanovení cílů dobytu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400" smtClean="0"/>
              <a:t>prováděcí fáze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 startAt="4"/>
            </a:pPr>
            <a:r>
              <a:rPr lang="cs-CZ" sz="2000" smtClean="0"/>
              <a:t>Určení alternativ jednání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 startAt="4"/>
            </a:pPr>
            <a:r>
              <a:rPr lang="cs-CZ" sz="2000" smtClean="0"/>
              <a:t>Ohodnocení alternativ jednání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 startAt="4"/>
            </a:pPr>
            <a:r>
              <a:rPr lang="cs-CZ" sz="2000" smtClean="0"/>
              <a:t>Rozhodnutí o použití nástrojů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 startAt="4"/>
            </a:pPr>
            <a:r>
              <a:rPr lang="cs-CZ" sz="2000" smtClean="0"/>
              <a:t>Realizace opatření</a:t>
            </a:r>
            <a:r>
              <a:rPr lang="cs-CZ" sz="2400" smtClean="0"/>
              <a:t> 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400" smtClean="0"/>
              <a:t>kontrolní fáze</a:t>
            </a:r>
          </a:p>
          <a:p>
            <a:pPr marL="914400" lvl="1" indent="-457200" eaLnBrk="1" hangingPunct="1">
              <a:lnSpc>
                <a:spcPct val="90000"/>
              </a:lnSpc>
              <a:buSzPct val="80000"/>
              <a:buFont typeface="Wingdings" pitchFamily="2" charset="2"/>
              <a:buAutoNum type="arabicPeriod" startAt="8"/>
            </a:pPr>
            <a:r>
              <a:rPr lang="cs-CZ" sz="2000" smtClean="0"/>
              <a:t>Kontrola opatření</a:t>
            </a:r>
          </a:p>
        </p:txBody>
      </p:sp>
    </p:spTree>
    <p:extLst>
      <p:ext uri="{BB962C8B-B14F-4D97-AF65-F5344CB8AC3E}">
        <p14:creationId xmlns:p14="http://schemas.microsoft.com/office/powerpoint/2010/main" val="3811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Informace v oblasti odbytu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smtClean="0"/>
              <a:t>Výzkum trhu</a:t>
            </a:r>
            <a:r>
              <a:rPr lang="cs-CZ" sz="2800" smtClean="0"/>
              <a:t> = získávání informací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vnitropodnikových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o rámcových podmínkách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o trhu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/>
              <a:t>Pracovní postupy</a:t>
            </a:r>
            <a:r>
              <a:rPr lang="cs-CZ" sz="2400" smtClean="0"/>
              <a:t> při výzkumu trhu: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definice cíle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volba výzkumného konceptu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získávání informací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vyhodnocování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4175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Informace v oblasti odbytu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Oblasti využití výzkumu trhu: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dirty="0" smtClean="0"/>
              <a:t>Kupní chování </a:t>
            </a:r>
            <a:r>
              <a:rPr lang="cs-CZ" sz="2400" dirty="0" smtClean="0">
                <a:sym typeface="Wingdings" pitchFamily="2" charset="2"/>
              </a:rPr>
              <a:t> </a:t>
            </a:r>
            <a:r>
              <a:rPr lang="cs-CZ" sz="2000" dirty="0" smtClean="0">
                <a:sym typeface="Wingdings" pitchFamily="2" charset="2"/>
              </a:rPr>
              <a:t>kupní rozhodování:</a:t>
            </a:r>
            <a:endParaRPr lang="cs-CZ" sz="2000" dirty="0" smtClean="0"/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impulzivní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zvykové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extenzivní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limitované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dirty="0" smtClean="0"/>
              <a:t>Segmentace trhu </a:t>
            </a:r>
            <a:r>
              <a:rPr lang="cs-CZ" sz="2400" dirty="0" smtClean="0">
                <a:sym typeface="Wingdings" pitchFamily="2" charset="2"/>
              </a:rPr>
              <a:t>= rozdělení trhu na skupiny kupujících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geografická segmentace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demografická segmentace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err="1" smtClean="0"/>
              <a:t>psychografická</a:t>
            </a:r>
            <a:r>
              <a:rPr lang="cs-CZ" sz="2000" dirty="0" smtClean="0"/>
              <a:t> segmentace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dirty="0" smtClean="0"/>
              <a:t>segmentace na základě chování</a:t>
            </a:r>
          </a:p>
        </p:txBody>
      </p:sp>
    </p:spTree>
    <p:extLst>
      <p:ext uri="{BB962C8B-B14F-4D97-AF65-F5344CB8AC3E}">
        <p14:creationId xmlns:p14="http://schemas.microsoft.com/office/powerpoint/2010/main" val="5748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Informace v oblasti odbytu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cs-CZ" sz="2400" smtClean="0"/>
              <a:t>Tržní a odbytové prognózy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smtClean="0"/>
              <a:t>odbytová prognóza = předpověď budoucího odbytu podniku při daném nasazení nástrojů odbytové politiky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endParaRPr lang="cs-CZ" sz="2000" smtClean="0"/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smtClean="0"/>
              <a:t>předmětem prognóz je zejména:</a:t>
            </a:r>
          </a:p>
          <a:p>
            <a:pPr marL="1371600" lvl="2" indent="-457200" eaLnBrk="1" hangingPunct="1">
              <a:lnSpc>
                <a:spcPct val="90000"/>
              </a:lnSpc>
              <a:buSzPct val="80000"/>
            </a:pPr>
            <a:r>
              <a:rPr lang="cs-CZ" sz="1800" smtClean="0"/>
              <a:t>budoucí stav nebo vývoj</a:t>
            </a:r>
          </a:p>
          <a:p>
            <a:pPr marL="1752600" lvl="3" indent="-381000" eaLnBrk="1" hangingPunct="1">
              <a:lnSpc>
                <a:spcPct val="90000"/>
              </a:lnSpc>
              <a:buSzPct val="80000"/>
            </a:pPr>
            <a:r>
              <a:rPr lang="cs-CZ" sz="1600" smtClean="0"/>
              <a:t>potenciálu trhu</a:t>
            </a:r>
          </a:p>
          <a:p>
            <a:pPr marL="1752600" lvl="3" indent="-381000" eaLnBrk="1" hangingPunct="1">
              <a:lnSpc>
                <a:spcPct val="90000"/>
              </a:lnSpc>
              <a:buSzPct val="80000"/>
            </a:pPr>
            <a:r>
              <a:rPr lang="cs-CZ" sz="1600" smtClean="0"/>
              <a:t>potenciálu odbytu</a:t>
            </a:r>
          </a:p>
          <a:p>
            <a:pPr marL="1752600" lvl="3" indent="-381000" eaLnBrk="1" hangingPunct="1">
              <a:lnSpc>
                <a:spcPct val="90000"/>
              </a:lnSpc>
              <a:buSzPct val="80000"/>
            </a:pPr>
            <a:r>
              <a:rPr lang="cs-CZ" sz="1600" smtClean="0"/>
              <a:t>objemu trhu</a:t>
            </a:r>
          </a:p>
          <a:p>
            <a:pPr marL="1752600" lvl="3" indent="-381000" eaLnBrk="1" hangingPunct="1">
              <a:lnSpc>
                <a:spcPct val="90000"/>
              </a:lnSpc>
              <a:buSzPct val="80000"/>
            </a:pPr>
            <a:r>
              <a:rPr lang="cs-CZ" sz="1600" smtClean="0"/>
              <a:t>objemu odbytu</a:t>
            </a:r>
          </a:p>
          <a:p>
            <a:pPr marL="1752600" lvl="3" indent="-381000" eaLnBrk="1" hangingPunct="1">
              <a:lnSpc>
                <a:spcPct val="90000"/>
              </a:lnSpc>
              <a:buSzPct val="80000"/>
            </a:pPr>
            <a:r>
              <a:rPr lang="cs-CZ" sz="1600" smtClean="0"/>
              <a:t>podílu podniku na trhu</a:t>
            </a:r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endParaRPr lang="cs-CZ" sz="2000" smtClean="0"/>
          </a:p>
          <a:p>
            <a:pPr marL="990600" lvl="1" indent="-533400" eaLnBrk="1" hangingPunct="1">
              <a:lnSpc>
                <a:spcPct val="90000"/>
              </a:lnSpc>
              <a:buSzPct val="80000"/>
            </a:pPr>
            <a:r>
              <a:rPr lang="cs-CZ" sz="2000" smtClean="0"/>
              <a:t>kvalitativní a kvantitativní prognózy</a:t>
            </a:r>
            <a:endParaRPr lang="cs-CZ" sz="1800" smtClean="0"/>
          </a:p>
        </p:txBody>
      </p:sp>
    </p:spTree>
    <p:extLst>
      <p:ext uri="{BB962C8B-B14F-4D97-AF65-F5344CB8AC3E}">
        <p14:creationId xmlns:p14="http://schemas.microsoft.com/office/powerpoint/2010/main" val="41638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Tržní a odbytové prognózy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05646"/>
              </p:ext>
            </p:extLst>
          </p:nvPr>
        </p:nvGraphicFramePr>
        <p:xfrm>
          <a:off x="827584" y="1484784"/>
          <a:ext cx="6962775" cy="4624386"/>
        </p:xfrm>
        <a:graphic>
          <a:graphicData uri="http://schemas.openxmlformats.org/drawingml/2006/table">
            <a:tbl>
              <a:tblPr/>
              <a:tblGrid>
                <a:gridCol w="2320925"/>
                <a:gridCol w="2320925"/>
                <a:gridCol w="2320925"/>
              </a:tblGrid>
              <a:tr h="1533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Prognostické metody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Vývojové prognózy (časové)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Prognózy účinku (průřezové)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7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Kvalitativní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dotazování expertů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dotazování expertů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3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Kvantitativní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extrapolace trendů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funkce vyjadřující reakce trhu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1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Odbytová funkce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Nauka o podniku přednáška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1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 smtClean="0">
                <a:solidFill>
                  <a:schemeClr val="tx2">
                    <a:satMod val="130000"/>
                  </a:schemeClr>
                </a:solidFill>
              </a:rPr>
              <a:t>Odbyt jako hlavní funkce podniku a odbytová politika</a:t>
            </a:r>
            <a:endParaRPr lang="en-US" sz="34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cs-CZ" sz="1400" smtClean="0"/>
          </a:p>
          <a:p>
            <a:pPr eaLnBrk="1" hangingPunct="1">
              <a:lnSpc>
                <a:spcPct val="120000"/>
              </a:lnSpc>
            </a:pPr>
            <a:r>
              <a:rPr lang="cs-CZ" smtClean="0"/>
              <a:t>Odbytová funkce podniku</a:t>
            </a:r>
          </a:p>
          <a:p>
            <a:pPr eaLnBrk="1" hangingPunct="1">
              <a:lnSpc>
                <a:spcPct val="120000"/>
              </a:lnSpc>
            </a:pPr>
            <a:r>
              <a:rPr lang="cs-CZ" smtClean="0"/>
              <a:t>Vztah odbytu a marketingu</a:t>
            </a:r>
          </a:p>
          <a:p>
            <a:pPr eaLnBrk="1" hangingPunct="1">
              <a:lnSpc>
                <a:spcPct val="120000"/>
              </a:lnSpc>
            </a:pPr>
            <a:r>
              <a:rPr lang="cs-CZ" smtClean="0"/>
              <a:t>Cíle odbytové politiky a její oblasti</a:t>
            </a:r>
          </a:p>
          <a:p>
            <a:pPr eaLnBrk="1" hangingPunct="1">
              <a:lnSpc>
                <a:spcPct val="120000"/>
              </a:lnSpc>
            </a:pPr>
            <a:r>
              <a:rPr lang="cs-CZ" smtClean="0"/>
              <a:t>Informace v oblasti odbytu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6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Hodnototvorný řetězec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2" y="1600200"/>
            <a:ext cx="6951095" cy="4800600"/>
          </a:xfrm>
        </p:spPr>
      </p:pic>
      <p:sp>
        <p:nvSpPr>
          <p:cNvPr id="5" name="Obdélník 4"/>
          <p:cNvSpPr/>
          <p:nvPr/>
        </p:nvSpPr>
        <p:spPr>
          <a:xfrm>
            <a:off x="3563888" y="3933056"/>
            <a:ext cx="3384376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1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Odbyt jako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940152" y="1536192"/>
            <a:ext cx="1880592" cy="3260960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Služby</a:t>
            </a:r>
          </a:p>
          <a:p>
            <a:r>
              <a:rPr lang="cs-CZ" sz="1800" dirty="0" smtClean="0"/>
              <a:t>Instalace</a:t>
            </a:r>
            <a:endParaRPr lang="cs-CZ" sz="1800" dirty="0"/>
          </a:p>
          <a:p>
            <a:r>
              <a:rPr lang="cs-CZ" sz="1800" dirty="0"/>
              <a:t>Montáž</a:t>
            </a:r>
          </a:p>
          <a:p>
            <a:r>
              <a:rPr lang="cs-CZ" sz="1800" dirty="0"/>
              <a:t>Doprava</a:t>
            </a:r>
          </a:p>
          <a:p>
            <a:r>
              <a:rPr lang="cs-CZ" sz="1800" dirty="0"/>
              <a:t>Poradenství</a:t>
            </a:r>
          </a:p>
          <a:p>
            <a:r>
              <a:rPr lang="cs-CZ" sz="1800" dirty="0"/>
              <a:t>Opravy</a:t>
            </a:r>
          </a:p>
          <a:p>
            <a:r>
              <a:rPr lang="cs-CZ" sz="1800" dirty="0"/>
              <a:t>Vyřizování reklamací</a:t>
            </a:r>
          </a:p>
          <a:p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sz="half" idx="2"/>
          </p:nvPr>
        </p:nvSpPr>
        <p:spPr>
          <a:xfrm>
            <a:off x="3214726" y="1536192"/>
            <a:ext cx="1880592" cy="3260960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Marketing</a:t>
            </a:r>
          </a:p>
          <a:p>
            <a:pPr>
              <a:buFontTx/>
              <a:buChar char="-"/>
            </a:pPr>
            <a:r>
              <a:rPr lang="cs-CZ" dirty="0"/>
              <a:t>PRODUKT</a:t>
            </a:r>
          </a:p>
          <a:p>
            <a:pPr>
              <a:buFontTx/>
              <a:buChar char="-"/>
            </a:pPr>
            <a:r>
              <a:rPr lang="cs-CZ" dirty="0"/>
              <a:t>CENA</a:t>
            </a:r>
          </a:p>
          <a:p>
            <a:pPr>
              <a:buFontTx/>
              <a:buChar char="-"/>
            </a:pPr>
            <a:r>
              <a:rPr lang="cs-CZ" dirty="0"/>
              <a:t>DISTRIBUCE</a:t>
            </a:r>
          </a:p>
          <a:p>
            <a:pPr>
              <a:buFontTx/>
              <a:buChar char="-"/>
            </a:pPr>
            <a:r>
              <a:rPr lang="cs-CZ" dirty="0"/>
              <a:t>KOMUNIKACE</a:t>
            </a:r>
          </a:p>
          <a:p>
            <a:pPr>
              <a:buFontTx/>
              <a:buChar char="-"/>
            </a:pPr>
            <a:r>
              <a:rPr lang="cs-CZ" dirty="0"/>
              <a:t>Tj. hledání zákazníků, přesvědčování, tvorba nabídky, uzavírání smluv, péče o zákazníky…</a:t>
            </a:r>
          </a:p>
          <a:p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sz="half" idx="2"/>
          </p:nvPr>
        </p:nvSpPr>
        <p:spPr>
          <a:xfrm>
            <a:off x="489300" y="1536192"/>
            <a:ext cx="1880592" cy="3260960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Logistika</a:t>
            </a:r>
            <a:r>
              <a:rPr lang="cs-CZ" sz="1800" dirty="0"/>
              <a:t>, tj. řízení výstupných operací (kompletace a vychystávání produktů – balení, manipulace, nakládka, doprava, dokumenty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67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1835696" y="2924944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4310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</TotalTime>
  <Words>1228</Words>
  <Application>Microsoft Office PowerPoint</Application>
  <PresentationFormat>Předvádění na obrazovce (4:3)</PresentationFormat>
  <Paragraphs>261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Sousedství</vt:lpstr>
      <vt:lpstr>Odbytová funkce podniku</vt:lpstr>
      <vt:lpstr>Prezentace aplikace PowerPoint</vt:lpstr>
      <vt:lpstr>Prezentace aplikace PowerPoint</vt:lpstr>
      <vt:lpstr>Odbytová funkce podniku</vt:lpstr>
      <vt:lpstr>Odbyt jako hlavní funkce podniku a odbytová politika</vt:lpstr>
      <vt:lpstr>Hodnototvorný řetězec</vt:lpstr>
      <vt:lpstr>Odbyt jako funkce</vt:lpstr>
      <vt:lpstr>Logistika - INCOTERMS</vt:lpstr>
      <vt:lpstr>INCOTERMS</vt:lpstr>
      <vt:lpstr>Prezentace aplikace PowerPoint</vt:lpstr>
      <vt:lpstr>Prezentace aplikace PowerPoint</vt:lpstr>
      <vt:lpstr>JINÉ ODBYTOVÉ ČINNOSTI…</vt:lpstr>
      <vt:lpstr>Odbytová funkce podniku</vt:lpstr>
      <vt:lpstr>Funkce odbytu</vt:lpstr>
      <vt:lpstr>Funkce odbytu</vt:lpstr>
      <vt:lpstr>Odbytové činnosti</vt:lpstr>
      <vt:lpstr>Odbytová funkce podniku – čím se zabývá?</vt:lpstr>
      <vt:lpstr>Odbytová funkce podniku – čím se zabývá?</vt:lpstr>
      <vt:lpstr>Odbytová funkce podniku</vt:lpstr>
      <vt:lpstr>Odbytová funkce podniku - závěry</vt:lpstr>
      <vt:lpstr>4P</vt:lpstr>
      <vt:lpstr>Historie 4P</vt:lpstr>
      <vt:lpstr>Podoba 4P dnes</vt:lpstr>
      <vt:lpstr>Prezentace aplikace PowerPoint</vt:lpstr>
      <vt:lpstr>Transformace na 4C</vt:lpstr>
      <vt:lpstr>Determinanty složení 4P</vt:lpstr>
      <vt:lpstr>Charakter produkce</vt:lpstr>
      <vt:lpstr>Charakter trhů</vt:lpstr>
      <vt:lpstr>Charakter trhů</vt:lpstr>
      <vt:lpstr>Odbyt vs. Marketing</vt:lpstr>
      <vt:lpstr>Vztah odbytu a marketingu</vt:lpstr>
      <vt:lpstr>Vztah odbytu a marketingu</vt:lpstr>
      <vt:lpstr>Cíle odbytové politiky a její oblasti</vt:lpstr>
      <vt:lpstr>Informace v oblasti odbytu</vt:lpstr>
      <vt:lpstr>Informace v oblasti odbytu</vt:lpstr>
      <vt:lpstr>Informace v oblasti odbytu</vt:lpstr>
      <vt:lpstr>Informace v oblasti odbytu</vt:lpstr>
      <vt:lpstr>Tržní a odbytové prognózy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Odbytová funkce podniku</dc:title>
  <dc:creator>Tatka</dc:creator>
  <cp:lastModifiedBy>Mikuš Petr</cp:lastModifiedBy>
  <cp:revision>16</cp:revision>
  <dcterms:modified xsi:type="dcterms:W3CDTF">2014-03-20T08:09:39Z</dcterms:modified>
</cp:coreProperties>
</file>