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706" y="-7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171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6096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6251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831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60455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5832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310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2279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9968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61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455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271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896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942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1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033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6212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&lt;datum/čas&gt;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cs-CZ" smtClean="0"/>
              <a:t>&lt;zápatí&gt;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algn="r"/>
            <a:fld id="{0D0092D5-6FF1-4980-90DB-6609E753A5FC}" type="slidenum">
              <a:rPr lang="cs-CZ" smtClean="0"/>
              <a:pPr algn="r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554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09600" y="333375"/>
            <a:ext cx="8280240" cy="1220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800" dirty="0"/>
              <a:t>PROJEKT BAKALÁŘSKÉ PRÁCE</a:t>
            </a:r>
            <a:endParaRPr sz="3800" dirty="0"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2400" dirty="0"/>
              <a:t>Ivo Štěpánek, 390691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Rozšířený seznam literatury</a:t>
            </a:r>
            <a:endParaRPr sz="3600" dirty="0"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 dirty="0"/>
              <a:t>SYNEK, Miloslav. </a:t>
            </a:r>
            <a:r>
              <a:rPr lang="cs-CZ" i="1" dirty="0"/>
              <a:t>Ekonomická analýza</a:t>
            </a:r>
            <a:r>
              <a:rPr lang="cs-CZ" dirty="0"/>
              <a:t>. 1.vyd. V Praze: Vysoká škola </a:t>
            </a:r>
            <a:endParaRPr lang="cs-CZ" dirty="0" smtClean="0"/>
          </a:p>
          <a:p>
            <a:r>
              <a:rPr lang="cs-CZ" dirty="0" smtClean="0"/>
              <a:t>ekonomická </a:t>
            </a:r>
            <a:r>
              <a:rPr lang="cs-CZ" dirty="0"/>
              <a:t>v Praze,2003. 79 s. ISBN 80-245-0603-3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SYNEK, Miloslav. </a:t>
            </a:r>
            <a:r>
              <a:rPr lang="cs-CZ" i="1" dirty="0"/>
              <a:t>Manažerská ekonomika</a:t>
            </a:r>
            <a:r>
              <a:rPr lang="cs-CZ" dirty="0"/>
              <a:t>. 5. vyd. Praha: </a:t>
            </a:r>
            <a:r>
              <a:rPr lang="cs-CZ" dirty="0" err="1"/>
              <a:t>Grada</a:t>
            </a:r>
            <a:r>
              <a:rPr lang="cs-CZ" dirty="0"/>
              <a:t>, 2011. </a:t>
            </a:r>
            <a:endParaRPr lang="cs-CZ" dirty="0" smtClean="0"/>
          </a:p>
          <a:p>
            <a:r>
              <a:rPr lang="cs-CZ" dirty="0" smtClean="0"/>
              <a:t>471 </a:t>
            </a:r>
            <a:r>
              <a:rPr lang="cs-CZ" dirty="0"/>
              <a:t>s. ISBN 978-80-247-3494-1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SYNEK, Miloslav. </a:t>
            </a:r>
            <a:r>
              <a:rPr lang="cs-CZ" i="1" dirty="0"/>
              <a:t>Podniková ekonomika.</a:t>
            </a:r>
            <a:r>
              <a:rPr lang="cs-CZ" dirty="0"/>
              <a:t> 3. </a:t>
            </a:r>
            <a:r>
              <a:rPr lang="cs-CZ" dirty="0" err="1"/>
              <a:t>přeprac</a:t>
            </a:r>
            <a:r>
              <a:rPr lang="cs-CZ" dirty="0"/>
              <a:t>. a dopl. vyd. </a:t>
            </a:r>
            <a:endParaRPr lang="cs-CZ" dirty="0" smtClean="0"/>
          </a:p>
          <a:p>
            <a:r>
              <a:rPr lang="cs-CZ" dirty="0" smtClean="0"/>
              <a:t>Praha</a:t>
            </a:r>
            <a:r>
              <a:rPr lang="cs-CZ" dirty="0"/>
              <a:t>: C.H. Beck, 2002.xxv, 479 s. ISBN 80-7179-736-7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SUCHÁNEK, Petr. </a:t>
            </a:r>
            <a:r>
              <a:rPr lang="cs-CZ" i="1" dirty="0"/>
              <a:t>Finanční management</a:t>
            </a:r>
            <a:r>
              <a:rPr lang="cs-CZ" dirty="0"/>
              <a:t>. 1. vyd. Brno: Masarykova univerzita, </a:t>
            </a:r>
            <a:endParaRPr lang="cs-CZ" dirty="0" smtClean="0"/>
          </a:p>
          <a:p>
            <a:r>
              <a:rPr lang="cs-CZ" dirty="0" smtClean="0"/>
              <a:t>2007</a:t>
            </a:r>
            <a:r>
              <a:rPr lang="cs-CZ" dirty="0"/>
              <a:t>. 128 s. DSO 1. ISBN 978-80-210-4277-3. </a:t>
            </a:r>
            <a:endParaRPr lang="cs-CZ" dirty="0" smtClean="0"/>
          </a:p>
          <a:p>
            <a:endParaRPr sz="800" dirty="0"/>
          </a:p>
          <a:p>
            <a:r>
              <a:rPr lang="cs-CZ" dirty="0"/>
              <a:t>KOVANICOVÁ, Dana a Pavel KOVANIC. </a:t>
            </a:r>
            <a:r>
              <a:rPr lang="cs-CZ" i="1" dirty="0"/>
              <a:t>Poklady skryté v účetnictví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aktualizované vyd. Praha: Polygon, 1997. </a:t>
            </a:r>
            <a:r>
              <a:rPr lang="cs-CZ" dirty="0" err="1"/>
              <a:t>vi</a:t>
            </a:r>
            <a:r>
              <a:rPr lang="cs-CZ" dirty="0"/>
              <a:t>, 288 s. ISBN 80-85967-56-1. </a:t>
            </a:r>
            <a:endParaRPr lang="cs-CZ" dirty="0" smtClean="0"/>
          </a:p>
          <a:p>
            <a:endParaRPr sz="800" dirty="0"/>
          </a:p>
          <a:p>
            <a:r>
              <a:rPr lang="cs-CZ" dirty="0"/>
              <a:t>SEDLÁČEK, Jaroslav.</a:t>
            </a:r>
            <a:r>
              <a:rPr lang="cs-CZ" i="1" dirty="0"/>
              <a:t> Účetní data v rukou manažera</a:t>
            </a:r>
            <a:r>
              <a:rPr lang="cs-CZ" dirty="0"/>
              <a:t>. 2. doplněné vydání. </a:t>
            </a:r>
            <a:endParaRPr lang="cs-CZ" dirty="0" smtClean="0"/>
          </a:p>
          <a:p>
            <a:r>
              <a:rPr lang="cs-CZ" dirty="0" smtClean="0"/>
              <a:t>Praha</a:t>
            </a:r>
            <a:r>
              <a:rPr lang="cs-CZ" dirty="0"/>
              <a:t>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2001. 220 s. business </a:t>
            </a:r>
            <a:r>
              <a:rPr lang="cs-CZ" dirty="0" err="1"/>
              <a:t>books</a:t>
            </a:r>
            <a:r>
              <a:rPr lang="cs-CZ" dirty="0"/>
              <a:t>. ISBN 80-7226-562-8.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Téma bakalářské práce</a:t>
            </a:r>
            <a:endParaRPr sz="3600" dirty="0"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400" dirty="0" smtClean="0"/>
              <a:t>                	   	Finanční </a:t>
            </a:r>
            <a:r>
              <a:rPr lang="cs-CZ" sz="2400" dirty="0"/>
              <a:t>analýza podniku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 smtClean="0"/>
              <a:t>Představení podniku</a:t>
            </a:r>
            <a:endParaRPr sz="3600" dirty="0"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8870040" cy="4638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800" b="1" dirty="0" smtClean="0"/>
              <a:t> - ANVIS  </a:t>
            </a:r>
            <a:r>
              <a:rPr lang="cs-CZ" sz="2800" b="1" dirty="0"/>
              <a:t>AVT s.r.o</a:t>
            </a:r>
            <a:r>
              <a:rPr lang="cs-CZ" sz="2800" b="1" dirty="0" smtClean="0"/>
              <a:t>.</a:t>
            </a:r>
          </a:p>
          <a:p>
            <a:pPr>
              <a:buSzPct val="25000"/>
            </a:pPr>
            <a:endParaRPr sz="1000" dirty="0"/>
          </a:p>
          <a:p>
            <a:pPr lvl="1">
              <a:buSzPct val="25000"/>
            </a:pPr>
            <a:r>
              <a:rPr lang="cs-CZ" dirty="0" smtClean="0"/>
              <a:t>- Sídlo</a:t>
            </a:r>
            <a:r>
              <a:rPr lang="cs-CZ" dirty="0"/>
              <a:t>: Vsetín, Česká </a:t>
            </a:r>
            <a:r>
              <a:rPr lang="cs-CZ" dirty="0" smtClean="0"/>
              <a:t>republika</a:t>
            </a:r>
          </a:p>
          <a:p>
            <a:pPr lvl="1"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dirty="0" smtClean="0"/>
              <a:t>- Společnost </a:t>
            </a:r>
            <a:r>
              <a:rPr lang="cs-CZ" dirty="0"/>
              <a:t>má v současné době přibližně 340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stálých zaměstnanců</a:t>
            </a:r>
          </a:p>
          <a:p>
            <a:pPr marL="742950" lvl="1" indent="-285750">
              <a:buSzPct val="25000"/>
              <a:buFont typeface="Arial" panose="020B0604020202020204" pitchFamily="34" charset="0"/>
              <a:buChar char="•"/>
            </a:pPr>
            <a:endParaRPr sz="800" dirty="0"/>
          </a:p>
          <a:p>
            <a:pPr lvl="1">
              <a:buSzPct val="25000"/>
            </a:pPr>
            <a:r>
              <a:rPr lang="cs-CZ" dirty="0" smtClean="0"/>
              <a:t>- Obrat </a:t>
            </a:r>
            <a:r>
              <a:rPr lang="cs-CZ" dirty="0"/>
              <a:t>společnosti za rok 2012 byl více než 1,2 miliardy Kč</a:t>
            </a:r>
            <a:endParaRPr dirty="0"/>
          </a:p>
          <a:p>
            <a:pPr lvl="1">
              <a:buSzPct val="25000"/>
            </a:pPr>
            <a:endParaRPr lang="cs-CZ" sz="800" dirty="0"/>
          </a:p>
          <a:p>
            <a:pPr lvl="1">
              <a:buSzPct val="25000"/>
            </a:pPr>
            <a:r>
              <a:rPr lang="cs-CZ" dirty="0" smtClean="0"/>
              <a:t>- Členem </a:t>
            </a:r>
            <a:r>
              <a:rPr lang="cs-CZ" dirty="0"/>
              <a:t>nadnárodní skupiny AVT Group sdružující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13 </a:t>
            </a:r>
            <a:r>
              <a:rPr lang="cs-CZ" dirty="0"/>
              <a:t>právnických osob v Evropě, Asii, jižní Africe a severní Americe</a:t>
            </a:r>
            <a:endParaRPr dirty="0"/>
          </a:p>
          <a:p>
            <a:pPr lvl="1">
              <a:buSzPct val="25000"/>
            </a:pPr>
            <a:endParaRPr lang="cs-CZ" sz="800" dirty="0" smtClean="0"/>
          </a:p>
          <a:p>
            <a:pPr lvl="1">
              <a:buSzPct val="25000"/>
            </a:pPr>
            <a:r>
              <a:rPr lang="cs-CZ" dirty="0" smtClean="0"/>
              <a:t>- Oborem </a:t>
            </a:r>
            <a:r>
              <a:rPr lang="cs-CZ" dirty="0"/>
              <a:t>činnosti je zpracování gumy a výroba pryžových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výrobků</a:t>
            </a:r>
            <a:r>
              <a:rPr lang="cs-CZ" dirty="0"/>
              <a:t>, především výroba </a:t>
            </a:r>
            <a:r>
              <a:rPr lang="cs-CZ" dirty="0" err="1"/>
              <a:t>antivibračních</a:t>
            </a:r>
            <a:r>
              <a:rPr lang="cs-CZ" dirty="0"/>
              <a:t> komponent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pro </a:t>
            </a:r>
            <a:r>
              <a:rPr lang="cs-CZ" dirty="0"/>
              <a:t>automobilový průmysl (více než 90 % prodejů)</a:t>
            </a:r>
            <a:endParaRPr dirty="0"/>
          </a:p>
          <a:p>
            <a:pPr lvl="1">
              <a:buSzPct val="25000"/>
            </a:pPr>
            <a:endParaRPr lang="cs-CZ" sz="800" dirty="0" smtClean="0"/>
          </a:p>
          <a:p>
            <a:pPr lvl="1">
              <a:buSzPct val="25000"/>
            </a:pPr>
            <a:r>
              <a:rPr lang="cs-CZ" dirty="0" smtClean="0"/>
              <a:t>- Největší </a:t>
            </a:r>
            <a:r>
              <a:rPr lang="cs-CZ" dirty="0"/>
              <a:t>zákazníci: Volkswagen AG, </a:t>
            </a:r>
            <a:r>
              <a:rPr lang="cs-CZ" dirty="0" err="1"/>
              <a:t>Daimler</a:t>
            </a:r>
            <a:r>
              <a:rPr lang="cs-CZ" dirty="0"/>
              <a:t>, Mitsubishi,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PSA</a:t>
            </a:r>
            <a:r>
              <a:rPr lang="cs-CZ" dirty="0"/>
              <a:t>, </a:t>
            </a:r>
            <a:r>
              <a:rPr lang="cs-CZ" dirty="0" smtClean="0"/>
              <a:t>Nissan</a:t>
            </a:r>
          </a:p>
          <a:p>
            <a:pPr lvl="1"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dirty="0" smtClean="0"/>
              <a:t>- Na </a:t>
            </a:r>
            <a:r>
              <a:rPr lang="cs-CZ" dirty="0"/>
              <a:t>BP budu spolupracovat s finančním oddělením společnosti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Cíl bakalářské práce</a:t>
            </a:r>
            <a:endParaRPr sz="3600"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000" dirty="0"/>
              <a:t>Analýza současného stavu a vývoje finančního zdraví podniku </a:t>
            </a:r>
            <a:endParaRPr lang="cs-CZ" sz="2000" dirty="0" smtClean="0"/>
          </a:p>
          <a:p>
            <a:pPr>
              <a:buSzPct val="25000"/>
            </a:pPr>
            <a:r>
              <a:rPr lang="cs-CZ" sz="2000" dirty="0" smtClean="0"/>
              <a:t>ANVIS </a:t>
            </a:r>
            <a:r>
              <a:rPr lang="cs-CZ" sz="2000" dirty="0"/>
              <a:t>AVT s.r.o. Zhodnocení finančního zdraví podniku na základě </a:t>
            </a:r>
            <a:endParaRPr lang="cs-CZ" sz="2000" dirty="0" smtClean="0"/>
          </a:p>
          <a:p>
            <a:pPr>
              <a:buSzPct val="25000"/>
            </a:pPr>
            <a:r>
              <a:rPr lang="cs-CZ" sz="2000" dirty="0" smtClean="0"/>
              <a:t>analýzy účetních </a:t>
            </a:r>
            <a:r>
              <a:rPr lang="cs-CZ" sz="2000" dirty="0"/>
              <a:t>dat za 5 po sobě jdoucích účetních období. Návrh </a:t>
            </a:r>
            <a:endParaRPr lang="cs-CZ" sz="2000" dirty="0" smtClean="0"/>
          </a:p>
          <a:p>
            <a:pPr>
              <a:buSzPct val="25000"/>
            </a:pPr>
            <a:r>
              <a:rPr lang="cs-CZ" sz="2000" dirty="0" smtClean="0"/>
              <a:t>optimalizace finančního </a:t>
            </a:r>
            <a:r>
              <a:rPr lang="cs-CZ" sz="2000" dirty="0"/>
              <a:t>zdraví  s ohledem na vývoj prostředí.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Hypotéza č. 1</a:t>
            </a:r>
            <a:endParaRPr sz="3600" dirty="0"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8870040" cy="5142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400" dirty="0" smtClean="0"/>
              <a:t>- Podnik </a:t>
            </a:r>
            <a:r>
              <a:rPr lang="cs-CZ" sz="2400" dirty="0"/>
              <a:t>je po hospodářské krizi z let 2008 a 2009 </a:t>
            </a:r>
            <a:endParaRPr lang="cs-CZ" sz="2400" dirty="0" smtClean="0"/>
          </a:p>
          <a:p>
            <a:pPr>
              <a:buSzPct val="25000"/>
            </a:pPr>
            <a:r>
              <a:rPr lang="cs-CZ" sz="2400" dirty="0" smtClean="0"/>
              <a:t>  finančně </a:t>
            </a:r>
            <a:r>
              <a:rPr lang="cs-CZ" sz="2400" dirty="0"/>
              <a:t>stabilní a je schopen dostát svým </a:t>
            </a:r>
            <a:r>
              <a:rPr lang="cs-CZ" sz="2400" dirty="0" smtClean="0"/>
              <a:t>závazkům</a:t>
            </a:r>
          </a:p>
          <a:p>
            <a:pPr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dirty="0" smtClean="0"/>
              <a:t>- V </a:t>
            </a:r>
            <a:r>
              <a:rPr lang="cs-CZ" dirty="0"/>
              <a:t>letech 2008 a 2009 proběhla ve světě hospodářská krize,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která </a:t>
            </a:r>
            <a:r>
              <a:rPr lang="cs-CZ" dirty="0"/>
              <a:t>významně zasáhla i automobilový průmysl, kam směřuje více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než </a:t>
            </a:r>
            <a:r>
              <a:rPr lang="cs-CZ" dirty="0"/>
              <a:t>90 % produkce podniku. S ohledem na to je vhodné ověřit,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zda </a:t>
            </a:r>
            <a:r>
              <a:rPr lang="cs-CZ" dirty="0"/>
              <a:t>se podnik s důsledky krize podnik dokázal vypořádat a je v současné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době </a:t>
            </a:r>
            <a:r>
              <a:rPr lang="cs-CZ" dirty="0"/>
              <a:t>finančně </a:t>
            </a:r>
            <a:r>
              <a:rPr lang="cs-CZ" dirty="0" smtClean="0"/>
              <a:t>stabilní</a:t>
            </a:r>
          </a:p>
          <a:p>
            <a:pPr lvl="1">
              <a:buSzPct val="25000"/>
            </a:pPr>
            <a:endParaRPr dirty="0"/>
          </a:p>
          <a:p>
            <a:pPr lvl="1">
              <a:buSzPct val="25000"/>
            </a:pPr>
            <a:r>
              <a:rPr lang="cs-CZ" dirty="0" smtClean="0"/>
              <a:t>- Pro </a:t>
            </a:r>
            <a:r>
              <a:rPr lang="cs-CZ" dirty="0"/>
              <a:t>ověření hypotézy bude proveden výpočet poměrových ukazatelů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zadluženosti</a:t>
            </a:r>
            <a:r>
              <a:rPr lang="cs-CZ" dirty="0"/>
              <a:t>, platební schopnosti a pyramidový rozklad pro poslední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3</a:t>
            </a:r>
            <a:r>
              <a:rPr lang="cs-CZ" dirty="0"/>
              <a:t> roky sledovaného období (tedy roky 2011, 2012 a 2013). Hypotéza </a:t>
            </a:r>
            <a:endParaRPr lang="cs-CZ" dirty="0" smtClean="0"/>
          </a:p>
          <a:p>
            <a:pPr lvl="1">
              <a:buSzPct val="25000"/>
            </a:pPr>
            <a:r>
              <a:rPr lang="cs-CZ" dirty="0" smtClean="0"/>
              <a:t>  bude </a:t>
            </a:r>
            <a:r>
              <a:rPr lang="cs-CZ" dirty="0"/>
              <a:t>potvrzena, pokud ukazatele budou v normě</a:t>
            </a:r>
            <a:endParaRPr dirty="0"/>
          </a:p>
          <a:p>
            <a:pPr lvl="1">
              <a:buSzPct val="25000"/>
              <a:buFont typeface="StarSymbol"/>
              <a:buChar char="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Hypotéza č. 2</a:t>
            </a:r>
            <a:endParaRPr sz="3600" dirty="0"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400" dirty="0" smtClean="0"/>
              <a:t>- Podnik </a:t>
            </a:r>
            <a:r>
              <a:rPr lang="cs-CZ" sz="2400" dirty="0"/>
              <a:t>ve sledovaném období nebyl ohrožen </a:t>
            </a:r>
            <a:r>
              <a:rPr lang="cs-CZ" sz="2400" dirty="0" smtClean="0"/>
              <a:t>bankrotem</a:t>
            </a:r>
          </a:p>
          <a:p>
            <a:pPr>
              <a:buSzPct val="25000"/>
            </a:pPr>
            <a:endParaRPr sz="1000" dirty="0"/>
          </a:p>
          <a:p>
            <a:pPr lvl="1">
              <a:buSzPct val="25000"/>
            </a:pPr>
            <a:r>
              <a:rPr lang="cs-CZ" sz="2000" dirty="0" smtClean="0"/>
              <a:t>- Pro </a:t>
            </a:r>
            <a:r>
              <a:rPr lang="cs-CZ" sz="2000" dirty="0"/>
              <a:t>ověření hypotézy bude využito výpočtu dvou z bankrotních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modelů </a:t>
            </a:r>
            <a:r>
              <a:rPr lang="cs-CZ" sz="2000" dirty="0"/>
              <a:t>a to konkrétně Altmanova indexu a </a:t>
            </a:r>
            <a:r>
              <a:rPr lang="cs-CZ" sz="2000" dirty="0" err="1"/>
              <a:t>Taflerova</a:t>
            </a:r>
            <a:r>
              <a:rPr lang="cs-CZ" sz="2000" dirty="0"/>
              <a:t>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bankrotního modelu</a:t>
            </a:r>
          </a:p>
          <a:p>
            <a:pPr lvl="1">
              <a:buSzPct val="25000"/>
            </a:pPr>
            <a:endParaRPr sz="2000" dirty="0"/>
          </a:p>
          <a:p>
            <a:pPr lvl="1">
              <a:buSzPct val="25000"/>
            </a:pPr>
            <a:r>
              <a:rPr lang="cs-CZ" sz="2000" dirty="0" smtClean="0"/>
              <a:t>- Hypotéza </a:t>
            </a:r>
            <a:r>
              <a:rPr lang="cs-CZ" sz="2000" dirty="0"/>
              <a:t>bude potvrzena, pokud hodnota Altmanova indexu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nebude </a:t>
            </a:r>
            <a:r>
              <a:rPr lang="cs-CZ" sz="2000" dirty="0"/>
              <a:t>v žádném z let sledovaného období nižší než 1,8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a </a:t>
            </a:r>
            <a:r>
              <a:rPr lang="cs-CZ" sz="2000" dirty="0"/>
              <a:t>zároveň hodnota </a:t>
            </a:r>
            <a:r>
              <a:rPr lang="cs-CZ" sz="2000" dirty="0" err="1"/>
              <a:t>Taflerova</a:t>
            </a:r>
            <a:r>
              <a:rPr lang="cs-CZ" sz="2000" dirty="0"/>
              <a:t> bankrotního modelu nebude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v</a:t>
            </a:r>
            <a:r>
              <a:rPr lang="cs-CZ" sz="2000" dirty="0"/>
              <a:t> žádném z let sledovaného období nižší než kritická </a:t>
            </a:r>
            <a:r>
              <a:rPr lang="cs-CZ" sz="2000" dirty="0" smtClean="0"/>
              <a:t>hodnota </a:t>
            </a:r>
            <a:r>
              <a:rPr lang="cs-CZ" sz="2000" dirty="0"/>
              <a:t>0,3 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Hypotéza č. 3</a:t>
            </a:r>
            <a:endParaRPr sz="3600" dirty="0"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400" dirty="0" smtClean="0"/>
              <a:t>- Zadluženost </a:t>
            </a:r>
            <a:r>
              <a:rPr lang="cs-CZ" sz="2400" dirty="0"/>
              <a:t>podniku přináší pozitivní </a:t>
            </a:r>
            <a:r>
              <a:rPr lang="cs-CZ" sz="2400" dirty="0" smtClean="0"/>
              <a:t>efekt</a:t>
            </a:r>
          </a:p>
          <a:p>
            <a:pPr>
              <a:buSzPct val="25000"/>
            </a:pPr>
            <a:endParaRPr sz="1000" dirty="0"/>
          </a:p>
          <a:p>
            <a:pPr lvl="1">
              <a:buSzPct val="25000"/>
            </a:pPr>
            <a:r>
              <a:rPr lang="cs-CZ" sz="2000" dirty="0" smtClean="0"/>
              <a:t>- Pro </a:t>
            </a:r>
            <a:r>
              <a:rPr lang="cs-CZ" sz="2000" dirty="0"/>
              <a:t>ověření hypotézy bude využito výpočtu indexu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finanční páky</a:t>
            </a:r>
          </a:p>
          <a:p>
            <a:pPr lvl="1"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sz="2000" dirty="0" smtClean="0"/>
              <a:t>- Hypotéza </a:t>
            </a:r>
            <a:r>
              <a:rPr lang="cs-CZ" sz="2000" dirty="0"/>
              <a:t>bude </a:t>
            </a:r>
            <a:r>
              <a:rPr lang="cs-CZ" sz="2000" dirty="0" smtClean="0"/>
              <a:t>potvrzena, </a:t>
            </a:r>
            <a:r>
              <a:rPr lang="cs-CZ" sz="2000" dirty="0"/>
              <a:t>pokud hodnota indexu bude vyšší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než </a:t>
            </a:r>
            <a:r>
              <a:rPr lang="cs-CZ" sz="2000" dirty="0"/>
              <a:t>1 alespoň ve čtyřech z pěti let sledovaného období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Hypotéza č. 4</a:t>
            </a:r>
            <a:endParaRPr sz="3600" dirty="0"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8870040" cy="48603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cs-CZ" sz="2400" dirty="0" smtClean="0"/>
              <a:t>- Zvýšení </a:t>
            </a:r>
            <a:r>
              <a:rPr lang="cs-CZ" sz="2400" dirty="0"/>
              <a:t>EBITDA marže na 11 % a více do roku 2015 </a:t>
            </a:r>
            <a:endParaRPr lang="cs-CZ" sz="2400" dirty="0" smtClean="0"/>
          </a:p>
          <a:p>
            <a:pPr>
              <a:buSzPct val="25000"/>
            </a:pPr>
            <a:r>
              <a:rPr lang="cs-CZ" sz="2400" dirty="0" smtClean="0"/>
              <a:t>  je reálné</a:t>
            </a:r>
          </a:p>
          <a:p>
            <a:pPr>
              <a:buSzPct val="25000"/>
            </a:pPr>
            <a:endParaRPr sz="1000" dirty="0"/>
          </a:p>
          <a:p>
            <a:pPr lvl="1">
              <a:buSzPct val="25000"/>
            </a:pPr>
            <a:r>
              <a:rPr lang="cs-CZ" sz="2000" dirty="0" smtClean="0"/>
              <a:t>- Jedním </a:t>
            </a:r>
            <a:r>
              <a:rPr lang="cs-CZ" sz="2000" dirty="0"/>
              <a:t>z cílů podniku je zvýšení EBITDA marže na alespoň 11 %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do </a:t>
            </a:r>
            <a:r>
              <a:rPr lang="cs-CZ" sz="2000" dirty="0"/>
              <a:t>roku 2015, je proto vhodné zjistit, zda je tento cíl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za </a:t>
            </a:r>
            <a:r>
              <a:rPr lang="cs-CZ" sz="2000" dirty="0"/>
              <a:t>současných podmínek </a:t>
            </a:r>
            <a:r>
              <a:rPr lang="cs-CZ" sz="2000" dirty="0" smtClean="0"/>
              <a:t>uskutečnitelný</a:t>
            </a:r>
          </a:p>
          <a:p>
            <a:pPr lvl="1"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sz="2000" dirty="0" smtClean="0"/>
              <a:t>- Pro </a:t>
            </a:r>
            <a:r>
              <a:rPr lang="cs-CZ" sz="2000" dirty="0"/>
              <a:t>ověření hypotézy využiji výstupů finanční analýzy, konkrétně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poměrových </a:t>
            </a:r>
            <a:r>
              <a:rPr lang="cs-CZ" sz="2000" dirty="0"/>
              <a:t>ukazatele rentability tržeb a rentability tržeb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z </a:t>
            </a:r>
            <a:r>
              <a:rPr lang="cs-CZ" sz="2000" dirty="0"/>
              <a:t>cash </a:t>
            </a:r>
            <a:r>
              <a:rPr lang="cs-CZ" sz="2000" dirty="0" err="1" smtClean="0"/>
              <a:t>flow</a:t>
            </a:r>
            <a:endParaRPr lang="cs-CZ" sz="2000" dirty="0" smtClean="0"/>
          </a:p>
          <a:p>
            <a:pPr lvl="1">
              <a:buSzPct val="25000"/>
            </a:pPr>
            <a:endParaRPr sz="800" dirty="0"/>
          </a:p>
          <a:p>
            <a:pPr lvl="1">
              <a:buSzPct val="25000"/>
            </a:pPr>
            <a:r>
              <a:rPr lang="cs-CZ" sz="2000" dirty="0" smtClean="0"/>
              <a:t>- Hypotéza </a:t>
            </a:r>
            <a:r>
              <a:rPr lang="cs-CZ" sz="2000" dirty="0"/>
              <a:t>bude potvrzena za předpokladu, že hodnoty obou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ukazatelů </a:t>
            </a:r>
            <a:r>
              <a:rPr lang="cs-CZ" sz="2000" dirty="0"/>
              <a:t>budou v posledních třech letech zkoumaného období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vykazovat </a:t>
            </a:r>
            <a:r>
              <a:rPr lang="cs-CZ" sz="2000" dirty="0"/>
              <a:t>rostoucí tendenci a zároveň predikce budoucí hodnoty </a:t>
            </a:r>
            <a:endParaRPr lang="cs-CZ" sz="2000" dirty="0" smtClean="0"/>
          </a:p>
          <a:p>
            <a:pPr lvl="1">
              <a:buSzPct val="25000"/>
            </a:pPr>
            <a:r>
              <a:rPr lang="cs-CZ" sz="2000" dirty="0" smtClean="0"/>
              <a:t>  rentability </a:t>
            </a:r>
            <a:r>
              <a:rPr lang="cs-CZ" sz="2000" dirty="0"/>
              <a:t>tržeb zjištěná metodou váženého klouzavého </a:t>
            </a:r>
            <a:r>
              <a:rPr lang="cs-CZ" sz="2000" dirty="0" smtClean="0"/>
              <a:t>průměru </a:t>
            </a:r>
          </a:p>
          <a:p>
            <a:pPr lvl="1">
              <a:buSzPct val="25000"/>
            </a:pPr>
            <a:r>
              <a:rPr lang="cs-CZ" sz="2000" dirty="0" smtClean="0"/>
              <a:t>  bude </a:t>
            </a:r>
            <a:r>
              <a:rPr lang="cs-CZ" sz="2000" dirty="0"/>
              <a:t>pro rok 2015 alespoň 11 %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 sz="3600" dirty="0"/>
              <a:t>Rozšířený seznam literatury</a:t>
            </a:r>
            <a:endParaRPr sz="3600" dirty="0"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8870040" cy="5238152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 dirty="0"/>
              <a:t>RŮŽIČKOVÁ, Petra. </a:t>
            </a:r>
            <a:r>
              <a:rPr lang="cs-CZ" i="1" dirty="0"/>
              <a:t>Finanční analýza</a:t>
            </a:r>
            <a:r>
              <a:rPr lang="cs-CZ" dirty="0"/>
              <a:t>. 3. </a:t>
            </a:r>
            <a:r>
              <a:rPr lang="cs-CZ" dirty="0" err="1"/>
              <a:t>rozš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2010</a:t>
            </a:r>
            <a:r>
              <a:rPr lang="cs-CZ" dirty="0"/>
              <a:t>. 139 s. ISBN 978-80-247-3308-1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SEDLÁČEK, Jaroslav.</a:t>
            </a:r>
            <a:r>
              <a:rPr lang="cs-CZ" i="1" dirty="0"/>
              <a:t> Finanční analýza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</a:t>
            </a:r>
            <a:r>
              <a:rPr lang="cs-CZ" dirty="0" smtClean="0"/>
              <a:t>vyd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Brno</a:t>
            </a:r>
            <a:r>
              <a:rPr lang="cs-CZ" dirty="0"/>
              <a:t>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2011. v, 152 s. ISBN 9788025133866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BREALEY, Richard A. a Stewart C. MYERS. </a:t>
            </a:r>
            <a:r>
              <a:rPr lang="cs-CZ" i="1" dirty="0"/>
              <a:t>Teorie a praxe firemních </a:t>
            </a:r>
            <a:r>
              <a:rPr lang="cs-CZ" i="1" dirty="0" smtClean="0"/>
              <a:t>financí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Translated</a:t>
            </a:r>
            <a:r>
              <a:rPr lang="cs-CZ" dirty="0" smtClean="0"/>
              <a:t> </a:t>
            </a:r>
            <a:r>
              <a:rPr lang="cs-CZ" dirty="0"/>
              <a:t>by Zdeněk Strnad - Vilém Jungmann - Tomáš </a:t>
            </a:r>
            <a:r>
              <a:rPr lang="cs-CZ" dirty="0" smtClean="0"/>
              <a:t>Hlaváč</a:t>
            </a:r>
            <a:r>
              <a:rPr lang="cs-CZ" dirty="0"/>
              <a:t>. Vyd. 1. </a:t>
            </a:r>
            <a:endParaRPr lang="cs-CZ" dirty="0" smtClean="0"/>
          </a:p>
          <a:p>
            <a:r>
              <a:rPr lang="cs-CZ" dirty="0" smtClean="0"/>
              <a:t>Praha</a:t>
            </a:r>
            <a:r>
              <a:rPr lang="cs-CZ" dirty="0"/>
              <a:t>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2000. </a:t>
            </a:r>
            <a:r>
              <a:rPr lang="cs-CZ" dirty="0" err="1"/>
              <a:t>xix</a:t>
            </a:r>
            <a:r>
              <a:rPr lang="cs-CZ" dirty="0"/>
              <a:t>, 1064. </a:t>
            </a:r>
            <a:r>
              <a:rPr lang="cs-CZ" dirty="0" smtClean="0"/>
              <a:t>ISBN </a:t>
            </a:r>
            <a:r>
              <a:rPr lang="cs-CZ" dirty="0"/>
              <a:t>807226-189-4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PILAŘOVÁ, Ivana a Jana PILÁTOVÁ. </a:t>
            </a:r>
            <a:r>
              <a:rPr lang="cs-CZ" i="1" dirty="0"/>
              <a:t>Účetní závěrka, základ daně, </a:t>
            </a:r>
            <a:r>
              <a:rPr lang="cs-CZ" i="1" dirty="0" smtClean="0"/>
              <a:t>finanční </a:t>
            </a:r>
          </a:p>
          <a:p>
            <a:r>
              <a:rPr lang="cs-CZ" i="1" dirty="0" smtClean="0"/>
              <a:t>analýza </a:t>
            </a:r>
            <a:r>
              <a:rPr lang="cs-CZ" i="1" dirty="0"/>
              <a:t>podnikatelských subjektů roku 2011</a:t>
            </a:r>
            <a:r>
              <a:rPr lang="cs-CZ" dirty="0"/>
              <a:t>. 4. </a:t>
            </a:r>
            <a:r>
              <a:rPr lang="cs-CZ" dirty="0" err="1"/>
              <a:t>aktualiz</a:t>
            </a:r>
            <a:r>
              <a:rPr lang="cs-CZ" dirty="0"/>
              <a:t>. </a:t>
            </a:r>
            <a:r>
              <a:rPr lang="cs-CZ" dirty="0" smtClean="0"/>
              <a:t>vyd</a:t>
            </a:r>
            <a:r>
              <a:rPr lang="cs-CZ" dirty="0"/>
              <a:t>. Praha: 1. </a:t>
            </a:r>
            <a:endParaRPr lang="cs-CZ" dirty="0" smtClean="0"/>
          </a:p>
          <a:p>
            <a:r>
              <a:rPr lang="cs-CZ" dirty="0" smtClean="0"/>
              <a:t>Vox</a:t>
            </a:r>
            <a:r>
              <a:rPr lang="cs-CZ" dirty="0"/>
              <a:t>, 2011. 204 s. ISBN 9788087480021</a:t>
            </a:r>
            <a:r>
              <a:rPr lang="cs-CZ" dirty="0" smtClean="0"/>
              <a:t>.</a:t>
            </a:r>
          </a:p>
          <a:p>
            <a:endParaRPr sz="2000" dirty="0"/>
          </a:p>
          <a:p>
            <a:r>
              <a:rPr lang="cs-CZ" dirty="0"/>
              <a:t>KISLINGEROVÁ, Eva a Jiří HNILICA.</a:t>
            </a:r>
            <a:r>
              <a:rPr lang="cs-CZ" i="1" dirty="0"/>
              <a:t> Finanční analýza :krok za krokem</a:t>
            </a:r>
            <a:r>
              <a:rPr lang="cs-CZ" dirty="0"/>
              <a:t>. </a:t>
            </a:r>
            <a:r>
              <a:rPr lang="cs-CZ" dirty="0" smtClean="0"/>
              <a:t>2</a:t>
            </a:r>
            <a:r>
              <a:rPr lang="cs-CZ" dirty="0"/>
              <a:t>. vyd. </a:t>
            </a:r>
            <a:endParaRPr lang="cs-CZ" dirty="0" smtClean="0"/>
          </a:p>
          <a:p>
            <a:r>
              <a:rPr lang="cs-CZ" dirty="0" smtClean="0"/>
              <a:t>Praha</a:t>
            </a:r>
            <a:r>
              <a:rPr lang="cs-CZ" dirty="0"/>
              <a:t>: C.H. Beck, 2008. </a:t>
            </a:r>
            <a:r>
              <a:rPr lang="cs-CZ" dirty="0" err="1"/>
              <a:t>xiii</a:t>
            </a:r>
            <a:r>
              <a:rPr lang="cs-CZ" dirty="0"/>
              <a:t>, 135. ISBN 978-80-7179-713</a:t>
            </a:r>
            <a:r>
              <a:rPr lang="cs-CZ" dirty="0" smtClean="0"/>
              <a:t>.</a:t>
            </a:r>
          </a:p>
          <a:p>
            <a:endParaRPr sz="800" dirty="0"/>
          </a:p>
          <a:p>
            <a:r>
              <a:rPr lang="cs-CZ" dirty="0"/>
              <a:t>KISLINGEROVÁ, Eva. </a:t>
            </a:r>
            <a:r>
              <a:rPr lang="cs-CZ" i="1" dirty="0"/>
              <a:t>Manažerské finance</a:t>
            </a:r>
            <a:r>
              <a:rPr lang="cs-CZ" dirty="0"/>
              <a:t>. 3. vyd. Praha: C. H. Beck, </a:t>
            </a:r>
            <a:endParaRPr lang="cs-CZ" dirty="0" smtClean="0"/>
          </a:p>
          <a:p>
            <a:r>
              <a:rPr lang="cs-CZ" dirty="0" smtClean="0"/>
              <a:t>2010</a:t>
            </a:r>
            <a:r>
              <a:rPr lang="cs-CZ" dirty="0"/>
              <a:t>. 811 </a:t>
            </a:r>
            <a:r>
              <a:rPr lang="cs-CZ" dirty="0" err="1"/>
              <a:t>s.ISBN</a:t>
            </a:r>
            <a:r>
              <a:rPr lang="cs-CZ" dirty="0"/>
              <a:t> 978-80-7400-194-9.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668</Words>
  <Application>Microsoft Office PowerPoint</Application>
  <PresentationFormat>Vlastní</PresentationFormat>
  <Paragraphs>118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Faseta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Ivo</dc:creator>
  <cp:lastModifiedBy>Doc.Ing.Ivan Hálek, CSc.</cp:lastModifiedBy>
  <cp:revision>21</cp:revision>
  <dcterms:modified xsi:type="dcterms:W3CDTF">2014-03-05T10:04:32Z</dcterms:modified>
</cp:coreProperties>
</file>