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6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 Sch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0-16T16:47:21.683" idx="1">
    <p:pos x="4957" y="1051"/>
    <p:text>Pokud  by měl být "Projekt diplomové práce" jakýmkoliv způsobem zpřístupněn veřejnosti, pak prosím o informaci pro úpravu údajů. Podnik si přeje zachovat ve všech záležitostech diskrétnost.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648B7-E9BF-3A4F-A416-EEB9B7AF687D}" type="datetimeFigureOut">
              <a:rPr lang="en-US" smtClean="0"/>
              <a:t>18.10.12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5B8F3-3514-0C40-AEBE-296684266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69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2B530-4E40-DE4A-8210-69ACF1001B1E}" type="datetimeFigureOut">
              <a:rPr lang="en-US" smtClean="0"/>
              <a:t>18.10.12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DFAC5-B8DA-8C4A-83D8-8C150709A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73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 algn="l" eaLnBrk="1" latinLnBrk="0" hangingPunct="1"/>
            <a:fld id="{340DFAFB-142B-5440-A0C0-3CC84557A2A3}" type="datetime1">
              <a:rPr lang="cs-CZ" smtClean="0"/>
              <a:t>18.10.12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2028-2670-FA4A-BB90-D291921D12AD}" type="datetime1">
              <a:rPr lang="cs-CZ" smtClean="0"/>
              <a:t>18.10.12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DF8D-E0DD-164D-8853-2150C1906229}" type="datetime1">
              <a:rPr lang="cs-CZ" smtClean="0"/>
              <a:t>18.10.12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86254-2809-5443-92A0-087E8D255A19}" type="datetime1">
              <a:rPr lang="cs-CZ" smtClean="0"/>
              <a:t>18.10.12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6D8DC4B5-A5CE-BD46-8D1A-1DC4AAB58508}" type="datetime1">
              <a:rPr lang="cs-CZ" smtClean="0"/>
              <a:t>18.10.12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CD54-0AA1-A04D-95BE-3E42C425C67F}" type="datetime1">
              <a:rPr lang="cs-CZ" smtClean="0"/>
              <a:t>18.10.12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C3517-725F-A94B-A62C-DEF13461681F}" type="datetime1">
              <a:rPr lang="cs-CZ" smtClean="0"/>
              <a:t>18.10.12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078A-81DB-6044-BA2F-BE4FA944B138}" type="datetime1">
              <a:rPr lang="cs-CZ" smtClean="0"/>
              <a:t>18.10.12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A220-3D78-0047-9A7D-61263CC4D540}" type="datetime1">
              <a:rPr lang="cs-CZ" smtClean="0"/>
              <a:t>18.10.12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E1764900-A32A-6D48-8C74-94FC5048D670}" type="datetime1">
              <a:rPr lang="cs-CZ" smtClean="0"/>
              <a:t>18.10.12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F20DDA8E-B972-E548-AD7F-D1297C856398}" type="datetime1">
              <a:rPr lang="cs-CZ" smtClean="0"/>
              <a:t>18.10.12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algn="l" eaLnBrk="1" latinLnBrk="0" hangingPunct="1"/>
            <a:fld id="{8077F687-C47A-4B4C-8392-7BC67E5B1C10}" type="datetime1">
              <a:rPr lang="cs-CZ" smtClean="0"/>
              <a:t>18.10.12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3676"/>
            <a:ext cx="7543800" cy="102230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tx1"/>
                </a:solidFill>
                <a:latin typeface="Calibri"/>
                <a:cs typeface="Calibri"/>
              </a:rPr>
              <a:t>Projekt diplomové práce</a:t>
            </a:r>
            <a:endParaRPr lang="cs-CZ" sz="48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45985"/>
            <a:ext cx="6461760" cy="3392815"/>
          </a:xfrm>
        </p:spPr>
        <p:txBody>
          <a:bodyPr>
            <a:normAutofit lnSpcReduction="10000"/>
          </a:bodyPr>
          <a:lstStyle/>
          <a:p>
            <a:endParaRPr lang="en-US" sz="2800" dirty="0" smtClean="0">
              <a:latin typeface="Calibri"/>
              <a:cs typeface="Calibri"/>
            </a:endParaRPr>
          </a:p>
          <a:p>
            <a:endParaRPr lang="en-US" sz="2800" dirty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endParaRPr lang="en-US" sz="2800" dirty="0" smtClean="0">
              <a:latin typeface="Calibri"/>
              <a:cs typeface="Calibri"/>
            </a:endParaRPr>
          </a:p>
          <a:p>
            <a:endParaRPr lang="en-US" sz="2800" dirty="0">
              <a:latin typeface="Calibri"/>
              <a:cs typeface="Calibri"/>
            </a:endParaRPr>
          </a:p>
          <a:p>
            <a:r>
              <a:rPr lang="en-US" sz="2800" dirty="0" err="1" smtClean="0">
                <a:latin typeface="Calibri"/>
                <a:cs typeface="Calibri"/>
              </a:rPr>
              <a:t>Bc</a:t>
            </a:r>
            <a:r>
              <a:rPr lang="en-US" sz="2800" dirty="0" smtClean="0">
                <a:latin typeface="Calibri"/>
                <a:cs typeface="Calibri"/>
              </a:rPr>
              <a:t>. Martin Schwarz</a:t>
            </a:r>
          </a:p>
          <a:p>
            <a:r>
              <a:rPr lang="en-US" sz="2800" dirty="0" err="1">
                <a:latin typeface="Calibri"/>
                <a:cs typeface="Calibri"/>
              </a:rPr>
              <a:t>u</a:t>
            </a:r>
            <a:r>
              <a:rPr lang="en-US" sz="2800" dirty="0" err="1" smtClean="0">
                <a:latin typeface="Calibri"/>
                <a:cs typeface="Calibri"/>
              </a:rPr>
              <a:t>čo</a:t>
            </a:r>
            <a:r>
              <a:rPr lang="en-US" sz="2800" dirty="0" smtClean="0">
                <a:latin typeface="Calibri"/>
                <a:cs typeface="Calibri"/>
              </a:rPr>
              <a:t>: 401431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544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6403"/>
            <a:ext cx="7363609" cy="4801761"/>
          </a:xfrm>
        </p:spPr>
        <p:txBody>
          <a:bodyPr>
            <a:normAutofit fontScale="92500" lnSpcReduction="10000"/>
          </a:bodyPr>
          <a:lstStyle/>
          <a:p>
            <a:pPr marL="1517650" indent="-1517650">
              <a:buNone/>
            </a:pPr>
            <a:endParaRPr lang="cs-CZ" b="1" dirty="0" smtClean="0">
              <a:latin typeface="Calibri"/>
              <a:cs typeface="Calibri"/>
            </a:endParaRPr>
          </a:p>
          <a:p>
            <a:pPr marL="1517650" indent="-1068388">
              <a:buNone/>
            </a:pPr>
            <a:endParaRPr lang="cs-CZ" sz="3600" b="1" dirty="0" smtClean="0">
              <a:latin typeface="Calibri"/>
              <a:cs typeface="Calibri"/>
            </a:endParaRPr>
          </a:p>
          <a:p>
            <a:pPr marL="1517650" indent="-1254125">
              <a:buNone/>
            </a:pPr>
            <a:r>
              <a:rPr lang="cs-CZ" sz="3600" b="1" dirty="0" smtClean="0">
                <a:latin typeface="Calibri"/>
                <a:cs typeface="Calibri"/>
              </a:rPr>
              <a:t>Téma:	Strategie rozvoje firmy</a:t>
            </a:r>
          </a:p>
          <a:p>
            <a:pPr marL="1517650" indent="-1403350">
              <a:buNone/>
            </a:pPr>
            <a:r>
              <a:rPr lang="cs-CZ" sz="2000" b="1" i="1" dirty="0" smtClean="0">
                <a:latin typeface="Calibri"/>
                <a:cs typeface="Calibri"/>
              </a:rPr>
              <a:t>	</a:t>
            </a:r>
            <a:r>
              <a:rPr lang="cs-CZ" sz="2000" b="1" dirty="0" err="1" smtClean="0">
                <a:latin typeface="Calibri"/>
                <a:cs typeface="Calibri"/>
              </a:rPr>
              <a:t>Company</a:t>
            </a:r>
            <a:r>
              <a:rPr lang="cs-CZ" sz="2000" b="1" dirty="0" smtClean="0">
                <a:latin typeface="Calibri"/>
                <a:cs typeface="Calibri"/>
              </a:rPr>
              <a:t> </a:t>
            </a:r>
            <a:r>
              <a:rPr lang="cs-CZ" sz="2000" b="1" dirty="0" err="1" smtClean="0">
                <a:latin typeface="Calibri"/>
                <a:cs typeface="Calibri"/>
              </a:rPr>
              <a:t>development</a:t>
            </a:r>
            <a:r>
              <a:rPr lang="cs-CZ" sz="2000" b="1" dirty="0" smtClean="0">
                <a:latin typeface="Calibri"/>
                <a:cs typeface="Calibri"/>
              </a:rPr>
              <a:t> </a:t>
            </a:r>
            <a:r>
              <a:rPr lang="cs-CZ" sz="2000" b="1" dirty="0" err="1" smtClean="0">
                <a:latin typeface="Calibri"/>
                <a:cs typeface="Calibri"/>
              </a:rPr>
              <a:t>strategy</a:t>
            </a:r>
            <a:endParaRPr lang="cs-CZ" sz="2000" b="1" dirty="0" smtClean="0">
              <a:latin typeface="Calibri"/>
              <a:cs typeface="Calibri"/>
            </a:endParaRPr>
          </a:p>
          <a:p>
            <a:pPr marL="114300" indent="0">
              <a:buNone/>
            </a:pPr>
            <a:endParaRPr lang="cs-CZ" b="1" dirty="0" smtClean="0">
              <a:latin typeface="Calibri"/>
              <a:cs typeface="Calibri"/>
            </a:endParaRPr>
          </a:p>
          <a:p>
            <a:pPr marL="114300" indent="0">
              <a:buNone/>
            </a:pPr>
            <a:endParaRPr lang="cs-CZ" b="1" dirty="0" smtClean="0">
              <a:latin typeface="Calibri"/>
              <a:cs typeface="Calibri"/>
            </a:endParaRPr>
          </a:p>
          <a:p>
            <a:pPr marL="114300" indent="0">
              <a:buNone/>
            </a:pPr>
            <a:endParaRPr lang="cs-CZ" b="1" dirty="0" smtClean="0">
              <a:latin typeface="Calibri"/>
              <a:cs typeface="Calibri"/>
            </a:endParaRPr>
          </a:p>
          <a:p>
            <a:pPr marL="114300" indent="0">
              <a:buNone/>
            </a:pPr>
            <a:endParaRPr lang="cs-CZ" b="1" dirty="0" smtClean="0">
              <a:latin typeface="Calibri"/>
              <a:cs typeface="Calibri"/>
            </a:endParaRPr>
          </a:p>
          <a:p>
            <a:pPr marL="114300" indent="0">
              <a:buNone/>
            </a:pPr>
            <a:endParaRPr lang="cs-CZ" b="1" dirty="0" smtClean="0">
              <a:latin typeface="Calibri"/>
              <a:cs typeface="Calibri"/>
            </a:endParaRPr>
          </a:p>
          <a:p>
            <a:pPr marL="114300" indent="0">
              <a:buNone/>
            </a:pPr>
            <a:endParaRPr lang="cs-CZ" b="1" dirty="0" smtClean="0">
              <a:latin typeface="Calibri"/>
              <a:cs typeface="Calibri"/>
            </a:endParaRPr>
          </a:p>
          <a:p>
            <a:pPr marL="263525" indent="0">
              <a:buNone/>
            </a:pPr>
            <a:r>
              <a:rPr lang="cs-CZ" b="1" dirty="0" smtClean="0">
                <a:latin typeface="Calibri"/>
                <a:cs typeface="Calibri"/>
              </a:rPr>
              <a:t>Katedra</a:t>
            </a:r>
            <a:r>
              <a:rPr lang="cs-CZ" dirty="0" smtClean="0">
                <a:latin typeface="Calibri"/>
                <a:cs typeface="Calibri"/>
              </a:rPr>
              <a:t>: Podnikové hospodářství</a:t>
            </a:r>
          </a:p>
          <a:p>
            <a:pPr marL="263525" indent="0">
              <a:buNone/>
            </a:pPr>
            <a:r>
              <a:rPr lang="cs-CZ" b="1" dirty="0" smtClean="0">
                <a:latin typeface="Calibri"/>
                <a:cs typeface="Calibri"/>
              </a:rPr>
              <a:t>Vedoucí práce: </a:t>
            </a:r>
            <a:r>
              <a:rPr lang="cs-CZ" dirty="0" smtClean="0">
                <a:latin typeface="Calibri"/>
                <a:cs typeface="Calibri"/>
              </a:rPr>
              <a:t>doc. Ing. Petr Pirožek, </a:t>
            </a:r>
            <a:r>
              <a:rPr lang="cs-CZ" dirty="0" err="1" smtClean="0">
                <a:latin typeface="Calibri"/>
                <a:cs typeface="Calibri"/>
              </a:rPr>
              <a:t>Ph.D</a:t>
            </a:r>
            <a:endParaRPr lang="cs-CZ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2</a:t>
            </a:fld>
            <a:endParaRPr kumimoji="0"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1223676"/>
            <a:ext cx="7543800" cy="10223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b="1" dirty="0" smtClean="0">
                <a:solidFill>
                  <a:schemeClr val="tx1"/>
                </a:solidFill>
                <a:latin typeface="Calibri"/>
                <a:cs typeface="Calibri"/>
              </a:rPr>
              <a:t>Zpracování diplomové práce</a:t>
            </a:r>
            <a:endParaRPr lang="cs-CZ" sz="48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753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66" y="589616"/>
            <a:ext cx="8208884" cy="5761101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endParaRPr lang="en-US" sz="3300" b="1" dirty="0" smtClean="0">
              <a:latin typeface="Calibri"/>
              <a:cs typeface="Calibri"/>
            </a:endParaRPr>
          </a:p>
          <a:p>
            <a:pPr marL="449263" indent="-381000">
              <a:buNone/>
            </a:pPr>
            <a:r>
              <a:rPr lang="en-US" sz="3800" b="1" dirty="0" smtClean="0">
                <a:latin typeface="Calibri"/>
                <a:cs typeface="Calibri"/>
              </a:rPr>
              <a:t>	</a:t>
            </a:r>
            <a:endParaRPr lang="cs-CZ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cs-CZ" sz="2000" b="1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cs-CZ" sz="2000" b="1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cs-CZ" sz="2100" b="1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cs-CZ" sz="2100" b="1" dirty="0">
              <a:latin typeface="Calibri"/>
              <a:cs typeface="Calibri"/>
            </a:endParaRPr>
          </a:p>
          <a:p>
            <a:pPr marL="68580" indent="0">
              <a:buNone/>
            </a:pPr>
            <a:endParaRPr lang="cs-CZ" sz="2100" b="1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cs-CZ" sz="2100" b="1" dirty="0" smtClean="0">
              <a:latin typeface="Calibri"/>
              <a:cs typeface="Calibri"/>
            </a:endParaRPr>
          </a:p>
          <a:p>
            <a:pPr marL="455613" indent="0">
              <a:buNone/>
            </a:pPr>
            <a:endParaRPr lang="cs-CZ" sz="1400" b="1" dirty="0" smtClean="0">
              <a:latin typeface="Calibri"/>
              <a:cs typeface="Calibri"/>
            </a:endParaRPr>
          </a:p>
          <a:p>
            <a:pPr marL="455613" indent="0">
              <a:buNone/>
            </a:pPr>
            <a:endParaRPr lang="cs-CZ" sz="1600" b="1" dirty="0" smtClean="0">
              <a:latin typeface="Calibri"/>
              <a:cs typeface="Calibri"/>
            </a:endParaRPr>
          </a:p>
          <a:p>
            <a:pPr marL="455613" indent="0">
              <a:buNone/>
            </a:pPr>
            <a:r>
              <a:rPr lang="cs-CZ" sz="1600" b="1" dirty="0" smtClean="0">
                <a:latin typeface="Calibri"/>
                <a:cs typeface="Calibri"/>
              </a:rPr>
              <a:t>Podnik</a:t>
            </a:r>
            <a:r>
              <a:rPr lang="cs-CZ" sz="1600" b="1" dirty="0" smtClean="0">
                <a:latin typeface="Calibri"/>
                <a:cs typeface="Calibri"/>
              </a:rPr>
              <a:t>: </a:t>
            </a:r>
            <a:r>
              <a:rPr lang="cs-CZ" sz="1600" dirty="0" smtClean="0">
                <a:latin typeface="Calibri"/>
                <a:cs typeface="Calibri"/>
              </a:rPr>
              <a:t>PARADEO s.r.o.</a:t>
            </a:r>
          </a:p>
          <a:p>
            <a:pPr marL="455613" indent="0">
              <a:buNone/>
            </a:pPr>
            <a:r>
              <a:rPr lang="cs-CZ" sz="1600" b="1" dirty="0" smtClean="0">
                <a:latin typeface="Calibri"/>
                <a:cs typeface="Calibri"/>
              </a:rPr>
              <a:t>Právní forma</a:t>
            </a:r>
            <a:r>
              <a:rPr lang="cs-CZ" sz="1600" dirty="0" smtClean="0">
                <a:latin typeface="Calibri"/>
                <a:cs typeface="Calibri"/>
              </a:rPr>
              <a:t>: společnost s ručením omezeným</a:t>
            </a:r>
          </a:p>
          <a:p>
            <a:pPr marL="455613" indent="0">
              <a:buNone/>
            </a:pPr>
            <a:r>
              <a:rPr lang="cs-CZ" sz="1600" b="1" dirty="0" smtClean="0">
                <a:latin typeface="Calibri"/>
                <a:cs typeface="Calibri"/>
              </a:rPr>
              <a:t>Zastoupení</a:t>
            </a:r>
            <a:r>
              <a:rPr lang="cs-CZ" sz="1600" dirty="0" smtClean="0">
                <a:latin typeface="Calibri"/>
                <a:cs typeface="Calibri"/>
              </a:rPr>
              <a:t>: 2 jednatelé, za společnost jedná každý samostatně</a:t>
            </a:r>
          </a:p>
          <a:p>
            <a:pPr marL="455613" indent="0">
              <a:buNone/>
            </a:pPr>
            <a:r>
              <a:rPr lang="cs-CZ" sz="1600" b="1" dirty="0" smtClean="0">
                <a:latin typeface="Calibri"/>
                <a:cs typeface="Calibri"/>
              </a:rPr>
              <a:t>Předmět podnikání</a:t>
            </a:r>
            <a:r>
              <a:rPr lang="cs-CZ" sz="1600" dirty="0" smtClean="0">
                <a:latin typeface="Calibri"/>
                <a:cs typeface="Calibri"/>
              </a:rPr>
              <a:t>: výroba, obchod a služby neuvedené v přílohách 1 až 3 živnostenského zákona</a:t>
            </a:r>
          </a:p>
          <a:p>
            <a:pPr marL="455613" indent="0">
              <a:buNone/>
            </a:pPr>
            <a:r>
              <a:rPr lang="cs-CZ" sz="1600" b="1" dirty="0" smtClean="0">
                <a:latin typeface="Calibri"/>
                <a:cs typeface="Calibri"/>
              </a:rPr>
              <a:t>Datum zápisu</a:t>
            </a:r>
            <a:r>
              <a:rPr lang="cs-CZ" sz="1600" dirty="0" smtClean="0">
                <a:latin typeface="Calibri"/>
                <a:cs typeface="Calibri"/>
              </a:rPr>
              <a:t>: 16. srpna 2011</a:t>
            </a:r>
          </a:p>
          <a:p>
            <a:pPr marL="455613" indent="0">
              <a:buNone/>
            </a:pPr>
            <a:r>
              <a:rPr lang="cs-CZ" sz="1600" b="1" dirty="0" smtClean="0">
                <a:latin typeface="Calibri"/>
                <a:cs typeface="Calibri"/>
              </a:rPr>
              <a:t>Počet zaměstnanců: </a:t>
            </a:r>
            <a:r>
              <a:rPr lang="cs-CZ" sz="1600" dirty="0" smtClean="0">
                <a:latin typeface="Calibri"/>
                <a:cs typeface="Calibri"/>
              </a:rPr>
              <a:t>8  zaměstnanců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3</a:t>
            </a:fld>
            <a:endParaRPr kumimoji="0"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811" y="2245985"/>
            <a:ext cx="1161635" cy="116163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223677"/>
            <a:ext cx="7543800" cy="8674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4800" b="1" dirty="0">
                <a:solidFill>
                  <a:schemeClr val="tx1"/>
                </a:solidFill>
                <a:latin typeface="Calibri"/>
                <a:cs typeface="Calibri"/>
              </a:rPr>
              <a:t>E-</a:t>
            </a:r>
            <a:r>
              <a:rPr lang="cs-CZ" sz="4800" b="1" dirty="0" err="1">
                <a:solidFill>
                  <a:schemeClr val="tx1"/>
                </a:solidFill>
                <a:latin typeface="Calibri"/>
                <a:cs typeface="Calibri"/>
              </a:rPr>
              <a:t>shop</a:t>
            </a:r>
            <a:r>
              <a:rPr lang="cs-CZ" sz="4800" b="1" dirty="0">
                <a:solidFill>
                  <a:schemeClr val="tx1"/>
                </a:solidFill>
                <a:latin typeface="Calibri"/>
                <a:cs typeface="Calibri"/>
              </a:rPr>
              <a:t> spodního prádla </a:t>
            </a:r>
            <a:r>
              <a:rPr lang="cs-CZ" sz="4800" b="1" dirty="0" err="1" smtClean="0">
                <a:solidFill>
                  <a:schemeClr val="tx1"/>
                </a:solidFill>
                <a:latin typeface="Calibri"/>
                <a:cs typeface="Calibri"/>
              </a:rPr>
              <a:t>Rajpradla.cz</a:t>
            </a:r>
            <a:endParaRPr lang="cs-CZ" sz="48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2096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142" y="387239"/>
            <a:ext cx="8177908" cy="1130737"/>
          </a:xfrm>
        </p:spPr>
        <p:txBody>
          <a:bodyPr>
            <a:normAutofit/>
          </a:bodyPr>
          <a:lstStyle/>
          <a:p>
            <a:pPr marL="93663"/>
            <a:r>
              <a:rPr lang="cs-CZ" dirty="0" smtClean="0"/>
              <a:t>Řešený problém a cíl 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142" y="1672872"/>
            <a:ext cx="8177908" cy="4817251"/>
          </a:xfrm>
        </p:spPr>
        <p:txBody>
          <a:bodyPr>
            <a:normAutofit fontScale="92500"/>
          </a:bodyPr>
          <a:lstStyle/>
          <a:p>
            <a:pPr marL="100013" indent="0" algn="just">
              <a:buNone/>
            </a:pPr>
            <a:r>
              <a:rPr lang="cs-CZ" sz="1900" b="1" dirty="0" smtClean="0">
                <a:latin typeface="Calibri"/>
                <a:cs typeface="Calibri"/>
              </a:rPr>
              <a:t>Problém: </a:t>
            </a:r>
            <a:r>
              <a:rPr lang="cs-CZ" sz="1900" dirty="0" smtClean="0">
                <a:latin typeface="Calibri"/>
                <a:cs typeface="Calibri"/>
              </a:rPr>
              <a:t>Projekt e-</a:t>
            </a:r>
            <a:r>
              <a:rPr lang="cs-CZ" sz="1900" dirty="0" err="1" smtClean="0">
                <a:latin typeface="Calibri"/>
                <a:cs typeface="Calibri"/>
              </a:rPr>
              <a:t>shopu</a:t>
            </a:r>
            <a:r>
              <a:rPr lang="cs-CZ" sz="1900" dirty="0" smtClean="0">
                <a:latin typeface="Calibri"/>
                <a:cs typeface="Calibri"/>
              </a:rPr>
              <a:t> spodního prádla překonal fázi zavádění značky na trh. Po vstupních investicích začíná generovat kladné peněžní toky a tvoří zisk. Vedení podniku chce v horizontu 5-let maximalizovat hodnotu podniku pro případný prodej podniku, avšak nemá zcela jasnou představu o svých budoucích krocích.</a:t>
            </a:r>
          </a:p>
          <a:p>
            <a:pPr marL="68580" indent="0">
              <a:buNone/>
            </a:pPr>
            <a:endParaRPr lang="cs-CZ" sz="1900" dirty="0" smtClean="0">
              <a:latin typeface="Calibri"/>
              <a:cs typeface="Calibri"/>
            </a:endParaRPr>
          </a:p>
          <a:p>
            <a:pPr marL="100013" indent="0" algn="just">
              <a:buNone/>
            </a:pPr>
            <a:r>
              <a:rPr lang="cs-CZ" sz="1900" b="1" dirty="0" smtClean="0">
                <a:latin typeface="Calibri"/>
                <a:cs typeface="Calibri"/>
              </a:rPr>
              <a:t>Hlavní cíl práce: </a:t>
            </a:r>
            <a:r>
              <a:rPr lang="cs-CZ" sz="1900" dirty="0">
                <a:latin typeface="Calibri"/>
                <a:cs typeface="Calibri"/>
              </a:rPr>
              <a:t>A</a:t>
            </a:r>
            <a:r>
              <a:rPr lang="cs-CZ" sz="1900" dirty="0" smtClean="0">
                <a:latin typeface="Calibri"/>
                <a:cs typeface="Calibri"/>
              </a:rPr>
              <a:t>nalyzovat současný stav podniku, a následně v kontextu možných scénářů budoucnosti navrhnout možné varianty strategického rozvoje podniku.</a:t>
            </a:r>
          </a:p>
          <a:p>
            <a:pPr marL="269875" indent="0" algn="just">
              <a:buNone/>
            </a:pPr>
            <a:endParaRPr lang="cs-CZ" sz="1900" dirty="0" smtClean="0">
              <a:latin typeface="Calibri"/>
              <a:cs typeface="Calibri"/>
            </a:endParaRPr>
          </a:p>
          <a:p>
            <a:pPr marL="100013" indent="0" algn="just">
              <a:buNone/>
            </a:pPr>
            <a:r>
              <a:rPr lang="cs-CZ" sz="1900" b="1" dirty="0" smtClean="0">
                <a:latin typeface="Calibri"/>
                <a:cs typeface="Calibri"/>
              </a:rPr>
              <a:t>Dílčí cíle: </a:t>
            </a:r>
          </a:p>
          <a:p>
            <a:pPr marL="442913" indent="-349250" algn="just">
              <a:buFont typeface="Wingdings" charset="2"/>
              <a:buChar char="§"/>
            </a:pPr>
            <a:r>
              <a:rPr lang="cs-CZ" sz="1900" dirty="0" smtClean="0">
                <a:latin typeface="Calibri"/>
                <a:cs typeface="Calibri"/>
              </a:rPr>
              <a:t>na základě opodstatněného výčtu doporučených strategických variant rozvoje  podniku zvolit jednu konkrétní variantu;</a:t>
            </a:r>
          </a:p>
          <a:p>
            <a:pPr marL="442913" indent="-342900" algn="just">
              <a:buFont typeface="Wingdings" charset="2"/>
              <a:buChar char="§"/>
            </a:pPr>
            <a:r>
              <a:rPr lang="cs-CZ" sz="1900" dirty="0">
                <a:latin typeface="Calibri"/>
                <a:cs typeface="Calibri"/>
              </a:rPr>
              <a:t>t</a:t>
            </a:r>
            <a:r>
              <a:rPr lang="cs-CZ" sz="1900" dirty="0" smtClean="0">
                <a:latin typeface="Calibri"/>
                <a:cs typeface="Calibri"/>
              </a:rPr>
              <a:t>uto variantu strategického rozvoje rozpracovat hlouběji až na úroveň jednotlivých relevantních aspektů;</a:t>
            </a:r>
          </a:p>
          <a:p>
            <a:pPr marL="442913" indent="-342900" algn="just">
              <a:buFont typeface="Wingdings" charset="2"/>
              <a:buChar char="§"/>
            </a:pPr>
            <a:r>
              <a:rPr lang="cs-CZ" sz="1900" dirty="0" smtClean="0">
                <a:latin typeface="Calibri"/>
                <a:cs typeface="Calibri"/>
              </a:rPr>
              <a:t>zhodnotit tuto variantu také po ekonomické stránce a doporučit postup její realizace.</a:t>
            </a:r>
            <a:endParaRPr lang="cs-CZ" sz="1900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4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0682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677" y="1641893"/>
            <a:ext cx="8224373" cy="487920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cs-CZ" sz="1600" b="1" dirty="0" smtClean="0">
              <a:latin typeface="Calibri"/>
              <a:cs typeface="Calibri"/>
            </a:endParaRPr>
          </a:p>
          <a:p>
            <a:pPr marL="68580" indent="0" algn="just">
              <a:buNone/>
            </a:pPr>
            <a:r>
              <a:rPr lang="cs-CZ" sz="1600" u="sng" dirty="0" smtClean="0">
                <a:latin typeface="Calibri"/>
                <a:cs typeface="Calibri"/>
              </a:rPr>
              <a:t>Metody ověření: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d</a:t>
            </a:r>
            <a:r>
              <a:rPr lang="cs-CZ" sz="1600" dirty="0" smtClean="0">
                <a:latin typeface="Calibri"/>
                <a:cs typeface="Calibri"/>
              </a:rPr>
              <a:t>eskripce podniku a podnikového okolí;</a:t>
            </a:r>
          </a:p>
          <a:p>
            <a:pPr algn="just">
              <a:buFont typeface="Wingdings" charset="2"/>
              <a:buChar char="§"/>
            </a:pPr>
            <a:r>
              <a:rPr lang="cs-CZ" sz="1600" dirty="0" smtClean="0">
                <a:latin typeface="Calibri"/>
                <a:cs typeface="Calibri"/>
              </a:rPr>
              <a:t>celková interní a externí strategická analýza podniku (analýzy PEST, Porter, SWOT, KFÚ, atraktivita oboru a konkurence, interní zdroje, specifické přednosti, finanční analýza ..);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n</a:t>
            </a:r>
            <a:r>
              <a:rPr lang="cs-CZ" sz="1600" dirty="0" smtClean="0">
                <a:latin typeface="Calibri"/>
                <a:cs typeface="Calibri"/>
              </a:rPr>
              <a:t>ávrh a tvorba možných strategických variant.</a:t>
            </a:r>
          </a:p>
          <a:p>
            <a:pPr algn="just">
              <a:buFont typeface="Wingdings" charset="2"/>
              <a:buChar char="§"/>
            </a:pPr>
            <a:endParaRPr lang="cs-CZ" sz="1600" b="1" dirty="0">
              <a:latin typeface="Calibri"/>
              <a:cs typeface="Calibri"/>
            </a:endParaRPr>
          </a:p>
          <a:p>
            <a:pPr marL="68580" indent="0" algn="just">
              <a:buNone/>
            </a:pPr>
            <a:r>
              <a:rPr lang="cs-CZ" sz="1600" i="1" dirty="0" smtClean="0">
                <a:latin typeface="Calibri"/>
                <a:cs typeface="Calibri"/>
              </a:rPr>
              <a:t>Pro následné hlubší rozpracování a rozvedení hlavní hypotézy byly definovány následující dílčí hypotézy.</a:t>
            </a:r>
          </a:p>
          <a:p>
            <a:pPr marL="68580" indent="0" algn="just">
              <a:buNone/>
            </a:pPr>
            <a:endParaRPr lang="cs-CZ" sz="1600" b="1" dirty="0" smtClean="0">
              <a:latin typeface="Calibri"/>
              <a:cs typeface="Calibri"/>
            </a:endParaRPr>
          </a:p>
          <a:p>
            <a:pPr marL="68580" indent="0" algn="just">
              <a:buNone/>
            </a:pPr>
            <a:r>
              <a:rPr lang="cs-CZ" sz="1600" b="1" dirty="0" smtClean="0">
                <a:latin typeface="Calibri"/>
                <a:cs typeface="Calibri"/>
              </a:rPr>
              <a:t>Dílčí hypotéza H1: </a:t>
            </a:r>
            <a:r>
              <a:rPr lang="cs-CZ" sz="1600" dirty="0" smtClean="0">
                <a:latin typeface="Calibri"/>
                <a:cs typeface="Calibri"/>
              </a:rPr>
              <a:t>Vedení podniku má pro případnou expanzi na zahraniční trh dostatek schopností a zkušeností.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b</a:t>
            </a:r>
            <a:r>
              <a:rPr lang="cs-CZ" sz="1600" dirty="0" smtClean="0">
                <a:latin typeface="Calibri"/>
                <a:cs typeface="Calibri"/>
              </a:rPr>
              <a:t>ez nutnosti např. najmout externí management či konzultační firmu.</a:t>
            </a:r>
          </a:p>
          <a:p>
            <a:pPr marL="68580" indent="0" algn="just">
              <a:buNone/>
            </a:pPr>
            <a:r>
              <a:rPr lang="cs-CZ" sz="1600" u="sng" dirty="0" smtClean="0">
                <a:latin typeface="Calibri"/>
                <a:cs typeface="Calibri"/>
              </a:rPr>
              <a:t>Metody ověření: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p</a:t>
            </a:r>
            <a:r>
              <a:rPr lang="cs-CZ" sz="1600" dirty="0" smtClean="0">
                <a:latin typeface="Calibri"/>
                <a:cs typeface="Calibri"/>
              </a:rPr>
              <a:t>opis managementu podniku, SWOT analýza, analýza vnitřních zdrojů a specifických předností;</a:t>
            </a:r>
          </a:p>
          <a:p>
            <a:pPr algn="just">
              <a:buFont typeface="Wingdings" charset="2"/>
              <a:buChar char="§"/>
            </a:pPr>
            <a:r>
              <a:rPr lang="cs-CZ" sz="1600" dirty="0" err="1">
                <a:latin typeface="Calibri"/>
                <a:cs typeface="Calibri"/>
              </a:rPr>
              <a:t>p</a:t>
            </a:r>
            <a:r>
              <a:rPr lang="cs-CZ" sz="1600" dirty="0" err="1" smtClean="0">
                <a:latin typeface="Calibri"/>
                <a:cs typeface="Calibri"/>
              </a:rPr>
              <a:t>olostrukturovaný</a:t>
            </a:r>
            <a:r>
              <a:rPr lang="cs-CZ" sz="1600" dirty="0" smtClean="0">
                <a:latin typeface="Calibri"/>
                <a:cs typeface="Calibri"/>
              </a:rPr>
              <a:t> rozhovor s oběma jednateli.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5</a:t>
            </a:fld>
            <a:endParaRPr kumimoji="0"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80142" y="387239"/>
            <a:ext cx="8177908" cy="1394060"/>
          </a:xfrm>
        </p:spPr>
        <p:txBody>
          <a:bodyPr>
            <a:normAutofit/>
          </a:bodyPr>
          <a:lstStyle/>
          <a:p>
            <a:pPr marL="68580" lvl="0" algn="just">
              <a:spcBef>
                <a:spcPct val="20000"/>
              </a:spcBef>
            </a:pPr>
            <a:r>
              <a:rPr lang="cs-CZ" sz="2800" b="1" u="sng" dirty="0" smtClean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/>
            </a:r>
            <a:br>
              <a:rPr lang="cs-CZ" sz="2800" b="1" u="sng" dirty="0" smtClean="0">
                <a:solidFill>
                  <a:schemeClr val="tx1"/>
                </a:solidFill>
                <a:latin typeface="Calibri"/>
                <a:ea typeface="+mn-ea"/>
                <a:cs typeface="Calibri"/>
              </a:rPr>
            </a:br>
            <a:r>
              <a:rPr lang="cs-CZ" sz="2800" b="1" u="sng" dirty="0" smtClean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Hlavní </a:t>
            </a:r>
            <a:r>
              <a:rPr lang="cs-CZ" sz="2800" b="1" u="sng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hypotéza H</a:t>
            </a:r>
            <a:r>
              <a:rPr lang="cs-CZ" sz="2800" b="1" dirty="0">
                <a:solidFill>
                  <a:schemeClr val="tx1"/>
                </a:solidFill>
                <a:latin typeface="Calibri"/>
                <a:ea typeface="+mn-ea"/>
                <a:cs typeface="Calibri"/>
              </a:rPr>
              <a:t>: Mezi doporučené rozvojové strategie lze zařadit i expanzi na zahraniční trhy.</a:t>
            </a:r>
          </a:p>
        </p:txBody>
      </p:sp>
    </p:spTree>
    <p:extLst>
      <p:ext uri="{BB962C8B-B14F-4D97-AF65-F5344CB8AC3E}">
        <p14:creationId xmlns:p14="http://schemas.microsoft.com/office/powerpoint/2010/main" val="69653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677" y="1517976"/>
            <a:ext cx="8224373" cy="494116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cs-CZ" sz="1300" b="1" dirty="0" smtClean="0">
              <a:latin typeface="Calibri"/>
              <a:cs typeface="Calibri"/>
            </a:endParaRPr>
          </a:p>
          <a:p>
            <a:pPr marL="68580" indent="0" algn="just">
              <a:lnSpc>
                <a:spcPct val="120000"/>
              </a:lnSpc>
              <a:buNone/>
            </a:pPr>
            <a:r>
              <a:rPr lang="cs-CZ" sz="1600" b="1" dirty="0" smtClean="0">
                <a:latin typeface="Calibri"/>
                <a:cs typeface="Calibri"/>
              </a:rPr>
              <a:t>Dílčí </a:t>
            </a:r>
            <a:r>
              <a:rPr lang="cs-CZ" sz="1600" b="1" dirty="0">
                <a:latin typeface="Calibri"/>
                <a:cs typeface="Calibri"/>
              </a:rPr>
              <a:t>hypotéza H2: </a:t>
            </a:r>
            <a:r>
              <a:rPr lang="cs-CZ" sz="1600" dirty="0">
                <a:latin typeface="Calibri"/>
                <a:cs typeface="Calibri"/>
              </a:rPr>
              <a:t>Podnik se snaží postupně rozvíjet aktivity i na Slovensku, Polsku a Maďarsku. Vzhledem k stávajícímu teritoriálnímu působení, ale i vzhledem k nižší technologické vyspělosti, a současně vyšší kulturní příbuznosti, lze pro expanzi doporučit další trhy východní Evropy. Svou „charakteristikou“ </a:t>
            </a:r>
            <a:r>
              <a:rPr lang="cs-CZ" sz="1600" dirty="0" smtClean="0">
                <a:latin typeface="Calibri"/>
                <a:cs typeface="Calibri"/>
              </a:rPr>
              <a:t>je </a:t>
            </a:r>
            <a:r>
              <a:rPr lang="cs-CZ" sz="1600" dirty="0">
                <a:latin typeface="Calibri"/>
                <a:cs typeface="Calibri"/>
              </a:rPr>
              <a:t>pro expanzi v tomto regionu nejvýhodnější </a:t>
            </a:r>
            <a:r>
              <a:rPr lang="cs-CZ" sz="1600" dirty="0" smtClean="0">
                <a:latin typeface="Calibri"/>
                <a:cs typeface="Calibri"/>
              </a:rPr>
              <a:t>trh Bulharska, Rumunska, </a:t>
            </a:r>
            <a:r>
              <a:rPr lang="cs-CZ" sz="1600" dirty="0">
                <a:latin typeface="Calibri"/>
                <a:cs typeface="Calibri"/>
              </a:rPr>
              <a:t>a </a:t>
            </a:r>
            <a:r>
              <a:rPr lang="cs-CZ" sz="1600" dirty="0" smtClean="0">
                <a:latin typeface="Calibri"/>
                <a:cs typeface="Calibri"/>
              </a:rPr>
              <a:t>Ukrajiny.</a:t>
            </a:r>
            <a:endParaRPr lang="cs-CZ" sz="1600" dirty="0">
              <a:latin typeface="Calibri"/>
              <a:cs typeface="Calibri"/>
            </a:endParaRPr>
          </a:p>
          <a:p>
            <a:pPr algn="just">
              <a:lnSpc>
                <a:spcPct val="120000"/>
              </a:lnSpc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„</a:t>
            </a:r>
            <a:r>
              <a:rPr lang="cs-CZ" sz="1600" dirty="0" smtClean="0">
                <a:latin typeface="Calibri"/>
                <a:cs typeface="Calibri"/>
              </a:rPr>
              <a:t>charakteristikou“</a:t>
            </a:r>
            <a:r>
              <a:rPr lang="cs-CZ" sz="1600" dirty="0">
                <a:latin typeface="Calibri"/>
                <a:cs typeface="Calibri"/>
              </a:rPr>
              <a:t>: rating států (</a:t>
            </a:r>
            <a:r>
              <a:rPr lang="cs-CZ" sz="1600" dirty="0" err="1">
                <a:latin typeface="Calibri"/>
                <a:cs typeface="Calibri"/>
              </a:rPr>
              <a:t>Euromoney</a:t>
            </a:r>
            <a:r>
              <a:rPr lang="cs-CZ" sz="1600" dirty="0">
                <a:latin typeface="Calibri"/>
                <a:cs typeface="Calibri"/>
              </a:rPr>
              <a:t>), zákaznický potenciál trhů a velikost marže.</a:t>
            </a:r>
          </a:p>
          <a:p>
            <a:pPr marL="68580" indent="0" algn="just">
              <a:lnSpc>
                <a:spcPct val="120000"/>
              </a:lnSpc>
              <a:buNone/>
            </a:pPr>
            <a:r>
              <a:rPr lang="cs-CZ" sz="1600" u="sng" dirty="0">
                <a:latin typeface="Calibri"/>
                <a:cs typeface="Calibri"/>
              </a:rPr>
              <a:t>Metody ověření:</a:t>
            </a:r>
          </a:p>
          <a:p>
            <a:pPr algn="just">
              <a:lnSpc>
                <a:spcPct val="120000"/>
              </a:lnSpc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sběr a analýza základních informací o regionu východní Evropy včetně PEST analýzy regionu;</a:t>
            </a:r>
          </a:p>
          <a:p>
            <a:pPr algn="just">
              <a:lnSpc>
                <a:spcPct val="120000"/>
              </a:lnSpc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sestavení vlastního algoritmu pro stanovení pořadí výhodnosti států východní Evropy založeném zejména na velikosti potenciální zákaznické základny, případné realizované marže a ukazatele </a:t>
            </a:r>
            <a:r>
              <a:rPr lang="cs-CZ" sz="1600" dirty="0" err="1">
                <a:latin typeface="Calibri"/>
                <a:cs typeface="Calibri"/>
              </a:rPr>
              <a:t>Euromoney</a:t>
            </a:r>
            <a:r>
              <a:rPr lang="cs-CZ" sz="1600" dirty="0">
                <a:latin typeface="Calibri"/>
                <a:cs typeface="Calibri"/>
              </a:rPr>
              <a:t>;</a:t>
            </a:r>
          </a:p>
          <a:p>
            <a:pPr algn="just">
              <a:lnSpc>
                <a:spcPct val="120000"/>
              </a:lnSpc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na úrovni Rumunska, Bulharska a Ukrajiny </a:t>
            </a:r>
            <a:r>
              <a:rPr lang="cs-CZ" sz="1600" dirty="0" smtClean="0">
                <a:latin typeface="Calibri"/>
                <a:cs typeface="Calibri"/>
              </a:rPr>
              <a:t>provedení analýzy </a:t>
            </a:r>
            <a:r>
              <a:rPr lang="cs-CZ" sz="1600" dirty="0">
                <a:latin typeface="Calibri"/>
                <a:cs typeface="Calibri"/>
              </a:rPr>
              <a:t>SLEPTE, teritoriální a komoditní průzkumy trhu, analýza atraktivity oboru, konkurence a zákazníků.</a:t>
            </a:r>
          </a:p>
          <a:p>
            <a:pPr marL="68580" indent="0" algn="just">
              <a:buNone/>
            </a:pPr>
            <a:endParaRPr lang="cs-CZ" sz="1400" b="1" dirty="0" smtClean="0">
              <a:latin typeface="Calibri"/>
              <a:cs typeface="Calibri"/>
            </a:endParaRPr>
          </a:p>
          <a:p>
            <a:pPr marL="68580" indent="0" algn="just">
              <a:buNone/>
            </a:pPr>
            <a:endParaRPr lang="cs-CZ" sz="1400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6</a:t>
            </a:fld>
            <a:endParaRPr kumimoji="0"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0142" y="387239"/>
            <a:ext cx="8177908" cy="1130737"/>
          </a:xfrm>
        </p:spPr>
        <p:txBody>
          <a:bodyPr>
            <a:normAutofit/>
          </a:bodyPr>
          <a:lstStyle/>
          <a:p>
            <a:pPr marL="68580" lvl="0">
              <a:spcBef>
                <a:spcPct val="20000"/>
              </a:spcBef>
            </a:pPr>
            <a:r>
              <a:rPr lang="cs-CZ" sz="2400" b="1" u="sng" dirty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Hlavní hypotéza H</a:t>
            </a:r>
            <a:r>
              <a:rPr lang="cs-CZ" sz="2400" b="1" dirty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: Mezi doporučené rozvojové strategie lze zařadit i expanzi na zahraniční trhy.</a:t>
            </a:r>
            <a:endParaRPr lang="cs-CZ" sz="2400" dirty="0">
              <a:solidFill>
                <a:srgbClr val="3E3D2D"/>
              </a:solidFill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3167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7</a:t>
            </a:fld>
            <a:endParaRPr kumimoji="0"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80142" y="387239"/>
            <a:ext cx="8177908" cy="1130737"/>
          </a:xfrm>
        </p:spPr>
        <p:txBody>
          <a:bodyPr>
            <a:normAutofit/>
          </a:bodyPr>
          <a:lstStyle/>
          <a:p>
            <a:pPr marL="68580" lvl="0">
              <a:spcBef>
                <a:spcPct val="20000"/>
              </a:spcBef>
            </a:pPr>
            <a:r>
              <a:rPr lang="cs-CZ" sz="2400" b="1" u="sng" dirty="0" smtClean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Hlavní </a:t>
            </a:r>
            <a:r>
              <a:rPr lang="cs-CZ" sz="2400" b="1" u="sng" dirty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hypotéza H</a:t>
            </a:r>
            <a:r>
              <a:rPr lang="cs-CZ" sz="2400" b="1" dirty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: Mezi doporučené rozvojové strategie lze zařadit i expanzi na zahraniční trhy.</a:t>
            </a:r>
            <a:endParaRPr lang="cs-CZ" sz="2400" dirty="0">
              <a:solidFill>
                <a:srgbClr val="3E3D2D"/>
              </a:solidFill>
              <a:latin typeface="Calibri"/>
              <a:ea typeface="+mn-ea"/>
              <a:cs typeface="Calibri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3677" y="1517976"/>
            <a:ext cx="8224373" cy="494116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cs-CZ" sz="1400" b="1" dirty="0" smtClean="0">
              <a:latin typeface="Calibri"/>
              <a:cs typeface="Calibri"/>
            </a:endParaRPr>
          </a:p>
          <a:p>
            <a:pPr marL="68580" indent="0" algn="just">
              <a:buNone/>
            </a:pPr>
            <a:r>
              <a:rPr lang="cs-CZ" sz="1600" b="1" dirty="0">
                <a:latin typeface="Calibri"/>
                <a:cs typeface="Calibri"/>
              </a:rPr>
              <a:t>Dílčí hypotéza H3: </a:t>
            </a:r>
            <a:r>
              <a:rPr lang="cs-CZ" sz="1600" dirty="0">
                <a:latin typeface="Calibri"/>
                <a:cs typeface="Calibri"/>
              </a:rPr>
              <a:t>Podnik má dostatečné finanční zázemí, aby průnik na jeden z třech vybraných trhů (Bulharsko, Rumunsko, Ukrajina) realizoval z vlastních </a:t>
            </a:r>
            <a:r>
              <a:rPr lang="cs-CZ" sz="1600" dirty="0" smtClean="0">
                <a:latin typeface="Calibri"/>
                <a:cs typeface="Calibri"/>
              </a:rPr>
              <a:t>finančních prostředků</a:t>
            </a:r>
            <a:r>
              <a:rPr lang="cs-CZ" sz="1600" dirty="0">
                <a:latin typeface="Calibri"/>
                <a:cs typeface="Calibri"/>
              </a:rPr>
              <a:t>, tzn. bez nutnosti vstupu strategického partnera.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finančního partnera, jež by vložil do podniku potřebný kapitál.</a:t>
            </a:r>
          </a:p>
          <a:p>
            <a:pPr marL="68580" indent="0" algn="just">
              <a:buNone/>
            </a:pPr>
            <a:r>
              <a:rPr lang="cs-CZ" sz="1600" u="sng" dirty="0">
                <a:latin typeface="Calibri"/>
                <a:cs typeface="Calibri"/>
              </a:rPr>
              <a:t>Metody ověření: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finanční analýza (výkaz zisků a ztrát, cash </a:t>
            </a:r>
            <a:r>
              <a:rPr lang="cs-CZ" sz="1600" dirty="0" err="1">
                <a:latin typeface="Calibri"/>
                <a:cs typeface="Calibri"/>
              </a:rPr>
              <a:t>flow</a:t>
            </a:r>
            <a:r>
              <a:rPr lang="cs-CZ" sz="1600" dirty="0">
                <a:latin typeface="Calibri"/>
                <a:cs typeface="Calibri"/>
              </a:rPr>
              <a:t> analýza) podniku, analýza poměrových ukazatelů (zadluženost, rentabilita, platební schopnost);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analýza a odhad finanční nákladovosti expanze na trhy uvedených třech států;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komparace finanční analýzy a zdraví podniku s nákladovostí expanze.</a:t>
            </a:r>
          </a:p>
          <a:p>
            <a:pPr marL="68580" indent="0" algn="just">
              <a:buNone/>
            </a:pPr>
            <a:endParaRPr lang="cs-CZ" sz="1600" b="1" dirty="0" smtClean="0">
              <a:latin typeface="Calibri"/>
              <a:cs typeface="Calibri"/>
            </a:endParaRPr>
          </a:p>
          <a:p>
            <a:pPr marL="68580" indent="0" algn="just">
              <a:buNone/>
            </a:pPr>
            <a:r>
              <a:rPr lang="cs-CZ" sz="1600" b="1" dirty="0" smtClean="0">
                <a:latin typeface="Calibri"/>
                <a:cs typeface="Calibri"/>
              </a:rPr>
              <a:t>Dílčí </a:t>
            </a:r>
            <a:r>
              <a:rPr lang="cs-CZ" sz="1600" b="1" dirty="0">
                <a:latin typeface="Calibri"/>
                <a:cs typeface="Calibri"/>
              </a:rPr>
              <a:t>hypotéza H4: </a:t>
            </a:r>
            <a:r>
              <a:rPr lang="cs-CZ" sz="1600" dirty="0">
                <a:latin typeface="Calibri"/>
                <a:cs typeface="Calibri"/>
              </a:rPr>
              <a:t>Průnik na první </a:t>
            </a:r>
            <a:r>
              <a:rPr lang="cs-CZ" sz="1600" dirty="0" smtClean="0">
                <a:latin typeface="Calibri"/>
                <a:cs typeface="Calibri"/>
              </a:rPr>
              <a:t>ze tří řešených zahraničních trhů lze </a:t>
            </a:r>
            <a:r>
              <a:rPr lang="cs-CZ" sz="1600" dirty="0">
                <a:latin typeface="Calibri"/>
                <a:cs typeface="Calibri"/>
              </a:rPr>
              <a:t>realizovat do šesti měsíců od případného rozhodnutí vedení podniku o expanzi.</a:t>
            </a:r>
          </a:p>
          <a:p>
            <a:pPr marL="68580" indent="0" algn="just">
              <a:buNone/>
            </a:pPr>
            <a:r>
              <a:rPr lang="cs-CZ" sz="1600" u="sng" dirty="0">
                <a:latin typeface="Calibri"/>
                <a:cs typeface="Calibri"/>
              </a:rPr>
              <a:t>Metody ověření: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finanční analýza, analýza vnitřních zdrojů </a:t>
            </a:r>
            <a:r>
              <a:rPr lang="cs-CZ" sz="1600" dirty="0" smtClean="0">
                <a:latin typeface="Calibri"/>
                <a:cs typeface="Calibri"/>
              </a:rPr>
              <a:t>podniku, SWTO analýza;</a:t>
            </a:r>
            <a:endParaRPr lang="cs-CZ" sz="1600" dirty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sběr a analýza informací o </a:t>
            </a:r>
            <a:r>
              <a:rPr lang="cs-CZ" sz="1600" dirty="0" smtClean="0">
                <a:latin typeface="Calibri"/>
                <a:cs typeface="Calibri"/>
              </a:rPr>
              <a:t>možnostech a podmínkách vstupu na dané zahraniční trhy;</a:t>
            </a:r>
            <a:endParaRPr lang="cs-CZ" sz="1600" dirty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cs-CZ" sz="1600" dirty="0" smtClean="0">
                <a:latin typeface="Calibri"/>
                <a:cs typeface="Calibri"/>
              </a:rPr>
              <a:t>indukce pro </a:t>
            </a:r>
            <a:r>
              <a:rPr lang="cs-CZ" sz="1600" dirty="0">
                <a:latin typeface="Calibri"/>
                <a:cs typeface="Calibri"/>
              </a:rPr>
              <a:t>stanovení strategie postupu a harmonogramu expanze.</a:t>
            </a:r>
          </a:p>
          <a:p>
            <a:pPr marL="68580" indent="0" algn="just">
              <a:buNone/>
            </a:pPr>
            <a:endParaRPr lang="cs-CZ" sz="1400" b="1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0101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8</a:t>
            </a:fld>
            <a:endParaRPr kumimoji="0"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33677" y="1517976"/>
            <a:ext cx="8224373" cy="494116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cs-CZ" sz="1400" b="1" dirty="0" smtClean="0">
              <a:latin typeface="Calibri"/>
              <a:cs typeface="Calibri"/>
            </a:endParaRPr>
          </a:p>
          <a:p>
            <a:pPr marL="68580" indent="0" algn="just">
              <a:buNone/>
            </a:pPr>
            <a:r>
              <a:rPr lang="cs-CZ" sz="1600" b="1" dirty="0" smtClean="0">
                <a:latin typeface="Calibri"/>
                <a:cs typeface="Calibri"/>
              </a:rPr>
              <a:t>Dílčí </a:t>
            </a:r>
            <a:r>
              <a:rPr lang="cs-CZ" sz="1600" b="1" dirty="0">
                <a:latin typeface="Calibri"/>
                <a:cs typeface="Calibri"/>
              </a:rPr>
              <a:t>hypotéza H5: </a:t>
            </a:r>
            <a:r>
              <a:rPr lang="cs-CZ" sz="1600" dirty="0" smtClean="0">
                <a:latin typeface="Calibri"/>
                <a:cs typeface="Calibri"/>
              </a:rPr>
              <a:t>Více jak 90% uživatelů internetu v Bulharsku, Rumunsku nebo Ukrajině již někdy nakoupilo jakékoliv zboží na internetu. </a:t>
            </a:r>
            <a:r>
              <a:rPr lang="cs-CZ" sz="1600" dirty="0">
                <a:latin typeface="Calibri"/>
                <a:cs typeface="Calibri"/>
              </a:rPr>
              <a:t>Typickým </a:t>
            </a:r>
            <a:r>
              <a:rPr lang="cs-CZ" sz="1600" dirty="0" smtClean="0">
                <a:latin typeface="Calibri"/>
                <a:cs typeface="Calibri"/>
              </a:rPr>
              <a:t>zákazníkem e</a:t>
            </a:r>
            <a:r>
              <a:rPr lang="cs-CZ" sz="1600" dirty="0">
                <a:latin typeface="Calibri"/>
                <a:cs typeface="Calibri"/>
              </a:rPr>
              <a:t>-</a:t>
            </a:r>
            <a:r>
              <a:rPr lang="cs-CZ" sz="1600" dirty="0" err="1">
                <a:latin typeface="Calibri"/>
                <a:cs typeface="Calibri"/>
              </a:rPr>
              <a:t>shopu</a:t>
            </a:r>
            <a:r>
              <a:rPr lang="cs-CZ" sz="1600" dirty="0">
                <a:latin typeface="Calibri"/>
                <a:cs typeface="Calibri"/>
              </a:rPr>
              <a:t> spodního prádla </a:t>
            </a:r>
            <a:r>
              <a:rPr lang="cs-CZ" sz="1600" dirty="0" smtClean="0">
                <a:latin typeface="Calibri"/>
                <a:cs typeface="Calibri"/>
              </a:rPr>
              <a:t>v těchto zemích pak je, stejně jako v ČR, žena </a:t>
            </a:r>
            <a:r>
              <a:rPr lang="cs-CZ" sz="1600" dirty="0">
                <a:latin typeface="Calibri"/>
                <a:cs typeface="Calibri"/>
              </a:rPr>
              <a:t>mírně nadprůměrných příjmů ve věku 30 -39 let.</a:t>
            </a:r>
          </a:p>
          <a:p>
            <a:pPr marL="68580" indent="0" algn="just">
              <a:buNone/>
            </a:pPr>
            <a:r>
              <a:rPr lang="cs-CZ" sz="1600" u="sng" dirty="0">
                <a:latin typeface="Calibri"/>
                <a:cs typeface="Calibri"/>
              </a:rPr>
              <a:t>Metody ověření:</a:t>
            </a:r>
          </a:p>
          <a:p>
            <a:pPr marL="349250" indent="-273050" algn="just">
              <a:buFont typeface="Wingdings" charset="2"/>
              <a:buChar char="§"/>
            </a:pPr>
            <a:r>
              <a:rPr lang="cs-CZ" sz="1600" dirty="0" smtClean="0">
                <a:latin typeface="Calibri"/>
                <a:cs typeface="Calibri"/>
              </a:rPr>
              <a:t>zákaznické </a:t>
            </a:r>
            <a:r>
              <a:rPr lang="cs-CZ" sz="1600" dirty="0">
                <a:latin typeface="Calibri"/>
                <a:cs typeface="Calibri"/>
              </a:rPr>
              <a:t>šetření realizované formou dotazníkového šetření;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o</a:t>
            </a:r>
            <a:r>
              <a:rPr lang="cs-CZ" sz="1600" dirty="0" smtClean="0">
                <a:latin typeface="Calibri"/>
                <a:cs typeface="Calibri"/>
              </a:rPr>
              <a:t>n-line dotazník </a:t>
            </a:r>
            <a:r>
              <a:rPr lang="cs-CZ" sz="1600" dirty="0">
                <a:latin typeface="Calibri"/>
                <a:cs typeface="Calibri"/>
              </a:rPr>
              <a:t>s uzavřenými, </a:t>
            </a:r>
            <a:r>
              <a:rPr lang="cs-CZ" sz="1600" dirty="0" err="1">
                <a:latin typeface="Calibri"/>
                <a:cs typeface="Calibri"/>
              </a:rPr>
              <a:t>polouzavřenými</a:t>
            </a:r>
            <a:r>
              <a:rPr lang="cs-CZ" sz="1600" dirty="0">
                <a:latin typeface="Calibri"/>
                <a:cs typeface="Calibri"/>
              </a:rPr>
              <a:t>, ale i otevřenými otázkami;</a:t>
            </a:r>
          </a:p>
          <a:p>
            <a:pPr algn="just">
              <a:buFont typeface="Wingdings" charset="2"/>
              <a:buChar char="§"/>
            </a:pPr>
            <a:r>
              <a:rPr lang="cs-CZ" sz="1600" dirty="0" smtClean="0">
                <a:latin typeface="Calibri"/>
                <a:cs typeface="Calibri"/>
              </a:rPr>
              <a:t>šetření </a:t>
            </a:r>
            <a:r>
              <a:rPr lang="cs-CZ" sz="1600" dirty="0">
                <a:latin typeface="Calibri"/>
                <a:cs typeface="Calibri"/>
              </a:rPr>
              <a:t>formou ankety realizované v ČR, Bulharsku, Rumunsku a na </a:t>
            </a:r>
            <a:r>
              <a:rPr lang="cs-CZ" sz="1600" dirty="0" smtClean="0">
                <a:latin typeface="Calibri"/>
                <a:cs typeface="Calibri"/>
              </a:rPr>
              <a:t>Ukrajině;</a:t>
            </a:r>
            <a:endParaRPr lang="cs-CZ" sz="1600" dirty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cs-CZ" sz="1600" dirty="0" smtClean="0">
                <a:latin typeface="Calibri"/>
                <a:cs typeface="Calibri"/>
              </a:rPr>
              <a:t>komparace </a:t>
            </a:r>
            <a:r>
              <a:rPr lang="cs-CZ" sz="1600" dirty="0">
                <a:latin typeface="Calibri"/>
                <a:cs typeface="Calibri"/>
              </a:rPr>
              <a:t>výsledků </a:t>
            </a:r>
            <a:r>
              <a:rPr lang="cs-CZ" sz="1600" dirty="0" smtClean="0">
                <a:latin typeface="Calibri"/>
                <a:cs typeface="Calibri"/>
              </a:rPr>
              <a:t>šetření v ČR a zahraničí.</a:t>
            </a:r>
          </a:p>
          <a:p>
            <a:pPr marL="68580" indent="0" algn="just">
              <a:buNone/>
            </a:pPr>
            <a:endParaRPr lang="cs-CZ" sz="1600" dirty="0">
              <a:latin typeface="Calibri"/>
              <a:cs typeface="Calibri"/>
            </a:endParaRPr>
          </a:p>
          <a:p>
            <a:pPr marL="68580" indent="0" algn="just">
              <a:buNone/>
            </a:pPr>
            <a:r>
              <a:rPr lang="cs-CZ" sz="1600" b="1" dirty="0">
                <a:latin typeface="Calibri"/>
                <a:cs typeface="Calibri"/>
              </a:rPr>
              <a:t>Dílčí hypotéza H6</a:t>
            </a:r>
            <a:r>
              <a:rPr lang="cs-CZ" sz="1600" dirty="0">
                <a:latin typeface="Calibri"/>
                <a:cs typeface="Calibri"/>
              </a:rPr>
              <a:t>: Pokud by obyvatelé Bulharska, Rumunska a Ukrajiny měli informaci o existenci nového spolehlivého a ověřeného e-</a:t>
            </a:r>
            <a:r>
              <a:rPr lang="cs-CZ" sz="1600" dirty="0" err="1">
                <a:latin typeface="Calibri"/>
                <a:cs typeface="Calibri"/>
              </a:rPr>
              <a:t>shopu</a:t>
            </a:r>
            <a:r>
              <a:rPr lang="cs-CZ" sz="1600" dirty="0">
                <a:latin typeface="Calibri"/>
                <a:cs typeface="Calibri"/>
              </a:rPr>
              <a:t> se spodním prádlem, který nabízí kvalitní značkové zboží za výhodné ceny, nadpoloviční většina z nich by takový e-</a:t>
            </a:r>
            <a:r>
              <a:rPr lang="cs-CZ" sz="1600" dirty="0" err="1">
                <a:latin typeface="Calibri"/>
                <a:cs typeface="Calibri"/>
              </a:rPr>
              <a:t>shop</a:t>
            </a:r>
            <a:r>
              <a:rPr lang="cs-CZ" sz="1600" dirty="0">
                <a:latin typeface="Calibri"/>
                <a:cs typeface="Calibri"/>
              </a:rPr>
              <a:t> se spodním prádlem spíše navštívila.</a:t>
            </a:r>
          </a:p>
          <a:p>
            <a:pPr marL="68580" indent="0" algn="just">
              <a:buNone/>
            </a:pPr>
            <a:r>
              <a:rPr lang="cs-CZ" sz="1600" u="sng" dirty="0">
                <a:latin typeface="Calibri"/>
                <a:cs typeface="Calibri"/>
              </a:rPr>
              <a:t>Metody ověření:</a:t>
            </a:r>
          </a:p>
          <a:p>
            <a:pPr algn="just">
              <a:buFont typeface="Wingdings" charset="2"/>
              <a:buChar char="§"/>
            </a:pPr>
            <a:r>
              <a:rPr lang="cs-CZ" sz="1600" dirty="0">
                <a:latin typeface="Calibri"/>
                <a:cs typeface="Calibri"/>
              </a:rPr>
              <a:t>zákaznické šetření v uvedených destinacích a za uvedených podmínek.</a:t>
            </a:r>
          </a:p>
          <a:p>
            <a:pPr marL="68580" indent="0" algn="just">
              <a:buNone/>
            </a:pPr>
            <a:endParaRPr lang="cs-CZ" sz="1400" b="1" dirty="0" smtClean="0">
              <a:latin typeface="Calibri"/>
              <a:cs typeface="Calibri"/>
            </a:endParaRPr>
          </a:p>
          <a:p>
            <a:pPr marL="68580" indent="0">
              <a:buNone/>
            </a:pPr>
            <a:endParaRPr lang="en-US" sz="1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80142" y="387239"/>
            <a:ext cx="8177908" cy="1130737"/>
          </a:xfrm>
        </p:spPr>
        <p:txBody>
          <a:bodyPr>
            <a:normAutofit/>
          </a:bodyPr>
          <a:lstStyle/>
          <a:p>
            <a:pPr marL="68580" lvl="0">
              <a:spcBef>
                <a:spcPct val="20000"/>
              </a:spcBef>
            </a:pPr>
            <a:r>
              <a:rPr lang="cs-CZ" sz="2400" b="1" u="sng" dirty="0" smtClean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Hlavní </a:t>
            </a:r>
            <a:r>
              <a:rPr lang="cs-CZ" sz="2400" b="1" u="sng" dirty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hypotéza H</a:t>
            </a:r>
            <a:r>
              <a:rPr lang="cs-CZ" sz="2400" b="1" dirty="0">
                <a:solidFill>
                  <a:srgbClr val="CAF278">
                    <a:lumMod val="50000"/>
                  </a:srgbClr>
                </a:solidFill>
                <a:latin typeface="Calibri"/>
                <a:ea typeface="+mn-ea"/>
                <a:cs typeface="Calibri"/>
              </a:rPr>
              <a:t>: Mezi doporučené rozvojové strategie lze zařadit i expanzi na zahraniční trhy.</a:t>
            </a:r>
            <a:endParaRPr lang="cs-CZ" sz="2400" dirty="0">
              <a:solidFill>
                <a:srgbClr val="3E3D2D"/>
              </a:solidFill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195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632" y="356260"/>
            <a:ext cx="8162418" cy="6133863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endParaRPr lang="cs-CZ" u="sng" dirty="0" smtClean="0">
              <a:latin typeface="Calibri"/>
              <a:cs typeface="Calibri"/>
            </a:endParaRPr>
          </a:p>
          <a:p>
            <a:pPr marL="68580" indent="0">
              <a:buNone/>
            </a:pPr>
            <a:r>
              <a:rPr lang="cs-CZ" u="sng" dirty="0" smtClean="0">
                <a:latin typeface="Calibri"/>
                <a:cs typeface="Calibri"/>
              </a:rPr>
              <a:t>Rozšířený přehled literatury:</a:t>
            </a:r>
          </a:p>
          <a:p>
            <a:pPr marL="68580" indent="0" algn="just">
              <a:buNone/>
            </a:pPr>
            <a:endParaRPr lang="cs-CZ" u="sng" dirty="0" smtClean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DEDOUCHOVÁ, M. </a:t>
            </a:r>
            <a:r>
              <a:rPr lang="cs-CZ" sz="1400" i="1" dirty="0" smtClean="0">
                <a:latin typeface="Calibri"/>
                <a:cs typeface="Calibri"/>
              </a:rPr>
              <a:t>Strategie podniku</a:t>
            </a:r>
            <a:r>
              <a:rPr lang="cs-CZ" sz="1400" dirty="0" smtClean="0">
                <a:latin typeface="Calibri"/>
                <a:cs typeface="Calibri"/>
              </a:rPr>
              <a:t>. 1. vyd. Praha: </a:t>
            </a:r>
            <a:r>
              <a:rPr lang="cs-CZ" sz="1400" dirty="0" err="1" smtClean="0">
                <a:latin typeface="Calibri"/>
                <a:cs typeface="Calibri"/>
              </a:rPr>
              <a:t>C.H.Beck</a:t>
            </a:r>
            <a:r>
              <a:rPr lang="cs-CZ" sz="1400" dirty="0" smtClean="0">
                <a:latin typeface="Calibri"/>
                <a:cs typeface="Calibri"/>
              </a:rPr>
              <a:t>, 2001. 256s. ISBN 80-7179-603-4</a:t>
            </a:r>
          </a:p>
          <a:p>
            <a:pPr algn="just">
              <a:buFont typeface="Wingdings" charset="2"/>
              <a:buChar char="§"/>
            </a:pPr>
            <a:r>
              <a:rPr lang="cs-CZ" sz="1400" dirty="0">
                <a:latin typeface="Calibri"/>
                <a:cs typeface="Calibri"/>
              </a:rPr>
              <a:t>HRŮZOVÁ, H. </a:t>
            </a:r>
            <a:r>
              <a:rPr lang="cs-CZ" sz="1400" i="1" dirty="0">
                <a:latin typeface="Calibri"/>
                <a:cs typeface="Calibri"/>
              </a:rPr>
              <a:t>Manažerské rozhodování. </a:t>
            </a:r>
            <a:r>
              <a:rPr lang="cs-CZ" sz="1400" dirty="0">
                <a:latin typeface="Calibri"/>
                <a:cs typeface="Calibri"/>
              </a:rPr>
              <a:t>1. vyd. Praha: Vysoká škola ekonomie a managementu, 2007. 230s. ISBN 978-80-86730-12-</a:t>
            </a:r>
            <a:r>
              <a:rPr lang="cs-CZ" sz="1400" dirty="0" smtClean="0">
                <a:latin typeface="Calibri"/>
                <a:cs typeface="Calibri"/>
              </a:rPr>
              <a:t>7</a:t>
            </a:r>
            <a:endParaRPr lang="cs-CZ" sz="1400" dirty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KISLINGEROVÁ, E., et al.</a:t>
            </a:r>
            <a:r>
              <a:rPr lang="cs-CZ" sz="1400" dirty="0">
                <a:latin typeface="Calibri"/>
                <a:cs typeface="Calibri"/>
              </a:rPr>
              <a:t>, </a:t>
            </a:r>
            <a:r>
              <a:rPr lang="cs-CZ" sz="1400" i="1" dirty="0">
                <a:latin typeface="Calibri"/>
                <a:cs typeface="Calibri"/>
              </a:rPr>
              <a:t>Nová ekonomika : nové příležitosti?.</a:t>
            </a:r>
            <a:r>
              <a:rPr lang="cs-CZ" sz="1400" dirty="0">
                <a:latin typeface="Calibri"/>
                <a:cs typeface="Calibri"/>
              </a:rPr>
              <a:t> Praha: C.H. Beck, 2011. </a:t>
            </a:r>
            <a:r>
              <a:rPr lang="cs-CZ" sz="1400" dirty="0" smtClean="0">
                <a:latin typeface="Calibri"/>
                <a:cs typeface="Calibri"/>
              </a:rPr>
              <a:t>322s. ISBN </a:t>
            </a:r>
            <a:r>
              <a:rPr lang="cs-CZ" sz="1400" dirty="0">
                <a:latin typeface="Calibri"/>
                <a:cs typeface="Calibri"/>
              </a:rPr>
              <a:t>978-80-7400-403-</a:t>
            </a:r>
            <a:r>
              <a:rPr lang="cs-CZ" sz="1400" dirty="0" smtClean="0">
                <a:latin typeface="Calibri"/>
                <a:cs typeface="Calibri"/>
              </a:rPr>
              <a:t>2</a:t>
            </a: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KOVÁŘ, F. </a:t>
            </a:r>
            <a:r>
              <a:rPr lang="cs-CZ" sz="1400" i="1" dirty="0" smtClean="0">
                <a:latin typeface="Calibri"/>
                <a:cs typeface="Calibri"/>
              </a:rPr>
              <a:t>Strategický management</a:t>
            </a:r>
            <a:r>
              <a:rPr lang="cs-CZ" sz="1400" dirty="0" smtClean="0">
                <a:latin typeface="Calibri"/>
                <a:cs typeface="Calibri"/>
              </a:rPr>
              <a:t>. 1. vyd. Praha: Vysoká škola ekonomie a managementu, 2008. 206s. ISBN 978-80-86730-33-2</a:t>
            </a:r>
          </a:p>
          <a:p>
            <a:pPr algn="just">
              <a:buFont typeface="Wingdings" charset="2"/>
              <a:buChar char="§"/>
            </a:pPr>
            <a:r>
              <a:rPr lang="cs-CZ" sz="1400" dirty="0">
                <a:latin typeface="Calibri"/>
                <a:cs typeface="Calibri"/>
              </a:rPr>
              <a:t>PORTER, E. M. </a:t>
            </a:r>
            <a:r>
              <a:rPr lang="cs-CZ" sz="1400" i="1" dirty="0">
                <a:latin typeface="Calibri"/>
                <a:cs typeface="Calibri"/>
              </a:rPr>
              <a:t>On </a:t>
            </a:r>
            <a:r>
              <a:rPr lang="cs-CZ" sz="1400" i="1" dirty="0" err="1">
                <a:latin typeface="Calibri"/>
                <a:cs typeface="Calibri"/>
              </a:rPr>
              <a:t>Competition</a:t>
            </a:r>
            <a:r>
              <a:rPr lang="cs-CZ" sz="1400" dirty="0">
                <a:latin typeface="Calibri"/>
                <a:cs typeface="Calibri"/>
              </a:rPr>
              <a:t>. </a:t>
            </a:r>
            <a:r>
              <a:rPr lang="cs-CZ" sz="1400" dirty="0" smtClean="0">
                <a:latin typeface="Calibri"/>
                <a:cs typeface="Calibri"/>
              </a:rPr>
              <a:t>1st </a:t>
            </a:r>
            <a:r>
              <a:rPr lang="cs-CZ" sz="1400" dirty="0" err="1">
                <a:latin typeface="Calibri"/>
                <a:cs typeface="Calibri"/>
              </a:rPr>
              <a:t>ed</a:t>
            </a:r>
            <a:r>
              <a:rPr lang="cs-CZ" sz="1400" dirty="0">
                <a:latin typeface="Calibri"/>
                <a:cs typeface="Calibri"/>
              </a:rPr>
              <a:t>. Boston: Harvard Business </a:t>
            </a:r>
            <a:r>
              <a:rPr lang="cs-CZ" sz="1400" dirty="0" err="1">
                <a:latin typeface="Calibri"/>
                <a:cs typeface="Calibri"/>
              </a:rPr>
              <a:t>School</a:t>
            </a:r>
            <a:r>
              <a:rPr lang="cs-CZ" sz="1400" dirty="0">
                <a:latin typeface="Calibri"/>
                <a:cs typeface="Calibri"/>
              </a:rPr>
              <a:t> </a:t>
            </a:r>
            <a:r>
              <a:rPr lang="cs-CZ" sz="1400" dirty="0" err="1">
                <a:latin typeface="Calibri"/>
                <a:cs typeface="Calibri"/>
              </a:rPr>
              <a:t>Publishing</a:t>
            </a:r>
            <a:r>
              <a:rPr lang="cs-CZ" sz="1400" dirty="0">
                <a:latin typeface="Calibri"/>
                <a:cs typeface="Calibri"/>
              </a:rPr>
              <a:t> </a:t>
            </a:r>
            <a:r>
              <a:rPr lang="cs-CZ" sz="1400" dirty="0" err="1">
                <a:latin typeface="Calibri"/>
                <a:cs typeface="Calibri"/>
              </a:rPr>
              <a:t>Corporation</a:t>
            </a:r>
            <a:r>
              <a:rPr lang="cs-CZ" sz="1400" dirty="0">
                <a:latin typeface="Calibri"/>
                <a:cs typeface="Calibri"/>
              </a:rPr>
              <a:t>, 2008. ISBN 978-1-4221-2696-</a:t>
            </a:r>
            <a:r>
              <a:rPr lang="cs-CZ" sz="1400" dirty="0" smtClean="0">
                <a:latin typeface="Calibri"/>
                <a:cs typeface="Calibri"/>
              </a:rPr>
              <a:t>7</a:t>
            </a: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SIMON, H</a:t>
            </a:r>
            <a:r>
              <a:rPr lang="cs-CZ" sz="1400" i="1" dirty="0" smtClean="0">
                <a:latin typeface="Calibri"/>
                <a:cs typeface="Calibri"/>
              </a:rPr>
              <a:t>. Skrytí šampióni 21. století. 1. vyd. Praha: Management </a:t>
            </a:r>
            <a:r>
              <a:rPr lang="cs-CZ" sz="1400" i="1" dirty="0" err="1" smtClean="0">
                <a:latin typeface="Calibri"/>
                <a:cs typeface="Calibri"/>
              </a:rPr>
              <a:t>Press</a:t>
            </a:r>
            <a:r>
              <a:rPr lang="cs-CZ" sz="1400" i="1" dirty="0" smtClean="0">
                <a:latin typeface="Calibri"/>
                <a:cs typeface="Calibri"/>
              </a:rPr>
              <a:t>. 2010. 383s. ISBN 978-80-7261-225-3</a:t>
            </a: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SOUČEK, Z. </a:t>
            </a:r>
            <a:r>
              <a:rPr lang="cs-CZ" sz="1400" i="1" dirty="0" smtClean="0">
                <a:latin typeface="Calibri"/>
                <a:cs typeface="Calibri"/>
              </a:rPr>
              <a:t>Firma 21. století: </a:t>
            </a:r>
            <a:r>
              <a:rPr lang="cs-CZ" sz="1400" i="1" dirty="0" err="1" smtClean="0">
                <a:latin typeface="Calibri"/>
                <a:cs typeface="Calibri"/>
              </a:rPr>
              <a:t>Předstihneme</a:t>
            </a:r>
            <a:r>
              <a:rPr lang="cs-CZ" sz="1400" i="1" dirty="0" smtClean="0">
                <a:latin typeface="Calibri"/>
                <a:cs typeface="Calibri"/>
              </a:rPr>
              <a:t> nejlepší!!! </a:t>
            </a:r>
            <a:r>
              <a:rPr lang="cs-CZ" sz="1400" dirty="0" smtClean="0">
                <a:latin typeface="Calibri"/>
                <a:cs typeface="Calibri"/>
              </a:rPr>
              <a:t>Praha:</a:t>
            </a:r>
            <a:r>
              <a:rPr lang="en-US" sz="1400" dirty="0" smtClean="0">
                <a:latin typeface="Calibri"/>
                <a:cs typeface="Calibri"/>
              </a:rPr>
              <a:t>Professional Publishing</a:t>
            </a:r>
            <a:r>
              <a:rPr lang="en-US" sz="1400" dirty="0">
                <a:latin typeface="Calibri"/>
                <a:cs typeface="Calibri"/>
              </a:rPr>
              <a:t>, 2005. 258 s. ISBN 80-86419-88-6. </a:t>
            </a:r>
            <a:endParaRPr lang="en-US" sz="1400" dirty="0" smtClean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ea typeface="ＭＳ 明朝"/>
                <a:cs typeface="Calibri"/>
              </a:rPr>
              <a:t>SOUČEK</a:t>
            </a:r>
            <a:r>
              <a:rPr lang="cs-CZ" sz="1400" dirty="0">
                <a:latin typeface="Calibri"/>
                <a:ea typeface="ＭＳ 明朝"/>
                <a:cs typeface="Calibri"/>
              </a:rPr>
              <a:t>, Z. </a:t>
            </a:r>
            <a:r>
              <a:rPr lang="cs-CZ" sz="1400" i="1" dirty="0" smtClean="0">
                <a:latin typeface="Calibri"/>
                <a:ea typeface="ＭＳ 明朝"/>
                <a:cs typeface="Calibri"/>
              </a:rPr>
              <a:t>Úspěšné zavádění </a:t>
            </a:r>
            <a:r>
              <a:rPr lang="cs-CZ" sz="1400" i="1" dirty="0">
                <a:latin typeface="Calibri"/>
                <a:ea typeface="ＭＳ 明朝"/>
                <a:cs typeface="Calibri"/>
              </a:rPr>
              <a:t>strategického </a:t>
            </a:r>
            <a:r>
              <a:rPr lang="cs-CZ" sz="1400" dirty="0">
                <a:latin typeface="Calibri"/>
                <a:ea typeface="ＭＳ 明朝"/>
                <a:cs typeface="Calibri"/>
              </a:rPr>
              <a:t>řízení </a:t>
            </a:r>
            <a:r>
              <a:rPr lang="cs-CZ" sz="1400" i="1" dirty="0">
                <a:latin typeface="Calibri"/>
                <a:ea typeface="ＭＳ 明朝"/>
                <a:cs typeface="Calibri"/>
              </a:rPr>
              <a:t>firmy. </a:t>
            </a:r>
            <a:r>
              <a:rPr lang="cs-CZ" sz="1400" dirty="0">
                <a:latin typeface="Calibri"/>
                <a:ea typeface="ＭＳ 明朝"/>
                <a:cs typeface="Calibri"/>
              </a:rPr>
              <a:t>1. vyd. Praha: Professional </a:t>
            </a:r>
            <a:r>
              <a:rPr lang="cs-CZ" sz="1400" dirty="0" err="1">
                <a:latin typeface="Calibri"/>
                <a:ea typeface="ＭＳ 明朝"/>
                <a:cs typeface="Calibri"/>
              </a:rPr>
              <a:t>Publishing</a:t>
            </a:r>
            <a:r>
              <a:rPr lang="cs-CZ" sz="1400" dirty="0">
                <a:latin typeface="Calibri"/>
                <a:ea typeface="ＭＳ 明朝"/>
                <a:cs typeface="Calibri"/>
              </a:rPr>
              <a:t>, 2003. 213 s. ISBN 80-86419-47-9. str. 9</a:t>
            </a:r>
            <a:r>
              <a:rPr lang="en-US" sz="1400" dirty="0">
                <a:latin typeface="Calibri"/>
                <a:cs typeface="Calibri"/>
              </a:rPr>
              <a:t> </a:t>
            </a:r>
            <a:endParaRPr lang="cs-CZ" sz="1400" dirty="0" smtClean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ŠTRSCH, P. </a:t>
            </a:r>
            <a:r>
              <a:rPr lang="cs-CZ" sz="1400" i="1" dirty="0" smtClean="0">
                <a:latin typeface="Calibri"/>
                <a:cs typeface="Calibri"/>
              </a:rPr>
              <a:t>Principy managementu</a:t>
            </a:r>
            <a:r>
              <a:rPr lang="cs-CZ" sz="1400" dirty="0" smtClean="0">
                <a:latin typeface="Calibri"/>
                <a:cs typeface="Calibri"/>
              </a:rPr>
              <a:t>, 1.vyd. Praha: Vysoká škola ekonomie a managementu, 2007. 153s. ISBN  978-80-86730-23-3</a:t>
            </a: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VEBER</a:t>
            </a:r>
            <a:r>
              <a:rPr lang="cs-CZ" sz="1400" dirty="0">
                <a:latin typeface="Calibri"/>
                <a:cs typeface="Calibri"/>
              </a:rPr>
              <a:t>, J., </a:t>
            </a:r>
            <a:r>
              <a:rPr lang="cs-CZ" sz="1400" dirty="0" smtClean="0">
                <a:latin typeface="Calibri"/>
                <a:cs typeface="Calibri"/>
              </a:rPr>
              <a:t>et al., </a:t>
            </a:r>
            <a:r>
              <a:rPr lang="cs-CZ" sz="1400" i="1" dirty="0" smtClean="0">
                <a:latin typeface="Calibri"/>
                <a:cs typeface="Calibri"/>
              </a:rPr>
              <a:t> </a:t>
            </a:r>
            <a:r>
              <a:rPr lang="cs-CZ" sz="1400" i="1" dirty="0">
                <a:latin typeface="Calibri"/>
                <a:cs typeface="Calibri"/>
              </a:rPr>
              <a:t>Management</a:t>
            </a:r>
            <a:r>
              <a:rPr lang="cs-CZ" sz="1400" dirty="0">
                <a:latin typeface="Calibri"/>
                <a:cs typeface="Calibri"/>
              </a:rPr>
              <a:t>. </a:t>
            </a:r>
            <a:r>
              <a:rPr lang="cs-CZ" sz="1400" dirty="0" smtClean="0">
                <a:latin typeface="Calibri"/>
                <a:cs typeface="Calibri"/>
              </a:rPr>
              <a:t>2. vyd. </a:t>
            </a:r>
            <a:r>
              <a:rPr lang="cs-CZ" sz="1400" dirty="0">
                <a:latin typeface="Calibri"/>
                <a:cs typeface="Calibri"/>
              </a:rPr>
              <a:t>Praha: MANAGEMENT PRESS, 2011</a:t>
            </a:r>
            <a:r>
              <a:rPr lang="cs-CZ" sz="1400" dirty="0" smtClean="0">
                <a:latin typeface="Calibri"/>
                <a:cs typeface="Calibri"/>
              </a:rPr>
              <a:t>. 710s. ISBN </a:t>
            </a:r>
            <a:r>
              <a:rPr lang="cs-CZ" sz="1400" dirty="0">
                <a:latin typeface="Calibri"/>
                <a:cs typeface="Calibri"/>
              </a:rPr>
              <a:t>978-80-7261-200-</a:t>
            </a:r>
            <a:r>
              <a:rPr lang="cs-CZ" sz="1400" dirty="0" smtClean="0">
                <a:latin typeface="Calibri"/>
                <a:cs typeface="Calibri"/>
              </a:rPr>
              <a:t>0</a:t>
            </a: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ZUZÁK R. </a:t>
            </a:r>
            <a:r>
              <a:rPr lang="cs-CZ" sz="1400" i="1" dirty="0">
                <a:latin typeface="Calibri"/>
                <a:cs typeface="Calibri"/>
              </a:rPr>
              <a:t>Strategické řízení podniku</a:t>
            </a:r>
            <a:r>
              <a:rPr lang="cs-CZ" sz="1400" dirty="0">
                <a:latin typeface="Calibri"/>
                <a:cs typeface="Calibri"/>
              </a:rPr>
              <a:t>, </a:t>
            </a:r>
            <a:r>
              <a:rPr lang="cs-CZ" sz="1400" dirty="0" smtClean="0">
                <a:latin typeface="Calibri"/>
                <a:cs typeface="Calibri"/>
              </a:rPr>
              <a:t>1. vyd. Praha</a:t>
            </a:r>
            <a:r>
              <a:rPr lang="cs-CZ" sz="1400" dirty="0">
                <a:latin typeface="Calibri"/>
                <a:cs typeface="Calibri"/>
              </a:rPr>
              <a:t>: </a:t>
            </a:r>
            <a:r>
              <a:rPr lang="cs-CZ" sz="1400" dirty="0" err="1">
                <a:latin typeface="Calibri"/>
                <a:cs typeface="Calibri"/>
              </a:rPr>
              <a:t>Grada</a:t>
            </a:r>
            <a:r>
              <a:rPr lang="cs-CZ" sz="1400" dirty="0">
                <a:latin typeface="Calibri"/>
                <a:cs typeface="Calibri"/>
              </a:rPr>
              <a:t> </a:t>
            </a:r>
            <a:r>
              <a:rPr lang="cs-CZ" sz="1400" dirty="0" err="1" smtClean="0">
                <a:latin typeface="Calibri"/>
                <a:cs typeface="Calibri"/>
              </a:rPr>
              <a:t>Publishing</a:t>
            </a:r>
            <a:r>
              <a:rPr lang="cs-CZ" sz="1400" dirty="0" smtClean="0">
                <a:latin typeface="Calibri"/>
                <a:cs typeface="Calibri"/>
              </a:rPr>
              <a:t>. 176s. 978</a:t>
            </a:r>
            <a:r>
              <a:rPr lang="cs-CZ" sz="1400" dirty="0">
                <a:latin typeface="Calibri"/>
                <a:cs typeface="Calibri"/>
              </a:rPr>
              <a:t>-80-247-4008-</a:t>
            </a:r>
            <a:r>
              <a:rPr lang="cs-CZ" sz="1400" dirty="0" smtClean="0">
                <a:latin typeface="Calibri"/>
                <a:cs typeface="Calibri"/>
              </a:rPr>
              <a:t>9</a:t>
            </a:r>
          </a:p>
          <a:p>
            <a:pPr algn="just">
              <a:buFont typeface="Wingdings" charset="2"/>
              <a:buChar char="§"/>
            </a:pPr>
            <a:r>
              <a:rPr lang="cs-CZ" sz="1400" dirty="0" smtClean="0">
                <a:latin typeface="Calibri"/>
                <a:cs typeface="Calibri"/>
              </a:rPr>
              <a:t>ZUZÁK, R. </a:t>
            </a:r>
            <a:r>
              <a:rPr lang="cs-CZ" sz="1400" i="1" dirty="0" smtClean="0">
                <a:latin typeface="Calibri"/>
                <a:cs typeface="Calibri"/>
              </a:rPr>
              <a:t>Strategické řízení pro obor Podnikání a administrativa</a:t>
            </a:r>
            <a:r>
              <a:rPr lang="cs-CZ" sz="1400" dirty="0" smtClean="0">
                <a:latin typeface="Calibri"/>
                <a:cs typeface="Calibri"/>
              </a:rPr>
              <a:t>. 1. vyd. Praha: Česká zemědělská univerzita v Praze, 2009. 172s. ISBN 978-80-213-1968-4. </a:t>
            </a:r>
          </a:p>
          <a:p>
            <a:pPr marL="68580" indent="0">
              <a:buNone/>
            </a:pPr>
            <a:endParaRPr lang="cs-CZ" u="sng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9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7319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1682</TotalTime>
  <Words>1014</Words>
  <Application>Microsoft Macintosh PowerPoint</Application>
  <PresentationFormat>On-screen Show (4:3)</PresentationFormat>
  <Paragraphs>119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Projekt diplomové práce</vt:lpstr>
      <vt:lpstr>PowerPoint Presentation</vt:lpstr>
      <vt:lpstr>PowerPoint Presentation</vt:lpstr>
      <vt:lpstr>Řešený problém a cíl práce</vt:lpstr>
      <vt:lpstr> Hlavní hypotéza H: Mezi doporučené rozvojové strategie lze zařadit i expanzi na zahraniční trhy.</vt:lpstr>
      <vt:lpstr>Hlavní hypotéza H: Mezi doporučené rozvojové strategie lze zařadit i expanzi na zahraniční trhy.</vt:lpstr>
      <vt:lpstr>Hlavní hypotéza H: Mezi doporučené rozvojové strategie lze zařadit i expanzi na zahraniční trhy.</vt:lpstr>
      <vt:lpstr>Hlavní hypotéza H: Mezi doporučené rozvojové strategie lze zařadit i expanzi na zahraniční trhy.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diplomové práce</dc:title>
  <dc:creator>Martin Sch</dc:creator>
  <cp:lastModifiedBy>Martin Sch</cp:lastModifiedBy>
  <cp:revision>117</cp:revision>
  <dcterms:created xsi:type="dcterms:W3CDTF">2012-10-16T13:29:34Z</dcterms:created>
  <dcterms:modified xsi:type="dcterms:W3CDTF">2012-10-18T16:57:11Z</dcterms:modified>
</cp:coreProperties>
</file>