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43"/>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6"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0" r:id="rId41"/>
    <p:sldId id="301" r:id="rId42"/>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Franklin Gothic Book"/>
        <a:ea typeface="+mn-ea"/>
        <a:cs typeface="Arial" pitchFamily="34" charset="0"/>
      </a:defRPr>
    </a:lvl1pPr>
    <a:lvl2pPr marL="457200" algn="l" rtl="0" fontAlgn="base">
      <a:spcBef>
        <a:spcPct val="0"/>
      </a:spcBef>
      <a:spcAft>
        <a:spcPct val="0"/>
      </a:spcAft>
      <a:defRPr kern="1200">
        <a:solidFill>
          <a:schemeClr val="tx1"/>
        </a:solidFill>
        <a:latin typeface="Franklin Gothic Book"/>
        <a:ea typeface="+mn-ea"/>
        <a:cs typeface="Arial" pitchFamily="34" charset="0"/>
      </a:defRPr>
    </a:lvl2pPr>
    <a:lvl3pPr marL="914400" algn="l" rtl="0" fontAlgn="base">
      <a:spcBef>
        <a:spcPct val="0"/>
      </a:spcBef>
      <a:spcAft>
        <a:spcPct val="0"/>
      </a:spcAft>
      <a:defRPr kern="1200">
        <a:solidFill>
          <a:schemeClr val="tx1"/>
        </a:solidFill>
        <a:latin typeface="Franklin Gothic Book"/>
        <a:ea typeface="+mn-ea"/>
        <a:cs typeface="Arial" pitchFamily="34" charset="0"/>
      </a:defRPr>
    </a:lvl3pPr>
    <a:lvl4pPr marL="1371600" algn="l" rtl="0" fontAlgn="base">
      <a:spcBef>
        <a:spcPct val="0"/>
      </a:spcBef>
      <a:spcAft>
        <a:spcPct val="0"/>
      </a:spcAft>
      <a:defRPr kern="1200">
        <a:solidFill>
          <a:schemeClr val="tx1"/>
        </a:solidFill>
        <a:latin typeface="Franklin Gothic Book"/>
        <a:ea typeface="+mn-ea"/>
        <a:cs typeface="Arial" pitchFamily="34" charset="0"/>
      </a:defRPr>
    </a:lvl4pPr>
    <a:lvl5pPr marL="1828800" algn="l" rtl="0" fontAlgn="base">
      <a:spcBef>
        <a:spcPct val="0"/>
      </a:spcBef>
      <a:spcAft>
        <a:spcPct val="0"/>
      </a:spcAft>
      <a:defRPr kern="1200">
        <a:solidFill>
          <a:schemeClr val="tx1"/>
        </a:solidFill>
        <a:latin typeface="Franklin Gothic Book"/>
        <a:ea typeface="+mn-ea"/>
        <a:cs typeface="Arial" pitchFamily="34" charset="0"/>
      </a:defRPr>
    </a:lvl5pPr>
    <a:lvl6pPr marL="2286000" algn="l" defTabSz="914400" rtl="0" eaLnBrk="1" latinLnBrk="0" hangingPunct="1">
      <a:defRPr kern="1200">
        <a:solidFill>
          <a:schemeClr val="tx1"/>
        </a:solidFill>
        <a:latin typeface="Franklin Gothic Book"/>
        <a:ea typeface="+mn-ea"/>
        <a:cs typeface="Arial" pitchFamily="34" charset="0"/>
      </a:defRPr>
    </a:lvl6pPr>
    <a:lvl7pPr marL="2743200" algn="l" defTabSz="914400" rtl="0" eaLnBrk="1" latinLnBrk="0" hangingPunct="1">
      <a:defRPr kern="1200">
        <a:solidFill>
          <a:schemeClr val="tx1"/>
        </a:solidFill>
        <a:latin typeface="Franklin Gothic Book"/>
        <a:ea typeface="+mn-ea"/>
        <a:cs typeface="Arial" pitchFamily="34" charset="0"/>
      </a:defRPr>
    </a:lvl7pPr>
    <a:lvl8pPr marL="3200400" algn="l" defTabSz="914400" rtl="0" eaLnBrk="1" latinLnBrk="0" hangingPunct="1">
      <a:defRPr kern="1200">
        <a:solidFill>
          <a:schemeClr val="tx1"/>
        </a:solidFill>
        <a:latin typeface="Franklin Gothic Book"/>
        <a:ea typeface="+mn-ea"/>
        <a:cs typeface="Arial" pitchFamily="34" charset="0"/>
      </a:defRPr>
    </a:lvl8pPr>
    <a:lvl9pPr marL="3657600" algn="l" defTabSz="914400" rtl="0" eaLnBrk="1" latinLnBrk="0" hangingPunct="1">
      <a:defRPr kern="1200">
        <a:solidFill>
          <a:schemeClr val="tx1"/>
        </a:solidFill>
        <a:latin typeface="Franklin Gothic Book"/>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29" autoAdjust="0"/>
  </p:normalViewPr>
  <p:slideViewPr>
    <p:cSldViewPr>
      <p:cViewPr varScale="1">
        <p:scale>
          <a:sx n="97" d="100"/>
          <a:sy n="97" d="100"/>
        </p:scale>
        <p:origin x="-114" y="-216"/>
      </p:cViewPr>
      <p:guideLst>
        <p:guide orient="horz" pos="2160"/>
        <p:guide pos="2880"/>
      </p:guideLst>
    </p:cSldViewPr>
  </p:slideViewPr>
  <p:outlineViewPr>
    <p:cViewPr>
      <p:scale>
        <a:sx n="33" d="100"/>
        <a:sy n="33" d="100"/>
      </p:scale>
      <p:origin x="48" y="31752"/>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272B761F-D50E-46BE-8717-7D07DA16F1FE}" type="datetimeFigureOut">
              <a:rPr lang="cs-CZ"/>
              <a:pPr>
                <a:defRPr/>
              </a:pPr>
              <a:t>28.5.2014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noProof="0" smtClean="0"/>
              <a:t>Kliknutím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8A3599F6-314A-4784-A8D1-9873C78FE7B0}"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3B9880-81DA-4308-9C34-CC4D8B6C7A4B}" type="slidenum">
              <a:rPr lang="cs-CZ" altLang="cs-CZ">
                <a:latin typeface="Arial" pitchFamily="34" charset="0"/>
              </a:rPr>
              <a:pPr fontAlgn="base">
                <a:spcBef>
                  <a:spcPct val="0"/>
                </a:spcBef>
                <a:spcAft>
                  <a:spcPct val="0"/>
                </a:spcAft>
              </a:pPr>
              <a:t>2</a:t>
            </a:fld>
            <a:endParaRPr lang="cs-CZ" altLang="cs-CZ">
              <a:latin typeface="Arial" pitchFamily="34" charset="0"/>
            </a:endParaRPr>
          </a:p>
        </p:txBody>
      </p:sp>
      <p:sp>
        <p:nvSpPr>
          <p:cNvPr id="53251" name="Rectangle 2"/>
          <p:cNvSpPr>
            <a:spLocks noRot="1" noChangeArrowheads="1" noTextEdit="1"/>
          </p:cNvSpPr>
          <p:nvPr>
            <p:ph type="sldImg"/>
          </p:nvPr>
        </p:nvSpPr>
        <p:spPr bwMode="auto">
          <a:noFill/>
          <a:ln>
            <a:solidFill>
              <a:srgbClr val="000000"/>
            </a:solidFill>
            <a:miter lim="800000"/>
            <a:headEnd/>
            <a:tailEnd/>
          </a:ln>
        </p:spPr>
      </p:sp>
      <p:sp>
        <p:nvSpPr>
          <p:cNvPr id="532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alt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Přímá spojnice 12"/>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Nadpis 28"/>
          <p:cNvSpPr>
            <a:spLocks noGrp="1"/>
          </p:cNvSpPr>
          <p:nvPr>
            <p:ph type="ctrTitle"/>
          </p:nvPr>
        </p:nvSpPr>
        <p:spPr>
          <a:xfrm>
            <a:off x="381000" y="4853411"/>
            <a:ext cx="8458200" cy="1222375"/>
          </a:xfrm>
        </p:spPr>
        <p:txBody>
          <a:bodyPr anchor="t"/>
          <a:lstStyle/>
          <a:p>
            <a:r>
              <a:rPr lang="cs-CZ" smtClean="0"/>
              <a:t>Kliknutím lze upravit styl.</a:t>
            </a:r>
            <a:endParaRPr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a:p>
        </p:txBody>
      </p:sp>
      <p:sp>
        <p:nvSpPr>
          <p:cNvPr id="5" name="Zástupný symbol pro datum 15"/>
          <p:cNvSpPr>
            <a:spLocks noGrp="1"/>
          </p:cNvSpPr>
          <p:nvPr>
            <p:ph type="dt" sz="half" idx="10"/>
          </p:nvPr>
        </p:nvSpPr>
        <p:spPr/>
        <p:txBody>
          <a:bodyPr/>
          <a:lstStyle>
            <a:lvl1pPr>
              <a:defRPr/>
            </a:lvl1pPr>
          </a:lstStyle>
          <a:p>
            <a:pPr>
              <a:defRPr/>
            </a:pPr>
            <a:fld id="{8EEACF7D-3B3A-4FCF-A6C1-C198774AC616}" type="datetimeFigureOut">
              <a:rPr lang="cs-CZ"/>
              <a:pPr>
                <a:defRPr/>
              </a:pPr>
              <a:t>28.5.2014</a:t>
            </a:fld>
            <a:endParaRPr lang="cs-CZ"/>
          </a:p>
        </p:txBody>
      </p:sp>
      <p:sp>
        <p:nvSpPr>
          <p:cNvPr id="6" name="Zástupný symbol pro zápatí 1"/>
          <p:cNvSpPr>
            <a:spLocks noGrp="1"/>
          </p:cNvSpPr>
          <p:nvPr>
            <p:ph type="ftr" sz="quarter" idx="11"/>
          </p:nvPr>
        </p:nvSpPr>
        <p:spPr/>
        <p:txBody>
          <a:bodyPr/>
          <a:lstStyle>
            <a:lvl1pPr>
              <a:defRPr/>
            </a:lvl1pPr>
          </a:lstStyle>
          <a:p>
            <a:pPr>
              <a:defRPr/>
            </a:pPr>
            <a:endParaRPr lang="cs-CZ"/>
          </a:p>
        </p:txBody>
      </p:sp>
      <p:sp>
        <p:nvSpPr>
          <p:cNvPr id="7" name="Zástupný symbol pro číslo snímku 14"/>
          <p:cNvSpPr>
            <a:spLocks noGrp="1"/>
          </p:cNvSpPr>
          <p:nvPr>
            <p:ph type="sldNum" sz="quarter" idx="12"/>
          </p:nvPr>
        </p:nvSpPr>
        <p:spPr>
          <a:xfrm>
            <a:off x="8229600" y="6473825"/>
            <a:ext cx="758825" cy="247650"/>
          </a:xfrm>
        </p:spPr>
        <p:txBody>
          <a:bodyPr/>
          <a:lstStyle>
            <a:lvl1pPr>
              <a:defRPr/>
            </a:lvl1pPr>
          </a:lstStyle>
          <a:p>
            <a:pPr>
              <a:defRPr/>
            </a:pPr>
            <a:fld id="{DBED1C58-3741-4237-B6A7-B26668AFA04F}"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0"/>
          <p:cNvSpPr>
            <a:spLocks noGrp="1"/>
          </p:cNvSpPr>
          <p:nvPr>
            <p:ph type="dt" sz="half" idx="10"/>
          </p:nvPr>
        </p:nvSpPr>
        <p:spPr/>
        <p:txBody>
          <a:bodyPr/>
          <a:lstStyle>
            <a:lvl1pPr>
              <a:defRPr/>
            </a:lvl1pPr>
          </a:lstStyle>
          <a:p>
            <a:pPr>
              <a:defRPr/>
            </a:pPr>
            <a:fld id="{001D856D-0D9D-4519-B36B-BFB39CA883E8}" type="datetimeFigureOut">
              <a:rPr lang="cs-CZ"/>
              <a:pPr>
                <a:defRPr/>
              </a:pPr>
              <a:t>28.5.2014</a:t>
            </a:fld>
            <a:endParaRPr lang="cs-CZ"/>
          </a:p>
        </p:txBody>
      </p:sp>
      <p:sp>
        <p:nvSpPr>
          <p:cNvPr id="5" name="Zástupný symbol pro zápatí 27"/>
          <p:cNvSpPr>
            <a:spLocks noGrp="1"/>
          </p:cNvSpPr>
          <p:nvPr>
            <p:ph type="ftr" sz="quarter" idx="11"/>
          </p:nvPr>
        </p:nvSpPr>
        <p:spPr/>
        <p:txBody>
          <a:bodyPr/>
          <a:lstStyle>
            <a:lvl1pPr>
              <a:defRPr/>
            </a:lvl1pPr>
          </a:lstStyle>
          <a:p>
            <a:pPr>
              <a:defRPr/>
            </a:pPr>
            <a:endParaRPr lang="cs-CZ"/>
          </a:p>
        </p:txBody>
      </p:sp>
      <p:sp>
        <p:nvSpPr>
          <p:cNvPr id="6" name="Zástupný symbol pro číslo snímku 4"/>
          <p:cNvSpPr>
            <a:spLocks noGrp="1"/>
          </p:cNvSpPr>
          <p:nvPr>
            <p:ph type="sldNum" sz="quarter" idx="12"/>
          </p:nvPr>
        </p:nvSpPr>
        <p:spPr/>
        <p:txBody>
          <a:bodyPr/>
          <a:lstStyle>
            <a:lvl1pPr>
              <a:defRPr/>
            </a:lvl1pPr>
          </a:lstStyle>
          <a:p>
            <a:pPr>
              <a:defRPr/>
            </a:pPr>
            <a:fld id="{EC6A2DD5-EC77-4118-A0F0-7C2852FB4F43}"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lvl1pPr>
              <a:defRPr/>
            </a:lvl1pPr>
          </a:lstStyle>
          <a:p>
            <a:pPr>
              <a:defRPr/>
            </a:pPr>
            <a:fld id="{858A3B5B-8F0A-4815-8337-6757E0CA6CA7}" type="datetimeFigureOut">
              <a:rPr lang="cs-CZ"/>
              <a:pPr>
                <a:defRPr/>
              </a:pPr>
              <a:t>28.5.2014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2A06B5C-2956-4A31-805A-306FB3FE6F7E}"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lang="cs-CZ" smtClean="0"/>
              <a:t>Kliknutím lze upravit styl.</a:t>
            </a:r>
            <a:endParaRPr lang="en-US"/>
          </a:p>
        </p:txBody>
      </p:sp>
      <p:sp>
        <p:nvSpPr>
          <p:cNvPr id="27" name="Zástupný symbol pro obsah 26"/>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24"/>
          <p:cNvSpPr>
            <a:spLocks noGrp="1"/>
          </p:cNvSpPr>
          <p:nvPr>
            <p:ph type="dt" sz="half" idx="10"/>
          </p:nvPr>
        </p:nvSpPr>
        <p:spPr/>
        <p:txBody>
          <a:bodyPr/>
          <a:lstStyle>
            <a:lvl1pPr>
              <a:defRPr/>
            </a:lvl1pPr>
          </a:lstStyle>
          <a:p>
            <a:pPr>
              <a:defRPr/>
            </a:pPr>
            <a:fld id="{4F03D9E3-CBF8-4415-B1DD-988D2F575D6F}" type="datetimeFigureOut">
              <a:rPr lang="cs-CZ"/>
              <a:pPr>
                <a:defRPr/>
              </a:pPr>
              <a:t>28.5.2014</a:t>
            </a:fld>
            <a:endParaRPr lang="cs-CZ"/>
          </a:p>
        </p:txBody>
      </p:sp>
      <p:sp>
        <p:nvSpPr>
          <p:cNvPr id="5" name="Zástupný symbol pro zápatí 18"/>
          <p:cNvSpPr>
            <a:spLocks noGrp="1"/>
          </p:cNvSpPr>
          <p:nvPr>
            <p:ph type="ftr" sz="quarter" idx="11"/>
          </p:nvPr>
        </p:nvSpPr>
        <p:spPr>
          <a:xfrm>
            <a:off x="3581400" y="76200"/>
            <a:ext cx="2895600" cy="288925"/>
          </a:xfrm>
        </p:spPr>
        <p:txBody>
          <a:bodyPr/>
          <a:lstStyle>
            <a:lvl1pPr>
              <a:defRPr/>
            </a:lvl1pPr>
          </a:lstStyle>
          <a:p>
            <a:pPr>
              <a:defRPr/>
            </a:pPr>
            <a:endParaRPr lang="cs-CZ"/>
          </a:p>
        </p:txBody>
      </p:sp>
      <p:sp>
        <p:nvSpPr>
          <p:cNvPr id="6" name="Zástupný symbol pro číslo snímku 15"/>
          <p:cNvSpPr>
            <a:spLocks noGrp="1"/>
          </p:cNvSpPr>
          <p:nvPr>
            <p:ph type="sldNum" sz="quarter" idx="12"/>
          </p:nvPr>
        </p:nvSpPr>
        <p:spPr>
          <a:xfrm>
            <a:off x="8229600" y="6473825"/>
            <a:ext cx="758825" cy="247650"/>
          </a:xfrm>
        </p:spPr>
        <p:txBody>
          <a:bodyPr/>
          <a:lstStyle>
            <a:lvl1pPr>
              <a:defRPr/>
            </a:lvl1pPr>
          </a:lstStyle>
          <a:p>
            <a:pPr>
              <a:defRPr/>
            </a:pPr>
            <a:fld id="{E5D22FDA-438D-4EBD-BD88-5E95639DD9FC}"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4" name="Přímá spojnice 12"/>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lang="cs-CZ" smtClean="0"/>
              <a:t>Kliknutím lze upravit styl.</a:t>
            </a:r>
            <a:endParaRPr lang="en-US"/>
          </a:p>
        </p:txBody>
      </p:sp>
      <p:sp>
        <p:nvSpPr>
          <p:cNvPr id="5" name="Zástupný symbol pro datum 18"/>
          <p:cNvSpPr>
            <a:spLocks noGrp="1"/>
          </p:cNvSpPr>
          <p:nvPr>
            <p:ph type="dt" sz="half" idx="10"/>
          </p:nvPr>
        </p:nvSpPr>
        <p:spPr/>
        <p:txBody>
          <a:bodyPr/>
          <a:lstStyle>
            <a:lvl1pPr>
              <a:defRPr/>
            </a:lvl1pPr>
          </a:lstStyle>
          <a:p>
            <a:pPr>
              <a:defRPr/>
            </a:pPr>
            <a:fld id="{5B6176A9-1C72-4871-86BF-F93B97065BFD}" type="datetimeFigureOut">
              <a:rPr lang="cs-CZ"/>
              <a:pPr>
                <a:defRPr/>
              </a:pPr>
              <a:t>28.5.2014</a:t>
            </a:fld>
            <a:endParaRPr lang="cs-CZ"/>
          </a:p>
        </p:txBody>
      </p:sp>
      <p:sp>
        <p:nvSpPr>
          <p:cNvPr id="7" name="Zástupný symbol pro zápatí 10"/>
          <p:cNvSpPr>
            <a:spLocks noGrp="1"/>
          </p:cNvSpPr>
          <p:nvPr>
            <p:ph type="ftr" sz="quarter" idx="11"/>
          </p:nvPr>
        </p:nvSpPr>
        <p:spPr/>
        <p:txBody>
          <a:bodyPr/>
          <a:lstStyle>
            <a:lvl1pPr>
              <a:defRPr/>
            </a:lvl1pPr>
          </a:lstStyle>
          <a:p>
            <a:pPr>
              <a:defRPr/>
            </a:pPr>
            <a:endParaRPr lang="cs-CZ"/>
          </a:p>
        </p:txBody>
      </p:sp>
      <p:sp>
        <p:nvSpPr>
          <p:cNvPr id="9" name="Zástupný symbol pro číslo snímku 15"/>
          <p:cNvSpPr>
            <a:spLocks noGrp="1"/>
          </p:cNvSpPr>
          <p:nvPr>
            <p:ph type="sldNum" sz="quarter" idx="12"/>
          </p:nvPr>
        </p:nvSpPr>
        <p:spPr/>
        <p:txBody>
          <a:bodyPr/>
          <a:lstStyle>
            <a:lvl1pPr>
              <a:defRPr/>
            </a:lvl1pPr>
          </a:lstStyle>
          <a:p>
            <a:pPr>
              <a:defRPr/>
            </a:pPr>
            <a:fld id="{AD1B6D08-C454-4791-AD3C-278B308B78A7}"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lang="cs-CZ" smtClean="0"/>
              <a:t>Kliknutím lze upravit styl.</a:t>
            </a:r>
            <a:endParaRPr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0"/>
          <p:cNvSpPr>
            <a:spLocks noGrp="1"/>
          </p:cNvSpPr>
          <p:nvPr>
            <p:ph type="dt" sz="half" idx="10"/>
          </p:nvPr>
        </p:nvSpPr>
        <p:spPr/>
        <p:txBody>
          <a:bodyPr/>
          <a:lstStyle>
            <a:lvl1pPr>
              <a:defRPr/>
            </a:lvl1pPr>
          </a:lstStyle>
          <a:p>
            <a:pPr>
              <a:defRPr/>
            </a:pPr>
            <a:fld id="{0C42283D-7AE0-4983-A414-0739073F07D4}" type="datetimeFigureOut">
              <a:rPr lang="cs-CZ"/>
              <a:pPr>
                <a:defRPr/>
              </a:pPr>
              <a:t>28.5.2014</a:t>
            </a:fld>
            <a:endParaRPr lang="cs-CZ"/>
          </a:p>
        </p:txBody>
      </p:sp>
      <p:sp>
        <p:nvSpPr>
          <p:cNvPr id="6" name="Zástupný symbol pro zápatí 27"/>
          <p:cNvSpPr>
            <a:spLocks noGrp="1"/>
          </p:cNvSpPr>
          <p:nvPr>
            <p:ph type="ftr" sz="quarter" idx="11"/>
          </p:nvPr>
        </p:nvSpPr>
        <p:spPr/>
        <p:txBody>
          <a:bodyPr/>
          <a:lstStyle>
            <a:lvl1pPr>
              <a:defRPr/>
            </a:lvl1pPr>
          </a:lstStyle>
          <a:p>
            <a:pPr>
              <a:defRPr/>
            </a:pPr>
            <a:endParaRPr lang="cs-CZ"/>
          </a:p>
        </p:txBody>
      </p:sp>
      <p:sp>
        <p:nvSpPr>
          <p:cNvPr id="7" name="Zástupný symbol pro číslo snímku 4"/>
          <p:cNvSpPr>
            <a:spLocks noGrp="1"/>
          </p:cNvSpPr>
          <p:nvPr>
            <p:ph type="sldNum" sz="quarter" idx="12"/>
          </p:nvPr>
        </p:nvSpPr>
        <p:spPr/>
        <p:txBody>
          <a:bodyPr/>
          <a:lstStyle>
            <a:lvl1pPr>
              <a:defRPr/>
            </a:lvl1pPr>
          </a:lstStyle>
          <a:p>
            <a:pPr>
              <a:defRPr/>
            </a:pPr>
            <a:fld id="{E0EF31A5-E900-4D47-94CD-97F500B7C0A2}"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7" name="Přímá spojnice 12"/>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Nadpis 28"/>
          <p:cNvSpPr>
            <a:spLocks noGrp="1"/>
          </p:cNvSpPr>
          <p:nvPr>
            <p:ph type="title"/>
          </p:nvPr>
        </p:nvSpPr>
        <p:spPr>
          <a:xfrm>
            <a:off x="304800" y="5410200"/>
            <a:ext cx="8610600" cy="882650"/>
          </a:xfrm>
        </p:spPr>
        <p:txBody>
          <a:bodyPr/>
          <a:lstStyle>
            <a:lvl1pPr>
              <a:defRPr/>
            </a:lvl1pPr>
          </a:lstStyle>
          <a:p>
            <a:r>
              <a:rPr lang="cs-CZ" smtClean="0"/>
              <a:t>Kliknutím lze upravit styl.</a:t>
            </a:r>
            <a:endParaRPr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8" name="Zástupný symbol pro datum 9"/>
          <p:cNvSpPr>
            <a:spLocks noGrp="1"/>
          </p:cNvSpPr>
          <p:nvPr>
            <p:ph type="dt" sz="half" idx="10"/>
          </p:nvPr>
        </p:nvSpPr>
        <p:spPr/>
        <p:txBody>
          <a:bodyPr/>
          <a:lstStyle>
            <a:lvl1pPr>
              <a:defRPr/>
            </a:lvl1pPr>
          </a:lstStyle>
          <a:p>
            <a:pPr>
              <a:defRPr/>
            </a:pPr>
            <a:fld id="{C94ECD46-16AF-4DA1-AEFF-A18F9A7D7603}" type="datetimeFigureOut">
              <a:rPr lang="cs-CZ"/>
              <a:pPr>
                <a:defRPr/>
              </a:pPr>
              <a:t>28.5.2014</a:t>
            </a:fld>
            <a:endParaRPr lang="cs-CZ"/>
          </a:p>
        </p:txBody>
      </p:sp>
      <p:sp>
        <p:nvSpPr>
          <p:cNvPr id="9" name="Zástupný symbol pro zápatí 5"/>
          <p:cNvSpPr>
            <a:spLocks noGrp="1"/>
          </p:cNvSpPr>
          <p:nvPr>
            <p:ph type="ftr" sz="quarter" idx="11"/>
          </p:nvPr>
        </p:nvSpPr>
        <p:spPr/>
        <p:txBody>
          <a:bodyPr/>
          <a:lstStyle>
            <a:lvl1pPr>
              <a:defRPr/>
            </a:lvl1pPr>
          </a:lstStyle>
          <a:p>
            <a:pPr>
              <a:defRPr/>
            </a:pPr>
            <a:endParaRPr lang="cs-CZ"/>
          </a:p>
        </p:txBody>
      </p:sp>
      <p:sp>
        <p:nvSpPr>
          <p:cNvPr id="10" name="Zástupný symbol pro číslo snímku 6"/>
          <p:cNvSpPr>
            <a:spLocks noGrp="1"/>
          </p:cNvSpPr>
          <p:nvPr>
            <p:ph type="sldNum" sz="quarter" idx="12"/>
          </p:nvPr>
        </p:nvSpPr>
        <p:spPr>
          <a:xfrm>
            <a:off x="8229600" y="6477000"/>
            <a:ext cx="762000" cy="247650"/>
          </a:xfrm>
        </p:spPr>
        <p:txBody>
          <a:bodyPr/>
          <a:lstStyle>
            <a:lvl1pPr>
              <a:defRPr/>
            </a:lvl1pPr>
          </a:lstStyle>
          <a:p>
            <a:pPr>
              <a:defRPr/>
            </a:pPr>
            <a:fld id="{790EC0A8-7C08-40AF-8055-E66524816F49}"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lang="cs-CZ" smtClean="0"/>
              <a:t>Kliknutím lze upravit styl.</a:t>
            </a:r>
            <a:endParaRPr lang="en-US"/>
          </a:p>
        </p:txBody>
      </p:sp>
      <p:sp>
        <p:nvSpPr>
          <p:cNvPr id="3" name="Zástupný symbol pro datum 10"/>
          <p:cNvSpPr>
            <a:spLocks noGrp="1"/>
          </p:cNvSpPr>
          <p:nvPr>
            <p:ph type="dt" sz="half" idx="10"/>
          </p:nvPr>
        </p:nvSpPr>
        <p:spPr/>
        <p:txBody>
          <a:bodyPr/>
          <a:lstStyle>
            <a:lvl1pPr>
              <a:defRPr/>
            </a:lvl1pPr>
          </a:lstStyle>
          <a:p>
            <a:pPr>
              <a:defRPr/>
            </a:pPr>
            <a:fld id="{6CD445C3-8E37-495C-8F74-ED62EA25C3E7}" type="datetimeFigureOut">
              <a:rPr lang="cs-CZ"/>
              <a:pPr>
                <a:defRPr/>
              </a:pPr>
              <a:t>28.5.2014</a:t>
            </a:fld>
            <a:endParaRPr lang="cs-CZ"/>
          </a:p>
        </p:txBody>
      </p:sp>
      <p:sp>
        <p:nvSpPr>
          <p:cNvPr id="4" name="Zástupný symbol pro zápatí 27"/>
          <p:cNvSpPr>
            <a:spLocks noGrp="1"/>
          </p:cNvSpPr>
          <p:nvPr>
            <p:ph type="ftr" sz="quarter" idx="11"/>
          </p:nvPr>
        </p:nvSpPr>
        <p:spPr/>
        <p:txBody>
          <a:bodyPr/>
          <a:lstStyle>
            <a:lvl1pPr>
              <a:defRPr/>
            </a:lvl1pPr>
          </a:lstStyle>
          <a:p>
            <a:pPr>
              <a:defRPr/>
            </a:pPr>
            <a:endParaRPr lang="cs-CZ"/>
          </a:p>
        </p:txBody>
      </p:sp>
      <p:sp>
        <p:nvSpPr>
          <p:cNvPr id="5" name="Zástupný symbol pro číslo snímku 4"/>
          <p:cNvSpPr>
            <a:spLocks noGrp="1"/>
          </p:cNvSpPr>
          <p:nvPr>
            <p:ph type="sldNum" sz="quarter" idx="12"/>
          </p:nvPr>
        </p:nvSpPr>
        <p:spPr/>
        <p:txBody>
          <a:bodyPr/>
          <a:lstStyle>
            <a:lvl1pPr>
              <a:defRPr/>
            </a:lvl1pPr>
          </a:lstStyle>
          <a:p>
            <a:pPr>
              <a:defRPr/>
            </a:pPr>
            <a:fld id="{D90E2AC6-4A17-4551-A526-C84B0353B81E}"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2"/>
          <p:cNvSpPr>
            <a:spLocks noGrp="1"/>
          </p:cNvSpPr>
          <p:nvPr>
            <p:ph type="dt" sz="half" idx="10"/>
          </p:nvPr>
        </p:nvSpPr>
        <p:spPr/>
        <p:txBody>
          <a:bodyPr/>
          <a:lstStyle>
            <a:lvl1pPr>
              <a:defRPr/>
            </a:lvl1pPr>
          </a:lstStyle>
          <a:p>
            <a:pPr>
              <a:defRPr/>
            </a:pPr>
            <a:fld id="{2A78FD0B-4BD5-4F29-868B-65008674F732}" type="datetimeFigureOut">
              <a:rPr lang="cs-CZ"/>
              <a:pPr>
                <a:defRPr/>
              </a:pPr>
              <a:t>28.5.2014</a:t>
            </a:fld>
            <a:endParaRPr lang="cs-CZ"/>
          </a:p>
        </p:txBody>
      </p:sp>
      <p:sp>
        <p:nvSpPr>
          <p:cNvPr id="3" name="Zástupný symbol pro zápatí 23"/>
          <p:cNvSpPr>
            <a:spLocks noGrp="1"/>
          </p:cNvSpPr>
          <p:nvPr>
            <p:ph type="ftr" sz="quarter" idx="11"/>
          </p:nvPr>
        </p:nvSpPr>
        <p:spPr/>
        <p:txBody>
          <a:bodyPr/>
          <a:lstStyle>
            <a:lvl1pPr>
              <a:defRPr/>
            </a:lvl1pPr>
          </a:lstStyle>
          <a:p>
            <a:pPr>
              <a:defRPr/>
            </a:pPr>
            <a:endParaRPr lang="cs-CZ"/>
          </a:p>
        </p:txBody>
      </p:sp>
      <p:sp>
        <p:nvSpPr>
          <p:cNvPr id="4" name="Zástupný symbol pro číslo snímku 6"/>
          <p:cNvSpPr>
            <a:spLocks noGrp="1"/>
          </p:cNvSpPr>
          <p:nvPr>
            <p:ph type="sldNum" sz="quarter" idx="12"/>
          </p:nvPr>
        </p:nvSpPr>
        <p:spPr/>
        <p:txBody>
          <a:bodyPr/>
          <a:lstStyle>
            <a:lvl1pPr>
              <a:defRPr/>
            </a:lvl1pPr>
          </a:lstStyle>
          <a:p>
            <a:pPr>
              <a:defRPr/>
            </a:pPr>
            <a:fld id="{3A136493-24C8-4CD1-8553-14B12737A774}"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5" name="Přímá spojnice 12"/>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Nadpis 11"/>
          <p:cNvSpPr>
            <a:spLocks noGrp="1"/>
          </p:cNvSpPr>
          <p:nvPr>
            <p:ph type="title"/>
          </p:nvPr>
        </p:nvSpPr>
        <p:spPr>
          <a:xfrm>
            <a:off x="457200" y="5486400"/>
            <a:ext cx="8458200" cy="520700"/>
          </a:xfrm>
        </p:spPr>
        <p:txBody>
          <a:bodyPr/>
          <a:lstStyle>
            <a:lvl1pPr algn="l">
              <a:buNone/>
              <a:defRPr sz="2000" b="1"/>
            </a:lvl1pPr>
          </a:lstStyle>
          <a:p>
            <a:r>
              <a:rPr lang="cs-CZ" smtClean="0"/>
              <a:t>Kliknutím lze upravit styl.</a:t>
            </a:r>
            <a:endParaRPr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datum 24"/>
          <p:cNvSpPr>
            <a:spLocks noGrp="1"/>
          </p:cNvSpPr>
          <p:nvPr>
            <p:ph type="dt" sz="half" idx="10"/>
          </p:nvPr>
        </p:nvSpPr>
        <p:spPr/>
        <p:txBody>
          <a:bodyPr/>
          <a:lstStyle>
            <a:lvl1pPr>
              <a:defRPr/>
            </a:lvl1pPr>
          </a:lstStyle>
          <a:p>
            <a:pPr>
              <a:defRPr/>
            </a:pPr>
            <a:fld id="{5A0C5300-8650-479A-9677-1ECE9C81F650}" type="datetimeFigureOut">
              <a:rPr lang="cs-CZ"/>
              <a:pPr>
                <a:defRPr/>
              </a:pPr>
              <a:t>28.5.2014</a:t>
            </a:fld>
            <a:endParaRPr lang="cs-CZ"/>
          </a:p>
        </p:txBody>
      </p:sp>
      <p:sp>
        <p:nvSpPr>
          <p:cNvPr id="7" name="Zástupný symbol pro zápatí 28"/>
          <p:cNvSpPr>
            <a:spLocks noGrp="1"/>
          </p:cNvSpPr>
          <p:nvPr>
            <p:ph type="ftr" sz="quarter" idx="11"/>
          </p:nvPr>
        </p:nvSpPr>
        <p:spPr/>
        <p:txBody>
          <a:bodyPr/>
          <a:lstStyle>
            <a:lvl1pPr>
              <a:defRPr/>
            </a:lvl1pPr>
          </a:lstStyle>
          <a:p>
            <a:pPr>
              <a:defRPr/>
            </a:pPr>
            <a:endParaRPr lang="cs-CZ"/>
          </a:p>
        </p:txBody>
      </p:sp>
      <p:sp>
        <p:nvSpPr>
          <p:cNvPr id="8" name="Zástupný symbol pro číslo snímku 6"/>
          <p:cNvSpPr>
            <a:spLocks noGrp="1"/>
          </p:cNvSpPr>
          <p:nvPr>
            <p:ph type="sldNum" sz="quarter" idx="12"/>
          </p:nvPr>
        </p:nvSpPr>
        <p:spPr/>
        <p:txBody>
          <a:bodyPr/>
          <a:lstStyle>
            <a:lvl1pPr>
              <a:defRPr/>
            </a:lvl1pPr>
          </a:lstStyle>
          <a:p>
            <a:pPr>
              <a:defRPr/>
            </a:pPr>
            <a:fld id="{6503ADAA-AD92-4750-A0EB-FA6714645B37}"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cs-CZ" noProof="0" smtClean="0"/>
              <a:t>Kliknutím na ikonu přidáte obrázek.</a:t>
            </a:r>
            <a:endParaRPr lang="en-US" noProof="0" dirty="0"/>
          </a:p>
        </p:txBody>
      </p:sp>
      <p:sp>
        <p:nvSpPr>
          <p:cNvPr id="17" name="Nadpis 16"/>
          <p:cNvSpPr>
            <a:spLocks noGrp="1"/>
          </p:cNvSpPr>
          <p:nvPr>
            <p:ph type="title"/>
          </p:nvPr>
        </p:nvSpPr>
        <p:spPr>
          <a:xfrm>
            <a:off x="381000" y="4993760"/>
            <a:ext cx="5867400" cy="522288"/>
          </a:xfrm>
        </p:spPr>
        <p:txBody>
          <a:bodyPr/>
          <a:lstStyle>
            <a:lvl1pPr algn="l">
              <a:buNone/>
              <a:defRPr sz="2000" b="1"/>
            </a:lvl1pPr>
          </a:lstStyle>
          <a:p>
            <a:r>
              <a:rPr lang="cs-CZ" smtClean="0"/>
              <a:t>Kliknutím lze upravit styl.</a:t>
            </a:r>
            <a:endParaRPr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cs-CZ" smtClean="0"/>
              <a:t>Kliknutím lze upravit styly předlohy textu.</a:t>
            </a:r>
          </a:p>
        </p:txBody>
      </p:sp>
      <p:sp>
        <p:nvSpPr>
          <p:cNvPr id="5" name="Zástupný symbol pro datum 6"/>
          <p:cNvSpPr>
            <a:spLocks noGrp="1"/>
          </p:cNvSpPr>
          <p:nvPr>
            <p:ph type="dt" sz="half" idx="10"/>
          </p:nvPr>
        </p:nvSpPr>
        <p:spPr/>
        <p:txBody>
          <a:bodyPr/>
          <a:lstStyle>
            <a:lvl1pPr>
              <a:defRPr/>
            </a:lvl1pPr>
          </a:lstStyle>
          <a:p>
            <a:pPr>
              <a:defRPr/>
            </a:pPr>
            <a:fld id="{663A3CD6-02FC-438A-BC79-A3C3C810E183}" type="datetimeFigureOut">
              <a:rPr lang="cs-CZ"/>
              <a:pPr>
                <a:defRPr/>
              </a:pPr>
              <a:t>28.5.2014</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30"/>
          <p:cNvSpPr>
            <a:spLocks noGrp="1"/>
          </p:cNvSpPr>
          <p:nvPr>
            <p:ph type="sldNum" sz="quarter" idx="12"/>
          </p:nvPr>
        </p:nvSpPr>
        <p:spPr/>
        <p:txBody>
          <a:bodyPr/>
          <a:lstStyle>
            <a:lvl1pPr>
              <a:defRPr/>
            </a:lvl1pPr>
          </a:lstStyle>
          <a:p>
            <a:pPr>
              <a:defRPr/>
            </a:pPr>
            <a:fld id="{34AEF0EA-403D-4143-96FE-E95858379D3B}"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9" name="Zástupný symbol pro text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smtClean="0">
                <a:solidFill>
                  <a:schemeClr val="accent1">
                    <a:shade val="75000"/>
                  </a:schemeClr>
                </a:solidFill>
                <a:latin typeface="+mn-lt"/>
                <a:cs typeface="+mn-cs"/>
              </a:defRPr>
            </a:lvl1pPr>
          </a:lstStyle>
          <a:p>
            <a:pPr>
              <a:defRPr/>
            </a:pPr>
            <a:fld id="{4179744F-9E63-4D54-AE44-0081E984C687}" type="datetimeFigureOut">
              <a:rPr lang="cs-CZ"/>
              <a:pPr>
                <a:defRPr/>
              </a:pPr>
              <a:t>28.5.2014</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smtClean="0">
                <a:solidFill>
                  <a:schemeClr val="accent1">
                    <a:shade val="75000"/>
                  </a:schemeClr>
                </a:solidFill>
                <a:latin typeface="+mn-lt"/>
                <a:cs typeface="+mn-cs"/>
              </a:defRPr>
            </a:lvl1pPr>
          </a:lstStyle>
          <a:p>
            <a:pPr>
              <a:defRPr/>
            </a:pPr>
            <a:fld id="{BBF7E68A-69EF-4896-9E4F-B31036394F57}" type="slidenum">
              <a:rPr lang="cs-CZ"/>
              <a:pPr>
                <a:defRPr/>
              </a:pPr>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lang="cs-CZ" smtClean="0"/>
              <a:t>Kliknutím lze upravit styl.</a:t>
            </a:r>
            <a:endParaRPr lang="en-US"/>
          </a:p>
        </p:txBody>
      </p:sp>
      <p:sp>
        <p:nvSpPr>
          <p:cNvPr id="9" name="Přímá spojnice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Přímá spojnice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76" r:id="rId4"/>
    <p:sldLayoutId id="2147483782" r:id="rId5"/>
    <p:sldLayoutId id="2147483777" r:id="rId6"/>
    <p:sldLayoutId id="2147483783" r:id="rId7"/>
    <p:sldLayoutId id="2147483784" r:id="rId8"/>
    <p:sldLayoutId id="2147483785" r:id="rId9"/>
    <p:sldLayoutId id="2147483778" r:id="rId10"/>
    <p:sldLayoutId id="2147483786" r:id="rId11"/>
  </p:sldLayoutIdLst>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Franklin Gothic Medium" pitchFamily="34" charset="0"/>
        </a:defRPr>
      </a:lvl2pPr>
      <a:lvl3pPr algn="l" rtl="0" fontAlgn="base">
        <a:spcBef>
          <a:spcPct val="0"/>
        </a:spcBef>
        <a:spcAft>
          <a:spcPct val="0"/>
        </a:spcAft>
        <a:defRPr sz="3600">
          <a:solidFill>
            <a:schemeClr val="tx2"/>
          </a:solidFill>
          <a:latin typeface="Franklin Gothic Medium" pitchFamily="34" charset="0"/>
        </a:defRPr>
      </a:lvl3pPr>
      <a:lvl4pPr algn="l" rtl="0" fontAlgn="base">
        <a:spcBef>
          <a:spcPct val="0"/>
        </a:spcBef>
        <a:spcAft>
          <a:spcPct val="0"/>
        </a:spcAft>
        <a:defRPr sz="3600">
          <a:solidFill>
            <a:schemeClr val="tx2"/>
          </a:solidFill>
          <a:latin typeface="Franklin Gothic Medium" pitchFamily="34" charset="0"/>
        </a:defRPr>
      </a:lvl4pPr>
      <a:lvl5pPr algn="l" rtl="0" fontAlgn="base">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fontAlgn="base">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fontAlgn="base">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fontAlgn="auto">
              <a:spcAft>
                <a:spcPts val="0"/>
              </a:spcAft>
              <a:defRPr/>
            </a:pPr>
            <a:r>
              <a:rPr lang="cs-CZ" altLang="cs-CZ" dirty="0" smtClean="0"/>
              <a:t>Právní odpovědnost</a:t>
            </a:r>
            <a:endParaRPr lang="cs-CZ" dirty="0"/>
          </a:p>
        </p:txBody>
      </p:sp>
      <p:sp>
        <p:nvSpPr>
          <p:cNvPr id="3" name="Podnadpis 2"/>
          <p:cNvSpPr>
            <a:spLocks noGrp="1"/>
          </p:cNvSpPr>
          <p:nvPr>
            <p:ph type="subTitle" idx="1"/>
          </p:nvPr>
        </p:nvSpPr>
        <p:spPr/>
        <p:txBody>
          <a:bodyPr>
            <a:normAutofit/>
          </a:bodyPr>
          <a:lstStyle/>
          <a:p>
            <a:pPr fontAlgn="auto">
              <a:spcAft>
                <a:spcPts val="0"/>
              </a:spcAft>
              <a:buFont typeface="Wingdings 2"/>
              <a:buNone/>
              <a:defRPr/>
            </a:pPr>
            <a:r>
              <a:rPr lang="cs-CZ" dirty="0" smtClean="0"/>
              <a:t>Mgr. Pavel Bednařík</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pPr algn="ctr" fontAlgn="auto">
              <a:spcAft>
                <a:spcPts val="0"/>
              </a:spcAft>
              <a:defRPr/>
            </a:pPr>
            <a:r>
              <a:rPr lang="cs-CZ" altLang="cs-CZ" smtClean="0"/>
              <a:t>Trestný čin</a:t>
            </a:r>
          </a:p>
        </p:txBody>
      </p:sp>
      <p:sp>
        <p:nvSpPr>
          <p:cNvPr id="13315" name="Zástupný symbol pro obsah 2"/>
          <p:cNvSpPr>
            <a:spLocks noGrp="1"/>
          </p:cNvSpPr>
          <p:nvPr>
            <p:ph idx="1"/>
          </p:nvPr>
        </p:nvSpPr>
        <p:spPr>
          <a:xfrm>
            <a:off x="250825" y="1557338"/>
            <a:ext cx="8785225" cy="4357687"/>
          </a:xfrm>
        </p:spPr>
        <p:txBody>
          <a:bodyPr>
            <a:normAutofit fontScale="92500" lnSpcReduction="10000"/>
          </a:bodyPr>
          <a:lstStyle/>
          <a:p>
            <a:pPr fontAlgn="auto">
              <a:spcAft>
                <a:spcPts val="0"/>
              </a:spcAft>
              <a:buFont typeface="Wingdings 2"/>
              <a:buChar char=""/>
              <a:defRPr/>
            </a:pPr>
            <a:r>
              <a:rPr lang="cs-CZ" altLang="cs-CZ" sz="2000" smtClean="0"/>
              <a:t>Protiprávní čin, jehož znaky jsou uvedeny v tr. zák.</a:t>
            </a:r>
          </a:p>
          <a:p>
            <a:pPr algn="just" fontAlgn="auto">
              <a:spcAft>
                <a:spcPts val="0"/>
              </a:spcAft>
              <a:buFont typeface="Wingdings 2"/>
              <a:buChar char=""/>
              <a:defRPr/>
            </a:pPr>
            <a:r>
              <a:rPr lang="cs-CZ" altLang="cs-CZ" sz="2000" smtClean="0"/>
              <a:t>Trestní odpovědnost pachatele jen v případech společensky škodlivých, nepostačuje-li uplatnění odpovědnosti podle jiného zákona (přestupkový, jiný veřejnopr. předpis) </a:t>
            </a:r>
            <a:r>
              <a:rPr lang="cs-CZ" altLang="cs-CZ" sz="2000" b="1" smtClean="0"/>
              <a:t>/zásada subsidiarity trestního práva/ </a:t>
            </a:r>
            <a:r>
              <a:rPr lang="cs-CZ" altLang="cs-CZ" sz="2000" smtClean="0"/>
              <a:t>a prostředky trestního práva je třeba aplikovat na protiprávní jednání až v krajních případech </a:t>
            </a:r>
            <a:r>
              <a:rPr lang="cs-CZ" altLang="cs-CZ" sz="2000" b="1" smtClean="0"/>
              <a:t>/zásada ultima ratio/</a:t>
            </a:r>
            <a:endParaRPr lang="cs-CZ" altLang="cs-CZ" sz="2000" smtClean="0"/>
          </a:p>
          <a:p>
            <a:pPr fontAlgn="auto">
              <a:spcAft>
                <a:spcPts val="0"/>
              </a:spcAft>
              <a:buFont typeface="Wingdings 2"/>
              <a:buChar char=""/>
              <a:defRPr/>
            </a:pPr>
            <a:r>
              <a:rPr lang="cs-CZ" altLang="cs-CZ" sz="2000" smtClean="0"/>
              <a:t>K trestnosti činu je třeba zavinění ve formě úmyslu, nestanoví-li zákon výslovně, že stačí zavinění z nedbalosti</a:t>
            </a:r>
          </a:p>
          <a:p>
            <a:pPr algn="just" fontAlgn="auto">
              <a:spcAft>
                <a:spcPts val="0"/>
              </a:spcAft>
              <a:buFont typeface="Wingdings 2"/>
              <a:buChar char=""/>
              <a:defRPr/>
            </a:pPr>
            <a:r>
              <a:rPr lang="cs-CZ" altLang="cs-CZ" sz="2000" smtClean="0"/>
              <a:t>Rozdíl mezi TČ a přestupkem je ve společenské škodlivosti a uvedených znacích; problém, zda přestupek, když je formálně TČ</a:t>
            </a:r>
          </a:p>
          <a:p>
            <a:pPr algn="just" fontAlgn="auto">
              <a:spcAft>
                <a:spcPts val="0"/>
              </a:spcAft>
              <a:buFont typeface="Wingdings 2"/>
              <a:buChar char=""/>
              <a:defRPr/>
            </a:pPr>
            <a:r>
              <a:rPr lang="cs-CZ" altLang="cs-CZ" sz="2000" smtClean="0"/>
              <a:t>Jednotlivé skutkové podstaty trestných činů jsou upraveny ve zvláštní části trestního zákoníku; jedině soud rozhoduje o vině a trestu za trestné činy (čl. 40 LZPS); trestními sankcemi jsou tresty a ochranná opatření jednotlivé druhy trestů a ochranných opatření jsou upraveny v obecné části trestního zákoníku-např. o trest odnětí svobody, domácího vězení</a:t>
            </a:r>
          </a:p>
        </p:txBody>
      </p:sp>
      <p:sp>
        <p:nvSpPr>
          <p:cNvPr id="19460"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2AC2C02C-A0AE-4A43-BDE0-E84F44F06CA3}" type="slidenum">
              <a:rPr lang="cs-CZ" altLang="cs-CZ" sz="1000">
                <a:solidFill>
                  <a:srgbClr val="7D1E1E"/>
                </a:solidFill>
                <a:latin typeface="Trebuchet MS" pitchFamily="34" charset="0"/>
              </a:rPr>
              <a:pPr fontAlgn="base">
                <a:spcBef>
                  <a:spcPct val="0"/>
                </a:spcBef>
                <a:spcAft>
                  <a:spcPct val="0"/>
                </a:spcAft>
              </a:pPr>
              <a:t>10</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pPr algn="ctr" fontAlgn="auto">
              <a:spcAft>
                <a:spcPts val="0"/>
              </a:spcAft>
              <a:defRPr/>
            </a:pPr>
            <a:r>
              <a:rPr lang="cs-CZ" altLang="cs-CZ" smtClean="0"/>
              <a:t>Přestupek</a:t>
            </a:r>
          </a:p>
        </p:txBody>
      </p:sp>
      <p:sp>
        <p:nvSpPr>
          <p:cNvPr id="14339" name="Zástupný symbol pro obsah 2"/>
          <p:cNvSpPr>
            <a:spLocks noGrp="1"/>
          </p:cNvSpPr>
          <p:nvPr>
            <p:ph idx="1"/>
          </p:nvPr>
        </p:nvSpPr>
        <p:spPr>
          <a:xfrm>
            <a:off x="107950" y="1773238"/>
            <a:ext cx="8928100" cy="4357687"/>
          </a:xfrm>
        </p:spPr>
        <p:txBody>
          <a:bodyPr>
            <a:normAutofit lnSpcReduction="10000"/>
          </a:bodyPr>
          <a:lstStyle/>
          <a:p>
            <a:pPr algn="just" fontAlgn="auto">
              <a:spcAft>
                <a:spcPts val="0"/>
              </a:spcAft>
              <a:buFont typeface="Wingdings 2"/>
              <a:buChar char=""/>
              <a:defRPr/>
            </a:pPr>
            <a:r>
              <a:rPr lang="cs-CZ" altLang="cs-CZ" sz="2400" dirty="0" smtClean="0"/>
              <a:t>Jednání pro společnost škodlivé (míra škodlivosti nedosahuje intenzity stanovené pro TČ), které není TČ a jehož znaky jsou uvedeny v zákoně</a:t>
            </a:r>
          </a:p>
          <a:p>
            <a:pPr algn="just" fontAlgn="auto">
              <a:spcAft>
                <a:spcPts val="0"/>
              </a:spcAft>
              <a:buFont typeface="Wingdings 2"/>
              <a:buChar char=""/>
              <a:defRPr/>
            </a:pPr>
            <a:r>
              <a:rPr lang="cs-CZ" altLang="cs-CZ" sz="2400" dirty="0" smtClean="0"/>
              <a:t>Skutkové podstaty přestupků jsou uvedeny v přestupkovém zákoně, o přestupcích rozhodují správní úřady</a:t>
            </a:r>
          </a:p>
          <a:p>
            <a:pPr algn="just" fontAlgn="auto">
              <a:spcAft>
                <a:spcPts val="0"/>
              </a:spcAft>
              <a:buFont typeface="Wingdings 2"/>
              <a:buChar char=""/>
              <a:defRPr/>
            </a:pPr>
            <a:r>
              <a:rPr lang="cs-CZ" altLang="cs-CZ" sz="2400" dirty="0" smtClean="0"/>
              <a:t>Za přestupek nelze udělit trest odnětí svobody, u přestupků hovoříme o sankcích jako o opatřeních</a:t>
            </a:r>
          </a:p>
          <a:p>
            <a:pPr algn="just" fontAlgn="auto">
              <a:spcAft>
                <a:spcPts val="0"/>
              </a:spcAft>
              <a:buFont typeface="Wingdings 2"/>
              <a:buChar char=""/>
              <a:defRPr/>
            </a:pPr>
            <a:r>
              <a:rPr lang="cs-CZ" altLang="cs-CZ" sz="2400" dirty="0" smtClean="0"/>
              <a:t>U přestupků neplatí zásada kontradiktorního řízení, kontradiktorní charakter má trestní řízení před soudem, protože až soud může udělit trest</a:t>
            </a:r>
          </a:p>
          <a:p>
            <a:pPr algn="just" fontAlgn="auto">
              <a:spcAft>
                <a:spcPts val="0"/>
              </a:spcAft>
              <a:buFont typeface="Wingdings 2"/>
              <a:buChar char=""/>
              <a:defRPr/>
            </a:pPr>
            <a:r>
              <a:rPr lang="cs-CZ" altLang="cs-CZ" sz="2400" dirty="0" smtClean="0"/>
              <a:t>Stejně jako TČ nemohou být založeny na objektivní odpovědnosti</a:t>
            </a:r>
          </a:p>
        </p:txBody>
      </p:sp>
      <p:sp>
        <p:nvSpPr>
          <p:cNvPr id="20484"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AB284269-554D-45C7-B60D-AC1CA0D61A30}" type="slidenum">
              <a:rPr lang="cs-CZ" altLang="cs-CZ" sz="1000">
                <a:solidFill>
                  <a:srgbClr val="7D1E1E"/>
                </a:solidFill>
                <a:latin typeface="Trebuchet MS" pitchFamily="34" charset="0"/>
              </a:rPr>
              <a:pPr fontAlgn="base">
                <a:spcBef>
                  <a:spcPct val="0"/>
                </a:spcBef>
                <a:spcAft>
                  <a:spcPct val="0"/>
                </a:spcAft>
              </a:pPr>
              <a:t>11</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p:txBody>
          <a:bodyPr/>
          <a:lstStyle/>
          <a:p>
            <a:pPr algn="ctr" fontAlgn="auto">
              <a:spcAft>
                <a:spcPts val="0"/>
              </a:spcAft>
              <a:defRPr/>
            </a:pPr>
            <a:r>
              <a:rPr lang="cs-CZ" altLang="cs-CZ" smtClean="0"/>
              <a:t>Jiné správní delikty</a:t>
            </a:r>
          </a:p>
        </p:txBody>
      </p:sp>
      <p:sp>
        <p:nvSpPr>
          <p:cNvPr id="21507" name="Zástupný symbol pro obsah 2"/>
          <p:cNvSpPr>
            <a:spLocks noGrp="1"/>
          </p:cNvSpPr>
          <p:nvPr>
            <p:ph idx="1"/>
          </p:nvPr>
        </p:nvSpPr>
        <p:spPr>
          <a:xfrm>
            <a:off x="179388" y="1554163"/>
            <a:ext cx="8812212" cy="4525962"/>
          </a:xfrm>
        </p:spPr>
        <p:txBody>
          <a:bodyPr/>
          <a:lstStyle/>
          <a:p>
            <a:r>
              <a:rPr lang="cs-CZ" altLang="cs-CZ" smtClean="0"/>
              <a:t>Sankce za ně ukládají správní úřady, jsou vymezeny v přestupkovém zákoně a jiných zákonech správního práva</a:t>
            </a:r>
          </a:p>
          <a:p>
            <a:r>
              <a:rPr lang="cs-CZ" altLang="cs-CZ" smtClean="0"/>
              <a:t>odpovědnost FO, ale i PO</a:t>
            </a:r>
          </a:p>
          <a:p>
            <a:pPr algn="just"/>
            <a:r>
              <a:rPr lang="cs-CZ" altLang="cs-CZ" smtClean="0"/>
              <a:t>Mohou být založeny na objektivní odpovědnosti (nejsou vždy založeny na prokázání viny)</a:t>
            </a:r>
          </a:p>
        </p:txBody>
      </p:sp>
      <p:sp>
        <p:nvSpPr>
          <p:cNvPr id="21508"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BFB07D4F-8CBB-4D33-A960-CE63A0967FA3}" type="slidenum">
              <a:rPr lang="cs-CZ" altLang="cs-CZ" sz="1000">
                <a:solidFill>
                  <a:srgbClr val="7D1E1E"/>
                </a:solidFill>
                <a:latin typeface="Trebuchet MS" pitchFamily="34" charset="0"/>
              </a:rPr>
              <a:pPr fontAlgn="base">
                <a:spcBef>
                  <a:spcPct val="0"/>
                </a:spcBef>
                <a:spcAft>
                  <a:spcPct val="0"/>
                </a:spcAft>
              </a:pPr>
              <a:t>12</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algn="ctr" fontAlgn="auto">
              <a:spcAft>
                <a:spcPts val="0"/>
              </a:spcAft>
              <a:defRPr/>
            </a:pPr>
            <a:r>
              <a:rPr lang="cs-CZ" altLang="cs-CZ" smtClean="0"/>
              <a:t>Disciplinární delikty</a:t>
            </a:r>
          </a:p>
        </p:txBody>
      </p:sp>
      <p:sp>
        <p:nvSpPr>
          <p:cNvPr id="22531" name="Zástupný symbol pro obsah 2"/>
          <p:cNvSpPr>
            <a:spLocks noGrp="1"/>
          </p:cNvSpPr>
          <p:nvPr>
            <p:ph idx="1"/>
          </p:nvPr>
        </p:nvSpPr>
        <p:spPr/>
        <p:txBody>
          <a:bodyPr/>
          <a:lstStyle/>
          <a:p>
            <a:r>
              <a:rPr lang="cs-CZ" altLang="cs-CZ" sz="2400" smtClean="0"/>
              <a:t>Jsou hraniční povahy mezi soukromoprávními a veřejnoprávními delikty</a:t>
            </a:r>
          </a:p>
          <a:p>
            <a:r>
              <a:rPr lang="cs-CZ" altLang="cs-CZ" sz="2400" smtClean="0"/>
              <a:t>zaviněné jednání FO ve služebním či zaměstnaneckém poměru k určité instituci, které porušuje vnitřní kázeň a pořádek; rozhoduje o nich subjekt či vykonavatel VS nadaný ze zákona disciplinární pravomocí; (např. porušení disciplíny poslanců senátorů, soudců, vojáků, advokátů, studentů…)</a:t>
            </a:r>
          </a:p>
          <a:p>
            <a:r>
              <a:rPr lang="cs-CZ" altLang="cs-CZ" sz="2400" smtClean="0"/>
              <a:t>Nemusí spočívat jen v porušení právním norem, ale i norem, která jsou obsaženy v paraprávních aktech</a:t>
            </a:r>
          </a:p>
        </p:txBody>
      </p:sp>
      <p:sp>
        <p:nvSpPr>
          <p:cNvPr id="22532"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23686A7E-0232-4511-928C-CC018FF97AE3}" type="slidenum">
              <a:rPr lang="cs-CZ" altLang="cs-CZ" sz="1000">
                <a:solidFill>
                  <a:srgbClr val="7D1E1E"/>
                </a:solidFill>
                <a:latin typeface="Trebuchet MS" pitchFamily="34" charset="0"/>
              </a:rPr>
              <a:pPr fontAlgn="base">
                <a:spcBef>
                  <a:spcPct val="0"/>
                </a:spcBef>
                <a:spcAft>
                  <a:spcPct val="0"/>
                </a:spcAft>
              </a:pPr>
              <a:t>13</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pPr algn="ctr" fontAlgn="auto">
              <a:spcAft>
                <a:spcPts val="0"/>
              </a:spcAft>
              <a:defRPr/>
            </a:pPr>
            <a:r>
              <a:rPr lang="cs-CZ" altLang="cs-CZ" smtClean="0"/>
              <a:t>Disciplinární delikty</a:t>
            </a:r>
          </a:p>
        </p:txBody>
      </p:sp>
      <p:sp>
        <p:nvSpPr>
          <p:cNvPr id="23555" name="Zástupný symbol pro obsah 2"/>
          <p:cNvSpPr>
            <a:spLocks noGrp="1"/>
          </p:cNvSpPr>
          <p:nvPr>
            <p:ph idx="1"/>
          </p:nvPr>
        </p:nvSpPr>
        <p:spPr/>
        <p:txBody>
          <a:bodyPr/>
          <a:lstStyle/>
          <a:p>
            <a:r>
              <a:rPr lang="cs-CZ" altLang="cs-CZ" sz="2400" smtClean="0"/>
              <a:t>Disciplinární (kárnou) odpovědnost lze vyvodit jen za porušení disciplíny (stanovených norem chování), pokud stále trvá vztah, ve kterém se zvýšená odpovědnost vyžaduje</a:t>
            </a:r>
          </a:p>
          <a:p>
            <a:r>
              <a:rPr lang="cs-CZ" altLang="cs-CZ" sz="2400" smtClean="0"/>
              <a:t>Nejzávažnější sankcí je ztráta pozice (funkce), dále napomenutí, veřejná důtka, finanční postih</a:t>
            </a:r>
          </a:p>
          <a:p>
            <a:pPr algn="just"/>
            <a:r>
              <a:rPr lang="cs-CZ" altLang="cs-CZ" sz="2400" smtClean="0"/>
              <a:t>Nejedná se jen o typickou odpovědnost vůči státu, např. advokát je postižen advokátní komorou, lékař lékařskou…</a:t>
            </a:r>
          </a:p>
          <a:p>
            <a:r>
              <a:rPr lang="cs-CZ" altLang="cs-CZ" sz="2400" smtClean="0"/>
              <a:t>Disciplinární odpovědnost nelze uplatnit, zanikl-li vztah, v němž je zvýšená disciplína vyžadována</a:t>
            </a:r>
          </a:p>
          <a:p>
            <a:endParaRPr lang="cs-CZ" altLang="cs-CZ" smtClean="0"/>
          </a:p>
        </p:txBody>
      </p:sp>
      <p:sp>
        <p:nvSpPr>
          <p:cNvPr id="23556"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2AA503D6-E23C-4142-AE28-207339C9A3D0}" type="slidenum">
              <a:rPr lang="cs-CZ" altLang="cs-CZ" sz="1000">
                <a:solidFill>
                  <a:srgbClr val="7D1E1E"/>
                </a:solidFill>
                <a:latin typeface="Trebuchet MS" pitchFamily="34" charset="0"/>
              </a:rPr>
              <a:pPr fontAlgn="base">
                <a:spcBef>
                  <a:spcPct val="0"/>
                </a:spcBef>
                <a:spcAft>
                  <a:spcPct val="0"/>
                </a:spcAft>
              </a:pPr>
              <a:t>14</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pPr fontAlgn="auto">
              <a:spcAft>
                <a:spcPts val="0"/>
              </a:spcAft>
              <a:defRPr/>
            </a:pPr>
            <a:r>
              <a:rPr lang="cs-CZ" altLang="cs-CZ" smtClean="0"/>
              <a:t>Odpovědnost v právu soukromém</a:t>
            </a:r>
          </a:p>
        </p:txBody>
      </p:sp>
      <p:sp>
        <p:nvSpPr>
          <p:cNvPr id="24579" name="Zástupný symbol pro obsah 2"/>
          <p:cNvSpPr>
            <a:spLocks noGrp="1"/>
          </p:cNvSpPr>
          <p:nvPr>
            <p:ph idx="1"/>
          </p:nvPr>
        </p:nvSpPr>
        <p:spPr>
          <a:xfrm>
            <a:off x="468313" y="1773238"/>
            <a:ext cx="8424862" cy="4357687"/>
          </a:xfrm>
        </p:spPr>
        <p:txBody>
          <a:bodyPr/>
          <a:lstStyle/>
          <a:p>
            <a:r>
              <a:rPr lang="cs-CZ" altLang="cs-CZ" sz="2400" smtClean="0"/>
              <a:t>Odpovědnost</a:t>
            </a:r>
          </a:p>
          <a:p>
            <a:pPr lvl="1"/>
            <a:r>
              <a:rPr lang="cs-CZ" altLang="cs-CZ" sz="2400" smtClean="0"/>
              <a:t>Občanskoprávní</a:t>
            </a:r>
          </a:p>
          <a:p>
            <a:pPr lvl="2"/>
            <a:r>
              <a:rPr lang="cs-CZ" altLang="cs-CZ" sz="2000" smtClean="0"/>
              <a:t>Úprava v OZ</a:t>
            </a:r>
          </a:p>
          <a:p>
            <a:pPr lvl="2"/>
            <a:r>
              <a:rPr lang="cs-CZ" altLang="cs-CZ" sz="2000" smtClean="0"/>
              <a:t>Zák. č. 13/1997 Sb., o pozemkovém fondu</a:t>
            </a:r>
          </a:p>
          <a:p>
            <a:pPr lvl="2"/>
            <a:r>
              <a:rPr lang="cs-CZ" altLang="cs-CZ" sz="2000" smtClean="0"/>
              <a:t>Zák. č. 59/1999 Sb.,o odp. za škodu způsobenou vadou výrobku</a:t>
            </a:r>
          </a:p>
          <a:p>
            <a:pPr lvl="2"/>
            <a:r>
              <a:rPr lang="cs-CZ" altLang="cs-CZ" sz="2000" smtClean="0"/>
              <a:t>Zák. č. 17/1992 Sb. (ekologická újma)</a:t>
            </a:r>
          </a:p>
          <a:p>
            <a:pPr lvl="2"/>
            <a:r>
              <a:rPr lang="cs-CZ" altLang="cs-CZ" sz="2000" smtClean="0"/>
              <a:t>Zák. č. 82/1998 Sb., o odp. za škodu způsobenou při výkonu veřejné moci rozhodnutím nebo nespr. úředním postupem</a:t>
            </a:r>
          </a:p>
          <a:p>
            <a:pPr lvl="1"/>
            <a:r>
              <a:rPr lang="cs-CZ" altLang="cs-CZ" sz="2400" smtClean="0"/>
              <a:t>Obchodněprávní</a:t>
            </a:r>
          </a:p>
          <a:p>
            <a:pPr lvl="1"/>
            <a:r>
              <a:rPr lang="cs-CZ" altLang="cs-CZ" sz="2400" smtClean="0"/>
              <a:t>Pracovněprávní</a:t>
            </a:r>
          </a:p>
          <a:p>
            <a:pPr lvl="1"/>
            <a:endParaRPr lang="cs-CZ" altLang="cs-CZ" smtClean="0"/>
          </a:p>
        </p:txBody>
      </p:sp>
      <p:sp>
        <p:nvSpPr>
          <p:cNvPr id="24580"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E2843AC6-0B80-4CCE-8505-F683CB7CE0EC}" type="slidenum">
              <a:rPr lang="cs-CZ" altLang="cs-CZ" sz="1000">
                <a:solidFill>
                  <a:srgbClr val="7D1E1E"/>
                </a:solidFill>
                <a:latin typeface="Trebuchet MS" pitchFamily="34" charset="0"/>
              </a:rPr>
              <a:pPr fontAlgn="base">
                <a:spcBef>
                  <a:spcPct val="0"/>
                </a:spcBef>
                <a:spcAft>
                  <a:spcPct val="0"/>
                </a:spcAft>
              </a:pPr>
              <a:t>15</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684213" y="1125538"/>
            <a:ext cx="8002587" cy="503237"/>
          </a:xfrm>
        </p:spPr>
        <p:txBody>
          <a:bodyPr>
            <a:normAutofit fontScale="90000"/>
          </a:bodyPr>
          <a:lstStyle/>
          <a:p>
            <a:pPr algn="ctr" fontAlgn="auto">
              <a:spcAft>
                <a:spcPts val="0"/>
              </a:spcAft>
              <a:defRPr/>
            </a:pPr>
            <a:r>
              <a:rPr lang="cs-CZ" altLang="cs-CZ" smtClean="0"/>
              <a:t>Počet věcí</a:t>
            </a:r>
          </a:p>
        </p:txBody>
      </p:sp>
      <p:pic>
        <p:nvPicPr>
          <p:cNvPr id="25603" name="Picture 1"/>
          <p:cNvPicPr>
            <a:picLocks noGrp="1" noChangeAspect="1" noChangeArrowheads="1"/>
          </p:cNvPicPr>
          <p:nvPr>
            <p:ph idx="1"/>
          </p:nvPr>
        </p:nvPicPr>
        <p:blipFill>
          <a:blip r:embed="rId2" cstate="print"/>
          <a:srcRect/>
          <a:stretch>
            <a:fillRect/>
          </a:stretch>
        </p:blipFill>
        <p:spPr>
          <a:xfrm>
            <a:off x="534988" y="1709738"/>
            <a:ext cx="8226425" cy="4214812"/>
          </a:xfrm>
          <a:noFill/>
        </p:spPr>
      </p:pic>
      <p:sp>
        <p:nvSpPr>
          <p:cNvPr id="25604"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20B0764A-8D44-4502-8999-FDF69D5A758D}" type="slidenum">
              <a:rPr lang="cs-CZ" altLang="cs-CZ" sz="1000">
                <a:solidFill>
                  <a:srgbClr val="7D1E1E"/>
                </a:solidFill>
                <a:latin typeface="Trebuchet MS" pitchFamily="34" charset="0"/>
              </a:rPr>
              <a:pPr fontAlgn="base">
                <a:spcBef>
                  <a:spcPct val="0"/>
                </a:spcBef>
                <a:spcAft>
                  <a:spcPct val="0"/>
                </a:spcAft>
              </a:pPr>
              <a:t>16</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pPr algn="ctr" fontAlgn="auto">
              <a:spcAft>
                <a:spcPts val="0"/>
              </a:spcAft>
              <a:defRPr/>
            </a:pPr>
            <a:r>
              <a:rPr lang="cs-CZ" altLang="cs-CZ" smtClean="0"/>
              <a:t>Počet věcí</a:t>
            </a:r>
          </a:p>
        </p:txBody>
      </p:sp>
      <p:pic>
        <p:nvPicPr>
          <p:cNvPr id="26627" name="Picture 1"/>
          <p:cNvPicPr>
            <a:picLocks noGrp="1" noChangeAspect="1" noChangeArrowheads="1"/>
          </p:cNvPicPr>
          <p:nvPr>
            <p:ph idx="1"/>
          </p:nvPr>
        </p:nvPicPr>
        <p:blipFill>
          <a:blip r:embed="rId2" cstate="print"/>
          <a:srcRect/>
          <a:stretch>
            <a:fillRect/>
          </a:stretch>
        </p:blipFill>
        <p:spPr>
          <a:xfrm>
            <a:off x="534988" y="1976438"/>
            <a:ext cx="8226425" cy="3681412"/>
          </a:xfrm>
          <a:noFill/>
        </p:spPr>
      </p:pic>
      <p:sp>
        <p:nvSpPr>
          <p:cNvPr id="26628"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FA9879AC-EB63-4351-B786-A8BD2435E275}" type="slidenum">
              <a:rPr lang="cs-CZ" altLang="cs-CZ" sz="1000">
                <a:solidFill>
                  <a:srgbClr val="7D1E1E"/>
                </a:solidFill>
                <a:latin typeface="Trebuchet MS" pitchFamily="34" charset="0"/>
              </a:rPr>
              <a:pPr fontAlgn="base">
                <a:spcBef>
                  <a:spcPct val="0"/>
                </a:spcBef>
                <a:spcAft>
                  <a:spcPct val="0"/>
                </a:spcAft>
              </a:pPr>
              <a:t>17</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a:xfrm>
            <a:off x="468313" y="908050"/>
            <a:ext cx="8351837" cy="1081088"/>
          </a:xfrm>
        </p:spPr>
        <p:txBody>
          <a:bodyPr>
            <a:normAutofit fontScale="90000"/>
          </a:bodyPr>
          <a:lstStyle/>
          <a:p>
            <a:pPr algn="ctr" fontAlgn="auto">
              <a:spcAft>
                <a:spcPts val="0"/>
              </a:spcAft>
              <a:defRPr/>
            </a:pPr>
            <a:r>
              <a:rPr lang="cs-CZ" altLang="cs-CZ" sz="2400" b="1" smtClean="0"/>
              <a:t>délka řízení</a:t>
            </a:r>
            <a:br>
              <a:rPr lang="cs-CZ" altLang="cs-CZ" sz="2400" b="1" smtClean="0"/>
            </a:br>
            <a:r>
              <a:rPr lang="cs-CZ" altLang="cs-CZ" sz="2200" smtClean="0"/>
              <a:t>Průměrná délka řízení ode dne nápadu do právní moci ve dnech</a:t>
            </a:r>
          </a:p>
        </p:txBody>
      </p:sp>
      <p:pic>
        <p:nvPicPr>
          <p:cNvPr id="27651" name="Picture 1"/>
          <p:cNvPicPr>
            <a:picLocks noGrp="1" noChangeAspect="1" noChangeArrowheads="1"/>
          </p:cNvPicPr>
          <p:nvPr>
            <p:ph idx="1"/>
          </p:nvPr>
        </p:nvPicPr>
        <p:blipFill>
          <a:blip r:embed="rId2" cstate="print"/>
          <a:srcRect/>
          <a:stretch>
            <a:fillRect/>
          </a:stretch>
        </p:blipFill>
        <p:spPr>
          <a:xfrm>
            <a:off x="534988" y="1709738"/>
            <a:ext cx="8226425" cy="4214812"/>
          </a:xfrm>
          <a:noFill/>
        </p:spPr>
      </p:pic>
      <p:sp>
        <p:nvSpPr>
          <p:cNvPr id="27652"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C8B61979-D739-4C04-8FC9-F1F2CF977889}" type="slidenum">
              <a:rPr lang="cs-CZ" altLang="cs-CZ" sz="1000">
                <a:solidFill>
                  <a:srgbClr val="7D1E1E"/>
                </a:solidFill>
                <a:latin typeface="Trebuchet MS" pitchFamily="34" charset="0"/>
              </a:rPr>
              <a:pPr fontAlgn="base">
                <a:spcBef>
                  <a:spcPct val="0"/>
                </a:spcBef>
                <a:spcAft>
                  <a:spcPct val="0"/>
                </a:spcAft>
              </a:pPr>
              <a:t>18</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a:xfrm>
            <a:off x="755650" y="981075"/>
            <a:ext cx="7772400" cy="503238"/>
          </a:xfrm>
        </p:spPr>
        <p:txBody>
          <a:bodyPr>
            <a:normAutofit fontScale="90000"/>
          </a:bodyPr>
          <a:lstStyle/>
          <a:p>
            <a:pPr algn="ctr" fontAlgn="auto">
              <a:spcAft>
                <a:spcPts val="0"/>
              </a:spcAft>
              <a:defRPr/>
            </a:pPr>
            <a:r>
              <a:rPr lang="cs-CZ" altLang="cs-CZ" b="1" smtClean="0"/>
              <a:t>Právo na náhradu škody v novém OZ</a:t>
            </a:r>
            <a:br>
              <a:rPr lang="cs-CZ" altLang="cs-CZ" b="1" smtClean="0"/>
            </a:br>
            <a:r>
              <a:rPr lang="cs-CZ" altLang="cs-CZ" smtClean="0"/>
              <a:t>Základní zásady</a:t>
            </a:r>
          </a:p>
        </p:txBody>
      </p:sp>
      <p:sp>
        <p:nvSpPr>
          <p:cNvPr id="26627" name="Zástupný symbol pro obsah 2"/>
          <p:cNvSpPr>
            <a:spLocks noGrp="1"/>
          </p:cNvSpPr>
          <p:nvPr>
            <p:ph idx="1"/>
          </p:nvPr>
        </p:nvSpPr>
        <p:spPr>
          <a:xfrm>
            <a:off x="250825" y="1916113"/>
            <a:ext cx="8497888" cy="3783012"/>
          </a:xfrm>
        </p:spPr>
        <p:txBody>
          <a:bodyPr>
            <a:normAutofit fontScale="92500"/>
          </a:bodyPr>
          <a:lstStyle/>
          <a:p>
            <a:pPr fontAlgn="auto">
              <a:spcAft>
                <a:spcPts val="0"/>
              </a:spcAft>
              <a:buFont typeface="Wingdings 2"/>
              <a:buChar char=""/>
              <a:defRPr/>
            </a:pPr>
            <a:r>
              <a:rPr lang="cs-CZ" altLang="cs-CZ" sz="2000" b="1" dirty="0" smtClean="0"/>
              <a:t>Základem je subjektivní odpovědnost, tj. za zavinění (§ 2895)</a:t>
            </a:r>
            <a:endParaRPr lang="cs-CZ" altLang="cs-CZ" sz="2000" dirty="0" smtClean="0"/>
          </a:p>
          <a:p>
            <a:pPr lvl="1" fontAlgn="auto">
              <a:spcAft>
                <a:spcPts val="0"/>
              </a:spcAft>
              <a:buFont typeface="Wingdings 2"/>
              <a:buChar char=""/>
              <a:defRPr/>
            </a:pPr>
            <a:r>
              <a:rPr lang="cs-CZ" altLang="cs-CZ" sz="2000" b="1" dirty="0" smtClean="0"/>
              <a:t>Presumuje se - § 2911</a:t>
            </a:r>
            <a:endParaRPr lang="cs-CZ" altLang="cs-CZ" sz="2000" dirty="0" smtClean="0"/>
          </a:p>
          <a:p>
            <a:pPr fontAlgn="auto">
              <a:spcAft>
                <a:spcPts val="0"/>
              </a:spcAft>
              <a:buFont typeface="Wingdings 2"/>
              <a:buChar char=""/>
              <a:defRPr/>
            </a:pPr>
            <a:r>
              <a:rPr lang="cs-CZ" altLang="cs-CZ" sz="2000" b="1" dirty="0" smtClean="0"/>
              <a:t>V zásadě se nahrazuje jen škoda, tj. majetková újma (§ 2894)</a:t>
            </a:r>
            <a:endParaRPr lang="cs-CZ" altLang="cs-CZ" sz="2000" dirty="0" smtClean="0"/>
          </a:p>
          <a:p>
            <a:pPr lvl="1" fontAlgn="auto">
              <a:spcAft>
                <a:spcPts val="0"/>
              </a:spcAft>
              <a:buFont typeface="Wingdings 2"/>
              <a:buChar char=""/>
              <a:defRPr/>
            </a:pPr>
            <a:r>
              <a:rPr lang="cs-CZ" altLang="cs-CZ" sz="2000" b="1" dirty="0" smtClean="0"/>
              <a:t>Rozšíření případů, kdy se nahrazuje i nemajetková újma (§ 2941): </a:t>
            </a:r>
            <a:endParaRPr lang="cs-CZ" altLang="cs-CZ" sz="2000" dirty="0" smtClean="0"/>
          </a:p>
          <a:p>
            <a:pPr lvl="2" algn="just" fontAlgn="auto">
              <a:spcAft>
                <a:spcPts val="0"/>
              </a:spcAft>
              <a:buFont typeface="Wingdings 2"/>
              <a:buChar char=""/>
              <a:defRPr/>
            </a:pPr>
            <a:r>
              <a:rPr lang="cs-CZ" altLang="cs-CZ" sz="1800" b="1" dirty="0" smtClean="0"/>
              <a:t>„</a:t>
            </a:r>
            <a:r>
              <a:rPr lang="cs-CZ" altLang="cs-CZ" sz="1800" b="1" i="1" dirty="0" smtClean="0"/>
              <a:t>Odůvodňují-li to zvláštní okolnosti, za nichž škůdce způsobil újmu protiprávním činem, zejména porušil-li z hrubé nedbalosti důležitou právní povinnost, anebo způsobil-li újmu úmyslně z touhy ničit, ublížit nebo z jiné pohnutky zvlášť zavrženíhodné, nahradí škůdce též nemajetkovou újmu každému, kdo způsobenou újmu důvodně pociťuje jako osobní neštěstí, které nelze jinak odčinit.“!</a:t>
            </a:r>
            <a:endParaRPr lang="cs-CZ" altLang="cs-CZ" sz="1800" dirty="0" smtClean="0"/>
          </a:p>
          <a:p>
            <a:pPr lvl="2" algn="just" fontAlgn="auto">
              <a:spcAft>
                <a:spcPts val="0"/>
              </a:spcAft>
              <a:buFont typeface="Wingdings 2"/>
              <a:buChar char=""/>
              <a:defRPr/>
            </a:pPr>
            <a:r>
              <a:rPr lang="cs-CZ" altLang="cs-CZ" sz="1800" b="1" i="1" dirty="0" smtClean="0"/>
              <a:t>Náhrada škody zvláštní obliby, náhrada ztráty radosti dovolené (v rámci úpravy zájezdu) </a:t>
            </a:r>
            <a:endParaRPr lang="cs-CZ" altLang="cs-CZ" sz="1800" dirty="0" smtClean="0"/>
          </a:p>
        </p:txBody>
      </p:sp>
      <p:sp>
        <p:nvSpPr>
          <p:cNvPr id="28676"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F6137CAC-5A1E-4C7B-9DEC-3CA4BC3EED70}" type="slidenum">
              <a:rPr lang="cs-CZ" altLang="cs-CZ" sz="1000">
                <a:solidFill>
                  <a:srgbClr val="7D1E1E"/>
                </a:solidFill>
                <a:latin typeface="Trebuchet MS" pitchFamily="34" charset="0"/>
              </a:rPr>
              <a:pPr fontAlgn="base">
                <a:spcBef>
                  <a:spcPct val="0"/>
                </a:spcBef>
                <a:spcAft>
                  <a:spcPct val="0"/>
                </a:spcAft>
              </a:pPr>
              <a:t>19</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16"/>
          <p:cNvSpPr>
            <a:spLocks noGrp="1" noChangeArrowheads="1"/>
          </p:cNvSpPr>
          <p:nvPr>
            <p:ph type="title"/>
          </p:nvPr>
        </p:nvSpPr>
        <p:spPr>
          <a:xfrm>
            <a:off x="900113" y="908050"/>
            <a:ext cx="7772400" cy="1079500"/>
          </a:xfrm>
        </p:spPr>
        <p:txBody>
          <a:bodyPr/>
          <a:lstStyle/>
          <a:p>
            <a:pPr algn="ctr" fontAlgn="auto">
              <a:spcAft>
                <a:spcPts val="0"/>
              </a:spcAft>
              <a:defRPr/>
            </a:pPr>
            <a:r>
              <a:rPr lang="cs-CZ" altLang="cs-CZ" b="1" dirty="0" smtClean="0"/>
              <a:t>Pojem</a:t>
            </a:r>
          </a:p>
        </p:txBody>
      </p:sp>
      <p:sp>
        <p:nvSpPr>
          <p:cNvPr id="5125" name="Rectangle 17"/>
          <p:cNvSpPr>
            <a:spLocks noGrp="1" noChangeArrowheads="1"/>
          </p:cNvSpPr>
          <p:nvPr>
            <p:ph idx="1"/>
          </p:nvPr>
        </p:nvSpPr>
        <p:spPr>
          <a:xfrm>
            <a:off x="179388" y="1844675"/>
            <a:ext cx="8785225" cy="4286250"/>
          </a:xfrm>
        </p:spPr>
        <p:txBody>
          <a:bodyPr>
            <a:normAutofit fontScale="92500" lnSpcReduction="10000"/>
          </a:bodyPr>
          <a:lstStyle/>
          <a:p>
            <a:pPr fontAlgn="auto">
              <a:spcAft>
                <a:spcPts val="0"/>
              </a:spcAft>
              <a:buFont typeface="Wingdings 2"/>
              <a:buChar char=""/>
              <a:defRPr/>
            </a:pPr>
            <a:r>
              <a:rPr lang="cs-CZ" dirty="0" smtClean="0"/>
              <a:t>Jedním z druhů odpovědnosti </a:t>
            </a:r>
            <a:r>
              <a:rPr lang="cs-CZ" sz="1800" dirty="0" smtClean="0"/>
              <a:t>(dále morální, etická atd.)</a:t>
            </a:r>
          </a:p>
          <a:p>
            <a:pPr fontAlgn="auto">
              <a:spcAft>
                <a:spcPts val="0"/>
              </a:spcAft>
              <a:buFont typeface="Wingdings 2"/>
              <a:buChar char=""/>
              <a:defRPr/>
            </a:pPr>
            <a:r>
              <a:rPr lang="cs-CZ" dirty="0" smtClean="0"/>
              <a:t>Komplikovaný, praxí ani teorií terminologicky nedefinovaný právní pojem</a:t>
            </a:r>
          </a:p>
          <a:p>
            <a:pPr fontAlgn="auto">
              <a:spcAft>
                <a:spcPts val="0"/>
              </a:spcAft>
              <a:buFont typeface="Wingdings 2"/>
              <a:buChar char=""/>
              <a:defRPr/>
            </a:pPr>
            <a:r>
              <a:rPr lang="cs-CZ" dirty="0"/>
              <a:t>uplatnění nepříznivých právních následků, stanovených právní normou, </a:t>
            </a:r>
            <a:r>
              <a:rPr lang="cs-CZ" dirty="0" smtClean="0"/>
              <a:t>nastane-li … </a:t>
            </a:r>
            <a:r>
              <a:rPr lang="cs-CZ" sz="2000" dirty="0" smtClean="0"/>
              <a:t>(koncepce a užívání pojmu v právních předpisech)</a:t>
            </a:r>
            <a:endParaRPr lang="cs-CZ" sz="2000" dirty="0"/>
          </a:p>
          <a:p>
            <a:pPr fontAlgn="auto">
              <a:spcAft>
                <a:spcPts val="0"/>
              </a:spcAft>
              <a:buFont typeface="Wingdings 2"/>
              <a:buChar char=""/>
              <a:defRPr/>
            </a:pPr>
            <a:r>
              <a:rPr lang="cs-CZ" dirty="0" smtClean="0"/>
              <a:t>zahrnuje prvky	- </a:t>
            </a:r>
            <a:r>
              <a:rPr lang="cs-CZ" dirty="0"/>
              <a:t>nepříznivé právní následky</a:t>
            </a:r>
          </a:p>
          <a:p>
            <a:pPr marL="0" indent="0" fontAlgn="auto">
              <a:spcAft>
                <a:spcPts val="0"/>
              </a:spcAft>
              <a:buFont typeface="Wingdings" pitchFamily="2" charset="2"/>
              <a:buNone/>
              <a:defRPr/>
            </a:pPr>
            <a:r>
              <a:rPr lang="cs-CZ" dirty="0" smtClean="0"/>
              <a:t>				- </a:t>
            </a:r>
            <a:r>
              <a:rPr lang="cs-CZ" dirty="0"/>
              <a:t>státní donucení </a:t>
            </a:r>
            <a:endParaRPr lang="cs-CZ" dirty="0" smtClean="0"/>
          </a:p>
          <a:p>
            <a:pPr marL="0" indent="0" fontAlgn="auto">
              <a:spcAft>
                <a:spcPts val="0"/>
              </a:spcAft>
              <a:buFont typeface="Wingdings" pitchFamily="2" charset="2"/>
              <a:buNone/>
              <a:defRPr/>
            </a:pPr>
            <a:r>
              <a:rPr lang="cs-CZ" sz="2200" dirty="0"/>
              <a:t>značná specifika charakteristická pro jednotlivá právní odvětví</a:t>
            </a:r>
            <a:endParaRPr lang="cs-CZ" sz="2200" dirty="0" smtClean="0"/>
          </a:p>
        </p:txBody>
      </p:sp>
      <p:sp>
        <p:nvSpPr>
          <p:cNvPr id="11268"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27AC4E69-D7D1-4857-9B55-8D3034A6ED18}" type="slidenum">
              <a:rPr lang="cs-CZ" altLang="cs-CZ" sz="1000">
                <a:solidFill>
                  <a:srgbClr val="7D1E1E"/>
                </a:solidFill>
                <a:latin typeface="Trebuchet MS" pitchFamily="34" charset="0"/>
              </a:rPr>
              <a:pPr fontAlgn="base">
                <a:spcBef>
                  <a:spcPct val="0"/>
                </a:spcBef>
                <a:spcAft>
                  <a:spcPct val="0"/>
                </a:spcAft>
              </a:pPr>
              <a:t>2</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p:txBody>
          <a:bodyPr>
            <a:normAutofit fontScale="90000"/>
          </a:bodyPr>
          <a:lstStyle/>
          <a:p>
            <a:pPr fontAlgn="auto">
              <a:spcAft>
                <a:spcPts val="0"/>
              </a:spcAft>
              <a:defRPr/>
            </a:pPr>
            <a:r>
              <a:rPr lang="cs-CZ" altLang="cs-CZ" b="1" smtClean="0"/>
              <a:t>Možnost omezení povinnosti k náhradě škody</a:t>
            </a:r>
            <a:r>
              <a:rPr lang="cs-CZ" altLang="cs-CZ" smtClean="0"/>
              <a:t/>
            </a:r>
            <a:br>
              <a:rPr lang="cs-CZ" altLang="cs-CZ" smtClean="0"/>
            </a:br>
            <a:endParaRPr lang="cs-CZ" altLang="cs-CZ" smtClean="0"/>
          </a:p>
        </p:txBody>
      </p:sp>
      <p:sp>
        <p:nvSpPr>
          <p:cNvPr id="29699" name="Zástupný symbol pro obsah 2"/>
          <p:cNvSpPr>
            <a:spLocks noGrp="1"/>
          </p:cNvSpPr>
          <p:nvPr>
            <p:ph idx="1"/>
          </p:nvPr>
        </p:nvSpPr>
        <p:spPr/>
        <p:txBody>
          <a:bodyPr/>
          <a:lstStyle/>
          <a:p>
            <a:r>
              <a:rPr lang="cs-CZ" altLang="cs-CZ" sz="2400" smtClean="0"/>
              <a:t>Smluvně, případně ve formě vzdání se práva (§ 2898):</a:t>
            </a:r>
          </a:p>
          <a:p>
            <a:r>
              <a:rPr lang="cs-CZ" altLang="cs-CZ" sz="2400" i="1" smtClean="0"/>
              <a:t>	„Nepřihlíží se k ujednání, které předem vylučuje nebo omezuje povinnost k náhradě újmy způsobené člověku na jeho přirozených právech, anebo způsobené úmyslně nebo z hrubé nedbalosti; nepřihlíží se ani k ujednání, které předem vylučuje nebo omezuje právo slabší strany na náhradu jakékoli újmy. V těchto případech se práva na náhradu nelze ani platně vzdát.“</a:t>
            </a:r>
            <a:r>
              <a:rPr lang="cs-CZ" altLang="cs-CZ" sz="2400" smtClean="0"/>
              <a:t>  </a:t>
            </a:r>
          </a:p>
          <a:p>
            <a:endParaRPr lang="cs-CZ" altLang="cs-CZ" sz="2400" smtClean="0"/>
          </a:p>
        </p:txBody>
      </p:sp>
      <p:sp>
        <p:nvSpPr>
          <p:cNvPr id="29700"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A842F798-0543-409A-81E8-89835592AA2F}" type="slidenum">
              <a:rPr lang="cs-CZ" altLang="cs-CZ" sz="1000">
                <a:solidFill>
                  <a:srgbClr val="7D1E1E"/>
                </a:solidFill>
                <a:latin typeface="Trebuchet MS" pitchFamily="34" charset="0"/>
              </a:rPr>
              <a:pPr fontAlgn="base">
                <a:spcBef>
                  <a:spcPct val="0"/>
                </a:spcBef>
                <a:spcAft>
                  <a:spcPct val="0"/>
                </a:spcAft>
              </a:pPr>
              <a:t>20</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normAutofit fontScale="90000"/>
          </a:bodyPr>
          <a:lstStyle/>
          <a:p>
            <a:pPr fontAlgn="auto">
              <a:spcAft>
                <a:spcPts val="0"/>
              </a:spcAft>
              <a:defRPr/>
            </a:pPr>
            <a:r>
              <a:rPr lang="cs-CZ" altLang="cs-CZ" smtClean="0"/>
              <a:t> Prevence: povinnost předcházet škodám</a:t>
            </a:r>
            <a:br>
              <a:rPr lang="cs-CZ" altLang="cs-CZ" smtClean="0"/>
            </a:br>
            <a:endParaRPr lang="cs-CZ" altLang="cs-CZ" smtClean="0"/>
          </a:p>
        </p:txBody>
      </p:sp>
      <p:sp>
        <p:nvSpPr>
          <p:cNvPr id="30723" name="Zástupný symbol pro obsah 2"/>
          <p:cNvSpPr>
            <a:spLocks noGrp="1"/>
          </p:cNvSpPr>
          <p:nvPr>
            <p:ph idx="1"/>
          </p:nvPr>
        </p:nvSpPr>
        <p:spPr/>
        <p:txBody>
          <a:bodyPr/>
          <a:lstStyle/>
          <a:p>
            <a:r>
              <a:rPr lang="cs-CZ" altLang="cs-CZ" sz="2000" smtClean="0"/>
              <a:t>Problémy stávajícího § 415 OZ (srov. § 2900).</a:t>
            </a:r>
          </a:p>
          <a:p>
            <a:r>
              <a:rPr lang="cs-CZ" altLang="cs-CZ" sz="2000" smtClean="0"/>
              <a:t>Zvláště řešené problémy v NOZ: </a:t>
            </a:r>
          </a:p>
          <a:p>
            <a:r>
              <a:rPr lang="cs-CZ" altLang="cs-CZ" sz="2000" smtClean="0"/>
              <a:t>§ 2901: nepravý omisivní delikt</a:t>
            </a:r>
          </a:p>
          <a:p>
            <a:pPr algn="just"/>
            <a:r>
              <a:rPr lang="cs-CZ" altLang="cs-CZ" sz="2000" smtClean="0"/>
              <a:t>	</a:t>
            </a:r>
            <a:r>
              <a:rPr lang="cs-CZ" altLang="cs-CZ" sz="2000" i="1" smtClean="0"/>
              <a:t>Vyžadují-li to okolnosti případu nebo zvyklosti soukromého života, má povinnost zakročit na ochranu jiného každý, kdo vytvořil nebezpečnou situaci nebo kdo nad ní má kontrolu, anebo odůvodňuje-li to povaha poměru mezi osobami. Stejnou povinnost má ten, kdo může podle svých možností a schopností snadno odvrátit újmu, o níž ví nebo musí vědět, že hrozící závažností zjevně převyšuje, co je třeba k zákroku vynaložit. </a:t>
            </a:r>
            <a:endParaRPr lang="cs-CZ" altLang="cs-CZ" sz="2000" smtClean="0"/>
          </a:p>
          <a:p>
            <a:r>
              <a:rPr lang="cs-CZ" altLang="cs-CZ" sz="2000" smtClean="0"/>
              <a:t>§ 2902: oznamovací povinnost škůdce </a:t>
            </a:r>
          </a:p>
          <a:p>
            <a:pPr lvl="1"/>
            <a:r>
              <a:rPr lang="cs-CZ" altLang="cs-CZ" sz="2000" smtClean="0"/>
              <a:t>Srov. § 2896</a:t>
            </a:r>
          </a:p>
        </p:txBody>
      </p:sp>
      <p:sp>
        <p:nvSpPr>
          <p:cNvPr id="30724"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42ACDA60-7A14-4759-B62C-F61B095AF62F}" type="slidenum">
              <a:rPr lang="cs-CZ" altLang="cs-CZ" sz="1000">
                <a:solidFill>
                  <a:srgbClr val="7D1E1E"/>
                </a:solidFill>
                <a:latin typeface="Trebuchet MS" pitchFamily="34" charset="0"/>
              </a:rPr>
              <a:pPr fontAlgn="base">
                <a:spcBef>
                  <a:spcPct val="0"/>
                </a:spcBef>
                <a:spcAft>
                  <a:spcPct val="0"/>
                </a:spcAft>
              </a:pPr>
              <a:t>21</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pPr fontAlgn="auto">
              <a:spcAft>
                <a:spcPts val="0"/>
              </a:spcAft>
              <a:defRPr/>
            </a:pPr>
            <a:r>
              <a:rPr lang="cs-CZ" altLang="cs-CZ" smtClean="0"/>
              <a:t>Spoluzpůsobení škody</a:t>
            </a:r>
          </a:p>
        </p:txBody>
      </p:sp>
      <p:sp>
        <p:nvSpPr>
          <p:cNvPr id="31747" name="Zástupný symbol pro obsah 2"/>
          <p:cNvSpPr>
            <a:spLocks noGrp="1"/>
          </p:cNvSpPr>
          <p:nvPr>
            <p:ph idx="1"/>
          </p:nvPr>
        </p:nvSpPr>
        <p:spPr/>
        <p:txBody>
          <a:bodyPr/>
          <a:lstStyle/>
          <a:p>
            <a:pPr algn="just"/>
            <a:r>
              <a:rPr lang="cs-CZ" altLang="cs-CZ" smtClean="0"/>
              <a:t>§ 2903 odst. 1:  </a:t>
            </a:r>
          </a:p>
          <a:p>
            <a:pPr marL="457200" lvl="1" indent="0" algn="just">
              <a:buFont typeface="Wingdings" pitchFamily="2" charset="2"/>
              <a:buNone/>
            </a:pPr>
            <a:r>
              <a:rPr lang="cs-CZ" altLang="cs-CZ" i="1" smtClean="0"/>
              <a:t>Nezakročí-li ten, komu újma hrozí, k jejímu odvrácení způsobem přiměřeným okolnostem, nese ze svého, čemu mohl zabránit.</a:t>
            </a:r>
          </a:p>
          <a:p>
            <a:endParaRPr lang="cs-CZ" altLang="cs-CZ" smtClean="0"/>
          </a:p>
        </p:txBody>
      </p:sp>
      <p:sp>
        <p:nvSpPr>
          <p:cNvPr id="31748"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D262934B-1DB4-4F9B-BDE7-EBED04DF905E}" type="slidenum">
              <a:rPr lang="cs-CZ" altLang="cs-CZ" sz="1000">
                <a:solidFill>
                  <a:srgbClr val="7D1E1E"/>
                </a:solidFill>
                <a:latin typeface="Trebuchet MS" pitchFamily="34" charset="0"/>
              </a:rPr>
              <a:pPr fontAlgn="base">
                <a:spcBef>
                  <a:spcPct val="0"/>
                </a:spcBef>
                <a:spcAft>
                  <a:spcPct val="0"/>
                </a:spcAft>
              </a:pPr>
              <a:t>22</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p:txBody>
          <a:bodyPr/>
          <a:lstStyle/>
          <a:p>
            <a:pPr fontAlgn="auto">
              <a:spcAft>
                <a:spcPts val="0"/>
              </a:spcAft>
              <a:defRPr/>
            </a:pPr>
            <a:r>
              <a:rPr lang="cs-CZ" altLang="cs-CZ" smtClean="0"/>
              <a:t>Náhoda</a:t>
            </a:r>
          </a:p>
        </p:txBody>
      </p:sp>
      <p:sp>
        <p:nvSpPr>
          <p:cNvPr id="3" name="Zástupný symbol pro obsah 2"/>
          <p:cNvSpPr>
            <a:spLocks noGrp="1"/>
          </p:cNvSpPr>
          <p:nvPr>
            <p:ph idx="1"/>
          </p:nvPr>
        </p:nvSpPr>
        <p:spPr/>
        <p:txBody>
          <a:bodyPr>
            <a:normAutofit/>
          </a:bodyPr>
          <a:lstStyle/>
          <a:p>
            <a:pPr marL="0" indent="0" fontAlgn="auto">
              <a:spcAft>
                <a:spcPts val="0"/>
              </a:spcAft>
              <a:buFont typeface="Wingdings" pitchFamily="2" charset="2"/>
              <a:buNone/>
              <a:defRPr/>
            </a:pPr>
            <a:r>
              <a:rPr lang="cs-CZ" dirty="0"/>
              <a:t> </a:t>
            </a:r>
          </a:p>
          <a:p>
            <a:pPr fontAlgn="auto">
              <a:spcAft>
                <a:spcPts val="0"/>
              </a:spcAft>
              <a:buFont typeface="Wingdings 2"/>
              <a:buChar char=""/>
              <a:defRPr/>
            </a:pPr>
            <a:r>
              <a:rPr lang="cs-CZ" dirty="0"/>
              <a:t>§ 2904 var. 1: nexus protiprávnosti </a:t>
            </a:r>
          </a:p>
          <a:p>
            <a:pPr fontAlgn="auto">
              <a:spcAft>
                <a:spcPts val="0"/>
              </a:spcAft>
              <a:buFont typeface="Wingdings 2"/>
              <a:buChar char=""/>
              <a:defRPr/>
            </a:pPr>
            <a:r>
              <a:rPr lang="cs-CZ" dirty="0"/>
              <a:t>§ 2904 var. 2: příčinný nexus (kausalita)</a:t>
            </a:r>
          </a:p>
          <a:p>
            <a:pPr fontAlgn="auto">
              <a:spcAft>
                <a:spcPts val="0"/>
              </a:spcAft>
              <a:buFont typeface="Wingdings 2"/>
              <a:buChar char=""/>
              <a:defRPr/>
            </a:pPr>
            <a:endParaRPr lang="cs-CZ" dirty="0"/>
          </a:p>
        </p:txBody>
      </p:sp>
      <p:sp>
        <p:nvSpPr>
          <p:cNvPr id="32772"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40A5CD0B-9C48-4EBF-ADAB-44F8FBA1DE7D}" type="slidenum">
              <a:rPr lang="cs-CZ" altLang="cs-CZ" sz="1000">
                <a:solidFill>
                  <a:srgbClr val="7D1E1E"/>
                </a:solidFill>
                <a:latin typeface="Trebuchet MS" pitchFamily="34" charset="0"/>
              </a:rPr>
              <a:pPr fontAlgn="base">
                <a:spcBef>
                  <a:spcPct val="0"/>
                </a:spcBef>
                <a:spcAft>
                  <a:spcPct val="0"/>
                </a:spcAft>
              </a:pPr>
              <a:t>23</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p:txBody>
          <a:bodyPr>
            <a:normAutofit fontScale="90000"/>
          </a:bodyPr>
          <a:lstStyle/>
          <a:p>
            <a:pPr fontAlgn="auto">
              <a:spcAft>
                <a:spcPts val="0"/>
              </a:spcAft>
              <a:defRPr/>
            </a:pPr>
            <a:r>
              <a:rPr lang="cs-CZ" altLang="cs-CZ" b="1" smtClean="0"/>
              <a:t>Zvláštní úprava okolností vylučujících protiprávnost</a:t>
            </a:r>
            <a:r>
              <a:rPr lang="cs-CZ" altLang="cs-CZ" smtClean="0"/>
              <a:t/>
            </a:r>
            <a:br>
              <a:rPr lang="cs-CZ" altLang="cs-CZ" smtClean="0"/>
            </a:br>
            <a:endParaRPr lang="cs-CZ" altLang="cs-CZ" smtClean="0"/>
          </a:p>
        </p:txBody>
      </p:sp>
      <p:sp>
        <p:nvSpPr>
          <p:cNvPr id="33795" name="Zástupný symbol pro obsah 2"/>
          <p:cNvSpPr>
            <a:spLocks noGrp="1"/>
          </p:cNvSpPr>
          <p:nvPr>
            <p:ph idx="1"/>
          </p:nvPr>
        </p:nvSpPr>
        <p:spPr>
          <a:xfrm>
            <a:off x="900113" y="2781300"/>
            <a:ext cx="7772400" cy="3349625"/>
          </a:xfrm>
        </p:spPr>
        <p:txBody>
          <a:bodyPr/>
          <a:lstStyle/>
          <a:p>
            <a:r>
              <a:rPr lang="cs-CZ" altLang="cs-CZ" smtClean="0"/>
              <a:t>§ 2905: nutná obrana</a:t>
            </a:r>
          </a:p>
          <a:p>
            <a:r>
              <a:rPr lang="cs-CZ" altLang="cs-CZ" smtClean="0"/>
              <a:t>§ 2906: krajní nouze</a:t>
            </a:r>
          </a:p>
          <a:p>
            <a:r>
              <a:rPr lang="cs-CZ" altLang="cs-CZ" smtClean="0"/>
              <a:t>§ 2907: omluvitelné vzrušení mysli</a:t>
            </a:r>
          </a:p>
          <a:p>
            <a:endParaRPr lang="cs-CZ" altLang="cs-CZ" smtClean="0"/>
          </a:p>
        </p:txBody>
      </p:sp>
      <p:sp>
        <p:nvSpPr>
          <p:cNvPr id="33796"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7C78ABED-9EC3-43BA-A963-1D6623C66280}" type="slidenum">
              <a:rPr lang="cs-CZ" altLang="cs-CZ" sz="1000">
                <a:solidFill>
                  <a:srgbClr val="7D1E1E"/>
                </a:solidFill>
                <a:latin typeface="Trebuchet MS" pitchFamily="34" charset="0"/>
              </a:rPr>
              <a:pPr fontAlgn="base">
                <a:spcBef>
                  <a:spcPct val="0"/>
                </a:spcBef>
                <a:spcAft>
                  <a:spcPct val="0"/>
                </a:spcAft>
              </a:pPr>
              <a:t>24</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p:nvPr>
        </p:nvSpPr>
        <p:spPr>
          <a:xfrm>
            <a:off x="914400" y="1125538"/>
            <a:ext cx="7772400" cy="1223962"/>
          </a:xfrm>
        </p:spPr>
        <p:txBody>
          <a:bodyPr>
            <a:normAutofit fontScale="90000"/>
          </a:bodyPr>
          <a:lstStyle/>
          <a:p>
            <a:pPr fontAlgn="auto">
              <a:spcAft>
                <a:spcPts val="0"/>
              </a:spcAft>
              <a:defRPr/>
            </a:pPr>
            <a:r>
              <a:rPr lang="cs-CZ" altLang="cs-CZ" smtClean="0"/>
              <a:t>Specifikace důvodů vzniku povinnosti k náhradě škody</a:t>
            </a:r>
            <a:br>
              <a:rPr lang="cs-CZ" altLang="cs-CZ" smtClean="0"/>
            </a:br>
            <a:endParaRPr lang="cs-CZ" altLang="cs-CZ" smtClean="0"/>
          </a:p>
        </p:txBody>
      </p:sp>
      <p:sp>
        <p:nvSpPr>
          <p:cNvPr id="34819" name="Zástupný symbol pro obsah 2"/>
          <p:cNvSpPr>
            <a:spLocks noGrp="1"/>
          </p:cNvSpPr>
          <p:nvPr>
            <p:ph idx="1"/>
          </p:nvPr>
        </p:nvSpPr>
        <p:spPr>
          <a:xfrm>
            <a:off x="900113" y="2420938"/>
            <a:ext cx="7772400" cy="3709987"/>
          </a:xfrm>
        </p:spPr>
        <p:txBody>
          <a:bodyPr/>
          <a:lstStyle/>
          <a:p>
            <a:r>
              <a:rPr lang="cs-CZ" altLang="cs-CZ" smtClean="0"/>
              <a:t>Porušení dobrých mravů - § 2909</a:t>
            </a:r>
          </a:p>
          <a:p>
            <a:r>
              <a:rPr lang="cs-CZ" altLang="cs-CZ" smtClean="0"/>
              <a:t>Porušení zákona (exculpace) - § 2910</a:t>
            </a:r>
          </a:p>
          <a:p>
            <a:pPr lvl="1"/>
            <a:r>
              <a:rPr lang="cs-CZ" altLang="cs-CZ" smtClean="0"/>
              <a:t>Porušení absolutního práva </a:t>
            </a:r>
          </a:p>
          <a:p>
            <a:pPr lvl="1"/>
            <a:r>
              <a:rPr lang="cs-CZ" altLang="cs-CZ" smtClean="0"/>
              <a:t>Porušení speciální prevenční normy</a:t>
            </a:r>
          </a:p>
          <a:p>
            <a:r>
              <a:rPr lang="cs-CZ" altLang="cs-CZ" smtClean="0"/>
              <a:t>Porušení smluvní povinnosti - 2913</a:t>
            </a:r>
          </a:p>
          <a:p>
            <a:endParaRPr lang="cs-CZ" altLang="cs-CZ" smtClean="0"/>
          </a:p>
        </p:txBody>
      </p:sp>
      <p:sp>
        <p:nvSpPr>
          <p:cNvPr id="34820"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C7DCE4EC-BCAF-4BEE-BA3A-550D83C54F7E}" type="slidenum">
              <a:rPr lang="cs-CZ" altLang="cs-CZ" sz="1000">
                <a:solidFill>
                  <a:srgbClr val="7D1E1E"/>
                </a:solidFill>
                <a:latin typeface="Trebuchet MS" pitchFamily="34" charset="0"/>
              </a:rPr>
              <a:pPr fontAlgn="base">
                <a:spcBef>
                  <a:spcPct val="0"/>
                </a:spcBef>
                <a:spcAft>
                  <a:spcPct val="0"/>
                </a:spcAft>
              </a:pPr>
              <a:t>25</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obsah 2"/>
          <p:cNvSpPr>
            <a:spLocks noGrp="1"/>
          </p:cNvSpPr>
          <p:nvPr>
            <p:ph idx="1"/>
          </p:nvPr>
        </p:nvSpPr>
        <p:spPr>
          <a:xfrm>
            <a:off x="323850" y="836613"/>
            <a:ext cx="8640763" cy="5294312"/>
          </a:xfrm>
        </p:spPr>
        <p:txBody>
          <a:bodyPr>
            <a:normAutofit lnSpcReduction="10000"/>
          </a:bodyPr>
          <a:lstStyle/>
          <a:p>
            <a:pPr fontAlgn="auto">
              <a:spcAft>
                <a:spcPts val="0"/>
              </a:spcAft>
              <a:buFont typeface="Wingdings 2"/>
              <a:buChar char=""/>
              <a:defRPr/>
            </a:pPr>
            <a:r>
              <a:rPr lang="cs-CZ" altLang="cs-CZ" sz="2000" dirty="0" smtClean="0"/>
              <a:t>Úmyslné porušení dobrých mravů</a:t>
            </a:r>
          </a:p>
          <a:p>
            <a:pPr lvl="1" fontAlgn="auto">
              <a:spcAft>
                <a:spcPts val="0"/>
              </a:spcAft>
              <a:buFont typeface="Wingdings 2"/>
              <a:buChar char=""/>
              <a:defRPr/>
            </a:pPr>
            <a:r>
              <a:rPr lang="cs-CZ" altLang="cs-CZ" sz="2000" dirty="0" smtClean="0"/>
              <a:t>Mimořádný důvod k náhradě škody, kde se nerozlišuje, zda jde o škodu způsobenou porušením absolutního práva, nebo tzv. čistou majetkovou újmu. </a:t>
            </a:r>
          </a:p>
          <a:p>
            <a:pPr fontAlgn="auto">
              <a:spcAft>
                <a:spcPts val="0"/>
              </a:spcAft>
              <a:buFont typeface="Wingdings 2"/>
              <a:buChar char=""/>
              <a:defRPr/>
            </a:pPr>
            <a:r>
              <a:rPr lang="cs-CZ" altLang="cs-CZ" sz="2000" dirty="0" smtClean="0"/>
              <a:t>Rozlišení mezi porušením zákonné a smluvní povinnosti</a:t>
            </a:r>
          </a:p>
          <a:p>
            <a:pPr lvl="1" fontAlgn="auto">
              <a:spcAft>
                <a:spcPts val="0"/>
              </a:spcAft>
              <a:buFont typeface="Wingdings 2"/>
              <a:buChar char=""/>
              <a:defRPr/>
            </a:pPr>
            <a:r>
              <a:rPr lang="cs-CZ" altLang="cs-CZ" sz="2000" dirty="0" smtClean="0"/>
              <a:t>Smluvní strany jsou v bližším, důvěrnějším vztahu, což dovoluje (přikazuje) klást na ně přísnější vzájemné povinnosti</a:t>
            </a:r>
          </a:p>
          <a:p>
            <a:pPr lvl="2" fontAlgn="auto">
              <a:spcAft>
                <a:spcPts val="0"/>
              </a:spcAft>
              <a:buFont typeface="Wingdings 2"/>
              <a:buChar char=""/>
              <a:defRPr/>
            </a:pPr>
            <a:r>
              <a:rPr lang="cs-CZ" altLang="cs-CZ" sz="2000" dirty="0" smtClean="0"/>
              <a:t>srov. princip poctivosti </a:t>
            </a:r>
          </a:p>
          <a:p>
            <a:pPr lvl="2" fontAlgn="auto">
              <a:spcAft>
                <a:spcPts val="0"/>
              </a:spcAft>
              <a:buFont typeface="Wingdings 2"/>
              <a:buChar char=""/>
              <a:defRPr/>
            </a:pPr>
            <a:r>
              <a:rPr lang="cs-CZ" altLang="cs-CZ" sz="2000" dirty="0" smtClean="0"/>
              <a:t>Právní jistota: důsledek rozlišování absolutních a relativních práv (srov. i numerus clausus absolutních práv, jejich zásadní </a:t>
            </a:r>
            <a:r>
              <a:rPr lang="cs-CZ" altLang="cs-CZ" sz="2000" dirty="0" err="1" smtClean="0"/>
              <a:t>kogentnost</a:t>
            </a:r>
            <a:r>
              <a:rPr lang="cs-CZ" altLang="cs-CZ" sz="2000" dirty="0" smtClean="0"/>
              <a:t> atd.)</a:t>
            </a:r>
          </a:p>
          <a:p>
            <a:pPr lvl="2" fontAlgn="auto">
              <a:spcAft>
                <a:spcPts val="0"/>
              </a:spcAft>
              <a:buFont typeface="Wingdings 2"/>
              <a:buChar char=""/>
              <a:defRPr/>
            </a:pPr>
            <a:r>
              <a:rPr lang="cs-CZ" altLang="cs-CZ" sz="2000" dirty="0" smtClean="0"/>
              <a:t>Subjektivní stránka, otázka zavinění (u porušení smluvní povinnosti liberace podobně jako je tomu dnes v </a:t>
            </a:r>
            <a:r>
              <a:rPr lang="cs-CZ" altLang="cs-CZ" sz="2000" dirty="0" err="1" smtClean="0"/>
              <a:t>ObchZ</a:t>
            </a:r>
            <a:r>
              <a:rPr lang="cs-CZ" altLang="cs-CZ" sz="2000" dirty="0" smtClean="0"/>
              <a:t>, u porušení zákonné povinnosti - </a:t>
            </a:r>
            <a:r>
              <a:rPr lang="cs-CZ" altLang="cs-CZ" sz="2000" dirty="0" err="1" smtClean="0"/>
              <a:t>exculpace</a:t>
            </a:r>
            <a:r>
              <a:rPr lang="cs-CZ" altLang="cs-CZ" sz="2000" dirty="0" smtClean="0"/>
              <a:t>)</a:t>
            </a:r>
          </a:p>
          <a:p>
            <a:pPr lvl="2" fontAlgn="auto">
              <a:spcAft>
                <a:spcPts val="0"/>
              </a:spcAft>
              <a:buFont typeface="Wingdings 2"/>
              <a:buChar char=""/>
              <a:defRPr/>
            </a:pPr>
            <a:r>
              <a:rPr lang="cs-CZ" altLang="cs-CZ" sz="2000" dirty="0" smtClean="0"/>
              <a:t>Smlouva s ochranným účinkem vůči třetím osobám (§2883 odst.1)</a:t>
            </a:r>
          </a:p>
          <a:p>
            <a:pPr lvl="2" fontAlgn="auto">
              <a:spcAft>
                <a:spcPts val="0"/>
              </a:spcAft>
              <a:buFont typeface="Wingdings 2"/>
              <a:buChar char=""/>
              <a:defRPr/>
            </a:pPr>
            <a:r>
              <a:rPr lang="cs-CZ" altLang="cs-CZ" sz="2000" dirty="0" smtClean="0"/>
              <a:t>Odpovědnost za jednání třetích osob </a:t>
            </a:r>
          </a:p>
        </p:txBody>
      </p:sp>
      <p:sp>
        <p:nvSpPr>
          <p:cNvPr id="35843"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428C7258-5126-4683-BF58-D00A40292A88}" type="slidenum">
              <a:rPr lang="cs-CZ" altLang="cs-CZ" sz="1000">
                <a:solidFill>
                  <a:srgbClr val="7D1E1E"/>
                </a:solidFill>
                <a:latin typeface="Trebuchet MS" pitchFamily="34" charset="0"/>
              </a:rPr>
              <a:pPr fontAlgn="base">
                <a:spcBef>
                  <a:spcPct val="0"/>
                </a:spcBef>
                <a:spcAft>
                  <a:spcPct val="0"/>
                </a:spcAft>
              </a:pPr>
              <a:t>26</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
          <p:cNvSpPr>
            <a:spLocks noGrp="1"/>
          </p:cNvSpPr>
          <p:nvPr>
            <p:ph type="title"/>
          </p:nvPr>
        </p:nvSpPr>
        <p:spPr/>
        <p:txBody>
          <a:bodyPr>
            <a:normAutofit fontScale="90000"/>
          </a:bodyPr>
          <a:lstStyle/>
          <a:p>
            <a:pPr fontAlgn="auto">
              <a:spcAft>
                <a:spcPts val="0"/>
              </a:spcAft>
              <a:defRPr/>
            </a:pPr>
            <a:r>
              <a:rPr lang="cs-CZ" altLang="cs-CZ" smtClean="0"/>
              <a:t>případy, kdy dochází k porušení zákona</a:t>
            </a:r>
          </a:p>
        </p:txBody>
      </p:sp>
      <p:sp>
        <p:nvSpPr>
          <p:cNvPr id="3" name="Zástupný symbol pro obsah 2"/>
          <p:cNvSpPr>
            <a:spLocks noGrp="1"/>
          </p:cNvSpPr>
          <p:nvPr>
            <p:ph idx="1"/>
          </p:nvPr>
        </p:nvSpPr>
        <p:spPr/>
        <p:txBody>
          <a:bodyPr>
            <a:normAutofit/>
          </a:bodyPr>
          <a:lstStyle/>
          <a:p>
            <a:pPr marL="0" indent="0" fontAlgn="auto">
              <a:spcAft>
                <a:spcPts val="0"/>
              </a:spcAft>
              <a:buFont typeface="Wingdings" pitchFamily="2" charset="2"/>
              <a:buNone/>
              <a:defRPr/>
            </a:pPr>
            <a:endParaRPr lang="cs-CZ" dirty="0"/>
          </a:p>
          <a:p>
            <a:pPr lvl="1" fontAlgn="auto">
              <a:spcAft>
                <a:spcPts val="0"/>
              </a:spcAft>
              <a:buFont typeface="Wingdings 2"/>
              <a:buChar char=""/>
              <a:defRPr/>
            </a:pPr>
            <a:r>
              <a:rPr lang="cs-CZ" dirty="0"/>
              <a:t>Porušení absolutního práva </a:t>
            </a:r>
          </a:p>
          <a:p>
            <a:pPr lvl="2" fontAlgn="auto">
              <a:spcAft>
                <a:spcPts val="0"/>
              </a:spcAft>
              <a:buFont typeface="Wingdings 2"/>
              <a:buChar char=""/>
              <a:defRPr/>
            </a:pPr>
            <a:r>
              <a:rPr lang="cs-CZ" dirty="0"/>
              <a:t>Adekvátnost příčinné souvislosti </a:t>
            </a:r>
          </a:p>
          <a:p>
            <a:pPr lvl="1" fontAlgn="auto">
              <a:spcAft>
                <a:spcPts val="0"/>
              </a:spcAft>
              <a:buFont typeface="Wingdings 2"/>
              <a:buChar char=""/>
              <a:defRPr/>
            </a:pPr>
            <a:r>
              <a:rPr lang="cs-CZ" dirty="0"/>
              <a:t>Porušení speciální prevenční normy</a:t>
            </a:r>
          </a:p>
          <a:p>
            <a:pPr lvl="2" fontAlgn="auto">
              <a:spcAft>
                <a:spcPts val="0"/>
              </a:spcAft>
              <a:buFont typeface="Wingdings 2"/>
              <a:buChar char=""/>
              <a:defRPr/>
            </a:pPr>
            <a:r>
              <a:rPr lang="cs-CZ" dirty="0"/>
              <a:t>Tzv. nexus protiprávnosti </a:t>
            </a:r>
          </a:p>
          <a:p>
            <a:pPr fontAlgn="auto">
              <a:spcAft>
                <a:spcPts val="0"/>
              </a:spcAft>
              <a:buFont typeface="Wingdings 2"/>
              <a:buChar char=""/>
              <a:defRPr/>
            </a:pPr>
            <a:endParaRPr lang="cs-CZ" dirty="0"/>
          </a:p>
        </p:txBody>
      </p:sp>
      <p:sp>
        <p:nvSpPr>
          <p:cNvPr id="36868"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216D5C7D-A713-4734-8C7D-9B902780B334}" type="slidenum">
              <a:rPr lang="cs-CZ" altLang="cs-CZ" sz="1000">
                <a:solidFill>
                  <a:srgbClr val="7D1E1E"/>
                </a:solidFill>
                <a:latin typeface="Trebuchet MS" pitchFamily="34" charset="0"/>
              </a:rPr>
              <a:pPr fontAlgn="base">
                <a:spcBef>
                  <a:spcPct val="0"/>
                </a:spcBef>
                <a:spcAft>
                  <a:spcPct val="0"/>
                </a:spcAft>
              </a:pPr>
              <a:t>27</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Nadpis 1"/>
          <p:cNvSpPr>
            <a:spLocks noGrp="1"/>
          </p:cNvSpPr>
          <p:nvPr>
            <p:ph type="title"/>
          </p:nvPr>
        </p:nvSpPr>
        <p:spPr/>
        <p:txBody>
          <a:bodyPr/>
          <a:lstStyle/>
          <a:p>
            <a:pPr fontAlgn="auto">
              <a:spcAft>
                <a:spcPts val="0"/>
              </a:spcAft>
              <a:defRPr/>
            </a:pPr>
            <a:r>
              <a:rPr lang="cs-CZ" altLang="cs-CZ" smtClean="0"/>
              <a:t>Způsob a rozsah náhrady škody</a:t>
            </a:r>
          </a:p>
        </p:txBody>
      </p:sp>
      <p:sp>
        <p:nvSpPr>
          <p:cNvPr id="35843" name="Zástupný symbol pro obsah 2"/>
          <p:cNvSpPr>
            <a:spLocks noGrp="1"/>
          </p:cNvSpPr>
          <p:nvPr>
            <p:ph idx="1"/>
          </p:nvPr>
        </p:nvSpPr>
        <p:spPr/>
        <p:txBody>
          <a:bodyPr>
            <a:normAutofit fontScale="92500"/>
          </a:bodyPr>
          <a:lstStyle/>
          <a:p>
            <a:pPr fontAlgn="auto">
              <a:spcAft>
                <a:spcPts val="0"/>
              </a:spcAft>
              <a:buFont typeface="Wingdings 2"/>
              <a:buChar char=""/>
              <a:defRPr/>
            </a:pPr>
            <a:r>
              <a:rPr lang="cs-CZ" altLang="cs-CZ" smtClean="0"/>
              <a:t>Restitutio in integrum </a:t>
            </a:r>
          </a:p>
          <a:p>
            <a:pPr fontAlgn="auto">
              <a:spcAft>
                <a:spcPts val="0"/>
              </a:spcAft>
              <a:buFont typeface="Wingdings 2"/>
              <a:buChar char=""/>
              <a:defRPr/>
            </a:pPr>
            <a:r>
              <a:rPr lang="cs-CZ" altLang="cs-CZ" smtClean="0"/>
              <a:t>In reluto: ovšem vždy na žádost poškozeného</a:t>
            </a:r>
          </a:p>
          <a:p>
            <a:pPr fontAlgn="auto">
              <a:spcAft>
                <a:spcPts val="0"/>
              </a:spcAft>
              <a:buFont typeface="Wingdings 2"/>
              <a:buChar char=""/>
              <a:defRPr/>
            </a:pPr>
            <a:r>
              <a:rPr lang="cs-CZ" altLang="cs-CZ" smtClean="0"/>
              <a:t>Náhrada při újmě na přirozených právech člověka (§§ 2956 a násl.)</a:t>
            </a:r>
          </a:p>
          <a:p>
            <a:pPr lvl="1" fontAlgn="auto">
              <a:spcAft>
                <a:spcPts val="0"/>
              </a:spcAft>
              <a:buFont typeface="Wingdings 2"/>
              <a:buChar char=""/>
              <a:defRPr/>
            </a:pPr>
            <a:r>
              <a:rPr lang="cs-CZ" altLang="cs-CZ" smtClean="0"/>
              <a:t>Odstranění „tabulek“ při náhradě újmy na zdraví </a:t>
            </a:r>
          </a:p>
          <a:p>
            <a:pPr fontAlgn="auto">
              <a:spcAft>
                <a:spcPts val="0"/>
              </a:spcAft>
              <a:buFont typeface="Wingdings 2"/>
              <a:buChar char=""/>
              <a:defRPr/>
            </a:pPr>
            <a:r>
              <a:rPr lang="cs-CZ" altLang="cs-CZ" smtClean="0"/>
              <a:t>Při poškození věci: </a:t>
            </a:r>
          </a:p>
          <a:p>
            <a:pPr lvl="1" fontAlgn="auto">
              <a:spcAft>
                <a:spcPts val="0"/>
              </a:spcAft>
              <a:buFont typeface="Wingdings 2"/>
              <a:buChar char=""/>
              <a:defRPr/>
            </a:pPr>
            <a:r>
              <a:rPr lang="cs-CZ" altLang="cs-CZ" smtClean="0"/>
              <a:t>Nově se zavádí tzv. </a:t>
            </a:r>
            <a:r>
              <a:rPr lang="cs-CZ" altLang="cs-CZ" b="1" smtClean="0"/>
              <a:t>cena zvláštní obliby </a:t>
            </a:r>
            <a:r>
              <a:rPr lang="cs-CZ" altLang="cs-CZ" smtClean="0"/>
              <a:t>– význam má při poškození ze svévole nebo škodolibosti (§ 2969 odst. 2)</a:t>
            </a:r>
          </a:p>
        </p:txBody>
      </p:sp>
      <p:sp>
        <p:nvSpPr>
          <p:cNvPr id="37892"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08254406-D4AD-41D9-9BA6-2F89673DEAFB}" type="slidenum">
              <a:rPr lang="cs-CZ" altLang="cs-CZ" sz="1000">
                <a:solidFill>
                  <a:srgbClr val="7D1E1E"/>
                </a:solidFill>
                <a:latin typeface="Trebuchet MS" pitchFamily="34" charset="0"/>
              </a:rPr>
              <a:pPr fontAlgn="base">
                <a:spcBef>
                  <a:spcPct val="0"/>
                </a:spcBef>
                <a:spcAft>
                  <a:spcPct val="0"/>
                </a:spcAft>
              </a:pPr>
              <a:t>28</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Nadpis 1"/>
          <p:cNvSpPr>
            <a:spLocks noGrp="1"/>
          </p:cNvSpPr>
          <p:nvPr>
            <p:ph type="title"/>
          </p:nvPr>
        </p:nvSpPr>
        <p:spPr/>
        <p:txBody>
          <a:bodyPr/>
          <a:lstStyle/>
          <a:p>
            <a:pPr fontAlgn="auto">
              <a:spcAft>
                <a:spcPts val="0"/>
              </a:spcAft>
              <a:defRPr/>
            </a:pPr>
            <a:r>
              <a:rPr lang="cs-CZ" altLang="cs-CZ" smtClean="0"/>
              <a:t>Odpovědnost za pomocníka</a:t>
            </a:r>
          </a:p>
        </p:txBody>
      </p:sp>
      <p:sp>
        <p:nvSpPr>
          <p:cNvPr id="38915" name="Zástupný symbol pro obsah 2"/>
          <p:cNvSpPr>
            <a:spLocks noGrp="1"/>
          </p:cNvSpPr>
          <p:nvPr>
            <p:ph idx="1"/>
          </p:nvPr>
        </p:nvSpPr>
        <p:spPr/>
        <p:txBody>
          <a:bodyPr/>
          <a:lstStyle/>
          <a:p>
            <a:r>
              <a:rPr lang="cs-CZ" altLang="cs-CZ" smtClean="0"/>
              <a:t>§ 2914: </a:t>
            </a:r>
          </a:p>
          <a:p>
            <a:pPr lvl="1" algn="just"/>
            <a:r>
              <a:rPr lang="cs-CZ" altLang="cs-CZ" sz="2200" i="1" smtClean="0"/>
              <a:t>	Kdo při své činnosti použije zmocněnce, zaměstnance nebo jiného pomocníka, nahradí škodu jím způsobenou stejně, jako by ji způsobil sám. Zavázal-li se však někdo při plnění jiné osoby provést určitou činnost samostatně, nepovažuje se za pomocníka; pokud ho však tato jiná osoba nepečlivě vybrala nebo na něho nedostatečně dohlížela, ručí za splnění jeho povinnosti k náhradě škody.</a:t>
            </a:r>
          </a:p>
          <a:p>
            <a:r>
              <a:rPr lang="cs-CZ" altLang="cs-CZ" smtClean="0"/>
              <a:t>Odpovědnost za více osob</a:t>
            </a:r>
          </a:p>
          <a:p>
            <a:pPr lvl="1"/>
            <a:r>
              <a:rPr lang="cs-CZ" altLang="cs-CZ" smtClean="0"/>
              <a:t>§ 2915 a násl.</a:t>
            </a:r>
          </a:p>
        </p:txBody>
      </p:sp>
      <p:sp>
        <p:nvSpPr>
          <p:cNvPr id="38916"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8037FF69-E9ED-4CF1-BB95-A33505F9F9F6}" type="slidenum">
              <a:rPr lang="cs-CZ" altLang="cs-CZ" sz="1000">
                <a:solidFill>
                  <a:srgbClr val="7D1E1E"/>
                </a:solidFill>
                <a:latin typeface="Trebuchet MS" pitchFamily="34" charset="0"/>
              </a:rPr>
              <a:pPr fontAlgn="base">
                <a:spcBef>
                  <a:spcPct val="0"/>
                </a:spcBef>
                <a:spcAft>
                  <a:spcPct val="0"/>
                </a:spcAft>
              </a:pPr>
              <a:t>29</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p:txBody>
          <a:bodyPr>
            <a:normAutofit fontScale="90000"/>
          </a:bodyPr>
          <a:lstStyle/>
          <a:p>
            <a:pPr fontAlgn="auto">
              <a:spcAft>
                <a:spcPts val="0"/>
              </a:spcAft>
              <a:defRPr/>
            </a:pPr>
            <a:r>
              <a:rPr lang="cs-CZ" altLang="cs-CZ" b="1" smtClean="0"/>
              <a:t>dvě základní koncepce právní odpovědnosti</a:t>
            </a:r>
            <a:endParaRPr lang="cs-CZ" altLang="cs-CZ" smtClean="0"/>
          </a:p>
        </p:txBody>
      </p:sp>
      <p:sp>
        <p:nvSpPr>
          <p:cNvPr id="12291" name="Zástupný symbol pro obsah 2"/>
          <p:cNvSpPr>
            <a:spLocks noGrp="1"/>
          </p:cNvSpPr>
          <p:nvPr>
            <p:ph idx="1"/>
          </p:nvPr>
        </p:nvSpPr>
        <p:spPr/>
        <p:txBody>
          <a:bodyPr/>
          <a:lstStyle/>
          <a:p>
            <a:pPr algn="just"/>
            <a:r>
              <a:rPr lang="cs-CZ" altLang="cs-CZ" smtClean="0"/>
              <a:t>1. </a:t>
            </a:r>
            <a:r>
              <a:rPr lang="cs-CZ" altLang="cs-CZ" b="1" smtClean="0"/>
              <a:t>koncepce právní odpovědnosti aktivní</a:t>
            </a:r>
            <a:r>
              <a:rPr lang="cs-CZ" altLang="cs-CZ" smtClean="0"/>
              <a:t> - </a:t>
            </a:r>
            <a:r>
              <a:rPr lang="cs-CZ" altLang="cs-CZ" sz="2400" smtClean="0"/>
              <a:t>odpovědnost vzniká </a:t>
            </a:r>
            <a:r>
              <a:rPr lang="cs-CZ" altLang="cs-CZ" sz="2400" b="1" smtClean="0"/>
              <a:t>již se vznikem</a:t>
            </a:r>
            <a:r>
              <a:rPr lang="cs-CZ" altLang="cs-CZ" sz="2400" smtClean="0"/>
              <a:t> </a:t>
            </a:r>
            <a:r>
              <a:rPr lang="cs-CZ" altLang="cs-CZ" sz="2400" b="1" smtClean="0"/>
              <a:t>primární</a:t>
            </a:r>
            <a:r>
              <a:rPr lang="cs-CZ" altLang="cs-CZ" sz="2400" smtClean="0"/>
              <a:t> právní odpovědnosti</a:t>
            </a:r>
            <a:r>
              <a:rPr lang="cs-CZ" altLang="cs-CZ" sz="2000" smtClean="0"/>
              <a:t> (ta je představována zákazem či příkazem stanoveným právní normou); vychází z chápání odpovědnosti coby odpovědného vztahu subjektu k náležitému plnění právních povinností</a:t>
            </a:r>
          </a:p>
          <a:p>
            <a:pPr algn="just"/>
            <a:r>
              <a:rPr lang="cs-CZ" altLang="cs-CZ" smtClean="0"/>
              <a:t>2. </a:t>
            </a:r>
            <a:r>
              <a:rPr lang="cs-CZ" altLang="cs-CZ" b="1" smtClean="0"/>
              <a:t>koncepce právní odpovědnosti pasivní </a:t>
            </a:r>
            <a:r>
              <a:rPr lang="cs-CZ" altLang="cs-CZ" sz="2400" b="1" smtClean="0"/>
              <a:t>(retrospektivní, negativní, sankční či deliktní)</a:t>
            </a:r>
            <a:r>
              <a:rPr lang="cs-CZ" altLang="cs-CZ" smtClean="0"/>
              <a:t> -</a:t>
            </a:r>
            <a:r>
              <a:rPr lang="cs-CZ" altLang="cs-CZ" sz="2000" smtClean="0"/>
              <a:t> </a:t>
            </a:r>
            <a:r>
              <a:rPr lang="cs-CZ" altLang="cs-CZ" sz="2400" smtClean="0"/>
              <a:t>odpovědnost vzniká </a:t>
            </a:r>
            <a:r>
              <a:rPr lang="cs-CZ" altLang="cs-CZ" sz="2400" b="1" smtClean="0"/>
              <a:t>až v důsledku porušení primární</a:t>
            </a:r>
            <a:r>
              <a:rPr lang="cs-CZ" altLang="cs-CZ" sz="2400" smtClean="0"/>
              <a:t> právní povinnosti</a:t>
            </a:r>
            <a:r>
              <a:rPr lang="cs-CZ" altLang="cs-CZ" sz="2000" smtClean="0"/>
              <a:t>, je s ní spojen vznik sekundární sankční povinnosti (vyplývající z porušení povinnosti primární)</a:t>
            </a:r>
          </a:p>
        </p:txBody>
      </p:sp>
      <p:sp>
        <p:nvSpPr>
          <p:cNvPr id="12292"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F0AEA626-40BF-4641-8027-A70E777F434A}" type="slidenum">
              <a:rPr lang="cs-CZ" altLang="cs-CZ" sz="1000">
                <a:solidFill>
                  <a:srgbClr val="7D1E1E"/>
                </a:solidFill>
                <a:latin typeface="Trebuchet MS" pitchFamily="34" charset="0"/>
              </a:rPr>
              <a:pPr fontAlgn="base">
                <a:spcBef>
                  <a:spcPct val="0"/>
                </a:spcBef>
                <a:spcAft>
                  <a:spcPct val="0"/>
                </a:spcAft>
              </a:pPr>
              <a:t>3</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p:cNvSpPr>
            <a:spLocks noGrp="1"/>
          </p:cNvSpPr>
          <p:nvPr>
            <p:ph type="title"/>
          </p:nvPr>
        </p:nvSpPr>
        <p:spPr/>
        <p:txBody>
          <a:bodyPr>
            <a:normAutofit fontScale="90000"/>
          </a:bodyPr>
          <a:lstStyle/>
          <a:p>
            <a:pPr fontAlgn="auto">
              <a:spcAft>
                <a:spcPts val="0"/>
              </a:spcAft>
              <a:defRPr/>
            </a:pPr>
            <a:r>
              <a:rPr lang="cs-CZ" altLang="cs-CZ" smtClean="0"/>
              <a:t>Zvláštní případy odpovědnosti za škodu</a:t>
            </a:r>
          </a:p>
        </p:txBody>
      </p:sp>
      <p:sp>
        <p:nvSpPr>
          <p:cNvPr id="39939" name="Zástupný symbol pro obsah 2"/>
          <p:cNvSpPr>
            <a:spLocks noGrp="1"/>
          </p:cNvSpPr>
          <p:nvPr>
            <p:ph idx="1"/>
          </p:nvPr>
        </p:nvSpPr>
        <p:spPr>
          <a:xfrm>
            <a:off x="468313" y="1773238"/>
            <a:ext cx="8204200" cy="4357687"/>
          </a:xfrm>
        </p:spPr>
        <p:txBody>
          <a:bodyPr/>
          <a:lstStyle/>
          <a:p>
            <a:r>
              <a:rPr lang="cs-CZ" altLang="cs-CZ" sz="2400" smtClean="0"/>
              <a:t>Škoda způsobená tím, kdo nemůže posoudit následky svého jednání - §§ 2920 a násl.</a:t>
            </a:r>
          </a:p>
          <a:p>
            <a:r>
              <a:rPr lang="cs-CZ" altLang="cs-CZ" sz="2400" smtClean="0"/>
              <a:t>Škoda způsobená osobou s nebezpečnými vlastnostmi - § 2923</a:t>
            </a:r>
          </a:p>
          <a:p>
            <a:r>
              <a:rPr lang="cs-CZ" altLang="cs-CZ" sz="2400" smtClean="0"/>
              <a:t>Škoda z provozní činnosti a škoda způsobená provozem zvlášť nebezpečným - §§ 2924 a násl. </a:t>
            </a:r>
          </a:p>
          <a:p>
            <a:pPr lvl="2"/>
            <a:r>
              <a:rPr lang="cs-CZ" altLang="cs-CZ" sz="1900" smtClean="0"/>
              <a:t>	(viz dále)</a:t>
            </a:r>
          </a:p>
          <a:p>
            <a:r>
              <a:rPr lang="cs-CZ" altLang="cs-CZ" sz="2400" smtClean="0"/>
              <a:t>Škoda na nemovité věci </a:t>
            </a:r>
          </a:p>
          <a:p>
            <a:r>
              <a:rPr lang="cs-CZ" altLang="cs-CZ" sz="2400" smtClean="0"/>
              <a:t>Škoda z provozu dopravních prostředků (§§ 2927 a násl.)</a:t>
            </a:r>
          </a:p>
          <a:p>
            <a:endParaRPr lang="cs-CZ" altLang="cs-CZ" smtClean="0"/>
          </a:p>
        </p:txBody>
      </p:sp>
      <p:sp>
        <p:nvSpPr>
          <p:cNvPr id="39940"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4CB17D96-2445-4C42-9E59-4C54A3305ADD}" type="slidenum">
              <a:rPr lang="cs-CZ" altLang="cs-CZ" sz="1000">
                <a:solidFill>
                  <a:srgbClr val="7D1E1E"/>
                </a:solidFill>
                <a:latin typeface="Trebuchet MS" pitchFamily="34" charset="0"/>
              </a:rPr>
              <a:pPr fontAlgn="base">
                <a:spcBef>
                  <a:spcPct val="0"/>
                </a:spcBef>
                <a:spcAft>
                  <a:spcPct val="0"/>
                </a:spcAft>
              </a:pPr>
              <a:t>30</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p:cNvSpPr>
            <a:spLocks noGrp="1"/>
          </p:cNvSpPr>
          <p:nvPr>
            <p:ph type="title"/>
          </p:nvPr>
        </p:nvSpPr>
        <p:spPr/>
        <p:txBody>
          <a:bodyPr/>
          <a:lstStyle/>
          <a:p>
            <a:pPr fontAlgn="auto">
              <a:spcAft>
                <a:spcPts val="0"/>
              </a:spcAft>
              <a:defRPr/>
            </a:pPr>
            <a:endParaRPr lang="cs-CZ" altLang="cs-CZ" smtClean="0"/>
          </a:p>
        </p:txBody>
      </p:sp>
      <p:sp>
        <p:nvSpPr>
          <p:cNvPr id="40963" name="Zástupný symbol pro obsah 2"/>
          <p:cNvSpPr>
            <a:spLocks noGrp="1"/>
          </p:cNvSpPr>
          <p:nvPr>
            <p:ph idx="1"/>
          </p:nvPr>
        </p:nvSpPr>
        <p:spPr/>
        <p:txBody>
          <a:bodyPr/>
          <a:lstStyle/>
          <a:p>
            <a:r>
              <a:rPr lang="cs-CZ" altLang="cs-CZ" sz="2400" smtClean="0"/>
              <a:t>Škoda způsobená zvířetem (§§ 2933 a násl.)</a:t>
            </a:r>
          </a:p>
          <a:p>
            <a:pPr lvl="1"/>
            <a:r>
              <a:rPr lang="cs-CZ" altLang="cs-CZ" sz="2400" smtClean="0"/>
              <a:t>Viz dále </a:t>
            </a:r>
          </a:p>
          <a:p>
            <a:r>
              <a:rPr lang="cs-CZ" altLang="cs-CZ" sz="2400" smtClean="0"/>
              <a:t>Škoda způsobená věcí - §§ 2936 a násl.</a:t>
            </a:r>
          </a:p>
          <a:p>
            <a:pPr lvl="1"/>
            <a:r>
              <a:rPr lang="cs-CZ" altLang="cs-CZ" sz="2400" smtClean="0"/>
              <a:t>Viz dále</a:t>
            </a:r>
          </a:p>
          <a:p>
            <a:r>
              <a:rPr lang="cs-CZ" altLang="cs-CZ" sz="2400" smtClean="0"/>
              <a:t>Škoda způsobená vadou výrobku - §§ 2939 a násl.</a:t>
            </a:r>
          </a:p>
          <a:p>
            <a:pPr lvl="1"/>
            <a:r>
              <a:rPr lang="cs-CZ" altLang="cs-CZ" sz="2400" smtClean="0"/>
              <a:t>Začlenění do OZ</a:t>
            </a:r>
          </a:p>
          <a:p>
            <a:r>
              <a:rPr lang="cs-CZ" altLang="cs-CZ" sz="2400" smtClean="0"/>
              <a:t>Škoda na převzaté věci (§ 2944)</a:t>
            </a:r>
          </a:p>
          <a:p>
            <a:r>
              <a:rPr lang="cs-CZ" altLang="cs-CZ" sz="2400" smtClean="0"/>
              <a:t>Škoda na odložené věci (§ 2945)</a:t>
            </a:r>
          </a:p>
          <a:p>
            <a:r>
              <a:rPr lang="cs-CZ" altLang="cs-CZ" sz="2400" smtClean="0"/>
              <a:t>Škoda na vnesené věci (§§ 2946 a násl.)</a:t>
            </a:r>
          </a:p>
          <a:p>
            <a:r>
              <a:rPr lang="cs-CZ" altLang="cs-CZ" sz="2400" smtClean="0"/>
              <a:t>Škoda způsobená informací nebo radou (§ 2950)</a:t>
            </a:r>
          </a:p>
        </p:txBody>
      </p:sp>
      <p:sp>
        <p:nvSpPr>
          <p:cNvPr id="40964"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AD528B9E-F1D7-42D3-B42F-B7D027627E8A}" type="slidenum">
              <a:rPr lang="cs-CZ" altLang="cs-CZ" sz="1000">
                <a:solidFill>
                  <a:srgbClr val="7D1E1E"/>
                </a:solidFill>
                <a:latin typeface="Trebuchet MS" pitchFamily="34" charset="0"/>
              </a:rPr>
              <a:pPr fontAlgn="base">
                <a:spcBef>
                  <a:spcPct val="0"/>
                </a:spcBef>
                <a:spcAft>
                  <a:spcPct val="0"/>
                </a:spcAft>
              </a:pPr>
              <a:t>31</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pPr fontAlgn="auto">
              <a:spcAft>
                <a:spcPts val="0"/>
              </a:spcAft>
              <a:defRPr/>
            </a:pPr>
            <a:r>
              <a:rPr lang="cs-CZ" altLang="cs-CZ" smtClean="0"/>
              <a:t>Škoda z provozní činnosti § 2924</a:t>
            </a:r>
          </a:p>
        </p:txBody>
      </p:sp>
      <p:sp>
        <p:nvSpPr>
          <p:cNvPr id="39939" name="Zástupný symbol pro obsah 2"/>
          <p:cNvSpPr>
            <a:spLocks noGrp="1"/>
          </p:cNvSpPr>
          <p:nvPr>
            <p:ph idx="1"/>
          </p:nvPr>
        </p:nvSpPr>
        <p:spPr>
          <a:xfrm>
            <a:off x="395288" y="1773238"/>
            <a:ext cx="8497887" cy="4357687"/>
          </a:xfrm>
        </p:spPr>
        <p:txBody>
          <a:bodyPr>
            <a:normAutofit lnSpcReduction="10000"/>
          </a:bodyPr>
          <a:lstStyle/>
          <a:p>
            <a:pPr algn="just" fontAlgn="auto">
              <a:spcAft>
                <a:spcPts val="0"/>
              </a:spcAft>
              <a:buFont typeface="Wingdings 2"/>
              <a:buChar char=""/>
              <a:defRPr/>
            </a:pPr>
            <a:r>
              <a:rPr lang="cs-CZ" altLang="cs-CZ" sz="2200" smtClean="0"/>
              <a:t>Podle současného OZ ten, kdo vykonává provozní činnost, podléhá velice přísným měřítkům. Je například za určitých okolností povinen hradit i takovou škodu, kterou nezavinil a které ani nemohl předejít.</a:t>
            </a:r>
          </a:p>
          <a:p>
            <a:pPr lvl="1" algn="just" fontAlgn="auto">
              <a:spcAft>
                <a:spcPts val="0"/>
              </a:spcAft>
              <a:buFont typeface="Wingdings 2"/>
              <a:buChar char=""/>
              <a:defRPr/>
            </a:pPr>
            <a:r>
              <a:rPr lang="cs-CZ" altLang="cs-CZ" sz="2000" i="1" smtClean="0"/>
              <a:t>Elektrikář-živnostník opravuje elektrický rozvod. Přestože vynaložil náležitou odbornou péči, dojde - vzhledem k nepředvídatelně špatnému stavu sítě - ke zničení desítek elektrických spotřebičů v okolí.</a:t>
            </a:r>
            <a:endParaRPr lang="cs-CZ" altLang="cs-CZ" sz="2000" smtClean="0"/>
          </a:p>
          <a:p>
            <a:pPr algn="just" fontAlgn="auto">
              <a:spcAft>
                <a:spcPts val="0"/>
              </a:spcAft>
              <a:buFont typeface="Wingdings 2"/>
              <a:buChar char=""/>
              <a:defRPr/>
            </a:pPr>
            <a:r>
              <a:rPr lang="cs-CZ" altLang="cs-CZ" sz="2200" smtClean="0"/>
              <a:t>NOZ již „netrestá" bez rozdílu všechny osoby, jejichž provozní činnost vedla ke vzniku neodvratné škody. Tyto osoby se povinnosti nahradit škodu vzniklou z provozní činnosti totiž mohou zprostit, pokud prokáží, že vynaložily „veškerou péči, kterou lze rozumně požadovat, aby ke škodě nedošlo" (§ 2924).</a:t>
            </a:r>
          </a:p>
        </p:txBody>
      </p:sp>
      <p:sp>
        <p:nvSpPr>
          <p:cNvPr id="41988"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B6BDAEFA-631B-4571-ACF7-CBE158CB4484}" type="slidenum">
              <a:rPr lang="cs-CZ" altLang="cs-CZ" sz="1000">
                <a:solidFill>
                  <a:srgbClr val="7D1E1E"/>
                </a:solidFill>
                <a:latin typeface="Trebuchet MS" pitchFamily="34" charset="0"/>
              </a:rPr>
              <a:pPr fontAlgn="base">
                <a:spcBef>
                  <a:spcPct val="0"/>
                </a:spcBef>
                <a:spcAft>
                  <a:spcPct val="0"/>
                </a:spcAft>
              </a:pPr>
              <a:t>32</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p:nvPr>
        </p:nvSpPr>
        <p:spPr/>
        <p:txBody>
          <a:bodyPr>
            <a:normAutofit fontScale="90000"/>
          </a:bodyPr>
          <a:lstStyle/>
          <a:p>
            <a:pPr fontAlgn="auto">
              <a:spcAft>
                <a:spcPts val="0"/>
              </a:spcAft>
              <a:defRPr/>
            </a:pPr>
            <a:r>
              <a:rPr lang="cs-CZ" altLang="cs-CZ" smtClean="0"/>
              <a:t>Úprava provozu zvlášť nebezpečného § 2925</a:t>
            </a:r>
          </a:p>
        </p:txBody>
      </p:sp>
      <p:sp>
        <p:nvSpPr>
          <p:cNvPr id="40963" name="Zástupný symbol pro obsah 2"/>
          <p:cNvSpPr>
            <a:spLocks noGrp="1"/>
          </p:cNvSpPr>
          <p:nvPr>
            <p:ph idx="1"/>
          </p:nvPr>
        </p:nvSpPr>
        <p:spPr>
          <a:xfrm>
            <a:off x="539750" y="1773238"/>
            <a:ext cx="8132763" cy="4357687"/>
          </a:xfrm>
        </p:spPr>
        <p:txBody>
          <a:bodyPr>
            <a:normAutofit lnSpcReduction="10000"/>
          </a:bodyPr>
          <a:lstStyle/>
          <a:p>
            <a:pPr algn="just" fontAlgn="auto">
              <a:spcAft>
                <a:spcPts val="0"/>
              </a:spcAft>
              <a:buFont typeface="Wingdings 2"/>
              <a:buChar char=""/>
              <a:defRPr/>
            </a:pPr>
            <a:r>
              <a:rPr lang="cs-CZ" altLang="cs-CZ" sz="2400" smtClean="0"/>
              <a:t>NOZ vymezuje druh provozů tzv. zvláště nebezpečných (§ 2925), tedy provozů, které ze své povahy vyvolávají vysoké riziko vzniku škody, a to i při vynaložení řádné či dokonce veškeré možné péče (chemická továrna, sklad výbušnin apod.). V případě těchto provozů stanoví NOZ podstatně přísnější pravidla, když jejich provozovatel je povinen hradit škodu (chemické látky např. uniknou do okolí, výbušniny explodují apod.) bez ohledu na to, zda vynaložil veškerou možnou péči.</a:t>
            </a:r>
          </a:p>
          <a:p>
            <a:pPr algn="just" fontAlgn="auto">
              <a:spcAft>
                <a:spcPts val="0"/>
              </a:spcAft>
              <a:buFont typeface="Wingdings 2"/>
              <a:buChar char=""/>
              <a:defRPr/>
            </a:pPr>
            <a:r>
              <a:rPr lang="cs-CZ" altLang="cs-CZ" sz="2400" smtClean="0"/>
              <a:t>NOZ nově také reflektuje i fakt, že v případě škod způsobených provozem zvláště nebezpečným lze jen obtížně prokazovat příčinnou souvislost.</a:t>
            </a:r>
          </a:p>
          <a:p>
            <a:pPr fontAlgn="auto">
              <a:spcAft>
                <a:spcPts val="0"/>
              </a:spcAft>
              <a:buFont typeface="Wingdings 2"/>
              <a:buChar char=""/>
              <a:defRPr/>
            </a:pPr>
            <a:endParaRPr lang="cs-CZ" altLang="cs-CZ" sz="2400" smtClean="0"/>
          </a:p>
        </p:txBody>
      </p:sp>
      <p:sp>
        <p:nvSpPr>
          <p:cNvPr id="43012"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D8944E2C-F711-40A9-958A-890FF025085D}" type="slidenum">
              <a:rPr lang="cs-CZ" altLang="cs-CZ" sz="1000">
                <a:solidFill>
                  <a:srgbClr val="7D1E1E"/>
                </a:solidFill>
                <a:latin typeface="Trebuchet MS" pitchFamily="34" charset="0"/>
              </a:rPr>
              <a:pPr fontAlgn="base">
                <a:spcBef>
                  <a:spcPct val="0"/>
                </a:spcBef>
                <a:spcAft>
                  <a:spcPct val="0"/>
                </a:spcAft>
              </a:pPr>
              <a:t>33</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Nadpis 1"/>
          <p:cNvSpPr>
            <a:spLocks noGrp="1"/>
          </p:cNvSpPr>
          <p:nvPr>
            <p:ph type="title"/>
          </p:nvPr>
        </p:nvSpPr>
        <p:spPr/>
        <p:txBody>
          <a:bodyPr/>
          <a:lstStyle/>
          <a:p>
            <a:pPr fontAlgn="auto">
              <a:spcAft>
                <a:spcPts val="0"/>
              </a:spcAft>
              <a:defRPr/>
            </a:pPr>
            <a:r>
              <a:rPr lang="cs-CZ" altLang="cs-CZ" smtClean="0"/>
              <a:t>Škoda způsobená zvířetem a věcí</a:t>
            </a:r>
          </a:p>
        </p:txBody>
      </p:sp>
      <p:sp>
        <p:nvSpPr>
          <p:cNvPr id="41987" name="Zástupný symbol pro obsah 2"/>
          <p:cNvSpPr>
            <a:spLocks noGrp="1"/>
          </p:cNvSpPr>
          <p:nvPr>
            <p:ph idx="1"/>
          </p:nvPr>
        </p:nvSpPr>
        <p:spPr/>
        <p:txBody>
          <a:bodyPr>
            <a:normAutofit lnSpcReduction="10000"/>
          </a:bodyPr>
          <a:lstStyle/>
          <a:p>
            <a:pPr fontAlgn="auto">
              <a:spcAft>
                <a:spcPts val="0"/>
              </a:spcAft>
              <a:buFont typeface="Wingdings 2"/>
              <a:buChar char=""/>
              <a:defRPr/>
            </a:pPr>
            <a:r>
              <a:rPr lang="cs-CZ" altLang="cs-CZ" smtClean="0"/>
              <a:t>Škoda způsobená zvířetem: § 2933 a násl. </a:t>
            </a:r>
          </a:p>
          <a:p>
            <a:pPr lvl="1" fontAlgn="auto">
              <a:spcAft>
                <a:spcPts val="0"/>
              </a:spcAft>
              <a:buFont typeface="Wingdings 2"/>
              <a:buChar char=""/>
              <a:defRPr/>
            </a:pPr>
            <a:r>
              <a:rPr lang="cs-CZ" altLang="cs-CZ" smtClean="0"/>
              <a:t>Problém zvýšení rizika </a:t>
            </a:r>
          </a:p>
          <a:p>
            <a:pPr lvl="1" fontAlgn="auto">
              <a:spcAft>
                <a:spcPts val="0"/>
              </a:spcAft>
              <a:buFont typeface="Wingdings 2"/>
              <a:buChar char=""/>
              <a:defRPr/>
            </a:pPr>
            <a:r>
              <a:rPr lang="cs-CZ" altLang="cs-CZ" smtClean="0"/>
              <a:t>Výše náhrady: § 2970</a:t>
            </a:r>
          </a:p>
          <a:p>
            <a:pPr fontAlgn="auto">
              <a:spcAft>
                <a:spcPts val="0"/>
              </a:spcAft>
              <a:buFont typeface="Wingdings 2"/>
              <a:buChar char=""/>
              <a:defRPr/>
            </a:pPr>
            <a:r>
              <a:rPr lang="cs-CZ" altLang="cs-CZ" smtClean="0"/>
              <a:t>Škoda způsobená věcí: praktický význam: stanovena odpovědnost vlastníka za své věci (lex specialis k nepravému omisivnímu deliktu); § 2936</a:t>
            </a:r>
          </a:p>
          <a:p>
            <a:pPr lvl="1" fontAlgn="auto">
              <a:spcAft>
                <a:spcPts val="0"/>
              </a:spcAft>
              <a:buFont typeface="Wingdings 2"/>
              <a:buChar char=""/>
              <a:defRPr/>
            </a:pPr>
            <a:r>
              <a:rPr lang="cs-CZ" altLang="cs-CZ" smtClean="0"/>
              <a:t>Actio de deiectis vel efussis - </a:t>
            </a:r>
            <a:r>
              <a:rPr lang="cs-CZ" altLang="cs-CZ" i="1" smtClean="0"/>
              <a:t>žaloba</a:t>
            </a:r>
            <a:r>
              <a:rPr lang="cs-CZ" altLang="cs-CZ" smtClean="0"/>
              <a:t> o </a:t>
            </a:r>
            <a:r>
              <a:rPr lang="cs-CZ" altLang="cs-CZ" i="1" smtClean="0"/>
              <a:t>vylitém</a:t>
            </a:r>
            <a:r>
              <a:rPr lang="cs-CZ" altLang="cs-CZ" smtClean="0"/>
              <a:t> nebo </a:t>
            </a:r>
            <a:r>
              <a:rPr lang="cs-CZ" altLang="cs-CZ" i="1" smtClean="0"/>
              <a:t>vyhozeném (§ 2937 odst. 2) </a:t>
            </a:r>
            <a:endParaRPr lang="cs-CZ" altLang="cs-CZ" smtClean="0"/>
          </a:p>
        </p:txBody>
      </p:sp>
      <p:sp>
        <p:nvSpPr>
          <p:cNvPr id="44036"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DEFD4E30-B475-460A-998A-EAC47DCED483}" type="slidenum">
              <a:rPr lang="cs-CZ" altLang="cs-CZ" sz="1000">
                <a:solidFill>
                  <a:srgbClr val="7D1E1E"/>
                </a:solidFill>
                <a:latin typeface="Trebuchet MS" pitchFamily="34" charset="0"/>
              </a:rPr>
              <a:pPr fontAlgn="base">
                <a:spcBef>
                  <a:spcPct val="0"/>
                </a:spcBef>
                <a:spcAft>
                  <a:spcPct val="0"/>
                </a:spcAft>
              </a:pPr>
              <a:t>34</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normAutofit fontScale="90000"/>
          </a:bodyPr>
          <a:lstStyle/>
          <a:p>
            <a:pPr fontAlgn="auto">
              <a:spcAft>
                <a:spcPts val="0"/>
              </a:spcAft>
              <a:defRPr/>
            </a:pPr>
            <a:r>
              <a:rPr lang="cs-CZ" altLang="cs-CZ" smtClean="0"/>
              <a:t>Odpovědnost za škodu při výkonu veřejné moci</a:t>
            </a:r>
          </a:p>
        </p:txBody>
      </p:sp>
      <p:sp>
        <p:nvSpPr>
          <p:cNvPr id="45059" name="Zástupný symbol pro obsah 2"/>
          <p:cNvSpPr>
            <a:spLocks noGrp="1"/>
          </p:cNvSpPr>
          <p:nvPr>
            <p:ph idx="1"/>
          </p:nvPr>
        </p:nvSpPr>
        <p:spPr/>
        <p:txBody>
          <a:bodyPr/>
          <a:lstStyle/>
          <a:p>
            <a:r>
              <a:rPr lang="cs-CZ" altLang="cs-CZ" smtClean="0"/>
              <a:t>Ústavní zakotvení</a:t>
            </a:r>
          </a:p>
          <a:p>
            <a:pPr lvl="1"/>
            <a:r>
              <a:rPr lang="cs-CZ" altLang="cs-CZ" smtClean="0"/>
              <a:t>Čl. 36 odst. 3 Listiny</a:t>
            </a:r>
          </a:p>
          <a:p>
            <a:pPr lvl="1"/>
            <a:r>
              <a:rPr lang="cs-CZ" altLang="cs-CZ" smtClean="0"/>
              <a:t>Úmluva o ochraně lidských práv a zákl. svobod</a:t>
            </a:r>
          </a:p>
          <a:p>
            <a:r>
              <a:rPr lang="cs-CZ" altLang="cs-CZ" smtClean="0"/>
              <a:t> zákonné zakotvení </a:t>
            </a:r>
          </a:p>
          <a:p>
            <a:pPr lvl="1"/>
            <a:r>
              <a:rPr lang="cs-CZ" altLang="cs-CZ" smtClean="0"/>
              <a:t>Zákon č. 82/1998 Sb. o odp. za škodu způsobenou při výkonu veřejné moci rozhodnutím nebo nespr. úředním postupem</a:t>
            </a:r>
          </a:p>
          <a:p>
            <a:pPr lvl="1"/>
            <a:endParaRPr lang="cs-CZ" altLang="cs-CZ" smtClean="0"/>
          </a:p>
        </p:txBody>
      </p:sp>
      <p:sp>
        <p:nvSpPr>
          <p:cNvPr id="45060"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46D83501-5EAB-4FC0-ADDF-EF2089608E3C}" type="slidenum">
              <a:rPr lang="cs-CZ" altLang="cs-CZ" sz="1000">
                <a:solidFill>
                  <a:srgbClr val="7D1E1E"/>
                </a:solidFill>
                <a:latin typeface="Trebuchet MS" pitchFamily="34" charset="0"/>
              </a:rPr>
              <a:pPr fontAlgn="base">
                <a:spcBef>
                  <a:spcPct val="0"/>
                </a:spcBef>
                <a:spcAft>
                  <a:spcPct val="0"/>
                </a:spcAft>
              </a:pPr>
              <a:t>35</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Nadpis 1"/>
          <p:cNvSpPr>
            <a:spLocks noGrp="1"/>
          </p:cNvSpPr>
          <p:nvPr>
            <p:ph type="title"/>
          </p:nvPr>
        </p:nvSpPr>
        <p:spPr/>
        <p:txBody>
          <a:bodyPr/>
          <a:lstStyle/>
          <a:p>
            <a:pPr fontAlgn="auto">
              <a:spcAft>
                <a:spcPts val="0"/>
              </a:spcAft>
              <a:defRPr/>
            </a:pPr>
            <a:endParaRPr lang="cs-CZ" altLang="cs-CZ" smtClean="0"/>
          </a:p>
        </p:txBody>
      </p:sp>
      <p:sp>
        <p:nvSpPr>
          <p:cNvPr id="44035" name="Zástupný symbol pro obsah 2"/>
          <p:cNvSpPr>
            <a:spLocks noGrp="1"/>
          </p:cNvSpPr>
          <p:nvPr>
            <p:ph idx="1"/>
          </p:nvPr>
        </p:nvSpPr>
        <p:spPr/>
        <p:txBody>
          <a:bodyPr>
            <a:normAutofit lnSpcReduction="10000"/>
          </a:bodyPr>
          <a:lstStyle/>
          <a:p>
            <a:pPr fontAlgn="auto">
              <a:spcAft>
                <a:spcPts val="0"/>
              </a:spcAft>
              <a:buFont typeface="Wingdings 2"/>
              <a:buChar char=""/>
              <a:defRPr/>
            </a:pPr>
            <a:r>
              <a:rPr lang="cs-CZ" altLang="cs-CZ" sz="2400" smtClean="0"/>
              <a:t>Objektivní odpovědnost bez liberačních důvodů</a:t>
            </a:r>
          </a:p>
          <a:p>
            <a:pPr lvl="1" fontAlgn="auto">
              <a:spcAft>
                <a:spcPts val="0"/>
              </a:spcAft>
              <a:buFont typeface="Wingdings 2"/>
              <a:buChar char=""/>
              <a:defRPr/>
            </a:pPr>
            <a:r>
              <a:rPr lang="cs-CZ" altLang="cs-CZ" sz="2400" smtClean="0"/>
              <a:t>Přichází však v úvahu § 441 OZ o spoluzavinění poškozeného</a:t>
            </a:r>
          </a:p>
          <a:p>
            <a:pPr fontAlgn="auto">
              <a:spcAft>
                <a:spcPts val="0"/>
              </a:spcAft>
              <a:buFont typeface="Wingdings 2"/>
              <a:buChar char=""/>
              <a:defRPr/>
            </a:pPr>
            <a:r>
              <a:rPr lang="cs-CZ" altLang="cs-CZ" sz="2400" smtClean="0"/>
              <a:t> všechny předpoklady musí být splněny kumulativně</a:t>
            </a:r>
          </a:p>
          <a:p>
            <a:pPr fontAlgn="auto">
              <a:spcAft>
                <a:spcPts val="0"/>
              </a:spcAft>
              <a:buFont typeface="Wingdings 2"/>
              <a:buChar char=""/>
              <a:defRPr/>
            </a:pPr>
            <a:r>
              <a:rPr lang="cs-CZ" altLang="cs-CZ" sz="2400" smtClean="0"/>
              <a:t>Test předpokladů</a:t>
            </a:r>
          </a:p>
          <a:p>
            <a:pPr lvl="1" fontAlgn="auto">
              <a:spcAft>
                <a:spcPts val="0"/>
              </a:spcAft>
              <a:buFont typeface="Wingdings 2"/>
              <a:buChar char=""/>
              <a:defRPr/>
            </a:pPr>
            <a:r>
              <a:rPr lang="cs-CZ" altLang="cs-CZ" sz="2400" smtClean="0"/>
              <a:t>Byl to úřední postup?</a:t>
            </a:r>
          </a:p>
          <a:p>
            <a:pPr lvl="1" fontAlgn="auto">
              <a:spcAft>
                <a:spcPts val="0"/>
              </a:spcAft>
              <a:buFont typeface="Wingdings 2"/>
              <a:buChar char=""/>
              <a:defRPr/>
            </a:pPr>
            <a:r>
              <a:rPr lang="cs-CZ" altLang="cs-CZ" sz="2400" smtClean="0"/>
              <a:t>Byl to nesprávný úřední postup?</a:t>
            </a:r>
          </a:p>
          <a:p>
            <a:pPr lvl="1" fontAlgn="auto">
              <a:spcAft>
                <a:spcPts val="0"/>
              </a:spcAft>
              <a:buFont typeface="Wingdings 2"/>
              <a:buChar char=""/>
              <a:defRPr/>
            </a:pPr>
            <a:r>
              <a:rPr lang="cs-CZ" altLang="cs-CZ" sz="2400" smtClean="0"/>
              <a:t>Vznik škody</a:t>
            </a:r>
          </a:p>
          <a:p>
            <a:pPr lvl="1" fontAlgn="auto">
              <a:spcAft>
                <a:spcPts val="0"/>
              </a:spcAft>
              <a:buFont typeface="Wingdings 2"/>
              <a:buChar char=""/>
              <a:defRPr/>
            </a:pPr>
            <a:r>
              <a:rPr lang="cs-CZ" altLang="cs-CZ" sz="2400" smtClean="0"/>
              <a:t>Kauzální nexus</a:t>
            </a:r>
          </a:p>
          <a:p>
            <a:pPr lvl="1" fontAlgn="auto">
              <a:spcAft>
                <a:spcPts val="0"/>
              </a:spcAft>
              <a:buFont typeface="Wingdings 2"/>
              <a:buChar char=""/>
              <a:defRPr/>
            </a:pPr>
            <a:r>
              <a:rPr lang="cs-CZ" altLang="cs-CZ" sz="2400" smtClean="0"/>
              <a:t>Subsidiarita</a:t>
            </a:r>
          </a:p>
          <a:p>
            <a:pPr lvl="1" fontAlgn="auto">
              <a:spcAft>
                <a:spcPts val="0"/>
              </a:spcAft>
              <a:buFont typeface="Wingdings 2"/>
              <a:buChar char=""/>
              <a:defRPr/>
            </a:pPr>
            <a:r>
              <a:rPr lang="cs-CZ" altLang="cs-CZ" sz="2400" smtClean="0"/>
              <a:t>promlčení</a:t>
            </a:r>
          </a:p>
        </p:txBody>
      </p:sp>
      <p:sp>
        <p:nvSpPr>
          <p:cNvPr id="46084"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D9571D2A-E8C5-43BD-AFA2-CA0F833C322C}" type="slidenum">
              <a:rPr lang="cs-CZ" altLang="cs-CZ" sz="1000">
                <a:solidFill>
                  <a:srgbClr val="7D1E1E"/>
                </a:solidFill>
                <a:latin typeface="Trebuchet MS" pitchFamily="34" charset="0"/>
              </a:rPr>
              <a:pPr fontAlgn="base">
                <a:spcBef>
                  <a:spcPct val="0"/>
                </a:spcBef>
                <a:spcAft>
                  <a:spcPct val="0"/>
                </a:spcAft>
              </a:pPr>
              <a:t>36</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Nadpis 1"/>
          <p:cNvSpPr>
            <a:spLocks noGrp="1"/>
          </p:cNvSpPr>
          <p:nvPr>
            <p:ph type="title"/>
          </p:nvPr>
        </p:nvSpPr>
        <p:spPr/>
        <p:txBody>
          <a:bodyPr/>
          <a:lstStyle/>
          <a:p>
            <a:pPr fontAlgn="auto">
              <a:spcAft>
                <a:spcPts val="0"/>
              </a:spcAft>
              <a:defRPr/>
            </a:pPr>
            <a:endParaRPr lang="cs-CZ" altLang="cs-CZ" smtClean="0"/>
          </a:p>
        </p:txBody>
      </p:sp>
      <p:sp>
        <p:nvSpPr>
          <p:cNvPr id="47107" name="Zástupný symbol pro obsah 2"/>
          <p:cNvSpPr>
            <a:spLocks noGrp="1"/>
          </p:cNvSpPr>
          <p:nvPr>
            <p:ph idx="1"/>
          </p:nvPr>
        </p:nvSpPr>
        <p:spPr/>
        <p:txBody>
          <a:bodyPr/>
          <a:lstStyle/>
          <a:p>
            <a:r>
              <a:rPr lang="cs-CZ" altLang="cs-CZ" smtClean="0"/>
              <a:t>Subjekty vykonávající veřejnou moc</a:t>
            </a:r>
          </a:p>
          <a:p>
            <a:pPr lvl="1"/>
            <a:r>
              <a:rPr lang="cs-CZ" altLang="cs-CZ" smtClean="0"/>
              <a:t>Státní orgány</a:t>
            </a:r>
          </a:p>
          <a:p>
            <a:pPr lvl="1"/>
            <a:r>
              <a:rPr lang="cs-CZ" altLang="cs-CZ" smtClean="0"/>
              <a:t>FO a PO vykonávající </a:t>
            </a:r>
            <a:r>
              <a:rPr lang="cs-CZ" altLang="cs-CZ" b="1" smtClean="0"/>
              <a:t>přenesenou</a:t>
            </a:r>
            <a:r>
              <a:rPr lang="cs-CZ" altLang="cs-CZ" smtClean="0"/>
              <a:t> působnost (tzv. úřední osoby)</a:t>
            </a:r>
          </a:p>
          <a:p>
            <a:pPr lvl="1"/>
            <a:r>
              <a:rPr lang="cs-CZ" altLang="cs-CZ" smtClean="0"/>
              <a:t>Orgány územních samosprávných celků při výkonu </a:t>
            </a:r>
            <a:r>
              <a:rPr lang="cs-CZ" altLang="cs-CZ" b="1" smtClean="0"/>
              <a:t>přenesené</a:t>
            </a:r>
            <a:r>
              <a:rPr lang="cs-CZ" altLang="cs-CZ" smtClean="0"/>
              <a:t> působnosti</a:t>
            </a:r>
          </a:p>
        </p:txBody>
      </p:sp>
      <p:sp>
        <p:nvSpPr>
          <p:cNvPr id="47108"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16A39B23-60EC-4AF9-A4FE-93F16C5D63E7}" type="slidenum">
              <a:rPr lang="cs-CZ" altLang="cs-CZ" sz="1000">
                <a:solidFill>
                  <a:srgbClr val="7D1E1E"/>
                </a:solidFill>
                <a:latin typeface="Trebuchet MS" pitchFamily="34" charset="0"/>
              </a:rPr>
              <a:pPr fontAlgn="base">
                <a:spcBef>
                  <a:spcPct val="0"/>
                </a:spcBef>
                <a:spcAft>
                  <a:spcPct val="0"/>
                </a:spcAft>
              </a:pPr>
              <a:t>37</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Nadpis 1"/>
          <p:cNvSpPr>
            <a:spLocks noGrp="1"/>
          </p:cNvSpPr>
          <p:nvPr>
            <p:ph type="title"/>
          </p:nvPr>
        </p:nvSpPr>
        <p:spPr/>
        <p:txBody>
          <a:bodyPr/>
          <a:lstStyle/>
          <a:p>
            <a:pPr fontAlgn="auto">
              <a:spcAft>
                <a:spcPts val="0"/>
              </a:spcAft>
              <a:defRPr/>
            </a:pPr>
            <a:endParaRPr lang="cs-CZ" altLang="cs-CZ" smtClean="0"/>
          </a:p>
        </p:txBody>
      </p:sp>
      <p:sp>
        <p:nvSpPr>
          <p:cNvPr id="48131" name="Zástupný symbol pro obsah 2"/>
          <p:cNvSpPr>
            <a:spLocks noGrp="1"/>
          </p:cNvSpPr>
          <p:nvPr>
            <p:ph idx="1"/>
          </p:nvPr>
        </p:nvSpPr>
        <p:spPr/>
        <p:txBody>
          <a:bodyPr/>
          <a:lstStyle/>
          <a:p>
            <a:r>
              <a:rPr lang="cs-CZ" altLang="cs-CZ" smtClean="0"/>
              <a:t>Výjimky z odpovědnosti státu – R 7/2008</a:t>
            </a:r>
          </a:p>
          <a:p>
            <a:pPr lvl="1"/>
            <a:r>
              <a:rPr lang="cs-CZ" altLang="cs-CZ" smtClean="0"/>
              <a:t>Zákonodárný proces </a:t>
            </a:r>
          </a:p>
          <a:p>
            <a:pPr lvl="1"/>
            <a:r>
              <a:rPr lang="cs-CZ" altLang="cs-CZ" smtClean="0"/>
              <a:t>Normativní činnost vlády</a:t>
            </a:r>
          </a:p>
          <a:p>
            <a:pPr lvl="1"/>
            <a:r>
              <a:rPr lang="cs-CZ" altLang="cs-CZ" smtClean="0"/>
              <a:t>Činnost notáře a soudního exekutora tam, kde nevykonává veřejnou moc (nikoli jako soudní komisař či exekutorské zápisy) (pak odpovídá sám-je pojištěn)</a:t>
            </a:r>
          </a:p>
        </p:txBody>
      </p:sp>
      <p:sp>
        <p:nvSpPr>
          <p:cNvPr id="48132"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2C211026-20A2-480D-B6CA-15A1493ABBA7}" type="slidenum">
              <a:rPr lang="cs-CZ" altLang="cs-CZ" sz="1000">
                <a:solidFill>
                  <a:srgbClr val="7D1E1E"/>
                </a:solidFill>
                <a:latin typeface="Trebuchet MS" pitchFamily="34" charset="0"/>
              </a:rPr>
              <a:pPr fontAlgn="base">
                <a:spcBef>
                  <a:spcPct val="0"/>
                </a:spcBef>
                <a:spcAft>
                  <a:spcPct val="0"/>
                </a:spcAft>
              </a:pPr>
              <a:t>38</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Nadpis 1"/>
          <p:cNvSpPr>
            <a:spLocks noGrp="1"/>
          </p:cNvSpPr>
          <p:nvPr>
            <p:ph type="title"/>
          </p:nvPr>
        </p:nvSpPr>
        <p:spPr/>
        <p:txBody>
          <a:bodyPr/>
          <a:lstStyle/>
          <a:p>
            <a:pPr fontAlgn="auto">
              <a:spcAft>
                <a:spcPts val="0"/>
              </a:spcAft>
              <a:defRPr/>
            </a:pPr>
            <a:r>
              <a:rPr lang="cs-CZ" altLang="cs-CZ" smtClean="0"/>
              <a:t>Skutková podstata odpovědnosti</a:t>
            </a:r>
          </a:p>
        </p:txBody>
      </p:sp>
      <p:sp>
        <p:nvSpPr>
          <p:cNvPr id="47107" name="Zástupný symbol pro obsah 2"/>
          <p:cNvSpPr>
            <a:spLocks noGrp="1"/>
          </p:cNvSpPr>
          <p:nvPr>
            <p:ph idx="1"/>
          </p:nvPr>
        </p:nvSpPr>
        <p:spPr>
          <a:xfrm>
            <a:off x="323850" y="1557338"/>
            <a:ext cx="8348663" cy="4573587"/>
          </a:xfrm>
        </p:spPr>
        <p:txBody>
          <a:bodyPr>
            <a:normAutofit fontScale="92500" lnSpcReduction="10000"/>
          </a:bodyPr>
          <a:lstStyle/>
          <a:p>
            <a:pPr fontAlgn="auto">
              <a:spcAft>
                <a:spcPts val="0"/>
              </a:spcAft>
              <a:buFont typeface="Wingdings 2"/>
              <a:buChar char=""/>
              <a:defRPr/>
            </a:pPr>
            <a:r>
              <a:rPr lang="cs-CZ" altLang="cs-CZ" smtClean="0"/>
              <a:t>Vydání rozhodnutí</a:t>
            </a:r>
          </a:p>
          <a:p>
            <a:pPr lvl="1" fontAlgn="auto">
              <a:spcAft>
                <a:spcPts val="0"/>
              </a:spcAft>
              <a:buFont typeface="Wingdings 2"/>
              <a:buChar char=""/>
              <a:defRPr/>
            </a:pPr>
            <a:r>
              <a:rPr lang="cs-CZ" altLang="cs-CZ" sz="2000" smtClean="0"/>
              <a:t>Právo na náhradu škody vzniklé nezákonným rozhodnutím mají účastníci řízení, ve kterém bylo vydáno rozhodnutí, z něhož jim vznikla škoda. Právo na náhradu škody má i ten, s nímž nebylo jednáno jako s účastníkem řízení, ačkoliv s ním jako s takovým jednáno být mělo. </a:t>
            </a:r>
          </a:p>
          <a:p>
            <a:pPr fontAlgn="auto">
              <a:spcAft>
                <a:spcPts val="0"/>
              </a:spcAft>
              <a:buFont typeface="Wingdings 2"/>
              <a:buChar char=""/>
              <a:defRPr/>
            </a:pPr>
            <a:r>
              <a:rPr lang="cs-CZ" altLang="cs-CZ" smtClean="0"/>
              <a:t>Nesprávný úřední postup (sběrná kategorie)</a:t>
            </a:r>
          </a:p>
          <a:p>
            <a:pPr lvl="1" algn="just" fontAlgn="auto">
              <a:spcAft>
                <a:spcPts val="0"/>
              </a:spcAft>
              <a:buFont typeface="Wingdings 2"/>
              <a:buChar char=""/>
              <a:defRPr/>
            </a:pPr>
            <a:r>
              <a:rPr lang="cs-CZ" altLang="cs-CZ" sz="2000" smtClean="0"/>
              <a:t>postup souvisící s výkonem veřejné (státní) moci, který se dotýká individuálních práv a povinností účastníků daného řízení. Nesprávností úředního postupu je porušení pořádku předepsaného právními normami nebo určeného povahou a funkcí postupu. Nesprávným úředním postupem je - podle výslovného ustanovení zákona - i nečinnost příslušných orgánů, tj. porušení povinnosti učinit úkon nebo vydat rozhodnutí v zákonem stanovené lhůtě. </a:t>
            </a:r>
          </a:p>
        </p:txBody>
      </p:sp>
      <p:sp>
        <p:nvSpPr>
          <p:cNvPr id="49156"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EEECDB48-174B-4776-B8B3-78F6033AB8AD}" type="slidenum">
              <a:rPr lang="cs-CZ" altLang="cs-CZ" sz="1000">
                <a:solidFill>
                  <a:srgbClr val="7D1E1E"/>
                </a:solidFill>
                <a:latin typeface="Trebuchet MS" pitchFamily="34" charset="0"/>
              </a:rPr>
              <a:pPr fontAlgn="base">
                <a:spcBef>
                  <a:spcPct val="0"/>
                </a:spcBef>
                <a:spcAft>
                  <a:spcPct val="0"/>
                </a:spcAft>
              </a:pPr>
              <a:t>39</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a:xfrm>
            <a:off x="914400" y="1125538"/>
            <a:ext cx="7772400" cy="1295400"/>
          </a:xfrm>
        </p:spPr>
        <p:txBody>
          <a:bodyPr>
            <a:normAutofit fontScale="90000"/>
          </a:bodyPr>
          <a:lstStyle/>
          <a:p>
            <a:pPr algn="ctr" fontAlgn="auto">
              <a:spcAft>
                <a:spcPts val="0"/>
              </a:spcAft>
              <a:defRPr/>
            </a:pPr>
            <a:r>
              <a:rPr lang="cs-CZ" altLang="cs-CZ" smtClean="0"/>
              <a:t>Právní skutečnosti, na základě kterých vzniká právní odpovědnost</a:t>
            </a:r>
          </a:p>
        </p:txBody>
      </p:sp>
      <p:sp>
        <p:nvSpPr>
          <p:cNvPr id="3" name="Zástupný symbol pro obsah 2"/>
          <p:cNvSpPr>
            <a:spLocks noGrp="1"/>
          </p:cNvSpPr>
          <p:nvPr>
            <p:ph idx="1"/>
          </p:nvPr>
        </p:nvSpPr>
        <p:spPr>
          <a:xfrm>
            <a:off x="900113" y="2781300"/>
            <a:ext cx="7772400" cy="3349625"/>
          </a:xfrm>
        </p:spPr>
        <p:txBody>
          <a:bodyPr>
            <a:normAutofit/>
          </a:bodyPr>
          <a:lstStyle/>
          <a:p>
            <a:pPr algn="just" fontAlgn="auto">
              <a:spcAft>
                <a:spcPts val="0"/>
              </a:spcAft>
              <a:buFont typeface="Wingdings 2"/>
              <a:buChar char=""/>
              <a:defRPr/>
            </a:pPr>
            <a:r>
              <a:rPr lang="cs-CZ" b="1" dirty="0" smtClean="0"/>
              <a:t>protiprávní jednání</a:t>
            </a:r>
            <a:r>
              <a:rPr lang="cs-CZ" dirty="0" smtClean="0"/>
              <a:t> </a:t>
            </a:r>
            <a:r>
              <a:rPr lang="cs-CZ" dirty="0"/>
              <a:t>(tj. </a:t>
            </a:r>
            <a:r>
              <a:rPr lang="cs-CZ" dirty="0" smtClean="0"/>
              <a:t>jednání, </a:t>
            </a:r>
            <a:r>
              <a:rPr lang="cs-CZ" dirty="0"/>
              <a:t>které je v rozporu s objektivním právem) </a:t>
            </a:r>
            <a:r>
              <a:rPr lang="cs-CZ" dirty="0" smtClean="0"/>
              <a:t> </a:t>
            </a:r>
            <a:endParaRPr lang="cs-CZ" dirty="0"/>
          </a:p>
          <a:p>
            <a:pPr lvl="1" fontAlgn="auto">
              <a:spcAft>
                <a:spcPts val="0"/>
              </a:spcAft>
              <a:buFont typeface="Wingdings 2"/>
              <a:buChar char=""/>
              <a:defRPr/>
            </a:pPr>
            <a:r>
              <a:rPr lang="cs-CZ" b="1" dirty="0" err="1" smtClean="0"/>
              <a:t>komisivní</a:t>
            </a:r>
            <a:r>
              <a:rPr lang="cs-CZ" b="1" dirty="0" smtClean="0"/>
              <a:t> </a:t>
            </a:r>
            <a:r>
              <a:rPr lang="cs-CZ" dirty="0"/>
              <a:t>(rušitel se choval tak, jak neměl)</a:t>
            </a:r>
          </a:p>
          <a:p>
            <a:pPr lvl="1" algn="just" fontAlgn="auto">
              <a:spcAft>
                <a:spcPts val="0"/>
              </a:spcAft>
              <a:buFont typeface="Wingdings 2"/>
              <a:buChar char=""/>
              <a:defRPr/>
            </a:pPr>
            <a:r>
              <a:rPr lang="cs-CZ" b="1" dirty="0" smtClean="0"/>
              <a:t>omisivní</a:t>
            </a:r>
            <a:r>
              <a:rPr lang="cs-CZ" dirty="0" smtClean="0"/>
              <a:t> </a:t>
            </a:r>
            <a:r>
              <a:rPr lang="cs-CZ" dirty="0"/>
              <a:t>(rušitel se nechoval tak, jak měl</a:t>
            </a:r>
            <a:r>
              <a:rPr lang="cs-CZ" dirty="0" smtClean="0"/>
              <a:t>)</a:t>
            </a:r>
          </a:p>
          <a:p>
            <a:pPr marL="457200" lvl="1" indent="0" algn="just" fontAlgn="auto">
              <a:spcAft>
                <a:spcPts val="0"/>
              </a:spcAft>
              <a:buFont typeface="Wingdings" pitchFamily="2" charset="2"/>
              <a:buNone/>
              <a:defRPr/>
            </a:pPr>
            <a:endParaRPr lang="cs-CZ" dirty="0" smtClean="0"/>
          </a:p>
          <a:p>
            <a:pPr algn="just" fontAlgn="auto">
              <a:spcAft>
                <a:spcPts val="0"/>
              </a:spcAft>
              <a:buFont typeface="Wingdings 2"/>
              <a:buChar char=""/>
              <a:defRPr/>
            </a:pPr>
            <a:r>
              <a:rPr lang="cs-CZ" b="1" dirty="0" smtClean="0"/>
              <a:t>protiprávní stav</a:t>
            </a:r>
          </a:p>
        </p:txBody>
      </p:sp>
      <p:sp>
        <p:nvSpPr>
          <p:cNvPr id="13316"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8489A5D4-43E5-4C78-83F7-B26BD7FCEAC1}" type="slidenum">
              <a:rPr lang="cs-CZ" altLang="cs-CZ" sz="1000">
                <a:solidFill>
                  <a:srgbClr val="7D1E1E"/>
                </a:solidFill>
                <a:latin typeface="Trebuchet MS" pitchFamily="34" charset="0"/>
              </a:rPr>
              <a:pPr fontAlgn="base">
                <a:spcBef>
                  <a:spcPct val="0"/>
                </a:spcBef>
                <a:spcAft>
                  <a:spcPct val="0"/>
                </a:spcAft>
              </a:pPr>
              <a:t>4</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Nadpis 1"/>
          <p:cNvSpPr>
            <a:spLocks noGrp="1"/>
          </p:cNvSpPr>
          <p:nvPr>
            <p:ph type="title"/>
          </p:nvPr>
        </p:nvSpPr>
        <p:spPr/>
        <p:txBody>
          <a:bodyPr/>
          <a:lstStyle/>
          <a:p>
            <a:pPr fontAlgn="auto">
              <a:spcAft>
                <a:spcPts val="0"/>
              </a:spcAft>
              <a:defRPr/>
            </a:pPr>
            <a:r>
              <a:rPr lang="cs-CZ" altLang="cs-CZ" smtClean="0"/>
              <a:t>Oprávněné osoby</a:t>
            </a:r>
          </a:p>
        </p:txBody>
      </p:sp>
      <p:sp>
        <p:nvSpPr>
          <p:cNvPr id="48131" name="Zástupný symbol pro obsah 2"/>
          <p:cNvSpPr>
            <a:spLocks noGrp="1"/>
          </p:cNvSpPr>
          <p:nvPr>
            <p:ph idx="1"/>
          </p:nvPr>
        </p:nvSpPr>
        <p:spPr>
          <a:xfrm>
            <a:off x="539750" y="1773238"/>
            <a:ext cx="8132763" cy="4357687"/>
          </a:xfrm>
        </p:spPr>
        <p:txBody>
          <a:bodyPr>
            <a:normAutofit lnSpcReduction="10000"/>
          </a:bodyPr>
          <a:lstStyle/>
          <a:p>
            <a:pPr algn="just" fontAlgn="auto">
              <a:spcAft>
                <a:spcPts val="0"/>
              </a:spcAft>
              <a:buFont typeface="Wingdings 2"/>
              <a:buChar char=""/>
              <a:defRPr/>
            </a:pPr>
            <a:r>
              <a:rPr lang="cs-CZ" altLang="cs-CZ" sz="2000" smtClean="0"/>
              <a:t>Nárok na náhradu škody způsobené nezákonným rozhodnutím vydaným v řízení má účastník řízení, v němž bylo nezákonné rozhodnutí vydáno, jakož i ten, s nímž nebylo jednáno jako s účastníkem řízení, ačkoliv s ním jako s takovým jednáno být mělo. Podmínkou uplatnění nároku na náhradu škody je zrušení tohoto rozhodnutí pro nezákonnost příslušným orgánem, jakož i (zásadně) vyčerpání řádných opravných prostředků. </a:t>
            </a:r>
          </a:p>
          <a:p>
            <a:pPr algn="just" fontAlgn="auto">
              <a:spcAft>
                <a:spcPts val="0"/>
              </a:spcAft>
              <a:buFont typeface="Wingdings 2"/>
              <a:buChar char=""/>
              <a:defRPr/>
            </a:pPr>
            <a:r>
              <a:rPr lang="cs-CZ" altLang="cs-CZ" sz="2000" smtClean="0"/>
              <a:t>Bylo-li nezákonné rozhodnutí vydáno v řízení, na které se procesní předpis nevztahuje, má nárok na náhradu škody ten, komu škoda vznikla. Pro vznik nároku na náhradu škody je nutné, aby vykonatelné rozhodnutí bylo pro nezákonnost zrušeno příslušným orgánem, zpravidla soudem. </a:t>
            </a:r>
          </a:p>
          <a:p>
            <a:pPr fontAlgn="auto">
              <a:spcAft>
                <a:spcPts val="0"/>
              </a:spcAft>
              <a:buFont typeface="Wingdings 2"/>
              <a:buChar char=""/>
              <a:defRPr/>
            </a:pPr>
            <a:r>
              <a:rPr lang="cs-CZ" altLang="cs-CZ" sz="2000" smtClean="0"/>
              <a:t>Nesprávný úřední postup územního celku lze vymezit obdobně jako nesprávný úřední postup, za který nese odpovědnost stát.</a:t>
            </a:r>
          </a:p>
        </p:txBody>
      </p:sp>
      <p:sp>
        <p:nvSpPr>
          <p:cNvPr id="50180"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083398D9-5BB9-4A98-BAB4-2770CD22C6D5}" type="slidenum">
              <a:rPr lang="cs-CZ" altLang="cs-CZ" sz="1000">
                <a:solidFill>
                  <a:srgbClr val="7D1E1E"/>
                </a:solidFill>
                <a:latin typeface="Trebuchet MS" pitchFamily="34" charset="0"/>
              </a:rPr>
              <a:pPr fontAlgn="base">
                <a:spcBef>
                  <a:spcPct val="0"/>
                </a:spcBef>
                <a:spcAft>
                  <a:spcPct val="0"/>
                </a:spcAft>
              </a:pPr>
              <a:t>40</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Nadpis 1"/>
          <p:cNvSpPr>
            <a:spLocks noGrp="1"/>
          </p:cNvSpPr>
          <p:nvPr>
            <p:ph type="title"/>
          </p:nvPr>
        </p:nvSpPr>
        <p:spPr>
          <a:xfrm>
            <a:off x="827088" y="836613"/>
            <a:ext cx="7772400" cy="503237"/>
          </a:xfrm>
        </p:spPr>
        <p:txBody>
          <a:bodyPr>
            <a:normAutofit fontScale="90000"/>
          </a:bodyPr>
          <a:lstStyle/>
          <a:p>
            <a:pPr fontAlgn="auto">
              <a:spcAft>
                <a:spcPts val="0"/>
              </a:spcAft>
              <a:defRPr/>
            </a:pPr>
            <a:r>
              <a:rPr lang="cs-CZ" altLang="cs-CZ" dirty="0" smtClean="0"/>
              <a:t>Podmínky uplatnění nároku</a:t>
            </a:r>
          </a:p>
        </p:txBody>
      </p:sp>
      <p:sp>
        <p:nvSpPr>
          <p:cNvPr id="49155" name="Zástupný symbol pro obsah 2"/>
          <p:cNvSpPr>
            <a:spLocks noGrp="1"/>
          </p:cNvSpPr>
          <p:nvPr>
            <p:ph idx="1"/>
          </p:nvPr>
        </p:nvSpPr>
        <p:spPr>
          <a:xfrm>
            <a:off x="395288" y="1268413"/>
            <a:ext cx="8424862" cy="4862512"/>
          </a:xfrm>
        </p:spPr>
        <p:txBody>
          <a:bodyPr>
            <a:normAutofit lnSpcReduction="10000"/>
          </a:bodyPr>
          <a:lstStyle/>
          <a:p>
            <a:pPr algn="just" fontAlgn="auto">
              <a:spcAft>
                <a:spcPts val="0"/>
              </a:spcAft>
              <a:buFont typeface="Wingdings 2"/>
              <a:buChar char=""/>
              <a:defRPr/>
            </a:pPr>
            <a:r>
              <a:rPr lang="cs-CZ" altLang="cs-CZ" sz="2200" dirty="0" smtClean="0"/>
              <a:t>existence pravomocného rozhodnutí (výjimku tvoří rozhodnutí předběžně vykonatelná), které bylo příslušným orgánem pro nezákonnost zrušeno nebo změněno. </a:t>
            </a:r>
          </a:p>
          <a:p>
            <a:pPr fontAlgn="auto">
              <a:spcAft>
                <a:spcPts val="0"/>
              </a:spcAft>
              <a:buFont typeface="Wingdings 2"/>
              <a:buChar char=""/>
              <a:defRPr/>
            </a:pPr>
            <a:r>
              <a:rPr lang="cs-CZ" altLang="cs-CZ" sz="2200" dirty="0" smtClean="0"/>
              <a:t>vyčerpání všech řádných opravných prostředků; v případech hodných zvláštního zřetele je možno k nesplnění této podmínky nepřihlížet. </a:t>
            </a:r>
          </a:p>
          <a:p>
            <a:pPr fontAlgn="auto">
              <a:spcAft>
                <a:spcPts val="0"/>
              </a:spcAft>
              <a:buFont typeface="Wingdings 2"/>
              <a:buChar char=""/>
              <a:defRPr/>
            </a:pPr>
            <a:r>
              <a:rPr lang="cs-CZ" altLang="cs-CZ" sz="2200" dirty="0" smtClean="0"/>
              <a:t>(samostatně jsou v zákoně upraveny podmínky nároku na náhradu škody způsobené rozhodnutím o vazbě, trestu nebo ochranném opatření.)</a:t>
            </a:r>
          </a:p>
          <a:p>
            <a:pPr algn="just" fontAlgn="auto">
              <a:spcAft>
                <a:spcPts val="0"/>
              </a:spcAft>
              <a:buFont typeface="Wingdings 2"/>
              <a:buChar char=""/>
              <a:defRPr/>
            </a:pPr>
            <a:r>
              <a:rPr lang="cs-CZ" altLang="cs-CZ" sz="2200" dirty="0" smtClean="0"/>
              <a:t>uplatnění a projednání nároku na náhradu škody příslušným ústředním orgánem. Neuspokojí-li ústřední orgán nárok poškozeného do šesti měsíců ode dne jeho uplatnění, může se poškozený obrátit se svým nárok na soud. </a:t>
            </a:r>
          </a:p>
          <a:p>
            <a:pPr algn="just" fontAlgn="auto">
              <a:spcAft>
                <a:spcPts val="0"/>
              </a:spcAft>
              <a:buFont typeface="Wingdings 2"/>
              <a:buChar char=""/>
              <a:defRPr/>
            </a:pPr>
            <a:r>
              <a:rPr lang="cs-CZ" altLang="cs-CZ" sz="2200" dirty="0" smtClean="0"/>
              <a:t>žalovaným je vždy stát-ČR</a:t>
            </a:r>
          </a:p>
        </p:txBody>
      </p:sp>
      <p:sp>
        <p:nvSpPr>
          <p:cNvPr id="51204"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C1EFE401-071E-4D84-8953-AA6ECD07B8F8}" type="slidenum">
              <a:rPr lang="cs-CZ" altLang="cs-CZ" sz="1000">
                <a:solidFill>
                  <a:srgbClr val="7D1E1E"/>
                </a:solidFill>
                <a:latin typeface="Trebuchet MS" pitchFamily="34" charset="0"/>
              </a:rPr>
              <a:pPr fontAlgn="base">
                <a:spcBef>
                  <a:spcPct val="0"/>
                </a:spcBef>
                <a:spcAft>
                  <a:spcPct val="0"/>
                </a:spcAft>
              </a:pPr>
              <a:t>41</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pPr fontAlgn="auto">
              <a:spcAft>
                <a:spcPts val="0"/>
              </a:spcAft>
              <a:defRPr/>
            </a:pPr>
            <a:endParaRPr lang="cs-CZ" altLang="cs-CZ" smtClean="0"/>
          </a:p>
        </p:txBody>
      </p:sp>
      <p:sp>
        <p:nvSpPr>
          <p:cNvPr id="3" name="Zástupný symbol pro obsah 2"/>
          <p:cNvSpPr>
            <a:spLocks noGrp="1"/>
          </p:cNvSpPr>
          <p:nvPr>
            <p:ph idx="1"/>
          </p:nvPr>
        </p:nvSpPr>
        <p:spPr/>
        <p:txBody>
          <a:bodyPr>
            <a:normAutofit/>
          </a:bodyPr>
          <a:lstStyle/>
          <a:p>
            <a:pPr fontAlgn="auto">
              <a:spcAft>
                <a:spcPts val="0"/>
              </a:spcAft>
              <a:buFont typeface="Wingdings 2"/>
              <a:buChar char=""/>
              <a:defRPr/>
            </a:pPr>
            <a:r>
              <a:rPr lang="cs-CZ" b="1" dirty="0" smtClean="0"/>
              <a:t>následky </a:t>
            </a:r>
            <a:r>
              <a:rPr lang="cs-CZ" dirty="0" smtClean="0"/>
              <a:t> </a:t>
            </a:r>
          </a:p>
          <a:p>
            <a:pPr lvl="1" fontAlgn="auto">
              <a:spcAft>
                <a:spcPts val="0"/>
              </a:spcAft>
              <a:buFont typeface="Wingdings 2"/>
              <a:buChar char=""/>
              <a:defRPr/>
            </a:pPr>
            <a:r>
              <a:rPr lang="cs-CZ" dirty="0" smtClean="0"/>
              <a:t>trvá primární povinnost, existuje možnost její splnění vynutit</a:t>
            </a:r>
          </a:p>
          <a:p>
            <a:pPr lvl="1" fontAlgn="auto">
              <a:spcAft>
                <a:spcPts val="0"/>
              </a:spcAft>
              <a:buFont typeface="Wingdings 2"/>
              <a:buChar char=""/>
              <a:defRPr/>
            </a:pPr>
            <a:r>
              <a:rPr lang="cs-CZ" dirty="0" smtClean="0"/>
              <a:t>vznik nové (sekundární) povinnosti; je spojena s povinností strpět veřejnoprávní či soukromoprávní sankci za nesplnění právní povinnosti (typicky trest za trestný čin)</a:t>
            </a:r>
          </a:p>
          <a:p>
            <a:pPr lvl="1" fontAlgn="auto">
              <a:spcAft>
                <a:spcPts val="0"/>
              </a:spcAft>
              <a:buFont typeface="Wingdings 2"/>
              <a:buChar char=""/>
              <a:defRPr/>
            </a:pPr>
            <a:r>
              <a:rPr lang="cs-CZ" dirty="0" smtClean="0"/>
              <a:t>jiné právní následky - ty, které nelze zařadit do předchozích kategorií</a:t>
            </a:r>
          </a:p>
          <a:p>
            <a:pPr marL="0" indent="0" fontAlgn="auto">
              <a:spcAft>
                <a:spcPts val="0"/>
              </a:spcAft>
              <a:buFont typeface="Wingdings" pitchFamily="2" charset="2"/>
              <a:buNone/>
              <a:defRPr/>
            </a:pPr>
            <a:endParaRPr lang="cs-CZ" dirty="0"/>
          </a:p>
        </p:txBody>
      </p:sp>
      <p:sp>
        <p:nvSpPr>
          <p:cNvPr id="14340"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79DECC59-7554-48F9-967E-30E9B8E3742A}" type="slidenum">
              <a:rPr lang="cs-CZ" altLang="cs-CZ" sz="1000">
                <a:solidFill>
                  <a:srgbClr val="7D1E1E"/>
                </a:solidFill>
                <a:latin typeface="Trebuchet MS" pitchFamily="34" charset="0"/>
              </a:rPr>
              <a:pPr fontAlgn="base">
                <a:spcBef>
                  <a:spcPct val="0"/>
                </a:spcBef>
                <a:spcAft>
                  <a:spcPct val="0"/>
                </a:spcAft>
              </a:pPr>
              <a:t>5</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normAutofit fontScale="90000"/>
          </a:bodyPr>
          <a:lstStyle/>
          <a:p>
            <a:pPr algn="ctr" fontAlgn="auto">
              <a:spcAft>
                <a:spcPts val="0"/>
              </a:spcAft>
              <a:defRPr/>
            </a:pPr>
            <a:r>
              <a:rPr lang="cs-CZ" altLang="cs-CZ" smtClean="0"/>
              <a:t>Základní funkce právní odpovědnosti</a:t>
            </a:r>
          </a:p>
        </p:txBody>
      </p:sp>
      <p:sp>
        <p:nvSpPr>
          <p:cNvPr id="9219" name="Zástupný symbol pro obsah 2"/>
          <p:cNvSpPr>
            <a:spLocks noGrp="1"/>
          </p:cNvSpPr>
          <p:nvPr>
            <p:ph idx="1"/>
          </p:nvPr>
        </p:nvSpPr>
        <p:spPr/>
        <p:txBody>
          <a:bodyPr>
            <a:normAutofit fontScale="92500" lnSpcReduction="10000"/>
          </a:bodyPr>
          <a:lstStyle/>
          <a:p>
            <a:pPr fontAlgn="auto">
              <a:spcAft>
                <a:spcPts val="0"/>
              </a:spcAft>
              <a:buFont typeface="Wingdings 2"/>
              <a:buChar char=""/>
              <a:defRPr/>
            </a:pPr>
            <a:r>
              <a:rPr lang="cs-CZ" altLang="cs-CZ" b="1" smtClean="0"/>
              <a:t>1. 	Reparační (kompenzační) </a:t>
            </a:r>
            <a:r>
              <a:rPr lang="cs-CZ" altLang="cs-CZ" smtClean="0"/>
              <a:t>- účelem právní odpovědnosti je odčinění škodlivého následku</a:t>
            </a:r>
          </a:p>
          <a:p>
            <a:pPr fontAlgn="auto">
              <a:spcAft>
                <a:spcPts val="0"/>
              </a:spcAft>
              <a:buFont typeface="Wingdings 2"/>
              <a:buChar char=""/>
              <a:defRPr/>
            </a:pPr>
            <a:r>
              <a:rPr lang="cs-CZ" altLang="cs-CZ" b="1" smtClean="0"/>
              <a:t>2</a:t>
            </a:r>
            <a:r>
              <a:rPr lang="cs-CZ" altLang="cs-CZ" smtClean="0"/>
              <a:t>.	</a:t>
            </a:r>
            <a:r>
              <a:rPr lang="cs-CZ" altLang="cs-CZ" b="1" smtClean="0"/>
              <a:t>Satisfakční </a:t>
            </a:r>
            <a:r>
              <a:rPr lang="cs-CZ" altLang="cs-CZ" smtClean="0"/>
              <a:t>- jedná se o zvláštní druh kompenzační funkce</a:t>
            </a:r>
          </a:p>
          <a:p>
            <a:pPr fontAlgn="auto">
              <a:spcAft>
                <a:spcPts val="0"/>
              </a:spcAft>
              <a:buFont typeface="Wingdings 2"/>
              <a:buChar char=""/>
              <a:defRPr/>
            </a:pPr>
            <a:r>
              <a:rPr lang="cs-CZ" altLang="cs-CZ" b="1" smtClean="0"/>
              <a:t>3</a:t>
            </a:r>
            <a:r>
              <a:rPr lang="cs-CZ" altLang="cs-CZ" smtClean="0"/>
              <a:t>. 	</a:t>
            </a:r>
            <a:r>
              <a:rPr lang="cs-CZ" altLang="cs-CZ" b="1" smtClean="0"/>
              <a:t>Represivní </a:t>
            </a:r>
            <a:r>
              <a:rPr lang="cs-CZ" altLang="cs-CZ" smtClean="0"/>
              <a:t>- má pouze podpůrný charakter, jedná se o postih újmou toho, kdo porušil právní povinnost</a:t>
            </a:r>
          </a:p>
          <a:p>
            <a:pPr fontAlgn="auto">
              <a:spcAft>
                <a:spcPts val="0"/>
              </a:spcAft>
              <a:buFont typeface="Wingdings 2"/>
              <a:buChar char=""/>
              <a:defRPr/>
            </a:pPr>
            <a:r>
              <a:rPr lang="cs-CZ" altLang="cs-CZ" b="1" smtClean="0"/>
              <a:t>4</a:t>
            </a:r>
            <a:r>
              <a:rPr lang="cs-CZ" altLang="cs-CZ" smtClean="0"/>
              <a:t>. 	</a:t>
            </a:r>
            <a:r>
              <a:rPr lang="cs-CZ" altLang="cs-CZ" b="1" smtClean="0"/>
              <a:t>Preventivní </a:t>
            </a:r>
            <a:r>
              <a:rPr lang="cs-CZ" altLang="cs-CZ" smtClean="0"/>
              <a:t>- směřuje k předcházení porušování práva, je bezprostředně spjata s funkcemi ostatními</a:t>
            </a:r>
          </a:p>
          <a:p>
            <a:pPr fontAlgn="auto">
              <a:spcAft>
                <a:spcPts val="0"/>
              </a:spcAft>
              <a:buFont typeface="Wingdings 2"/>
              <a:buChar char=""/>
              <a:defRPr/>
            </a:pPr>
            <a:endParaRPr lang="cs-CZ" altLang="cs-CZ" smtClean="0"/>
          </a:p>
        </p:txBody>
      </p:sp>
      <p:sp>
        <p:nvSpPr>
          <p:cNvPr id="15364"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CF6EA66A-1E4B-43A1-B2F0-D77AB657D976}" type="slidenum">
              <a:rPr lang="cs-CZ" altLang="cs-CZ" sz="1000">
                <a:solidFill>
                  <a:srgbClr val="7D1E1E"/>
                </a:solidFill>
                <a:latin typeface="Trebuchet MS" pitchFamily="34" charset="0"/>
              </a:rPr>
              <a:pPr fontAlgn="base">
                <a:spcBef>
                  <a:spcPct val="0"/>
                </a:spcBef>
                <a:spcAft>
                  <a:spcPct val="0"/>
                </a:spcAft>
              </a:pPr>
              <a:t>6</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pPr algn="ctr" fontAlgn="auto">
              <a:spcAft>
                <a:spcPts val="0"/>
              </a:spcAft>
              <a:defRPr/>
            </a:pPr>
            <a:r>
              <a:rPr lang="cs-CZ" altLang="cs-CZ" smtClean="0"/>
              <a:t>delikt</a:t>
            </a:r>
          </a:p>
        </p:txBody>
      </p:sp>
      <p:sp>
        <p:nvSpPr>
          <p:cNvPr id="3" name="Zástupný symbol pro obsah 2"/>
          <p:cNvSpPr>
            <a:spLocks noGrp="1"/>
          </p:cNvSpPr>
          <p:nvPr>
            <p:ph idx="1"/>
          </p:nvPr>
        </p:nvSpPr>
        <p:spPr/>
        <p:txBody>
          <a:bodyPr>
            <a:normAutofit lnSpcReduction="10000"/>
          </a:bodyPr>
          <a:lstStyle/>
          <a:p>
            <a:pPr fontAlgn="auto">
              <a:spcAft>
                <a:spcPts val="0"/>
              </a:spcAft>
              <a:buFont typeface="Wingdings 2"/>
              <a:buChar char=""/>
              <a:defRPr/>
            </a:pPr>
            <a:r>
              <a:rPr lang="cs-CZ" dirty="0" smtClean="0"/>
              <a:t>Protiprávní jednání (</a:t>
            </a:r>
            <a:r>
              <a:rPr lang="cs-CZ" dirty="0" err="1" smtClean="0"/>
              <a:t>contra</a:t>
            </a:r>
            <a:r>
              <a:rPr lang="cs-CZ" dirty="0" smtClean="0"/>
              <a:t> legem); </a:t>
            </a:r>
          </a:p>
          <a:p>
            <a:pPr marL="0" indent="0" fontAlgn="auto">
              <a:spcAft>
                <a:spcPts val="0"/>
              </a:spcAft>
              <a:buFont typeface="Wingdings" pitchFamily="2" charset="2"/>
              <a:buNone/>
              <a:defRPr/>
            </a:pPr>
            <a:r>
              <a:rPr lang="cs-CZ" dirty="0" smtClean="0"/>
              <a:t>    </a:t>
            </a:r>
            <a:r>
              <a:rPr lang="cs-CZ" sz="2400" dirty="0" smtClean="0"/>
              <a:t>zaviněné </a:t>
            </a:r>
            <a:r>
              <a:rPr lang="cs-CZ" sz="2400" dirty="0"/>
              <a:t>porušení práva, jehož znaky jsou uvedeny </a:t>
            </a:r>
            <a:r>
              <a:rPr lang="cs-CZ" sz="2400" dirty="0" smtClean="0"/>
              <a:t> 							v</a:t>
            </a:r>
            <a:r>
              <a:rPr lang="cs-CZ" sz="2400" dirty="0"/>
              <a:t> </a:t>
            </a:r>
            <a:r>
              <a:rPr lang="cs-CZ" sz="2400" dirty="0" smtClean="0"/>
              <a:t>zákoně</a:t>
            </a:r>
            <a:endParaRPr lang="cs-CZ" dirty="0" smtClean="0"/>
          </a:p>
          <a:p>
            <a:pPr fontAlgn="auto">
              <a:spcAft>
                <a:spcPts val="0"/>
              </a:spcAft>
              <a:buFont typeface="Wingdings 2"/>
              <a:buChar char=""/>
              <a:defRPr/>
            </a:pPr>
            <a:r>
              <a:rPr lang="cs-CZ" dirty="0" smtClean="0"/>
              <a:t>Typy deliktů</a:t>
            </a:r>
            <a:endParaRPr lang="cs-CZ" dirty="0"/>
          </a:p>
          <a:p>
            <a:pPr lvl="1" fontAlgn="auto">
              <a:spcAft>
                <a:spcPts val="0"/>
              </a:spcAft>
              <a:buFont typeface="Wingdings 2"/>
              <a:buChar char=""/>
              <a:defRPr/>
            </a:pPr>
            <a:r>
              <a:rPr lang="cs-CZ" dirty="0" smtClean="0"/>
              <a:t>Veřejnoprávní </a:t>
            </a:r>
          </a:p>
          <a:p>
            <a:pPr lvl="2" fontAlgn="auto">
              <a:spcAft>
                <a:spcPts val="0"/>
              </a:spcAft>
              <a:buFont typeface="Wingdings 2"/>
              <a:buChar char=""/>
              <a:defRPr/>
            </a:pPr>
            <a:r>
              <a:rPr lang="cs-CZ" dirty="0" smtClean="0"/>
              <a:t>Trestné činy</a:t>
            </a:r>
          </a:p>
          <a:p>
            <a:pPr lvl="2" fontAlgn="auto">
              <a:spcAft>
                <a:spcPts val="0"/>
              </a:spcAft>
              <a:buFont typeface="Wingdings 2"/>
              <a:buChar char=""/>
              <a:defRPr/>
            </a:pPr>
            <a:r>
              <a:rPr lang="cs-CZ" dirty="0" smtClean="0"/>
              <a:t>Správní delikty</a:t>
            </a:r>
          </a:p>
          <a:p>
            <a:pPr lvl="1" fontAlgn="auto">
              <a:spcAft>
                <a:spcPts val="0"/>
              </a:spcAft>
              <a:buFont typeface="Wingdings 2"/>
              <a:buChar char=""/>
              <a:defRPr/>
            </a:pPr>
            <a:r>
              <a:rPr lang="cs-CZ" dirty="0" smtClean="0"/>
              <a:t>Soukromoprávní</a:t>
            </a:r>
          </a:p>
          <a:p>
            <a:pPr lvl="1" fontAlgn="auto">
              <a:spcAft>
                <a:spcPts val="0"/>
              </a:spcAft>
              <a:buFont typeface="Wingdings 2"/>
              <a:buChar char=""/>
              <a:defRPr/>
            </a:pPr>
            <a:r>
              <a:rPr lang="cs-CZ" dirty="0"/>
              <a:t>S prvky veřejnoprávní i soukromoprávní povahy</a:t>
            </a:r>
            <a:endParaRPr lang="cs-CZ" dirty="0" smtClean="0"/>
          </a:p>
        </p:txBody>
      </p:sp>
      <p:sp>
        <p:nvSpPr>
          <p:cNvPr id="16388"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E1B19933-4B3B-4D5C-ADA1-03BBA4E60E7D}" type="slidenum">
              <a:rPr lang="cs-CZ" altLang="cs-CZ" sz="1000">
                <a:solidFill>
                  <a:srgbClr val="7D1E1E"/>
                </a:solidFill>
                <a:latin typeface="Trebuchet MS" pitchFamily="34" charset="0"/>
              </a:rPr>
              <a:pPr fontAlgn="base">
                <a:spcBef>
                  <a:spcPct val="0"/>
                </a:spcBef>
                <a:spcAft>
                  <a:spcPct val="0"/>
                </a:spcAft>
              </a:pPr>
              <a:t>7</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normAutofit fontScale="90000"/>
          </a:bodyPr>
          <a:lstStyle/>
          <a:p>
            <a:pPr fontAlgn="auto">
              <a:spcAft>
                <a:spcPts val="0"/>
              </a:spcAft>
              <a:defRPr/>
            </a:pPr>
            <a:r>
              <a:rPr lang="cs-CZ" altLang="cs-CZ" smtClean="0"/>
              <a:t>základní klasifikace druhů právní odpovědnosti</a:t>
            </a:r>
          </a:p>
        </p:txBody>
      </p:sp>
      <p:sp>
        <p:nvSpPr>
          <p:cNvPr id="3" name="Zástupný symbol pro obsah 2"/>
          <p:cNvSpPr>
            <a:spLocks noGrp="1"/>
          </p:cNvSpPr>
          <p:nvPr>
            <p:ph idx="1"/>
          </p:nvPr>
        </p:nvSpPr>
        <p:spPr>
          <a:xfrm>
            <a:off x="539750" y="1557338"/>
            <a:ext cx="8061325" cy="4357687"/>
          </a:xfrm>
        </p:spPr>
        <p:txBody>
          <a:bodyPr>
            <a:normAutofit fontScale="85000" lnSpcReduction="10000"/>
          </a:bodyPr>
          <a:lstStyle/>
          <a:p>
            <a:pPr fontAlgn="auto">
              <a:spcAft>
                <a:spcPts val="0"/>
              </a:spcAft>
              <a:buFont typeface="Wingdings 2"/>
              <a:buChar char=""/>
              <a:defRPr/>
            </a:pPr>
            <a:r>
              <a:rPr lang="cs-CZ" b="1" dirty="0"/>
              <a:t>	</a:t>
            </a:r>
            <a:r>
              <a:rPr lang="cs-CZ" b="1" dirty="0" smtClean="0"/>
              <a:t>trestněprávní odpovědnost</a:t>
            </a:r>
          </a:p>
          <a:p>
            <a:pPr lvl="2" fontAlgn="auto">
              <a:spcAft>
                <a:spcPts val="0"/>
              </a:spcAft>
              <a:buFont typeface="Wingdings 2"/>
              <a:buChar char=""/>
              <a:defRPr/>
            </a:pPr>
            <a:r>
              <a:rPr lang="cs-CZ" dirty="0"/>
              <a:t>z</a:t>
            </a:r>
            <a:r>
              <a:rPr lang="cs-CZ" dirty="0" smtClean="0"/>
              <a:t>a trestný čin</a:t>
            </a:r>
            <a:endParaRPr lang="cs-CZ" dirty="0"/>
          </a:p>
          <a:p>
            <a:pPr fontAlgn="auto">
              <a:spcAft>
                <a:spcPts val="0"/>
              </a:spcAft>
              <a:buFont typeface="Wingdings 2"/>
              <a:buChar char=""/>
              <a:defRPr/>
            </a:pPr>
            <a:r>
              <a:rPr lang="cs-CZ" b="1" dirty="0"/>
              <a:t>	</a:t>
            </a:r>
            <a:r>
              <a:rPr lang="cs-CZ" b="1" dirty="0" smtClean="0"/>
              <a:t>správní odpovědnost</a:t>
            </a:r>
          </a:p>
          <a:p>
            <a:pPr lvl="2" fontAlgn="auto">
              <a:spcAft>
                <a:spcPts val="0"/>
              </a:spcAft>
              <a:buFont typeface="Wingdings 2"/>
              <a:buChar char=""/>
              <a:defRPr/>
            </a:pPr>
            <a:r>
              <a:rPr lang="cs-CZ" dirty="0"/>
              <a:t>z</a:t>
            </a:r>
            <a:r>
              <a:rPr lang="cs-CZ" dirty="0" smtClean="0"/>
              <a:t>a přestupek</a:t>
            </a:r>
          </a:p>
          <a:p>
            <a:pPr lvl="2" fontAlgn="auto">
              <a:spcAft>
                <a:spcPts val="0"/>
              </a:spcAft>
              <a:buFont typeface="Wingdings 2"/>
              <a:buChar char=""/>
              <a:defRPr/>
            </a:pPr>
            <a:r>
              <a:rPr lang="cs-CZ" dirty="0"/>
              <a:t>j</a:t>
            </a:r>
            <a:r>
              <a:rPr lang="cs-CZ" dirty="0" smtClean="0"/>
              <a:t>iný správní delikt </a:t>
            </a:r>
            <a:r>
              <a:rPr lang="cs-CZ" sz="2200" dirty="0" smtClean="0"/>
              <a:t>(FO i PO), (zaviněné i nezaviněné)</a:t>
            </a:r>
          </a:p>
          <a:p>
            <a:pPr lvl="2" fontAlgn="auto">
              <a:spcAft>
                <a:spcPts val="0"/>
              </a:spcAft>
              <a:buFont typeface="Wingdings 2"/>
              <a:buChar char=""/>
              <a:defRPr/>
            </a:pPr>
            <a:r>
              <a:rPr lang="cs-CZ" sz="2200" dirty="0"/>
              <a:t>s</a:t>
            </a:r>
            <a:r>
              <a:rPr lang="cs-CZ" sz="2200" dirty="0" smtClean="0"/>
              <a:t>právní disciplinární delikt</a:t>
            </a:r>
          </a:p>
          <a:p>
            <a:pPr lvl="2" fontAlgn="auto">
              <a:spcAft>
                <a:spcPts val="0"/>
              </a:spcAft>
              <a:buFont typeface="Wingdings 2"/>
              <a:buChar char=""/>
              <a:defRPr/>
            </a:pPr>
            <a:r>
              <a:rPr lang="cs-CZ" sz="2200" dirty="0"/>
              <a:t>s</a:t>
            </a:r>
            <a:r>
              <a:rPr lang="cs-CZ" sz="2200" dirty="0" smtClean="0"/>
              <a:t>právní pořádkový delikt</a:t>
            </a:r>
            <a:endParaRPr lang="cs-CZ" sz="2200" dirty="0"/>
          </a:p>
          <a:p>
            <a:pPr fontAlgn="auto">
              <a:spcAft>
                <a:spcPts val="0"/>
              </a:spcAft>
              <a:buFont typeface="Wingdings 2"/>
              <a:buChar char=""/>
              <a:defRPr/>
            </a:pPr>
            <a:r>
              <a:rPr lang="cs-CZ" b="1" dirty="0"/>
              <a:t>	</a:t>
            </a:r>
            <a:r>
              <a:rPr lang="cs-CZ" b="1" dirty="0" smtClean="0"/>
              <a:t>disciplinární odpovědnost </a:t>
            </a:r>
          </a:p>
          <a:p>
            <a:pPr lvl="2" fontAlgn="auto">
              <a:spcAft>
                <a:spcPts val="0"/>
              </a:spcAft>
              <a:buFont typeface="Wingdings 2"/>
              <a:buChar char=""/>
              <a:defRPr/>
            </a:pPr>
            <a:r>
              <a:rPr lang="cs-CZ" sz="1900" dirty="0" smtClean="0"/>
              <a:t>veřejnoprávní,</a:t>
            </a:r>
          </a:p>
          <a:p>
            <a:pPr lvl="2" fontAlgn="auto">
              <a:spcAft>
                <a:spcPts val="0"/>
              </a:spcAft>
              <a:buFont typeface="Wingdings 2"/>
              <a:buChar char=""/>
              <a:defRPr/>
            </a:pPr>
            <a:r>
              <a:rPr lang="cs-CZ" sz="1900" dirty="0" smtClean="0"/>
              <a:t>soukromoprávní</a:t>
            </a:r>
            <a:endParaRPr lang="cs-CZ" sz="1900" dirty="0"/>
          </a:p>
          <a:p>
            <a:pPr fontAlgn="auto">
              <a:spcAft>
                <a:spcPts val="0"/>
              </a:spcAft>
              <a:buFont typeface="Wingdings 2"/>
              <a:buChar char=""/>
              <a:defRPr/>
            </a:pPr>
            <a:r>
              <a:rPr lang="cs-CZ" b="1" dirty="0"/>
              <a:t>	</a:t>
            </a:r>
            <a:r>
              <a:rPr lang="cs-CZ" b="1" dirty="0" smtClean="0"/>
              <a:t>odpovědnost </a:t>
            </a:r>
            <a:r>
              <a:rPr lang="cs-CZ" b="1" dirty="0"/>
              <a:t>za soukromoprávní delikt</a:t>
            </a:r>
            <a:endParaRPr lang="cs-CZ" dirty="0"/>
          </a:p>
          <a:p>
            <a:pPr marL="0" indent="0" fontAlgn="auto">
              <a:spcAft>
                <a:spcPts val="0"/>
              </a:spcAft>
              <a:buFont typeface="Wingdings" pitchFamily="2" charset="2"/>
              <a:buNone/>
              <a:defRPr/>
            </a:pPr>
            <a:endParaRPr lang="cs-CZ" dirty="0"/>
          </a:p>
        </p:txBody>
      </p:sp>
      <p:sp>
        <p:nvSpPr>
          <p:cNvPr id="17412"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9A8B5D03-EE33-414E-A25C-67FED54592C6}" type="slidenum">
              <a:rPr lang="cs-CZ" altLang="cs-CZ" sz="1000">
                <a:solidFill>
                  <a:srgbClr val="7D1E1E"/>
                </a:solidFill>
                <a:latin typeface="Trebuchet MS" pitchFamily="34" charset="0"/>
              </a:rPr>
              <a:pPr fontAlgn="base">
                <a:spcBef>
                  <a:spcPct val="0"/>
                </a:spcBef>
                <a:spcAft>
                  <a:spcPct val="0"/>
                </a:spcAft>
              </a:pPr>
              <a:t>8</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p:txBody>
          <a:bodyPr/>
          <a:lstStyle/>
          <a:p>
            <a:pPr fontAlgn="auto">
              <a:spcAft>
                <a:spcPts val="0"/>
              </a:spcAft>
              <a:defRPr/>
            </a:pPr>
            <a:r>
              <a:rPr lang="cs-CZ" altLang="cs-CZ" b="1" smtClean="0"/>
              <a:t>Veřejnoprávní delikty</a:t>
            </a:r>
            <a:endParaRPr lang="cs-CZ" altLang="cs-CZ" smtClean="0"/>
          </a:p>
        </p:txBody>
      </p:sp>
      <p:sp>
        <p:nvSpPr>
          <p:cNvPr id="12291" name="Zástupný symbol pro obsah 2"/>
          <p:cNvSpPr>
            <a:spLocks noGrp="1"/>
          </p:cNvSpPr>
          <p:nvPr>
            <p:ph idx="1"/>
          </p:nvPr>
        </p:nvSpPr>
        <p:spPr>
          <a:xfrm>
            <a:off x="179388" y="1557338"/>
            <a:ext cx="8856662" cy="4357687"/>
          </a:xfrm>
        </p:spPr>
        <p:txBody>
          <a:bodyPr>
            <a:normAutofit fontScale="92500" lnSpcReduction="10000"/>
          </a:bodyPr>
          <a:lstStyle/>
          <a:p>
            <a:pPr algn="just" fontAlgn="auto">
              <a:spcAft>
                <a:spcPts val="0"/>
              </a:spcAft>
              <a:buFont typeface="Wingdings 2"/>
              <a:buChar char=""/>
              <a:defRPr/>
            </a:pPr>
            <a:r>
              <a:rPr lang="cs-CZ" altLang="cs-CZ" sz="2000" dirty="0" smtClean="0"/>
              <a:t>Vzniká zde odpovědnostní vztah delikventa vůči subjektu, kterým není poškozený; je jím stát, resp. jiná veřejnoprávní korporace</a:t>
            </a:r>
          </a:p>
          <a:p>
            <a:pPr algn="just" fontAlgn="auto">
              <a:spcAft>
                <a:spcPts val="0"/>
              </a:spcAft>
              <a:buFont typeface="Wingdings 2"/>
              <a:buChar char=""/>
              <a:defRPr/>
            </a:pPr>
            <a:r>
              <a:rPr lang="cs-CZ" altLang="cs-CZ" sz="2000" dirty="0" smtClean="0"/>
              <a:t>Majetkový charakter deliktu není tak výrazný</a:t>
            </a:r>
          </a:p>
          <a:p>
            <a:pPr algn="just" fontAlgn="auto">
              <a:spcAft>
                <a:spcPts val="0"/>
              </a:spcAft>
              <a:buFont typeface="Wingdings 2"/>
              <a:buChar char=""/>
              <a:defRPr/>
            </a:pPr>
            <a:r>
              <a:rPr lang="cs-CZ" altLang="cs-CZ" sz="2000" dirty="0" smtClean="0"/>
              <a:t>Na prvním místě stojí represivní sankce = postih delikventa, zároveň však působí preventivně (a má tak i ochrannou funkci společnosti před kriminalitou), a to jednak individuální prevencí vůči delikventovi, ale také generální prevencí, spojenou s obecným působením na veřejné mínění)</a:t>
            </a:r>
          </a:p>
          <a:p>
            <a:pPr algn="just" fontAlgn="auto">
              <a:spcAft>
                <a:spcPts val="0"/>
              </a:spcAft>
              <a:buFont typeface="Wingdings 2"/>
              <a:buChar char=""/>
              <a:defRPr/>
            </a:pPr>
            <a:r>
              <a:rPr lang="cs-CZ" altLang="cs-CZ" sz="2000" dirty="0" smtClean="0"/>
              <a:t>Na rozdíl od soukromoprávních deliktů zde není promlčení spojeno s aktivní činností poškozeného; promlčení zde znamená zánik možnosti delikventa postihnout ze strany veřejné moci</a:t>
            </a:r>
          </a:p>
          <a:p>
            <a:pPr algn="just" fontAlgn="auto">
              <a:spcAft>
                <a:spcPts val="0"/>
              </a:spcAft>
              <a:buFont typeface="Wingdings 2"/>
              <a:buChar char=""/>
              <a:defRPr/>
            </a:pPr>
            <a:r>
              <a:rPr lang="cs-CZ" altLang="cs-CZ" sz="2000" dirty="0" smtClean="0"/>
              <a:t>Nyní se od </a:t>
            </a:r>
            <a:r>
              <a:rPr lang="cs-CZ" altLang="cs-CZ" sz="2000" dirty="0" err="1" smtClean="0"/>
              <a:t>retributivní</a:t>
            </a:r>
            <a:r>
              <a:rPr lang="cs-CZ" altLang="cs-CZ" sz="2000" dirty="0" smtClean="0"/>
              <a:t> justice začínáme obracet k </a:t>
            </a:r>
            <a:r>
              <a:rPr lang="cs-CZ" altLang="cs-CZ" sz="2000" dirty="0" err="1" smtClean="0"/>
              <a:t>restorativní</a:t>
            </a:r>
            <a:r>
              <a:rPr lang="cs-CZ" altLang="cs-CZ" sz="2000" dirty="0" smtClean="0"/>
              <a:t>, kde nestojí na prvním místě sankce, ale náprava harmonie narušeného společenského vztahu</a:t>
            </a:r>
          </a:p>
          <a:p>
            <a:pPr algn="just" fontAlgn="auto">
              <a:spcAft>
                <a:spcPts val="0"/>
              </a:spcAft>
              <a:buFont typeface="Wingdings 2"/>
              <a:buChar char=""/>
              <a:defRPr/>
            </a:pPr>
            <a:r>
              <a:rPr lang="cs-CZ" altLang="cs-CZ" sz="2000" dirty="0" smtClean="0"/>
              <a:t>trestný čin, přestupky a jiné správní delikty, disciplinární delikty (dále lze zařadit: ústavní delikty, mezinárodněprávní delikty)</a:t>
            </a:r>
          </a:p>
        </p:txBody>
      </p:sp>
      <p:sp>
        <p:nvSpPr>
          <p:cNvPr id="18436" name="Zástupný symbol pro číslo snímku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ECC0DD8A-0BA2-45F5-8381-97713C4A1206}" type="slidenum">
              <a:rPr lang="cs-CZ" altLang="cs-CZ" sz="1000">
                <a:solidFill>
                  <a:srgbClr val="7D1E1E"/>
                </a:solidFill>
                <a:latin typeface="Trebuchet MS" pitchFamily="34" charset="0"/>
              </a:rPr>
              <a:pPr fontAlgn="base">
                <a:spcBef>
                  <a:spcPct val="0"/>
                </a:spcBef>
                <a:spcAft>
                  <a:spcPct val="0"/>
                </a:spcAft>
              </a:pPr>
              <a:t>9</a:t>
            </a:fld>
            <a:endParaRPr lang="cs-CZ" altLang="cs-CZ" sz="1000">
              <a:solidFill>
                <a:srgbClr val="7D1E1E"/>
              </a:solidFill>
              <a:latin typeface="Trebuchet MS"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32</TotalTime>
  <Words>2140</Words>
  <Application>Microsoft Office PowerPoint</Application>
  <PresentationFormat>Předvádění na obrazovce (4:3)</PresentationFormat>
  <Paragraphs>264</Paragraphs>
  <Slides>41</Slides>
  <Notes>1</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41</vt:i4>
      </vt:variant>
    </vt:vector>
  </HeadingPairs>
  <TitlesOfParts>
    <vt:vector size="49" baseType="lpstr">
      <vt:lpstr>Franklin Gothic Book</vt:lpstr>
      <vt:lpstr>Arial</vt:lpstr>
      <vt:lpstr>Franklin Gothic Medium</vt:lpstr>
      <vt:lpstr>Wingdings 2</vt:lpstr>
      <vt:lpstr>Calibri</vt:lpstr>
      <vt:lpstr>Wingdings</vt:lpstr>
      <vt:lpstr>Trebuchet MS</vt:lpstr>
      <vt:lpstr>Cesta</vt:lpstr>
      <vt:lpstr>Právní odpovědnost</vt:lpstr>
      <vt:lpstr>Pojem</vt:lpstr>
      <vt:lpstr>dvě základní koncepce právní odpovědnosti</vt:lpstr>
      <vt:lpstr>Právní skutečnosti, na základě kterých vzniká právní odpovědnost</vt:lpstr>
      <vt:lpstr>Snímek 5</vt:lpstr>
      <vt:lpstr>Základní funkce právní odpovědnosti</vt:lpstr>
      <vt:lpstr>delikt</vt:lpstr>
      <vt:lpstr>základní klasifikace druhů právní odpovědnosti</vt:lpstr>
      <vt:lpstr>Veřejnoprávní delikty</vt:lpstr>
      <vt:lpstr>Trestný čin</vt:lpstr>
      <vt:lpstr>Přestupek</vt:lpstr>
      <vt:lpstr>Jiné správní delikty</vt:lpstr>
      <vt:lpstr>Disciplinární delikty</vt:lpstr>
      <vt:lpstr>Disciplinární delikty</vt:lpstr>
      <vt:lpstr>Odpovědnost v právu soukromém</vt:lpstr>
      <vt:lpstr>Počet věcí</vt:lpstr>
      <vt:lpstr>Počet věcí</vt:lpstr>
      <vt:lpstr>délka řízení Průměrná délka řízení ode dne nápadu do právní moci ve dnech</vt:lpstr>
      <vt:lpstr>Právo na náhradu škody v novém OZ Základní zásady</vt:lpstr>
      <vt:lpstr>Možnost omezení povinnosti k náhradě škody </vt:lpstr>
      <vt:lpstr> Prevence: povinnost předcházet škodám </vt:lpstr>
      <vt:lpstr>Spoluzpůsobení škody</vt:lpstr>
      <vt:lpstr>Náhoda</vt:lpstr>
      <vt:lpstr>Zvláštní úprava okolností vylučujících protiprávnost </vt:lpstr>
      <vt:lpstr>Specifikace důvodů vzniku povinnosti k náhradě škody </vt:lpstr>
      <vt:lpstr>Snímek 26</vt:lpstr>
      <vt:lpstr>případy, kdy dochází k porušení zákona</vt:lpstr>
      <vt:lpstr>Způsob a rozsah náhrady škody</vt:lpstr>
      <vt:lpstr>Odpovědnost za pomocníka</vt:lpstr>
      <vt:lpstr>Zvláštní případy odpovědnosti za škodu</vt:lpstr>
      <vt:lpstr>Snímek 31</vt:lpstr>
      <vt:lpstr>Škoda z provozní činnosti § 2924</vt:lpstr>
      <vt:lpstr>Úprava provozu zvlášť nebezpečného § 2925</vt:lpstr>
      <vt:lpstr>Škoda způsobená zvířetem a věcí</vt:lpstr>
      <vt:lpstr>Odpovědnost za škodu při výkonu veřejné moci</vt:lpstr>
      <vt:lpstr>Snímek 36</vt:lpstr>
      <vt:lpstr>Snímek 37</vt:lpstr>
      <vt:lpstr>Snímek 38</vt:lpstr>
      <vt:lpstr>Skutková podstata odpovědnosti</vt:lpstr>
      <vt:lpstr>Oprávněné osoby</vt:lpstr>
      <vt:lpstr>Podmínky uplatnění nároku</vt:lpstr>
    </vt:vector>
  </TitlesOfParts>
  <Company>MSP ČR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Bednařík Pavel Mgr.</dc:creator>
  <cp:lastModifiedBy>hlouch</cp:lastModifiedBy>
  <cp:revision>5</cp:revision>
  <dcterms:created xsi:type="dcterms:W3CDTF">2014-05-27T17:57:38Z</dcterms:created>
  <dcterms:modified xsi:type="dcterms:W3CDTF">2014-05-28T13:13:06Z</dcterms:modified>
</cp:coreProperties>
</file>