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8"/>
  </p:notesMasterIdLst>
  <p:sldIdLst>
    <p:sldId id="287" r:id="rId3"/>
    <p:sldId id="286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291" r:id="rId12"/>
    <p:sldId id="292" r:id="rId13"/>
    <p:sldId id="307" r:id="rId14"/>
    <p:sldId id="308" r:id="rId15"/>
    <p:sldId id="315" r:id="rId16"/>
    <p:sldId id="316" r:id="rId17"/>
    <p:sldId id="317" r:id="rId18"/>
    <p:sldId id="318" r:id="rId19"/>
    <p:sldId id="301" r:id="rId20"/>
    <p:sldId id="302" r:id="rId21"/>
    <p:sldId id="303" r:id="rId22"/>
    <p:sldId id="314" r:id="rId23"/>
    <p:sldId id="289" r:id="rId24"/>
    <p:sldId id="304" r:id="rId25"/>
    <p:sldId id="305" r:id="rId26"/>
    <p:sldId id="288" r:id="rId27"/>
  </p:sldIdLst>
  <p:sldSz cx="9144000" cy="6858000" type="screen4x3"/>
  <p:notesSz cx="6796088" cy="985678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defTabSz="449263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defTabSz="449263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defTabSz="449263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defTabSz="449263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6667" autoAdjust="0"/>
  </p:normalViewPr>
  <p:slideViewPr>
    <p:cSldViewPr>
      <p:cViewPr varScale="1">
        <p:scale>
          <a:sx n="77" d="100"/>
          <a:sy n="77" d="100"/>
        </p:scale>
        <p:origin x="-2592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1"/>
          <p:cNvSpPr>
            <a:spLocks noChangeArrowheads="1"/>
          </p:cNvSpPr>
          <p:nvPr/>
        </p:nvSpPr>
        <p:spPr bwMode="auto">
          <a:xfrm>
            <a:off x="0" y="0"/>
            <a:ext cx="6796088" cy="98567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cs-CZ"/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0"/>
            <a:ext cx="2946400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r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cs-CZ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849688" y="0"/>
            <a:ext cx="2946400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r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cs-CZ"/>
          </a:p>
        </p:txBody>
      </p:sp>
      <p:sp>
        <p:nvSpPr>
          <p:cNvPr id="2765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35038" y="739775"/>
            <a:ext cx="4926012" cy="36941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681538"/>
            <a:ext cx="5437188" cy="4433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0" y="9361488"/>
            <a:ext cx="2946400" cy="493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r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49688" y="9361488"/>
            <a:ext cx="2944812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l"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04E687CA-1F92-470E-8436-7CD2BCB632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939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04E687CA-1F92-470E-8436-7CD2BCB632B0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3085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1202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/>
          </a:p>
        </p:txBody>
      </p:sp>
      <p:sp>
        <p:nvSpPr>
          <p:cNvPr id="51203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ED6E2B8-C535-4ABF-809E-4889381EBAC3}" type="slidenum">
              <a:rPr lang="cs-CZ" smtClean="0"/>
              <a:pPr/>
              <a:t>16</a:t>
            </a:fld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04E687CA-1F92-470E-8436-7CD2BCB632B0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0188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04E687CA-1F92-470E-8436-7CD2BCB632B0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1247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1442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/>
          </a:p>
        </p:txBody>
      </p:sp>
      <p:sp>
        <p:nvSpPr>
          <p:cNvPr id="61443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60835CC-B17C-4DD3-8F2F-21EBCBC9CEAC}" type="slidenum">
              <a:rPr lang="cs-CZ" smtClean="0"/>
              <a:pPr/>
              <a:t>23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cs-CZ" dirty="0" smtClean="0"/>
              <a:t>http://econ.muni.cz/studium/bakalarske-a-magisterske/harmonogramy/prezencni-bakalarske/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cs-CZ" dirty="0" smtClean="0"/>
              <a:t>http://econ.muni.cz/studium/bakalarske-a-magisterske/harmonogramy/kombinovane-bakalarske/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04E687CA-1F92-470E-8436-7CD2BCB632B0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792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cs-CZ" dirty="0" smtClean="0"/>
              <a:t>Forma: http://www.econ.muni.cz/manual-studenta/radne-ukonceni-studia/zaverecna-bakalarska-diplomova-disertacni-prace/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04E687CA-1F92-470E-8436-7CD2BCB632B0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32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smtClean="0"/>
              <a:t>Proč?</a:t>
            </a:r>
          </a:p>
          <a:p>
            <a:r>
              <a:rPr lang="cs-CZ" b="1" smtClean="0"/>
              <a:t>- přebíráme z citovaného zdroje (= z dokumentu, se kterým jsme pracovali) </a:t>
            </a:r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smtClean="0"/>
              <a:t>Pozn.: Vydání je povinné pouze v případě, že se nejedná o první vydání.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smtClean="0"/>
              <a:t>Pozn.: Citování zákonů norma neupravuje, lze ale použít model bibliografické citace pro příspěvky v periodiku (výjimkou je pouze umístění data).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7106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smtClean="0"/>
              <a:t>Typ nosiče - [online], citovaný zdroj je ale možné specifikovat, např. [online blog], [online databáze], [online časopis], [podcast] apod. </a:t>
            </a:r>
          </a:p>
        </p:txBody>
      </p:sp>
      <p:sp>
        <p:nvSpPr>
          <p:cNvPr id="47107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458FEAE-910B-4CA3-9BC1-C11A4CC1E2CA}" type="slidenum">
              <a:rPr lang="cs-CZ" smtClean="0"/>
              <a:pPr/>
              <a:t>14</a:t>
            </a:fld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9154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smtClean="0"/>
              <a:t>Zdroj úryvku:  PEKOVÁ, Jitka. </a:t>
            </a:r>
            <a:r>
              <a:rPr lang="cs-CZ" i="1" smtClean="0"/>
              <a:t>Veřejné finance: úvod do problematiky</a:t>
            </a:r>
            <a:r>
              <a:rPr lang="cs-CZ" smtClean="0"/>
              <a:t>. 3., přeprac. vyd. Praha: ASPI, 2005, 527 s. ISBN 80-735-7049-1. </a:t>
            </a:r>
          </a:p>
          <a:p>
            <a:endParaRPr lang="cs-CZ" smtClean="0"/>
          </a:p>
          <a:p>
            <a:r>
              <a:rPr lang="cs-CZ" smtClean="0"/>
              <a:t>Harvard - více autorů oddělujeme středníkem</a:t>
            </a:r>
          </a:p>
          <a:p>
            <a:endParaRPr lang="cs-CZ" smtClean="0"/>
          </a:p>
        </p:txBody>
      </p:sp>
      <p:sp>
        <p:nvSpPr>
          <p:cNvPr id="49155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583F149-20E3-437F-B3C1-C92129315D72}" type="slidenum">
              <a:rPr lang="cs-CZ" smtClean="0"/>
              <a:pPr/>
              <a:t>15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C2C1F-82E3-47BC-81A2-7E9D1ACCD3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78744-C114-447B-971E-DB91ADBC70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534275" y="2708275"/>
            <a:ext cx="1608138" cy="55387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706688" y="2708275"/>
            <a:ext cx="4675187" cy="553878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1B928-9C4A-4B75-B83A-9B9C5C6EEF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C18F5-11CC-42E6-8127-B1C43ABEE1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9EE68-9B2F-40BF-9E15-FD08DF4DF1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F498E-F104-470E-A5D2-2F315A17D1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98525" y="1773238"/>
            <a:ext cx="3810000" cy="435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0925" y="1773238"/>
            <a:ext cx="3810000" cy="435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4BDEA-D217-442A-AF92-A5956A06B5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7DD4E-9CC0-4399-9741-F4EC4A0462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6C843-D044-470F-A17E-BC5693EA1B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4A90C-2541-43DF-8E1C-040E0D7E28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911CA-9045-41D6-AF05-BEA5F29BA9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842EF-05D9-4252-A468-52DBD01538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077A3-0E01-4F3A-8479-6C1E1D1B6D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7DD13-CB05-4D81-93F9-3BA4CA5118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38938" y="1125538"/>
            <a:ext cx="1946275" cy="5003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98525" y="1125538"/>
            <a:ext cx="5688013" cy="5003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8130B-B893-4507-8FB0-82CEE1E21B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0813" cy="5016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898525" y="1773238"/>
            <a:ext cx="7772400" cy="43561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A4416-D79B-44F6-A173-22366F970D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898525" y="1125538"/>
            <a:ext cx="7786688" cy="5003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5860E-04A6-4C20-BF90-1CD1ECE574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B197A-3F3A-43C2-8D4A-19817F88E0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706688" y="6858000"/>
            <a:ext cx="3141662" cy="13890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00750" y="6858000"/>
            <a:ext cx="3141663" cy="13890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90D8E-6166-4C77-9E5A-DE428653B6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77027-7BB9-445A-AEAB-4EAFAF9AB2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459AE-0899-42A9-955A-8FE9BC7BB9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17FF7-0652-43B3-9AA0-7E30415E9F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E5041-0FBB-4933-8433-F6C8AAF220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883AE-215A-4B2B-AD06-D13076F042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5.emf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ECECE"/>
            </a:gs>
            <a:gs pos="100000">
              <a:srgbClr val="EAEAE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0">
            <a:gsLst>
              <a:gs pos="0">
                <a:srgbClr val="5F1717"/>
              </a:gs>
              <a:gs pos="100000">
                <a:srgbClr val="7D1E1E"/>
              </a:gs>
            </a:gsLst>
            <a:lin ang="18900000" scaled="1"/>
          </a:gradFill>
          <a:ln w="936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r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cs-CZ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2706688" y="6438900"/>
            <a:ext cx="4779962" cy="336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r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7769225" y="6438900"/>
            <a:ext cx="915988" cy="265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7D1E1E"/>
              </a:buClr>
              <a:buSzPct val="100000"/>
              <a:buFont typeface="Trebuchet MS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pPr>
              <a:defRPr/>
            </a:pPr>
            <a:fld id="{1EDD575D-F5F1-491A-B579-5B1CFBA092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5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22325" y="517525"/>
            <a:ext cx="1543050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6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706688" y="2708275"/>
            <a:ext cx="5967412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108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33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06688" y="6858000"/>
            <a:ext cx="6435725" cy="138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7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2pPr>
      <a:lvl3pPr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3pPr>
      <a:lvl4pPr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4pPr>
      <a:lvl5pPr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5pPr>
      <a:lvl6pPr marL="457200"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6pPr>
      <a:lvl7pPr marL="914400"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7pPr>
      <a:lvl8pPr marL="1371600"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8pPr>
      <a:lvl9pPr marL="1828800"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9pPr>
    </p:titleStyle>
    <p:bodyStyle>
      <a:lvl1pPr marL="341313" indent="-341313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buChar char="•"/>
        <a:defRPr sz="800" b="1">
          <a:solidFill>
            <a:srgbClr val="7D1E1E"/>
          </a:solidFill>
          <a:latin typeface="+mn-lt"/>
          <a:ea typeface="+mn-ea"/>
          <a:cs typeface="+mn-cs"/>
        </a:defRPr>
      </a:lvl1pPr>
      <a:lvl2pPr marL="825500" indent="-285750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–"/>
        <a:defRPr sz="800">
          <a:solidFill>
            <a:srgbClr val="000000"/>
          </a:solidFill>
          <a:latin typeface="+mn-lt"/>
        </a:defRPr>
      </a:lvl2pPr>
      <a:lvl3pPr marL="1233488" indent="-228600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•"/>
        <a:defRPr sz="800">
          <a:solidFill>
            <a:srgbClr val="000000"/>
          </a:solidFill>
          <a:latin typeface="+mn-lt"/>
        </a:defRPr>
      </a:lvl3pPr>
      <a:lvl4pPr marL="1641475" indent="-228600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–"/>
        <a:defRPr sz="8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»"/>
        <a:defRPr sz="800">
          <a:solidFill>
            <a:srgbClr val="000000"/>
          </a:solidFill>
          <a:latin typeface="+mn-lt"/>
        </a:defRPr>
      </a:lvl5pPr>
      <a:lvl6pPr marL="2514600" indent="-228600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defRPr sz="800">
          <a:solidFill>
            <a:srgbClr val="000000"/>
          </a:solidFill>
          <a:latin typeface="+mn-lt"/>
        </a:defRPr>
      </a:lvl6pPr>
      <a:lvl7pPr marL="2971800" indent="-228600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defRPr sz="800">
          <a:solidFill>
            <a:srgbClr val="000000"/>
          </a:solidFill>
          <a:latin typeface="+mn-lt"/>
        </a:defRPr>
      </a:lvl7pPr>
      <a:lvl8pPr marL="3429000" indent="-228600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defRPr sz="800">
          <a:solidFill>
            <a:srgbClr val="000000"/>
          </a:solidFill>
          <a:latin typeface="+mn-lt"/>
        </a:defRPr>
      </a:lvl8pPr>
      <a:lvl9pPr marL="3886200" indent="-228600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defRPr sz="800">
          <a:solidFill>
            <a:srgbClr val="000000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0E0E0"/>
            </a:gs>
            <a:gs pos="100000">
              <a:srgbClr val="EAEAEA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-6350"/>
            <a:ext cx="9144000" cy="812800"/>
          </a:xfrm>
          <a:prstGeom prst="rect">
            <a:avLst/>
          </a:prstGeom>
          <a:gradFill rotWithShape="0">
            <a:gsLst>
              <a:gs pos="0">
                <a:srgbClr val="5F1717"/>
              </a:gs>
              <a:gs pos="100000">
                <a:srgbClr val="7D1E1E"/>
              </a:gs>
            </a:gsLst>
            <a:lin ang="18900000" scaled="1"/>
          </a:gradFill>
          <a:ln w="936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r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cs-CZ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08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1773238"/>
            <a:ext cx="7772400" cy="435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706688" y="6442075"/>
            <a:ext cx="4529137" cy="366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r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cs-C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885113" y="6438900"/>
            <a:ext cx="800100" cy="265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buClr>
                <a:srgbClr val="7D1E1E"/>
              </a:buClr>
              <a:buSzPct val="100000"/>
              <a:buFont typeface="Trebuchet MS" pitchFamily="34" charset="0"/>
              <a:buNone/>
              <a:tabLst>
                <a:tab pos="723900" algn="l"/>
              </a:tabLst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pPr>
              <a:defRPr/>
            </a:pPr>
            <a:fld id="{0E169E65-EBA3-4BBB-8A03-41EBE471C6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3319" name="Picture 6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900113" y="44450"/>
            <a:ext cx="1420812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7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900113" y="6423025"/>
            <a:ext cx="142081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6548438" y="463550"/>
            <a:ext cx="2160587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5pPr>
            <a:lvl6pPr algn="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6pPr>
            <a:lvl7pPr algn="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7pPr>
            <a:lvl8pPr algn="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8pPr>
            <a:lvl9pPr algn="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r">
              <a:spcBef>
                <a:spcPts val="750"/>
              </a:spcBef>
              <a:buClr>
                <a:srgbClr val="FFFFFF"/>
              </a:buClr>
              <a:buSzPct val="100000"/>
              <a:buFont typeface="Trebuchet MS" pitchFamily="34" charset="0"/>
              <a:buNone/>
              <a:defRPr/>
            </a:pPr>
            <a:r>
              <a:rPr lang="cs-CZ" sz="1200" b="1">
                <a:solidFill>
                  <a:srgbClr val="FFFFFF"/>
                </a:solidFill>
                <a:latin typeface="Trebuchet MS" pitchFamily="34" charset="0"/>
              </a:rPr>
              <a:t>www.econ.muni.cz</a:t>
            </a:r>
          </a:p>
        </p:txBody>
      </p:sp>
      <p:pic>
        <p:nvPicPr>
          <p:cNvPr id="13322" name="Picture 9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2705100" y="222250"/>
            <a:ext cx="3414713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  <p:sldLayoutId id="2147483662" r:id="rId12"/>
    <p:sldLayoutId id="2147483661" r:id="rId13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Trebuchet MS" pitchFamily="34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Trebuchet MS" pitchFamily="34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Trebuchet MS" pitchFamily="34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Trebuchet MS" pitchFamily="34" charset="0"/>
        </a:defRPr>
      </a:lvl5pPr>
      <a:lvl6pPr marL="457200"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Trebuchet MS" pitchFamily="34" charset="0"/>
        </a:defRPr>
      </a:lvl6pPr>
      <a:lvl7pPr marL="914400"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Trebuchet MS" pitchFamily="34" charset="0"/>
        </a:defRPr>
      </a:lvl7pPr>
      <a:lvl8pPr marL="1371600"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Trebuchet MS" pitchFamily="34" charset="0"/>
        </a:defRPr>
      </a:lvl8pPr>
      <a:lvl9pPr marL="1828800"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Trebuchet MS" pitchFamily="34" charset="0"/>
        </a:defRPr>
      </a:lvl9pPr>
    </p:titleStyle>
    <p:bodyStyle>
      <a:lvl1pPr marL="341313" indent="-341313" algn="l" defTabSz="449263" rtl="0" eaLnBrk="0" fontAlgn="base" hangingPunct="0">
        <a:spcBef>
          <a:spcPts val="7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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spcBef>
          <a:spcPts val="65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"/>
        <a:defRPr sz="26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spcBef>
          <a:spcPts val="575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"/>
        <a:defRPr sz="23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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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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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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"/>
        <a:defRPr sz="2000">
          <a:solidFill>
            <a:srgbClr val="000000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ac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ace.com/soubory/csniso690-interpretace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cap="none" smtClean="0">
                <a:latin typeface="Arial" charset="0"/>
              </a:rPr>
              <a:t>Bakalářský seminář</a:t>
            </a:r>
          </a:p>
        </p:txBody>
      </p:sp>
      <p:sp>
        <p:nvSpPr>
          <p:cNvPr id="28674" name="Zástupný symbol pro text 3"/>
          <p:cNvSpPr>
            <a:spLocks noGrp="1"/>
          </p:cNvSpPr>
          <p:nvPr>
            <p:ph type="body" idx="1"/>
          </p:nvPr>
        </p:nvSpPr>
        <p:spPr>
          <a:xfrm>
            <a:off x="755650" y="4292600"/>
            <a:ext cx="7772400" cy="1500188"/>
          </a:xfrm>
        </p:spPr>
        <p:txBody>
          <a:bodyPr/>
          <a:lstStyle/>
          <a:p>
            <a:pPr algn="r"/>
            <a:endParaRPr lang="cs-CZ" sz="1800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Citace a citační norma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773238"/>
            <a:ext cx="7772400" cy="4356100"/>
          </a:xfrm>
        </p:spPr>
        <p:txBody>
          <a:bodyPr/>
          <a:lstStyle/>
          <a:p>
            <a:r>
              <a:rPr lang="cs-CZ" smtClean="0"/>
              <a:t>ČSN ISO 690 (01 0197) </a:t>
            </a:r>
          </a:p>
          <a:p>
            <a:pPr lvl="1"/>
            <a:r>
              <a:rPr lang="cs-CZ" smtClean="0"/>
              <a:t>platná od 1. dubna 2011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  <a:p>
            <a:r>
              <a:rPr lang="cs-CZ" smtClean="0"/>
              <a:t>Proč citovat?</a:t>
            </a:r>
          </a:p>
          <a:p>
            <a:r>
              <a:rPr lang="cs-CZ" smtClean="0"/>
              <a:t>Jak citovat?</a:t>
            </a:r>
          </a:p>
          <a:p>
            <a:endParaRPr lang="cs-CZ" smtClean="0"/>
          </a:p>
          <a:p>
            <a:pPr>
              <a:buFont typeface="Wingdings" pitchFamily="2" charset="2"/>
              <a:buNone/>
            </a:pPr>
            <a:r>
              <a:rPr lang="cs-CZ" b="1" smtClean="0">
                <a:solidFill>
                  <a:srgbClr val="990000"/>
                </a:solidFill>
                <a:latin typeface="Arial" charset="0"/>
                <a:cs typeface="Arial" charset="0"/>
                <a:hlinkClick r:id="rId3"/>
              </a:rPr>
              <a:t>www.citace.com</a:t>
            </a:r>
            <a:endParaRPr lang="cs-CZ" b="1" smtClean="0">
              <a:solidFill>
                <a:srgbClr val="99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Jak citovat?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916113"/>
            <a:ext cx="7772400" cy="4213225"/>
          </a:xfrm>
        </p:spPr>
        <p:txBody>
          <a:bodyPr/>
          <a:lstStyle/>
          <a:p>
            <a:pPr algn="just"/>
            <a:r>
              <a:rPr lang="cs-CZ" sz="3200" smtClean="0"/>
              <a:t>co nejpřesněji</a:t>
            </a:r>
          </a:p>
          <a:p>
            <a:pPr lvl="1" algn="just"/>
            <a:r>
              <a:rPr lang="cs-CZ" sz="2800" smtClean="0"/>
              <a:t>chybějící údaj se vynechá</a:t>
            </a:r>
            <a:r>
              <a:rPr lang="cs-CZ" sz="3200" smtClean="0"/>
              <a:t> </a:t>
            </a:r>
          </a:p>
          <a:p>
            <a:pPr algn="just"/>
            <a:r>
              <a:rPr lang="cs-CZ" sz="3200" smtClean="0"/>
              <a:t>údaje se zapisují v jazyce, ve kt. jsou uvedeny v citovaném dokumentu</a:t>
            </a:r>
          </a:p>
          <a:p>
            <a:r>
              <a:rPr lang="cs-CZ" sz="3200" smtClean="0"/>
              <a:t>jednotně v celém dokumentu</a:t>
            </a:r>
          </a:p>
          <a:p>
            <a:endParaRPr lang="cs-CZ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Příklady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smtClean="0"/>
              <a:t>Kniha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 sz="2400" smtClean="0"/>
              <a:t>	PEKOVÁ, Jitka. </a:t>
            </a:r>
            <a:r>
              <a:rPr lang="cs-CZ" sz="2400" i="1" smtClean="0"/>
              <a:t>Veřejné finance: úvod do problematiky</a:t>
            </a:r>
            <a:r>
              <a:rPr lang="cs-CZ" sz="2400" smtClean="0"/>
              <a:t>. 3., přeprac. vyd. Praha: ASPI, 2005, 527 s. ISBN 80-735-7049-1.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 sz="2400" smtClean="0"/>
              <a:t>    </a:t>
            </a:r>
            <a:endParaRPr lang="cs-CZ" sz="2400" b="1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smtClean="0"/>
              <a:t>Digitalizovaná kniha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 sz="2400" smtClean="0"/>
              <a:t>	</a:t>
            </a:r>
            <a:r>
              <a:rPr lang="en-US" sz="2400" smtClean="0"/>
              <a:t>RIGGS, Thomas a Mary BONK. </a:t>
            </a:r>
            <a:r>
              <a:rPr lang="en-US" sz="2400" i="1" smtClean="0"/>
              <a:t>Everyday finance: economics, personal money management, and entrepreneurship</a:t>
            </a:r>
            <a:r>
              <a:rPr lang="en-US" sz="2400" smtClean="0"/>
              <a:t> [online]. Detroit: Gale Cengage Learning, c2008, 2 v. [cit. 2012-10-04]. ISBN 14144112432. </a:t>
            </a:r>
            <a:r>
              <a:rPr lang="cs-CZ" sz="2400" b="1" smtClean="0"/>
              <a:t> </a:t>
            </a:r>
            <a:endParaRPr lang="cs-CZ" sz="2400" smtClean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 sz="2400" smtClean="0"/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347075" cy="4968875"/>
          </a:xfrm>
        </p:spPr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cs-CZ" sz="2400" b="1" dirty="0" smtClean="0"/>
              <a:t>Příspěvek (článek) v periodiku </a:t>
            </a:r>
            <a:endParaRPr lang="cs-CZ" sz="2400" dirty="0" smtClean="0"/>
          </a:p>
          <a:p>
            <a:pPr algn="just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	GSTOETTNER</a:t>
            </a:r>
            <a:r>
              <a:rPr lang="cs-CZ" sz="2400" dirty="0"/>
              <a:t>, Markus a </a:t>
            </a:r>
            <a:r>
              <a:rPr lang="cs-CZ" sz="2400" dirty="0" err="1"/>
              <a:t>Anders</a:t>
            </a:r>
            <a:r>
              <a:rPr lang="cs-CZ" sz="2400" dirty="0"/>
              <a:t> JENSEN. Aid and Public </a:t>
            </a:r>
            <a:r>
              <a:rPr lang="cs-CZ" sz="2400" dirty="0" smtClean="0"/>
              <a:t>Finance: A </a:t>
            </a:r>
            <a:r>
              <a:rPr lang="cs-CZ" sz="2400" dirty="0" err="1"/>
              <a:t>Missing</a:t>
            </a:r>
            <a:r>
              <a:rPr lang="cs-CZ" sz="2400" dirty="0"/>
              <a:t> Link?. </a:t>
            </a:r>
            <a:r>
              <a:rPr lang="cs-CZ" sz="2400" i="1" dirty="0" err="1"/>
              <a:t>Atlantic</a:t>
            </a:r>
            <a:r>
              <a:rPr lang="cs-CZ" sz="2400" i="1" dirty="0"/>
              <a:t> </a:t>
            </a:r>
            <a:r>
              <a:rPr lang="cs-CZ" sz="2400" i="1" dirty="0" err="1"/>
              <a:t>Economic</a:t>
            </a:r>
            <a:r>
              <a:rPr lang="cs-CZ" sz="2400" i="1" dirty="0"/>
              <a:t> </a:t>
            </a:r>
            <a:r>
              <a:rPr lang="cs-CZ" sz="2400" i="1" dirty="0" err="1"/>
              <a:t>Journal</a:t>
            </a:r>
            <a:r>
              <a:rPr lang="cs-CZ" sz="2400" i="1" dirty="0"/>
              <a:t>: AEJ</a:t>
            </a:r>
            <a:r>
              <a:rPr lang="cs-CZ" sz="2400" dirty="0"/>
              <a:t>. 2010, roč. 38, č. 2, s. 217-235. ISSN 0197-4254. DOI: 10.1007/s11293-010-9225-3. Dostupné z: http://www.springerlink.com/index/10.1007/s11293-010-9225-3 </a:t>
            </a:r>
            <a:endParaRPr lang="cs-CZ" sz="2400" dirty="0" smtClean="0"/>
          </a:p>
          <a:p>
            <a:pPr algn="just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algn="just">
              <a:lnSpc>
                <a:spcPct val="80000"/>
              </a:lnSpc>
              <a:defRPr/>
            </a:pPr>
            <a:r>
              <a:rPr lang="cs-CZ" sz="2400" b="1" dirty="0" smtClean="0"/>
              <a:t>Zákon</a:t>
            </a:r>
          </a:p>
          <a:p>
            <a:pPr marL="360000" indent="0" algn="just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ČESKO</a:t>
            </a:r>
            <a:r>
              <a:rPr lang="cs-CZ" sz="2400" dirty="0"/>
              <a:t>. Zákon č. 111 ze dne 22. dubna 1998 o vysokých školách a o změně a doplnění dalších zákonů (zákon o vysokých školách). In: </a:t>
            </a:r>
            <a:r>
              <a:rPr lang="cs-CZ" sz="2400" i="1" dirty="0"/>
              <a:t>Sbírka zákonů České republiky</a:t>
            </a:r>
            <a:r>
              <a:rPr lang="cs-CZ" sz="2400" dirty="0"/>
              <a:t>. 1998, částka 39, s. 5388-5419. Dostupný také z: http://aplikace.mvcr.cz/archiv2008/</a:t>
            </a:r>
            <a:r>
              <a:rPr lang="cs-CZ" sz="2400" dirty="0" err="1"/>
              <a:t>sbirka</a:t>
            </a:r>
            <a:r>
              <a:rPr lang="cs-CZ" sz="2400" dirty="0"/>
              <a:t>/1998/sb039-98.pdf. ISSN 1211-1244. </a:t>
            </a:r>
            <a:endParaRPr lang="cs-CZ" sz="2400" dirty="0" smtClean="0"/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/>
              <a:t>	</a:t>
            </a:r>
            <a:r>
              <a:rPr lang="cs-CZ" sz="2400" dirty="0" smtClean="0"/>
              <a:t>	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algn="just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80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750" y="1484313"/>
            <a:ext cx="8131175" cy="381635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El. zdroje/portál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cs-CZ" dirty="0"/>
              <a:t>ČESKO. MINISTERSTVO ŠKOLSTVÍ, MLÁDEŽE A TĚLOVÝCHOVY. </a:t>
            </a:r>
            <a:r>
              <a:rPr lang="cs-CZ" i="1" dirty="0"/>
              <a:t>MŠMT: Ministerstvo školství, mládeže a tělovýchovy </a:t>
            </a:r>
            <a:r>
              <a:rPr lang="cs-CZ" dirty="0"/>
              <a:t>[online]. MŠMT, ©2006 [cit. 2010-08-05]. Dostupné z: http://www.msmt.cz/ </a:t>
            </a:r>
            <a:endParaRPr lang="cs-CZ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6082" name="TextovéPole 3"/>
          <p:cNvSpPr txBox="1">
            <a:spLocks noChangeArrowheads="1"/>
          </p:cNvSpPr>
          <p:nvPr/>
        </p:nvSpPr>
        <p:spPr bwMode="auto">
          <a:xfrm>
            <a:off x="360363" y="4941888"/>
            <a:ext cx="82089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>
                <a:solidFill>
                  <a:srgbClr val="800000"/>
                </a:solidFill>
                <a:hlinkClick r:id="rId3"/>
              </a:rPr>
              <a:t>Další příklady </a:t>
            </a:r>
            <a:endParaRPr lang="cs-CZ" sz="2400">
              <a:solidFill>
                <a:srgbClr val="8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Nadpis 1"/>
          <p:cNvSpPr>
            <a:spLocks noGrp="1"/>
          </p:cNvSpPr>
          <p:nvPr>
            <p:ph type="title"/>
          </p:nvPr>
        </p:nvSpPr>
        <p:spPr>
          <a:xfrm>
            <a:off x="323850" y="1125538"/>
            <a:ext cx="8361363" cy="501650"/>
          </a:xfrm>
        </p:spPr>
        <p:txBody>
          <a:bodyPr/>
          <a:lstStyle/>
          <a:p>
            <a:r>
              <a:rPr lang="cs-CZ" smtClean="0"/>
              <a:t>Metody citování – Harvardský styl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773238"/>
            <a:ext cx="8347075" cy="4751387"/>
          </a:xfrm>
        </p:spPr>
        <p:txBody>
          <a:bodyPr/>
          <a:lstStyle/>
          <a:p>
            <a:pPr>
              <a:defRPr/>
            </a:pPr>
            <a:r>
              <a:rPr lang="cs-CZ" b="1" dirty="0"/>
              <a:t>jméno-datum, popř. strana</a:t>
            </a:r>
            <a:endParaRPr lang="cs-CZ" dirty="0"/>
          </a:p>
          <a:p>
            <a:pPr lvl="1" algn="just">
              <a:defRPr/>
            </a:pPr>
            <a:r>
              <a:rPr lang="cs-CZ" sz="2200" dirty="0" smtClean="0"/>
              <a:t>Nadměrné daňové břemeno je ztráta „</a:t>
            </a:r>
            <a:r>
              <a:rPr lang="cs-CZ" sz="2200" i="1" dirty="0" smtClean="0"/>
              <a:t>čistého blahobytu jedince, neboť přesahuje částku nezbytnou pro financování určitého množství veřejného statku</a:t>
            </a:r>
            <a:r>
              <a:rPr lang="cs-CZ" sz="2200" dirty="0" smtClean="0"/>
              <a:t>“ </a:t>
            </a:r>
            <a:r>
              <a:rPr lang="cs-CZ" sz="2200" b="1" dirty="0" smtClean="0">
                <a:solidFill>
                  <a:srgbClr val="800000"/>
                </a:solidFill>
              </a:rPr>
              <a:t>(</a:t>
            </a:r>
            <a:r>
              <a:rPr lang="cs-CZ" sz="2200" b="1" dirty="0" err="1" smtClean="0">
                <a:solidFill>
                  <a:srgbClr val="800000"/>
                </a:solidFill>
              </a:rPr>
              <a:t>Buchanan</a:t>
            </a:r>
            <a:r>
              <a:rPr lang="cs-CZ" sz="2200" b="1" dirty="0" smtClean="0">
                <a:solidFill>
                  <a:srgbClr val="800000"/>
                </a:solidFill>
              </a:rPr>
              <a:t>, 1998b, s. </a:t>
            </a:r>
            <a:r>
              <a:rPr lang="cs-CZ" sz="2200" b="1" dirty="0">
                <a:solidFill>
                  <a:srgbClr val="800000"/>
                </a:solidFill>
              </a:rPr>
              <a:t>4</a:t>
            </a:r>
            <a:r>
              <a:rPr lang="cs-CZ" sz="2200" b="1" dirty="0" smtClean="0">
                <a:solidFill>
                  <a:srgbClr val="800000"/>
                </a:solidFill>
              </a:rPr>
              <a:t>4). </a:t>
            </a:r>
            <a:r>
              <a:rPr lang="cs-CZ" sz="2200" dirty="0" smtClean="0"/>
              <a:t>Poněvadž kromě paušální daně je každá daň do určité míry distorzní, je nadměrné daňové břemeno v určité výši objektivně nutné.</a:t>
            </a:r>
          </a:p>
          <a:p>
            <a:pPr marL="457200" lvl="1" indent="0" algn="just">
              <a:buFont typeface="Wingdings" pitchFamily="2" charset="2"/>
              <a:buNone/>
              <a:defRPr/>
            </a:pPr>
            <a:endParaRPr lang="cs-CZ" sz="2200" dirty="0" smtClean="0"/>
          </a:p>
          <a:p>
            <a:pPr lvl="1" algn="just">
              <a:defRPr/>
            </a:pPr>
            <a:r>
              <a:rPr lang="cs-CZ" dirty="0"/>
              <a:t>BUCHANAN, James M. </a:t>
            </a:r>
            <a:r>
              <a:rPr lang="cs-CZ" i="1" dirty="0"/>
              <a:t>Veřejné finance v demokratickém systému</a:t>
            </a:r>
            <a:r>
              <a:rPr lang="cs-CZ" dirty="0"/>
              <a:t>. Vyd. 1. Brno: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1998, </a:t>
            </a:r>
            <a:r>
              <a:rPr lang="cs-CZ" dirty="0" err="1"/>
              <a:t>xvi</a:t>
            </a:r>
            <a:r>
              <a:rPr lang="cs-CZ" dirty="0"/>
              <a:t>, 324 s. ISBN 80-722-6116-9.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Nadpis 1"/>
          <p:cNvSpPr>
            <a:spLocks noGrp="1"/>
          </p:cNvSpPr>
          <p:nvPr>
            <p:ph type="title"/>
          </p:nvPr>
        </p:nvSpPr>
        <p:spPr>
          <a:xfrm>
            <a:off x="468313" y="1125538"/>
            <a:ext cx="8216900" cy="501650"/>
          </a:xfrm>
        </p:spPr>
        <p:txBody>
          <a:bodyPr/>
          <a:lstStyle/>
          <a:p>
            <a:r>
              <a:rPr lang="cs-CZ" smtClean="0"/>
              <a:t>Metody citování – číselný odkaz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773238"/>
            <a:ext cx="8275637" cy="4608512"/>
          </a:xfrm>
        </p:spPr>
        <p:txBody>
          <a:bodyPr/>
          <a:lstStyle/>
          <a:p>
            <a:pPr marL="341313" lvl="1" indent="-341313" algn="just">
              <a:spcBef>
                <a:spcPts val="700"/>
              </a:spcBef>
              <a:defRPr/>
            </a:pPr>
            <a:r>
              <a:rPr lang="cs-CZ" sz="2200" dirty="0"/>
              <a:t>Nadměrné daňové břemeno je ztráta „</a:t>
            </a:r>
            <a:r>
              <a:rPr lang="cs-CZ" sz="2200" i="1" dirty="0"/>
              <a:t>čistého blahobytu jedince, neboť přesahuje částku nezbytnou pro financování určitého množství veřejného statku</a:t>
            </a:r>
            <a:r>
              <a:rPr lang="cs-CZ" sz="2200" dirty="0"/>
              <a:t>“ </a:t>
            </a:r>
            <a:r>
              <a:rPr lang="cs-CZ" sz="2200" b="1" baseline="30000" dirty="0" smtClean="0">
                <a:solidFill>
                  <a:srgbClr val="800000"/>
                </a:solidFill>
              </a:rPr>
              <a:t>134 s.44 </a:t>
            </a:r>
            <a:r>
              <a:rPr lang="cs-CZ" sz="2200" dirty="0" smtClean="0"/>
              <a:t>. Poněvadž </a:t>
            </a:r>
            <a:r>
              <a:rPr lang="cs-CZ" sz="2200" dirty="0"/>
              <a:t>kromě paušální daně je každá daň do určité míry distorzní, je nadměrné daňové břemeno v určité výši objektivně nutné</a:t>
            </a:r>
            <a:r>
              <a:rPr lang="cs-CZ" sz="2200" dirty="0" smtClean="0"/>
              <a:t>.</a:t>
            </a:r>
          </a:p>
          <a:p>
            <a:pPr marL="0" lvl="1" indent="0" algn="just">
              <a:spcBef>
                <a:spcPts val="700"/>
              </a:spcBef>
              <a:buFont typeface="Wingdings" pitchFamily="2" charset="2"/>
              <a:buNone/>
              <a:defRPr/>
            </a:pPr>
            <a:endParaRPr lang="cs-CZ" dirty="0" smtClean="0"/>
          </a:p>
          <a:p>
            <a:pPr marL="0" lvl="1" indent="0" algn="just">
              <a:spcBef>
                <a:spcPts val="700"/>
              </a:spcBef>
              <a:buFont typeface="Wingdings" pitchFamily="2" charset="2"/>
              <a:buNone/>
              <a:defRPr/>
            </a:pPr>
            <a:r>
              <a:rPr lang="cs-CZ" dirty="0" smtClean="0"/>
              <a:t>134. BUCHANAN</a:t>
            </a:r>
            <a:r>
              <a:rPr lang="cs-CZ" dirty="0"/>
              <a:t>, James M. </a:t>
            </a:r>
            <a:r>
              <a:rPr lang="cs-CZ" i="1" dirty="0"/>
              <a:t>Veřejné finance v demokratickém systému</a:t>
            </a:r>
            <a:r>
              <a:rPr lang="cs-CZ" dirty="0"/>
              <a:t>. Vyd. 1. Brno: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1998, </a:t>
            </a:r>
            <a:r>
              <a:rPr lang="cs-CZ" dirty="0" err="1"/>
              <a:t>xvi</a:t>
            </a:r>
            <a:r>
              <a:rPr lang="cs-CZ" dirty="0"/>
              <a:t>, 324 s. ISBN 80-722-6116-9.</a:t>
            </a:r>
          </a:p>
          <a:p>
            <a:pPr marL="341313" lvl="1" indent="-341313">
              <a:spcBef>
                <a:spcPts val="700"/>
              </a:spcBef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Nadpis 1"/>
          <p:cNvSpPr>
            <a:spLocks noGrp="1"/>
          </p:cNvSpPr>
          <p:nvPr>
            <p:ph type="title"/>
          </p:nvPr>
        </p:nvSpPr>
        <p:spPr>
          <a:xfrm>
            <a:off x="395288" y="1125538"/>
            <a:ext cx="8289925" cy="501650"/>
          </a:xfrm>
        </p:spPr>
        <p:txBody>
          <a:bodyPr/>
          <a:lstStyle/>
          <a:p>
            <a:r>
              <a:rPr lang="cs-CZ" smtClean="0"/>
              <a:t>Metody citace – poznámka pod čarou</a:t>
            </a:r>
            <a:endParaRPr lang="cs-CZ" b="1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773238"/>
            <a:ext cx="8275637" cy="4356100"/>
          </a:xfrm>
        </p:spPr>
        <p:txBody>
          <a:bodyPr/>
          <a:lstStyle/>
          <a:p>
            <a:pPr marL="341313" lvl="1" indent="-341313" algn="just">
              <a:spcBef>
                <a:spcPts val="700"/>
              </a:spcBef>
              <a:defRPr/>
            </a:pPr>
            <a:r>
              <a:rPr lang="cs-CZ" sz="2200" dirty="0"/>
              <a:t>Nadměrné daňové břemeno je ztráta „</a:t>
            </a:r>
            <a:r>
              <a:rPr lang="cs-CZ" sz="2200" i="1" dirty="0"/>
              <a:t>čistého blahobytu jedince, neboť přesahuje částku nezbytnou pro financování určitého množství veřejného statku</a:t>
            </a:r>
            <a:r>
              <a:rPr lang="cs-CZ" sz="2200" dirty="0"/>
              <a:t>“ </a:t>
            </a:r>
            <a:r>
              <a:rPr lang="cs-CZ" sz="2200" b="1" baseline="30000" dirty="0" smtClean="0">
                <a:solidFill>
                  <a:srgbClr val="800000"/>
                </a:solidFill>
              </a:rPr>
              <a:t>134 </a:t>
            </a:r>
            <a:r>
              <a:rPr lang="cs-CZ" sz="2200" dirty="0" smtClean="0"/>
              <a:t>. Poněvadž </a:t>
            </a:r>
            <a:r>
              <a:rPr lang="cs-CZ" sz="2200" dirty="0"/>
              <a:t>kromě paušální daně je každá daň do určité míry distorzní, je nadměrné daňové břemeno v určité výši objektivně nutné</a:t>
            </a:r>
            <a:r>
              <a:rPr lang="cs-CZ" sz="2200" dirty="0" smtClean="0"/>
              <a:t>.</a:t>
            </a:r>
          </a:p>
          <a:p>
            <a:pPr marL="0" lvl="1" indent="0" algn="just">
              <a:spcBef>
                <a:spcPts val="700"/>
              </a:spcBef>
              <a:buFont typeface="Wingdings" pitchFamily="2" charset="2"/>
              <a:buNone/>
              <a:defRPr/>
            </a:pPr>
            <a:endParaRPr lang="cs-CZ" sz="2200" dirty="0" smtClean="0"/>
          </a:p>
          <a:p>
            <a:pPr marL="0" lvl="1" indent="0" algn="just">
              <a:spcBef>
                <a:spcPts val="700"/>
              </a:spcBef>
              <a:buFont typeface="Wingdings" pitchFamily="2" charset="2"/>
              <a:buNone/>
              <a:defRPr/>
            </a:pPr>
            <a:r>
              <a:rPr lang="cs-CZ" baseline="30000" dirty="0" smtClean="0"/>
              <a:t>134</a:t>
            </a:r>
            <a:r>
              <a:rPr lang="cs-CZ" dirty="0" smtClean="0"/>
              <a:t> </a:t>
            </a:r>
            <a:r>
              <a:rPr lang="cs-CZ" dirty="0"/>
              <a:t>BUCHANAN, James M</a:t>
            </a:r>
            <a:r>
              <a:rPr lang="cs-CZ" dirty="0" smtClean="0"/>
              <a:t>.: </a:t>
            </a:r>
            <a:r>
              <a:rPr lang="cs-CZ" i="1" dirty="0"/>
              <a:t>Veřejné finance v demokratickém systému</a:t>
            </a:r>
            <a:r>
              <a:rPr lang="cs-CZ" dirty="0"/>
              <a:t>. </a:t>
            </a:r>
            <a:r>
              <a:rPr lang="cs-CZ" dirty="0" smtClean="0"/>
              <a:t>str.44</a:t>
            </a:r>
          </a:p>
          <a:p>
            <a:pPr marL="457200" lvl="1" indent="-457200" algn="just">
              <a:spcBef>
                <a:spcPts val="700"/>
              </a:spcBef>
              <a:defRPr/>
            </a:pPr>
            <a:r>
              <a:rPr lang="cs-CZ" dirty="0" smtClean="0"/>
              <a:t>BUCHANAN</a:t>
            </a:r>
            <a:r>
              <a:rPr lang="cs-CZ" dirty="0"/>
              <a:t>, James M. </a:t>
            </a:r>
            <a:r>
              <a:rPr lang="cs-CZ" i="1" dirty="0"/>
              <a:t>Veřejné finance v demokratickém systému</a:t>
            </a:r>
            <a:r>
              <a:rPr lang="cs-CZ" dirty="0"/>
              <a:t>. Vyd. 1. Brno: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1998, </a:t>
            </a:r>
            <a:r>
              <a:rPr lang="cs-CZ" dirty="0" err="1"/>
              <a:t>xvi</a:t>
            </a:r>
            <a:r>
              <a:rPr lang="cs-CZ" dirty="0"/>
              <a:t>, 324 s. ISBN 80-722-6116-9.</a:t>
            </a:r>
          </a:p>
          <a:p>
            <a:pPr marL="341313" lvl="1" indent="-341313">
              <a:spcBef>
                <a:spcPts val="700"/>
              </a:spcBef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Stanovení cíle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773238"/>
            <a:ext cx="7772400" cy="46799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 smtClean="0"/>
              <a:t>podrobná a co nejkonkrétnější specifikace tématu (1/2 strany A4 </a:t>
            </a:r>
            <a:r>
              <a:rPr lang="cs-CZ" sz="2000" i="1" dirty="0" smtClean="0"/>
              <a:t>souvislého textu)</a:t>
            </a:r>
            <a:endParaRPr lang="cs-CZ" sz="2000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Zdůvodnění</a:t>
            </a:r>
          </a:p>
          <a:p>
            <a:pPr lvl="1" algn="just">
              <a:lnSpc>
                <a:spcPct val="80000"/>
              </a:lnSpc>
            </a:pPr>
            <a:r>
              <a:rPr lang="cs-CZ" sz="2000" dirty="0" smtClean="0"/>
              <a:t>proč má být daný problém řešen</a:t>
            </a:r>
          </a:p>
          <a:p>
            <a:pPr lvl="1" algn="just">
              <a:lnSpc>
                <a:spcPct val="80000"/>
              </a:lnSpc>
            </a:pPr>
            <a:r>
              <a:rPr lang="cs-CZ" sz="2000" dirty="0" smtClean="0"/>
              <a:t>že problém stojí za to, aby byl řešen</a:t>
            </a:r>
          </a:p>
          <a:p>
            <a:pPr lvl="1" algn="just">
              <a:lnSpc>
                <a:spcPct val="80000"/>
              </a:lnSpc>
            </a:pPr>
            <a:r>
              <a:rPr lang="cs-CZ" sz="2000" dirty="0" smtClean="0"/>
              <a:t>že se jedná o problém řešitelný odbornými / vědeckými metodami</a:t>
            </a:r>
          </a:p>
          <a:p>
            <a:pPr lvl="1" algn="just">
              <a:lnSpc>
                <a:spcPct val="80000"/>
              </a:lnSpc>
            </a:pPr>
            <a:r>
              <a:rPr lang="cs-CZ" sz="2000" dirty="0" smtClean="0"/>
              <a:t>že je problém dostatečně složitý, aby splnil požadavky na bakalářskou práci a zároveň řešitelný individuálními silami studenta</a:t>
            </a:r>
          </a:p>
          <a:p>
            <a:pPr lvl="1">
              <a:lnSpc>
                <a:spcPct val="80000"/>
              </a:lnSpc>
            </a:pPr>
            <a:r>
              <a:rPr lang="cs-CZ" sz="2000" b="1" dirty="0" smtClean="0">
                <a:solidFill>
                  <a:srgbClr val="990000"/>
                </a:solidFill>
              </a:rPr>
              <a:t>Každá práce má mít jeden (a pouze jeden) hlavní cíl!</a:t>
            </a:r>
            <a:endParaRPr lang="cs-CZ" sz="2000" dirty="0" smtClean="0">
              <a:solidFill>
                <a:srgbClr val="990000"/>
              </a:solidFill>
            </a:endParaRPr>
          </a:p>
          <a:p>
            <a:pPr lvl="2">
              <a:lnSpc>
                <a:spcPct val="80000"/>
              </a:lnSpc>
            </a:pPr>
            <a:r>
              <a:rPr lang="cs-CZ" sz="1800" dirty="0" smtClean="0"/>
              <a:t> jeho formulace poskytuje odpověď na otázky: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endParaRPr lang="cs-CZ" sz="1800" dirty="0" smtClean="0"/>
          </a:p>
          <a:p>
            <a:pPr>
              <a:lnSpc>
                <a:spcPct val="80000"/>
              </a:lnSpc>
            </a:pPr>
            <a:r>
              <a:rPr lang="cs-CZ" sz="2000" i="1" dirty="0" smtClean="0"/>
              <a:t>Jaký problém má být vyřešen?</a:t>
            </a:r>
          </a:p>
          <a:p>
            <a:pPr>
              <a:lnSpc>
                <a:spcPct val="80000"/>
              </a:lnSpc>
            </a:pPr>
            <a:r>
              <a:rPr lang="cs-CZ" sz="2000" i="1" dirty="0" smtClean="0"/>
              <a:t>Na jakou výzkumnou otázku chceme dostat odpověď</a:t>
            </a:r>
            <a:r>
              <a:rPr lang="cs-CZ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0813" cy="574675"/>
          </a:xfrm>
        </p:spPr>
        <p:txBody>
          <a:bodyPr/>
          <a:lstStyle/>
          <a:p>
            <a:r>
              <a:rPr lang="cs-CZ" smtClean="0"/>
              <a:t>Jak stanovit problémovou oblast/cíl</a:t>
            </a:r>
            <a:endParaRPr lang="cs-CZ" u="sng" smtClean="0"/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916113"/>
            <a:ext cx="7772400" cy="44656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 smtClean="0"/>
              <a:t>Problém </a:t>
            </a:r>
            <a:r>
              <a:rPr lang="cs-CZ" sz="2400" dirty="0" smtClean="0">
                <a:latin typeface="Arial" charset="0"/>
              </a:rPr>
              <a:t>= </a:t>
            </a:r>
            <a:r>
              <a:rPr lang="cs-CZ" sz="2400" dirty="0" smtClean="0"/>
              <a:t>odchylka</a:t>
            </a:r>
            <a:r>
              <a:rPr lang="cs-CZ" sz="2400" dirty="0" smtClean="0">
                <a:latin typeface="Arial" charset="0"/>
              </a:rPr>
              <a:t>    </a:t>
            </a:r>
            <a:r>
              <a:rPr lang="cs-CZ" sz="2400" dirty="0" smtClean="0"/>
              <a:t>nutná změna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Arial" charset="0"/>
              </a:rPr>
              <a:t>Změna = </a:t>
            </a:r>
            <a:r>
              <a:rPr lang="cs-CZ" sz="2400" dirty="0" smtClean="0"/>
              <a:t>zkvalitnění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Problém a cíl </a:t>
            </a:r>
            <a:r>
              <a:rPr lang="cs-CZ" sz="2400" dirty="0" smtClean="0">
                <a:latin typeface="Arial" charset="0"/>
              </a:rPr>
              <a:t>= jednoznačná definice, 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Pouhý popis nebo analýza situace a stavu nestačí</a:t>
            </a:r>
            <a:r>
              <a:rPr lang="cs-CZ" sz="2400" dirty="0" smtClean="0">
                <a:latin typeface="Arial" charset="0"/>
              </a:rPr>
              <a:t>, </a:t>
            </a:r>
            <a:r>
              <a:rPr lang="cs-CZ" sz="2400" dirty="0" smtClean="0"/>
              <a:t>(už při volbě tématu se vyhněte těm popisným) 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Při vytváření cílů a formulaci hypotéz si vytvářejte tvrzení, domněnky o problému, které během práce vyvrátíte nebo potvrdíte</a:t>
            </a:r>
          </a:p>
        </p:txBody>
      </p:sp>
      <p:sp>
        <p:nvSpPr>
          <p:cNvPr id="55299" name="Line 5"/>
          <p:cNvSpPr>
            <a:spLocks noChangeShapeType="1"/>
          </p:cNvSpPr>
          <p:nvPr/>
        </p:nvSpPr>
        <p:spPr bwMode="auto">
          <a:xfrm flipV="1">
            <a:off x="3936229" y="2090868"/>
            <a:ext cx="28867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2"/>
          <p:cNvSpPr txBox="1">
            <a:spLocks noChangeArrowheads="1"/>
          </p:cNvSpPr>
          <p:nvPr/>
        </p:nvSpPr>
        <p:spPr bwMode="auto">
          <a:xfrm>
            <a:off x="323850" y="765175"/>
            <a:ext cx="8424863" cy="549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None/>
            </a:pPr>
            <a:r>
              <a:rPr lang="cs-CZ" sz="4000" b="1">
                <a:solidFill>
                  <a:srgbClr val="800000"/>
                </a:solidFill>
              </a:rPr>
              <a:t>Obsah:</a:t>
            </a: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None/>
            </a:pPr>
            <a:endParaRPr lang="cs-CZ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Char char="v"/>
            </a:pPr>
            <a:r>
              <a:rPr lang="cs-CZ" sz="2400" b="1">
                <a:solidFill>
                  <a:schemeClr val="tx1"/>
                </a:solidFill>
              </a:rPr>
              <a:t>   oficiální věci - termíny, směrnice, co a kde najdeme</a:t>
            </a: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None/>
            </a:pPr>
            <a:endParaRPr lang="cs-CZ" sz="2400" b="1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Char char="v"/>
            </a:pPr>
            <a:r>
              <a:rPr lang="cs-CZ" sz="2400" b="1">
                <a:solidFill>
                  <a:schemeClr val="tx1"/>
                </a:solidFill>
              </a:rPr>
              <a:t>   citační norma </a:t>
            </a: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None/>
            </a:pPr>
            <a:endParaRPr lang="cs-CZ" sz="2400" b="1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Char char="v"/>
            </a:pPr>
            <a:r>
              <a:rPr lang="cs-CZ" sz="2400" b="1">
                <a:solidFill>
                  <a:schemeClr val="tx1"/>
                </a:solidFill>
              </a:rPr>
              <a:t>   výběr tématu, stanovení cílů, konzultace </a:t>
            </a: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None/>
            </a:pPr>
            <a:endParaRPr lang="cs-CZ" sz="2400" b="1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Char char="v"/>
            </a:pPr>
            <a:r>
              <a:rPr lang="cs-CZ" sz="2400" b="1">
                <a:solidFill>
                  <a:schemeClr val="tx1"/>
                </a:solidFill>
              </a:rPr>
              <a:t>   jak by měla a neměla vypadat BP </a:t>
            </a: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None/>
            </a:pPr>
            <a:endParaRPr lang="cs-CZ" sz="2400" b="1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Char char="v"/>
            </a:pPr>
            <a:r>
              <a:rPr lang="cs-CZ" sz="2400" b="1">
                <a:solidFill>
                  <a:schemeClr val="tx1"/>
                </a:solidFill>
              </a:rPr>
              <a:t>   shrnutí častých chyb</a:t>
            </a:r>
            <a:endParaRPr lang="cs-CZ" i="1">
              <a:solidFill>
                <a:srgbClr val="000000"/>
              </a:solidFill>
              <a:latin typeface="Trebuchet MS" pitchFamily="34" charset="0"/>
            </a:endParaRPr>
          </a:p>
          <a:p>
            <a:pPr>
              <a:lnSpc>
                <a:spcPct val="120000"/>
              </a:lnSpc>
            </a:pPr>
            <a:endParaRPr lang="cs-CZ" sz="2400">
              <a:solidFill>
                <a:srgbClr val="00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Konzultace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dle dohody s vedoucím</a:t>
            </a:r>
          </a:p>
          <a:p>
            <a:r>
              <a:rPr lang="cs-CZ" smtClean="0"/>
              <a:t>buďte aktivní, dávejte o sobě vědět, ať víme, že na „něčem“ pracujete</a:t>
            </a:r>
          </a:p>
          <a:p>
            <a:pPr algn="just"/>
            <a:r>
              <a:rPr lang="cs-CZ" smtClean="0"/>
              <a:t>není nutné osobně, stačí mailem, co je Vám příjemnější</a:t>
            </a:r>
          </a:p>
          <a:p>
            <a:r>
              <a:rPr lang="cs-CZ" smtClean="0"/>
              <a:t>choďte s konkrétními dotazy</a:t>
            </a:r>
          </a:p>
          <a:p>
            <a:r>
              <a:rPr lang="cs-CZ" smtClean="0"/>
              <a:t>podle domluvy s vedoucím zasílejte práci </a:t>
            </a:r>
          </a:p>
          <a:p>
            <a:pPr lvl="1"/>
            <a:r>
              <a:rPr lang="cs-CZ" smtClean="0"/>
              <a:t>např.: v celku, s odlišením nového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Jak prezentovat práci</a:t>
            </a:r>
          </a:p>
        </p:txBody>
      </p:sp>
      <p:sp>
        <p:nvSpPr>
          <p:cNvPr id="5734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</a:rPr>
              <a:t>Stručně, jasně, výstižně</a:t>
            </a:r>
            <a:r>
              <a:rPr lang="cs-CZ" dirty="0">
                <a:latin typeface="Arial" charset="0"/>
              </a:rPr>
              <a:t> </a:t>
            </a:r>
            <a:r>
              <a:rPr lang="cs-CZ" dirty="0" smtClean="0">
                <a:latin typeface="Arial" charset="0"/>
              </a:rPr>
              <a:t>   max. 5 minut</a:t>
            </a:r>
          </a:p>
          <a:p>
            <a:r>
              <a:rPr lang="cs-CZ" dirty="0" smtClean="0">
                <a:latin typeface="Arial" charset="0"/>
              </a:rPr>
              <a:t>Vyhnout se „omáčce“ (struktura práce apod.)</a:t>
            </a:r>
          </a:p>
          <a:p>
            <a:r>
              <a:rPr lang="cs-CZ" dirty="0" smtClean="0">
                <a:latin typeface="Arial" charset="0"/>
              </a:rPr>
              <a:t>Co bylo cílem? </a:t>
            </a:r>
            <a:r>
              <a:rPr lang="cs-CZ" dirty="0" smtClean="0">
                <a:solidFill>
                  <a:srgbClr val="800000"/>
                </a:solidFill>
                <a:latin typeface="Arial" charset="0"/>
              </a:rPr>
              <a:t>Co jste zjistili? </a:t>
            </a:r>
            <a:r>
              <a:rPr lang="cs-CZ" dirty="0" smtClean="0">
                <a:solidFill>
                  <a:schemeClr val="tx1"/>
                </a:solidFill>
                <a:latin typeface="Arial" charset="0"/>
              </a:rPr>
              <a:t>S jakými problémy jste se při zpracování setkali?</a:t>
            </a:r>
          </a:p>
          <a:p>
            <a:pPr marL="0" indent="0">
              <a:buNone/>
            </a:pPr>
            <a:endParaRPr lang="cs-CZ" dirty="0" smtClean="0">
              <a:latin typeface="Arial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charset="0"/>
              </a:rPr>
              <a:t>PPT není povinná, ale pomůže Vám </a:t>
            </a:r>
          </a:p>
        </p:txBody>
      </p:sp>
      <p:sp>
        <p:nvSpPr>
          <p:cNvPr id="57348" name="Line 5"/>
          <p:cNvSpPr>
            <a:spLocks noChangeShapeType="1"/>
          </p:cNvSpPr>
          <p:nvPr/>
        </p:nvSpPr>
        <p:spPr bwMode="auto">
          <a:xfrm>
            <a:off x="5004048" y="1988840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25538"/>
            <a:ext cx="8275637" cy="501650"/>
          </a:xfrm>
        </p:spPr>
        <p:txBody>
          <a:bodyPr/>
          <a:lstStyle/>
          <a:p>
            <a:r>
              <a:rPr lang="cs-CZ" smtClean="0"/>
              <a:t>Nejčastější chyby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73238"/>
            <a:ext cx="8275637" cy="4895850"/>
          </a:xfrm>
        </p:spPr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cs-CZ" sz="2100" cap="all" dirty="0" smtClean="0">
                <a:solidFill>
                  <a:srgbClr val="990000"/>
                </a:solidFill>
              </a:rPr>
              <a:t>Zápočet z bakalářského Semináře není automatický </a:t>
            </a:r>
            <a:r>
              <a:rPr lang="cs-CZ" sz="2200" cap="all" dirty="0" smtClean="0">
                <a:solidFill>
                  <a:srgbClr val="990000"/>
                </a:solidFill>
              </a:rPr>
              <a:t>!!!</a:t>
            </a:r>
            <a:r>
              <a:rPr lang="cs-CZ" sz="2200" dirty="0" smtClean="0">
                <a:solidFill>
                  <a:srgbClr val="990000"/>
                </a:solidFill>
              </a:rPr>
              <a:t> 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cs-CZ" sz="2000" dirty="0" smtClean="0"/>
              <a:t>Vedoucí Vám ho neudělí pokud za Vámi nebude kus odvedené práce a nebudete konzultovat.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200" dirty="0" smtClean="0"/>
              <a:t>Vedoucí práce není autor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cs-CZ" sz="2000" dirty="0" smtClean="0"/>
              <a:t>Vedoucí nemá psát práci na za Vás, práce je především váš výtvor, vedoucí vás pouze usměrňuje.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200" dirty="0" smtClean="0"/>
              <a:t>Zapracování připomínek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cs-CZ" sz="2000" dirty="0" smtClean="0"/>
              <a:t>Pokud už vám vedoucí poradí, snažte se jeho připomínky do práce zapracovat, myslí to s vámi dobře, má více zkušeností než Vy.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200" dirty="0" smtClean="0"/>
              <a:t>Kontakt s vedoucím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cs-CZ" sz="2000" dirty="0" smtClean="0"/>
              <a:t>Dodržujte domluvený systém konzultací.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cs-CZ" sz="2000" dirty="0" smtClean="0"/>
              <a:t>Konzultujte průběžně, opravdu nezvládneme připomínkovat Vaši práci za jeden den, a ještě k tomu jeden den před odevzdáním.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cs-CZ" sz="2000" dirty="0" smtClean="0"/>
              <a:t>Průběžná kontrola cíle a obsahu</a:t>
            </a:r>
            <a:r>
              <a:rPr lang="cs-CZ" sz="2000" dirty="0"/>
              <a:t>.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25538"/>
            <a:ext cx="8289925" cy="501650"/>
          </a:xfrm>
        </p:spPr>
        <p:txBody>
          <a:bodyPr/>
          <a:lstStyle/>
          <a:p>
            <a:r>
              <a:rPr lang="cs-CZ" smtClean="0"/>
              <a:t>Nejčastější chyby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73238"/>
            <a:ext cx="8275637" cy="4824412"/>
          </a:xfrm>
        </p:spPr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cs-CZ" sz="2200" dirty="0" smtClean="0">
                <a:solidFill>
                  <a:srgbClr val="990000"/>
                </a:solidFill>
              </a:rPr>
              <a:t>NENECHÁVEJTE TO NA POSLEDNÍ CHVÍLI!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cs-CZ" sz="2000" dirty="0" smtClean="0"/>
              <a:t>Naivní, ale: NENECHÁVEJTE TO NA POSLEDNÍ CHVÍLI, naše zkušené oko to pozná a odrazí se to v hodnocení práce.</a:t>
            </a:r>
          </a:p>
          <a:p>
            <a:pPr>
              <a:defRPr/>
            </a:pPr>
            <a:r>
              <a:rPr lang="cs-CZ" sz="2200" dirty="0" smtClean="0"/>
              <a:t>Citace</a:t>
            </a:r>
          </a:p>
          <a:p>
            <a:pPr lvl="1" algn="just">
              <a:defRPr/>
            </a:pPr>
            <a:r>
              <a:rPr lang="cs-CZ" sz="2000" dirty="0" smtClean="0"/>
              <a:t>Existují nejen přímé ale také nepřímé citace, i ty je potřeba odcitovat. V případě, že necitujete myšlenky někoho jiného dopouštíte se plagiátorství (pozor na překlad).</a:t>
            </a:r>
          </a:p>
          <a:p>
            <a:pPr lvl="1" algn="just">
              <a:defRPr/>
            </a:pPr>
            <a:r>
              <a:rPr lang="cs-CZ" sz="2000" dirty="0" smtClean="0"/>
              <a:t>Citujte průběžně: když to necháte nakonec, může se Vám stát, že zdroj už nedohledáte.</a:t>
            </a:r>
          </a:p>
          <a:p>
            <a:pPr lvl="1" algn="just">
              <a:defRPr/>
            </a:pPr>
            <a:r>
              <a:rPr lang="cs-CZ" sz="2000" dirty="0" smtClean="0"/>
              <a:t>I internetové zdroje musíte odcitovat dle citační normy, nestačí jen odkaz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200" dirty="0" smtClean="0">
                <a:solidFill>
                  <a:schemeClr val="tx1"/>
                </a:solidFill>
              </a:rPr>
              <a:t>Vaše názory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Zajímají nás Vaše názory, proto pište svými slovy, neopisujte zbytečně celé podkapitoly, hledejte více zdrojů.</a:t>
            </a:r>
            <a:endParaRPr lang="cs-CZ" sz="2200" dirty="0" smtClean="0">
              <a:solidFill>
                <a:schemeClr val="tx1"/>
              </a:solidFill>
            </a:endParaRPr>
          </a:p>
          <a:p>
            <a:pPr algn="just">
              <a:defRPr/>
            </a:pPr>
            <a:endParaRPr lang="cs-CZ" sz="2200" dirty="0" smtClean="0"/>
          </a:p>
          <a:p>
            <a:pPr marL="0" indent="0" algn="just">
              <a:buFont typeface="Wingdings" pitchFamily="2" charset="2"/>
              <a:buNone/>
              <a:defRPr/>
            </a:pPr>
            <a:endParaRPr lang="cs-CZ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Nejčastější chyby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cs-CZ" sz="2200" smtClean="0"/>
              <a:t>Relevantní zdroje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/>
              <a:t>Vyvarujte se: wikipedie.cz, aktualne.cz, cas.sk</a:t>
            </a:r>
            <a:endParaRPr lang="cs-CZ" sz="2000" u="sng" smtClean="0">
              <a:solidFill>
                <a:srgbClr val="FF0000"/>
              </a:solidFill>
            </a:endParaRPr>
          </a:p>
          <a:p>
            <a:pPr lvl="1" algn="just">
              <a:lnSpc>
                <a:spcPct val="80000"/>
              </a:lnSpc>
            </a:pPr>
            <a:r>
              <a:rPr lang="cs-CZ" sz="2000" smtClean="0">
                <a:solidFill>
                  <a:schemeClr val="tx1"/>
                </a:solidFill>
              </a:rPr>
              <a:t>Neopisujte zákony.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>
                <a:solidFill>
                  <a:schemeClr val="tx1"/>
                </a:solidFill>
              </a:rPr>
              <a:t>Seznamte se a využívejte databáze, na které škola má zakoupené licence.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>
                <a:solidFill>
                  <a:schemeClr val="tx1"/>
                </a:solidFill>
              </a:rPr>
              <a:t>Statistické údaje citujte z prvotních zdrojů.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>
                <a:solidFill>
                  <a:schemeClr val="tx1"/>
                </a:solidFill>
              </a:rPr>
              <a:t>Čerpejte i ze zahraničních zdrojů.</a:t>
            </a:r>
          </a:p>
          <a:p>
            <a:pPr algn="just">
              <a:lnSpc>
                <a:spcPct val="80000"/>
              </a:lnSpc>
            </a:pPr>
            <a:r>
              <a:rPr lang="cs-CZ" sz="2200" smtClean="0"/>
              <a:t>Formální stránka (směrnice)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/>
              <a:t>Formální stránka je to nejmenší, co můžete zpracovat perfektně (když už nic, tak alespoň formálně to bude pěkné.)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/>
              <a:t>Jazyk práce musí odpovídat vědecké práci.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/>
              <a:t>Obrázky, grafy a tabulky musejí mít uvedený zdroj a popis</a:t>
            </a:r>
            <a:endParaRPr lang="cs-CZ" sz="1300" smtClean="0"/>
          </a:p>
          <a:p>
            <a:endParaRPr lang="cs-CZ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2708275"/>
            <a:ext cx="7772400" cy="1470025"/>
          </a:xfrm>
        </p:spPr>
        <p:txBody>
          <a:bodyPr/>
          <a:lstStyle/>
          <a:p>
            <a:pPr algn="ctr"/>
            <a:r>
              <a:rPr lang="cs-CZ" smtClean="0"/>
              <a:t>Děkujeme za pozornost</a:t>
            </a:r>
            <a:br>
              <a:rPr lang="cs-CZ" smtClean="0"/>
            </a:br>
            <a:r>
              <a:rPr lang="cs-CZ" smtClean="0">
                <a:sym typeface="Wingdings" pitchFamily="2" charset="2"/>
              </a:rPr>
              <a:t></a:t>
            </a: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5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 anchor="ctr"/>
          <a:lstStyle/>
          <a:p>
            <a:pPr defTabSz="914400"/>
            <a:r>
              <a:rPr lang="cs-CZ" smtClean="0"/>
              <a:t>1. Důležitý krok…</a:t>
            </a:r>
          </a:p>
        </p:txBody>
      </p:sp>
      <p:sp>
        <p:nvSpPr>
          <p:cNvPr id="30722" name="Zástupný symbol pro obsah 6"/>
          <p:cNvSpPr>
            <a:spLocks noGrp="1"/>
          </p:cNvSpPr>
          <p:nvPr>
            <p:ph idx="4294967295"/>
          </p:nvPr>
        </p:nvSpPr>
        <p:spPr/>
        <p:txBody>
          <a:bodyPr lIns="91440" tIns="45720" rIns="91440" bIns="45720"/>
          <a:lstStyle/>
          <a:p>
            <a:pPr marL="342900" indent="-342900" algn="just" defTabSz="914400"/>
            <a:r>
              <a:rPr lang="cs-CZ" b="1" dirty="0" smtClean="0"/>
              <a:t>Směrnice č. 2/2010 k odevzdávání a zveřejňování závěrečných prací</a:t>
            </a:r>
          </a:p>
          <a:p>
            <a:pPr marL="742950" lvl="1" indent="-285750" defTabSz="914400"/>
            <a:r>
              <a:rPr lang="cs-CZ" dirty="0" smtClean="0"/>
              <a:t>důležité termíny</a:t>
            </a:r>
          </a:p>
          <a:p>
            <a:pPr marL="742950" lvl="1" indent="-285750" algn="just" defTabSz="914400"/>
            <a:r>
              <a:rPr lang="cs-CZ" dirty="0" smtClean="0"/>
              <a:t>formát (struktura práce, typ a velikost písma)</a:t>
            </a:r>
          </a:p>
          <a:p>
            <a:pPr marL="742950" lvl="1" indent="-285750" defTabSz="914400"/>
            <a:r>
              <a:rPr lang="cs-CZ" dirty="0" smtClean="0"/>
              <a:t>rozsah</a:t>
            </a:r>
          </a:p>
          <a:p>
            <a:pPr marL="742950" lvl="1" indent="-285750" defTabSz="914400"/>
            <a:r>
              <a:rPr lang="cs-CZ" dirty="0" smtClean="0"/>
              <a:t>odevzdání (způsob vazby a tisku)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 anchor="ctr"/>
          <a:lstStyle/>
          <a:p>
            <a:pPr defTabSz="914400"/>
            <a:r>
              <a:rPr lang="cs-CZ" smtClean="0"/>
              <a:t>a. Důležité termíny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idx="4294967295"/>
          </p:nvPr>
        </p:nvSpPr>
        <p:spPr>
          <a:xfrm>
            <a:off x="898525" y="1800225"/>
            <a:ext cx="7772400" cy="4329113"/>
          </a:xfrm>
        </p:spPr>
        <p:txBody>
          <a:bodyPr lIns="91440" tIns="45720" rIns="91440" bIns="45720"/>
          <a:lstStyle/>
          <a:p>
            <a:pPr marL="342900" indent="-342900" algn="just" defTabSz="914400">
              <a:defRPr/>
            </a:pPr>
            <a:r>
              <a:rPr lang="cs-CZ" dirty="0" smtClean="0">
                <a:solidFill>
                  <a:srgbClr val="990000"/>
                </a:solidFill>
              </a:rPr>
              <a:t>Harmonogram akademického roku </a:t>
            </a:r>
          </a:p>
          <a:p>
            <a:pPr marL="0" indent="0" defTabSz="914400">
              <a:buFont typeface="Wingdings" pitchFamily="2" charset="2"/>
              <a:buNone/>
              <a:defRPr/>
            </a:pPr>
            <a:r>
              <a:rPr lang="cs-CZ" sz="1800" i="1" dirty="0" smtClean="0"/>
              <a:t>(econ.muni.cz       Studium       Bakalářské a magisterské       Harmonogramy ekonomického roku)</a:t>
            </a:r>
          </a:p>
          <a:p>
            <a:pPr marL="742950" lvl="1" indent="-285750" defTabSz="914400">
              <a:defRPr/>
            </a:pPr>
            <a:r>
              <a:rPr lang="cs-CZ" dirty="0"/>
              <a:t>v</a:t>
            </a:r>
            <a:r>
              <a:rPr lang="cs-CZ" dirty="0" smtClean="0"/>
              <a:t>ypsání témat</a:t>
            </a:r>
          </a:p>
          <a:p>
            <a:pPr marL="742950" lvl="1" indent="-285750" defTabSz="914400">
              <a:defRPr/>
            </a:pPr>
            <a:r>
              <a:rPr lang="cs-CZ" dirty="0"/>
              <a:t>p</a:t>
            </a:r>
            <a:r>
              <a:rPr lang="cs-CZ" dirty="0" smtClean="0"/>
              <a:t>řihlášení</a:t>
            </a:r>
          </a:p>
          <a:p>
            <a:pPr marL="742950" lvl="1" indent="-285750" defTabSz="914400">
              <a:defRPr/>
            </a:pPr>
            <a:r>
              <a:rPr lang="cs-CZ" dirty="0"/>
              <a:t>v</a:t>
            </a:r>
            <a:r>
              <a:rPr lang="cs-CZ" dirty="0" smtClean="0"/>
              <a:t>yplnění oficiálního zadání</a:t>
            </a:r>
          </a:p>
          <a:p>
            <a:pPr marL="742950" lvl="1" indent="-285750" defTabSz="914400">
              <a:defRPr/>
            </a:pPr>
            <a:r>
              <a:rPr lang="cs-CZ" dirty="0"/>
              <a:t>o</a:t>
            </a:r>
            <a:r>
              <a:rPr lang="cs-CZ" dirty="0" smtClean="0"/>
              <a:t>devzdání </a:t>
            </a:r>
          </a:p>
          <a:p>
            <a:pPr marL="1144587" lvl="2" indent="-285750" defTabSz="914400">
              <a:defRPr/>
            </a:pPr>
            <a:r>
              <a:rPr lang="cs-CZ" dirty="0" smtClean="0"/>
              <a:t>podle termínu kdy chcete jít k SZZ</a:t>
            </a:r>
          </a:p>
          <a:p>
            <a:pPr marL="742950" lvl="1" indent="-285750" defTabSz="914400">
              <a:defRPr/>
            </a:pPr>
            <a:endParaRPr lang="cs-CZ" dirty="0" smtClean="0"/>
          </a:p>
          <a:p>
            <a:pPr marL="342900" indent="-342900" defTabSz="914400">
              <a:defRPr/>
            </a:pPr>
            <a:endParaRPr lang="cs-CZ" dirty="0" smtClean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557463" y="2493963"/>
            <a:ext cx="28892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>
            <a:off x="6875463" y="2495550"/>
            <a:ext cx="35877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3851275" y="2493963"/>
            <a:ext cx="361950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 idx="4294967295"/>
          </p:nvPr>
        </p:nvSpPr>
        <p:spPr>
          <a:xfrm>
            <a:off x="539750" y="1125538"/>
            <a:ext cx="8145463" cy="501650"/>
          </a:xfrm>
        </p:spPr>
        <p:txBody>
          <a:bodyPr lIns="91440" tIns="45720" rIns="91440" bIns="45720" anchor="ctr"/>
          <a:lstStyle/>
          <a:p>
            <a:pPr defTabSz="914400"/>
            <a:r>
              <a:rPr lang="cs-CZ" smtClean="0"/>
              <a:t>b. Formát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844675"/>
            <a:ext cx="8229600" cy="4281488"/>
          </a:xfrm>
        </p:spPr>
        <p:txBody>
          <a:bodyPr lIns="91440" tIns="45720" rIns="91440" bIns="45720">
            <a:normAutofit lnSpcReduction="10000"/>
          </a:bodyPr>
          <a:lstStyle/>
          <a:p>
            <a:pPr marL="342900" indent="-342900" algn="just" defTabSz="914400">
              <a:lnSpc>
                <a:spcPct val="90000"/>
              </a:lnSpc>
              <a:defRPr/>
            </a:pPr>
            <a:r>
              <a:rPr lang="cs-CZ" sz="2600" dirty="0" smtClean="0">
                <a:solidFill>
                  <a:srgbClr val="990000"/>
                </a:solidFill>
              </a:rPr>
              <a:t>JEDNOTNÁ GRAFICKÁ ÚPRAVA V CELÉ PRÁCI</a:t>
            </a:r>
          </a:p>
          <a:p>
            <a:pPr marL="742950" lvl="1" indent="-285750" algn="just" defTabSz="914400">
              <a:lnSpc>
                <a:spcPct val="90000"/>
              </a:lnSpc>
              <a:defRPr/>
            </a:pPr>
            <a:r>
              <a:rPr lang="cs-CZ" sz="2300" dirty="0"/>
              <a:t>b</a:t>
            </a:r>
            <a:r>
              <a:rPr lang="cs-CZ" sz="2300" dirty="0" smtClean="0"/>
              <a:t>ílý papír, A4, </a:t>
            </a:r>
          </a:p>
          <a:p>
            <a:pPr marL="742950" lvl="1" indent="-285750" algn="just" defTabSz="914400">
              <a:lnSpc>
                <a:spcPct val="90000"/>
              </a:lnSpc>
              <a:defRPr/>
            </a:pPr>
            <a:r>
              <a:rPr lang="cs-CZ" sz="2300" dirty="0" smtClean="0"/>
              <a:t>vždy oboustranně, </a:t>
            </a:r>
          </a:p>
          <a:p>
            <a:pPr marL="742950" lvl="1" indent="-285750" algn="just" defTabSz="914400">
              <a:lnSpc>
                <a:spcPct val="90000"/>
              </a:lnSpc>
              <a:defRPr/>
            </a:pPr>
            <a:r>
              <a:rPr lang="cs-CZ" sz="2300" dirty="0" smtClean="0"/>
              <a:t>patkové písmo (typicky TNR</a:t>
            </a:r>
            <a:r>
              <a:rPr lang="cs-CZ" sz="2300" dirty="0"/>
              <a:t>)</a:t>
            </a:r>
            <a:endParaRPr lang="cs-CZ" sz="2300" dirty="0" smtClean="0"/>
          </a:p>
          <a:p>
            <a:pPr marL="742950" lvl="1" indent="-285750" algn="just" defTabSz="914400">
              <a:lnSpc>
                <a:spcPct val="90000"/>
              </a:lnSpc>
              <a:defRPr/>
            </a:pPr>
            <a:r>
              <a:rPr lang="cs-CZ" sz="2300" dirty="0" smtClean="0"/>
              <a:t>řádkování 1-1,5 a velikost písma 11, 12</a:t>
            </a:r>
          </a:p>
          <a:p>
            <a:pPr marL="342900" indent="-342900" algn="just" defTabSz="914400">
              <a:lnSpc>
                <a:spcPct val="90000"/>
              </a:lnSpc>
              <a:defRPr/>
            </a:pPr>
            <a:r>
              <a:rPr lang="cs-CZ" sz="2600" dirty="0" smtClean="0"/>
              <a:t>Okraje listu…</a:t>
            </a:r>
          </a:p>
          <a:p>
            <a:pPr marL="742950" lvl="1" indent="-285750" algn="just" defTabSz="914400">
              <a:lnSpc>
                <a:spcPct val="90000"/>
              </a:lnSpc>
              <a:defRPr/>
            </a:pPr>
            <a:r>
              <a:rPr lang="cs-CZ" sz="2300" dirty="0" smtClean="0"/>
              <a:t>text zarovnán na oba okraje (do bloku) v celé práci!</a:t>
            </a:r>
          </a:p>
          <a:p>
            <a:pPr marL="342900" indent="-342900" algn="just" defTabSz="914400">
              <a:lnSpc>
                <a:spcPct val="90000"/>
              </a:lnSpc>
              <a:defRPr/>
            </a:pPr>
            <a:r>
              <a:rPr lang="cs-CZ" sz="2600" dirty="0" smtClean="0"/>
              <a:t>Číslování</a:t>
            </a:r>
          </a:p>
          <a:p>
            <a:pPr marL="742950" lvl="1" indent="-285750" algn="just" defTabSz="914400">
              <a:lnSpc>
                <a:spcPct val="90000"/>
              </a:lnSpc>
              <a:defRPr/>
            </a:pPr>
            <a:r>
              <a:rPr lang="cs-CZ" sz="2300" dirty="0"/>
              <a:t>t</a:t>
            </a:r>
            <a:r>
              <a:rPr lang="cs-CZ" sz="2300" dirty="0" smtClean="0"/>
              <a:t>itulní strana, zadání, bibliografická identifikace, prohlášení, poděkování a obsah </a:t>
            </a:r>
            <a:r>
              <a:rPr lang="cs-CZ" sz="2300" dirty="0" smtClean="0">
                <a:solidFill>
                  <a:srgbClr val="990000"/>
                </a:solidFill>
              </a:rPr>
              <a:t>SE NEČÍSLUJÍ !</a:t>
            </a:r>
          </a:p>
          <a:p>
            <a:pPr marL="742950" lvl="1" indent="-285750" algn="just" defTabSz="914400">
              <a:lnSpc>
                <a:spcPct val="90000"/>
              </a:lnSpc>
              <a:defRPr/>
            </a:pPr>
            <a:r>
              <a:rPr lang="cs-CZ" sz="2300" dirty="0"/>
              <a:t>P</a:t>
            </a:r>
            <a:r>
              <a:rPr lang="cs-CZ" sz="2300" dirty="0" smtClean="0"/>
              <a:t>oslední číslovanou stranou je seznam příloh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 idx="4294967295"/>
          </p:nvPr>
        </p:nvSpPr>
        <p:spPr>
          <a:xfrm>
            <a:off x="539750" y="1125538"/>
            <a:ext cx="8145463" cy="501650"/>
          </a:xfrm>
        </p:spPr>
        <p:txBody>
          <a:bodyPr lIns="91440" tIns="45720" rIns="91440" bIns="45720" anchor="ctr"/>
          <a:lstStyle/>
          <a:p>
            <a:pPr defTabSz="914400"/>
            <a:r>
              <a:rPr lang="cs-CZ" smtClean="0"/>
              <a:t>b. Formát</a:t>
            </a:r>
          </a:p>
        </p:txBody>
      </p:sp>
      <p:sp>
        <p:nvSpPr>
          <p:cNvPr id="33794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700213"/>
            <a:ext cx="8229600" cy="4425950"/>
          </a:xfrm>
        </p:spPr>
        <p:txBody>
          <a:bodyPr lIns="91440" tIns="45720" rIns="91440" bIns="45720"/>
          <a:lstStyle/>
          <a:p>
            <a:pPr marL="342900" indent="-342900" algn="just" defTabSz="914400"/>
            <a:r>
              <a:rPr lang="cs-CZ" smtClean="0"/>
              <a:t>Kapitoly, Úvod, Závěr, Seznam použitých zdrojů, Seznam příloh se začínají psát na novém listu papíru</a:t>
            </a:r>
          </a:p>
          <a:p>
            <a:pPr marL="342900" indent="-342900" defTabSz="914400"/>
            <a:r>
              <a:rPr lang="cs-CZ" smtClean="0">
                <a:solidFill>
                  <a:srgbClr val="990000"/>
                </a:solidFill>
              </a:rPr>
              <a:t>Nadpisy</a:t>
            </a:r>
          </a:p>
          <a:p>
            <a:pPr marL="742950" lvl="1" indent="-285750" defTabSz="914400"/>
            <a:r>
              <a:rPr lang="cs-CZ" smtClean="0"/>
              <a:t>kapitoly – 16 bodů (i vše velké)</a:t>
            </a:r>
          </a:p>
          <a:p>
            <a:pPr marL="742950" lvl="1" indent="-285750" defTabSz="914400"/>
            <a:r>
              <a:rPr lang="cs-CZ" smtClean="0"/>
              <a:t>podkapitoly – 14 bodů</a:t>
            </a:r>
          </a:p>
          <a:p>
            <a:pPr marL="742950" lvl="1" indent="-285750" defTabSz="914400"/>
            <a:r>
              <a:rPr lang="cs-CZ" smtClean="0"/>
              <a:t>další části - 12 bodů</a:t>
            </a:r>
          </a:p>
          <a:p>
            <a:pPr marL="742950" lvl="1" indent="-285750" defTabSz="914400"/>
            <a:r>
              <a:rPr lang="cs-CZ" smtClean="0"/>
              <a:t>použití desetinných členění (1 – 1.1 – 1.1.1)</a:t>
            </a:r>
          </a:p>
          <a:p>
            <a:pPr marL="742950" lvl="1" indent="-285750" defTabSz="914400"/>
            <a:r>
              <a:rPr lang="cs-CZ" smtClean="0"/>
              <a:t>tabulky, grafy, obrázky…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 anchor="ctr"/>
          <a:lstStyle/>
          <a:p>
            <a:pPr defTabSz="914400"/>
            <a:r>
              <a:rPr lang="cs-CZ" smtClean="0"/>
              <a:t>b. Formát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916113"/>
            <a:ext cx="8229600" cy="4465637"/>
          </a:xfrm>
        </p:spPr>
        <p:txBody>
          <a:bodyPr lIns="91440" tIns="45720" rIns="91440" bIns="45720">
            <a:normAutofit lnSpcReduction="10000"/>
          </a:bodyPr>
          <a:lstStyle/>
          <a:p>
            <a:pPr marL="342900" indent="-342900" defTabSz="914400">
              <a:lnSpc>
                <a:spcPct val="80000"/>
              </a:lnSpc>
              <a:defRPr/>
            </a:pPr>
            <a:r>
              <a:rPr lang="cs-CZ" sz="2600" dirty="0" smtClean="0">
                <a:solidFill>
                  <a:srgbClr val="990000"/>
                </a:solidFill>
              </a:rPr>
              <a:t>Struktura</a:t>
            </a:r>
          </a:p>
          <a:p>
            <a:pPr marL="742950" lvl="1" indent="-285750" algn="just" defTabSz="914400">
              <a:defRPr/>
            </a:pPr>
            <a:r>
              <a:rPr lang="cs-CZ" sz="2300" dirty="0"/>
              <a:t>ú</a:t>
            </a:r>
            <a:r>
              <a:rPr lang="cs-CZ" sz="2300" dirty="0" smtClean="0"/>
              <a:t>vodní strany (desky, titulní strany, </a:t>
            </a:r>
            <a:r>
              <a:rPr lang="cs-CZ" sz="2300" cap="all" dirty="0" smtClean="0">
                <a:solidFill>
                  <a:srgbClr val="990000"/>
                </a:solidFill>
              </a:rPr>
              <a:t>zadání závěrečné práce</a:t>
            </a:r>
            <a:r>
              <a:rPr lang="cs-CZ" sz="2300" dirty="0" smtClean="0"/>
              <a:t>, bibliografické identifikace, prohlášení autora, poděkování)</a:t>
            </a:r>
          </a:p>
          <a:p>
            <a:pPr marL="742950" lvl="1" indent="-285750" defTabSz="914400">
              <a:lnSpc>
                <a:spcPct val="80000"/>
              </a:lnSpc>
              <a:defRPr/>
            </a:pPr>
            <a:r>
              <a:rPr lang="cs-CZ" sz="2300" dirty="0"/>
              <a:t>o</a:t>
            </a:r>
            <a:r>
              <a:rPr lang="cs-CZ" sz="2300" dirty="0" smtClean="0"/>
              <a:t>bsah práce</a:t>
            </a:r>
          </a:p>
          <a:p>
            <a:pPr marL="742950" lvl="1" indent="-285750" defTabSz="914400">
              <a:lnSpc>
                <a:spcPct val="80000"/>
              </a:lnSpc>
              <a:defRPr/>
            </a:pPr>
            <a:r>
              <a:rPr lang="cs-CZ" sz="2300" dirty="0"/>
              <a:t>ú</a:t>
            </a:r>
            <a:r>
              <a:rPr lang="cs-CZ" sz="2300" dirty="0" smtClean="0"/>
              <a:t>vod práce</a:t>
            </a:r>
          </a:p>
          <a:p>
            <a:pPr marL="742950" lvl="1" indent="-285750" defTabSz="914400">
              <a:lnSpc>
                <a:spcPct val="80000"/>
              </a:lnSpc>
              <a:defRPr/>
            </a:pPr>
            <a:r>
              <a:rPr lang="cs-CZ" sz="2300" dirty="0"/>
              <a:t>t</a:t>
            </a:r>
            <a:r>
              <a:rPr lang="cs-CZ" sz="2300" dirty="0" smtClean="0"/>
              <a:t>ext</a:t>
            </a:r>
          </a:p>
          <a:p>
            <a:pPr marL="742950" lvl="1" indent="-285750" defTabSz="914400">
              <a:lnSpc>
                <a:spcPct val="80000"/>
              </a:lnSpc>
              <a:defRPr/>
            </a:pPr>
            <a:r>
              <a:rPr lang="cs-CZ" sz="2300" dirty="0"/>
              <a:t>z</a:t>
            </a:r>
            <a:r>
              <a:rPr lang="cs-CZ" sz="2300" dirty="0" smtClean="0"/>
              <a:t>ávěr práce</a:t>
            </a:r>
          </a:p>
          <a:p>
            <a:pPr marL="742950" lvl="1" indent="-285750" defTabSz="914400">
              <a:lnSpc>
                <a:spcPct val="80000"/>
              </a:lnSpc>
              <a:defRPr/>
            </a:pPr>
            <a:r>
              <a:rPr lang="cs-CZ" sz="2300" dirty="0"/>
              <a:t>s</a:t>
            </a:r>
            <a:r>
              <a:rPr lang="cs-CZ" sz="2300" dirty="0" smtClean="0"/>
              <a:t>eznam použitých zdrojů</a:t>
            </a:r>
          </a:p>
          <a:p>
            <a:pPr marL="742950" lvl="1" indent="-285750" defTabSz="914400">
              <a:lnSpc>
                <a:spcPct val="80000"/>
              </a:lnSpc>
              <a:defRPr/>
            </a:pPr>
            <a:r>
              <a:rPr lang="cs-CZ" sz="2300" dirty="0"/>
              <a:t>s</a:t>
            </a:r>
            <a:r>
              <a:rPr lang="cs-CZ" sz="2300" dirty="0" smtClean="0"/>
              <a:t>eznamy tabulek, grafů, obrázků, schémat</a:t>
            </a:r>
          </a:p>
          <a:p>
            <a:pPr marL="742950" lvl="1" indent="-285750" defTabSz="914400">
              <a:lnSpc>
                <a:spcPct val="80000"/>
              </a:lnSpc>
              <a:defRPr/>
            </a:pPr>
            <a:r>
              <a:rPr lang="cs-CZ" sz="2300" dirty="0"/>
              <a:t>s</a:t>
            </a:r>
            <a:r>
              <a:rPr lang="cs-CZ" sz="2300" dirty="0" smtClean="0"/>
              <a:t>eznam použitých zkratek</a:t>
            </a:r>
          </a:p>
          <a:p>
            <a:pPr marL="742950" lvl="1" indent="-285750" defTabSz="914400">
              <a:lnSpc>
                <a:spcPct val="80000"/>
              </a:lnSpc>
              <a:defRPr/>
            </a:pPr>
            <a:r>
              <a:rPr lang="cs-CZ" sz="2300" dirty="0"/>
              <a:t>s</a:t>
            </a:r>
            <a:r>
              <a:rPr lang="cs-CZ" sz="2300" dirty="0" smtClean="0"/>
              <a:t>eznam příloh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 anchor="ctr"/>
          <a:lstStyle/>
          <a:p>
            <a:pPr defTabSz="914400"/>
            <a:r>
              <a:rPr lang="cs-CZ" smtClean="0"/>
              <a:t>c. Rozsah</a:t>
            </a:r>
          </a:p>
        </p:txBody>
      </p:sp>
      <p:sp>
        <p:nvSpPr>
          <p:cNvPr id="35842" name="Zástupný symbol pro obsah 2"/>
          <p:cNvSpPr>
            <a:spLocks noGrp="1"/>
          </p:cNvSpPr>
          <p:nvPr>
            <p:ph idx="4294967295"/>
          </p:nvPr>
        </p:nvSpPr>
        <p:spPr>
          <a:xfrm>
            <a:off x="900113" y="2060575"/>
            <a:ext cx="7772400" cy="4140200"/>
          </a:xfrm>
        </p:spPr>
        <p:txBody>
          <a:bodyPr lIns="91440" tIns="45720" rIns="91440" bIns="45720"/>
          <a:lstStyle/>
          <a:p>
            <a:pPr marL="342900" indent="-342900" defTabSz="914400"/>
            <a:r>
              <a:rPr lang="cs-CZ" smtClean="0"/>
              <a:t>35-45 stran</a:t>
            </a:r>
          </a:p>
          <a:p>
            <a:pPr marL="342900" indent="-342900" defTabSz="914400"/>
            <a:endParaRPr lang="cs-CZ" smtClean="0"/>
          </a:p>
          <a:p>
            <a:pPr marL="342900" indent="-342900" defTabSz="914400"/>
            <a:r>
              <a:rPr lang="cs-CZ" smtClean="0"/>
              <a:t>jedná se o počet stran „čistého“ textu</a:t>
            </a:r>
          </a:p>
          <a:p>
            <a:pPr marL="342900" indent="-342900" defTabSz="914400">
              <a:buFont typeface="Wingdings" pitchFamily="2" charset="2"/>
              <a:buNone/>
            </a:pPr>
            <a:endParaRPr lang="cs-CZ" smtClean="0"/>
          </a:p>
          <a:p>
            <a:pPr marL="342900" indent="-342900" defTabSz="914400"/>
            <a:r>
              <a:rPr lang="cs-CZ" smtClean="0"/>
              <a:t>lze překročit počet stran, ovšem ne vždy to je ku prospěchu věci…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Nadpis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 anchor="ctr"/>
          <a:lstStyle/>
          <a:p>
            <a:pPr defTabSz="914400"/>
            <a:r>
              <a:rPr lang="cs-CZ" smtClean="0"/>
              <a:t>d. Odevzdání </a:t>
            </a:r>
          </a:p>
        </p:txBody>
      </p:sp>
      <p:sp>
        <p:nvSpPr>
          <p:cNvPr id="43011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773238"/>
            <a:ext cx="8229600" cy="4352925"/>
          </a:xfrm>
        </p:spPr>
        <p:txBody>
          <a:bodyPr lIns="91440" tIns="45720" rIns="91440" bIns="45720"/>
          <a:lstStyle/>
          <a:p>
            <a:pPr marL="342900" indent="-342900" defTabSz="914400">
              <a:defRPr/>
            </a:pPr>
            <a:r>
              <a:rPr lang="cs-CZ" dirty="0" smtClean="0">
                <a:solidFill>
                  <a:srgbClr val="990000"/>
                </a:solidFill>
              </a:rPr>
              <a:t>Tištěná verze</a:t>
            </a:r>
          </a:p>
          <a:p>
            <a:pPr marL="742950" lvl="1" indent="-285750" defTabSz="914400">
              <a:defRPr/>
            </a:pPr>
            <a:r>
              <a:rPr lang="cs-CZ" dirty="0"/>
              <a:t>d</a:t>
            </a:r>
            <a:r>
              <a:rPr lang="cs-CZ" dirty="0" smtClean="0"/>
              <a:t>va výtisky  v nerozebíratelné pevné vazbě</a:t>
            </a:r>
          </a:p>
          <a:p>
            <a:pPr marL="742950" lvl="1" indent="-285750" defTabSz="914400">
              <a:defRPr/>
            </a:pPr>
            <a:r>
              <a:rPr lang="cs-CZ" dirty="0"/>
              <a:t>v</a:t>
            </a:r>
            <a:r>
              <a:rPr lang="cs-CZ" dirty="0" smtClean="0"/>
              <a:t>e stanovený termín sekretářce katedry</a:t>
            </a:r>
          </a:p>
          <a:p>
            <a:pPr marL="742950" lvl="1" indent="-285750" defTabSz="914400">
              <a:defRPr/>
            </a:pPr>
            <a:r>
              <a:rPr lang="cs-CZ" dirty="0"/>
              <a:t>s</a:t>
            </a:r>
            <a:r>
              <a:rPr lang="cs-CZ" dirty="0" smtClean="0"/>
              <a:t>oučástí je </a:t>
            </a:r>
            <a:r>
              <a:rPr lang="cs-CZ" dirty="0" smtClean="0">
                <a:solidFill>
                  <a:srgbClr val="990000"/>
                </a:solidFill>
              </a:rPr>
              <a:t>Zadání bakalářské práce </a:t>
            </a:r>
          </a:p>
          <a:p>
            <a:pPr marL="457200" lvl="1" indent="0" algn="just" defTabSz="914400">
              <a:buFont typeface="Wingdings" pitchFamily="2" charset="2"/>
              <a:buNone/>
              <a:defRPr/>
            </a:pPr>
            <a:r>
              <a:rPr lang="cs-CZ" sz="2000" i="1" dirty="0" smtClean="0"/>
              <a:t>(IS → Dokumenty → ESF MU → Zadání závěrečných prací → katedra → Bakalářská práce → příslušný akademický rok zadání práce)</a:t>
            </a:r>
          </a:p>
          <a:p>
            <a:pPr marL="342900" indent="-342900" defTabSz="914400">
              <a:defRPr/>
            </a:pPr>
            <a:r>
              <a:rPr lang="cs-CZ" dirty="0" smtClean="0">
                <a:solidFill>
                  <a:srgbClr val="990000"/>
                </a:solidFill>
              </a:rPr>
              <a:t>Archiv IS MU</a:t>
            </a:r>
          </a:p>
          <a:p>
            <a:pPr marL="742950" lvl="1" indent="-285750" defTabSz="914400">
              <a:defRPr/>
            </a:pPr>
            <a:r>
              <a:rPr lang="cs-CZ" dirty="0"/>
              <a:t>c</a:t>
            </a:r>
            <a:r>
              <a:rPr lang="cs-CZ" dirty="0" smtClean="0"/>
              <a:t>elá práce (bez zadání)</a:t>
            </a:r>
          </a:p>
          <a:p>
            <a:pPr marL="742950" lvl="1" indent="-285750" defTabSz="914400">
              <a:defRPr/>
            </a:pPr>
            <a:r>
              <a:rPr lang="cs-CZ" dirty="0"/>
              <a:t>v</a:t>
            </a:r>
            <a:r>
              <a:rPr lang="cs-CZ" dirty="0" smtClean="0"/>
              <a:t>ždy dřív než se odevzdají výtisky na katedru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1381</TotalTime>
  <Words>1251</Words>
  <Application>Microsoft Office PowerPoint</Application>
  <PresentationFormat>Předvádění na obrazovce (4:3)</PresentationFormat>
  <Paragraphs>198</Paragraphs>
  <Slides>25</Slides>
  <Notes>13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25</vt:i4>
      </vt:variant>
    </vt:vector>
  </HeadingPairs>
  <TitlesOfParts>
    <vt:vector size="27" baseType="lpstr">
      <vt:lpstr>Výchozí návrh</vt:lpstr>
      <vt:lpstr>Výchozí návrh</vt:lpstr>
      <vt:lpstr>Bakalářský seminář</vt:lpstr>
      <vt:lpstr>Prezentace aplikace PowerPoint</vt:lpstr>
      <vt:lpstr>1. Důležitý krok…</vt:lpstr>
      <vt:lpstr>a. Důležité termíny</vt:lpstr>
      <vt:lpstr>b. Formát</vt:lpstr>
      <vt:lpstr>b. Formát</vt:lpstr>
      <vt:lpstr>b. Formát</vt:lpstr>
      <vt:lpstr>c. Rozsah</vt:lpstr>
      <vt:lpstr>d. Odevzdání </vt:lpstr>
      <vt:lpstr>Citace a citační norma</vt:lpstr>
      <vt:lpstr>Jak citovat?</vt:lpstr>
      <vt:lpstr>Příklady</vt:lpstr>
      <vt:lpstr>Prezentace aplikace PowerPoint</vt:lpstr>
      <vt:lpstr>Prezentace aplikace PowerPoint</vt:lpstr>
      <vt:lpstr>Metody citování – Harvardský styl</vt:lpstr>
      <vt:lpstr>Metody citování – číselný odkaz</vt:lpstr>
      <vt:lpstr>Metody citace – poznámka pod čarou</vt:lpstr>
      <vt:lpstr>Stanovení cíle</vt:lpstr>
      <vt:lpstr>Jak stanovit problémovou oblast/cíl</vt:lpstr>
      <vt:lpstr>Konzultace</vt:lpstr>
      <vt:lpstr>Jak prezentovat práci</vt:lpstr>
      <vt:lpstr>Nejčastější chyby</vt:lpstr>
      <vt:lpstr>Nejčastější chyby </vt:lpstr>
      <vt:lpstr>Nejčastější chyby</vt:lpstr>
      <vt:lpstr>Děkujeme za pozornost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Zpráva děkana o činnosti fakulty v roce 2004</dc:title>
  <dc:creator>Roman Horňák</dc:creator>
  <cp:lastModifiedBy>Hamsova Jana</cp:lastModifiedBy>
  <cp:revision>85</cp:revision>
  <dcterms:modified xsi:type="dcterms:W3CDTF">2014-02-26T09:13:04Z</dcterms:modified>
</cp:coreProperties>
</file>