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92" r:id="rId1"/>
  </p:sldMasterIdLst>
  <p:notesMasterIdLst>
    <p:notesMasterId r:id="rId61"/>
  </p:notesMasterIdLst>
  <p:sldIdLst>
    <p:sldId id="256" r:id="rId2"/>
    <p:sldId id="360" r:id="rId3"/>
    <p:sldId id="367" r:id="rId4"/>
    <p:sldId id="368" r:id="rId5"/>
    <p:sldId id="358" r:id="rId6"/>
    <p:sldId id="320" r:id="rId7"/>
    <p:sldId id="359" r:id="rId8"/>
    <p:sldId id="405" r:id="rId9"/>
    <p:sldId id="406" r:id="rId10"/>
    <p:sldId id="407" r:id="rId11"/>
    <p:sldId id="408" r:id="rId12"/>
    <p:sldId id="409" r:id="rId13"/>
    <p:sldId id="370" r:id="rId14"/>
    <p:sldId id="371" r:id="rId15"/>
    <p:sldId id="372" r:id="rId16"/>
    <p:sldId id="375" r:id="rId17"/>
    <p:sldId id="378" r:id="rId18"/>
    <p:sldId id="380" r:id="rId19"/>
    <p:sldId id="381" r:id="rId20"/>
    <p:sldId id="382" r:id="rId21"/>
    <p:sldId id="383" r:id="rId22"/>
    <p:sldId id="384" r:id="rId23"/>
    <p:sldId id="385" r:id="rId24"/>
    <p:sldId id="379" r:id="rId25"/>
    <p:sldId id="387" r:id="rId26"/>
    <p:sldId id="391" r:id="rId27"/>
    <p:sldId id="392" r:id="rId28"/>
    <p:sldId id="395" r:id="rId29"/>
    <p:sldId id="393" r:id="rId30"/>
    <p:sldId id="396" r:id="rId31"/>
    <p:sldId id="389" r:id="rId32"/>
    <p:sldId id="386" r:id="rId33"/>
    <p:sldId id="377" r:id="rId34"/>
    <p:sldId id="397" r:id="rId35"/>
    <p:sldId id="398" r:id="rId36"/>
    <p:sldId id="390" r:id="rId37"/>
    <p:sldId id="399" r:id="rId38"/>
    <p:sldId id="400" r:id="rId39"/>
    <p:sldId id="376" r:id="rId40"/>
    <p:sldId id="401" r:id="rId41"/>
    <p:sldId id="412" r:id="rId42"/>
    <p:sldId id="413" r:id="rId43"/>
    <p:sldId id="414" r:id="rId44"/>
    <p:sldId id="415" r:id="rId45"/>
    <p:sldId id="416" r:id="rId46"/>
    <p:sldId id="417" r:id="rId47"/>
    <p:sldId id="410" r:id="rId48"/>
    <p:sldId id="341" r:id="rId49"/>
    <p:sldId id="342" r:id="rId50"/>
    <p:sldId id="343" r:id="rId51"/>
    <p:sldId id="344" r:id="rId52"/>
    <p:sldId id="345" r:id="rId53"/>
    <p:sldId id="347" r:id="rId54"/>
    <p:sldId id="348" r:id="rId55"/>
    <p:sldId id="349" r:id="rId56"/>
    <p:sldId id="418" r:id="rId57"/>
    <p:sldId id="419" r:id="rId58"/>
    <p:sldId id="296" r:id="rId59"/>
    <p:sldId id="336" r:id="rId60"/>
  </p:sldIdLst>
  <p:sldSz cx="9144000" cy="6858000" type="screen4x3"/>
  <p:notesSz cx="6797675" cy="9928225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81" d="100"/>
          <a:sy n="81" d="100"/>
        </p:scale>
        <p:origin x="-1848" y="-7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EAAFDD1-217B-4DE5-806A-8246ED13F028}" type="datetimeFigureOut">
              <a:rPr lang="cs-CZ"/>
              <a:pPr>
                <a:defRPr/>
              </a:pPr>
              <a:t>6.5.2014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3F23717-80A8-448D-893F-100BCD55057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01351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2ED0C-96AC-4019-A0B1-9B7186AB291E}" type="datetimeFigureOut">
              <a:rPr lang="cs-CZ"/>
              <a:pPr>
                <a:defRPr/>
              </a:pPr>
              <a:t>6.5.2014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3854F8-2190-40B7-88C6-02FEA926282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Obdélní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Obdélník 18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Obdélník 11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Obdélník 12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Obdélník 13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Přímá spojovací čára 7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Elipsa 9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Elipsa 10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6" name="Zástupný symbol pro datum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C20B0-DD17-49F6-A2C6-C034D23828B8}" type="datetimeFigureOut">
              <a:rPr lang="cs-CZ"/>
              <a:pPr>
                <a:defRPr/>
              </a:pPr>
              <a:t>6.5.2014</a:t>
            </a:fld>
            <a:endParaRPr lang="cs-CZ"/>
          </a:p>
        </p:txBody>
      </p:sp>
      <p:sp>
        <p:nvSpPr>
          <p:cNvPr id="17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3118E478-C165-44FC-8EF5-DB4BD204D6C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Obdélní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Obdélní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Obdélní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Obdélník 10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Přímá spojovací čára 14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Obdélník 1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6" name="Elipsa 24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Elipsa 2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4" name="Zástupný symbol pro obsah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26" name="Zástupný symbol pro obsah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23" name="Nadpis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8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4FF11-3F6A-4113-8AE6-61ABC0A9EE4F}" type="datetimeFigureOut">
              <a:rPr lang="cs-CZ"/>
              <a:pPr>
                <a:defRPr/>
              </a:pPr>
              <a:t>6.5.2014</a:t>
            </a:fld>
            <a:endParaRPr lang="cs-CZ"/>
          </a:p>
        </p:txBody>
      </p:sp>
      <p:sp>
        <p:nvSpPr>
          <p:cNvPr id="19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47E39779-1691-4404-8398-694AE2899A4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" name="Obdélník 7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4" name="Obdélní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Obdélník 4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Obdélník 5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9D517-740F-4BE9-A09C-5153E50E5E37}" type="datetimeFigureOut">
              <a:rPr lang="cs-CZ"/>
              <a:pPr>
                <a:defRPr/>
              </a:pPr>
              <a:t>6.5.2014</a:t>
            </a:fld>
            <a:endParaRPr lang="cs-CZ"/>
          </a:p>
        </p:txBody>
      </p:sp>
      <p:sp>
        <p:nvSpPr>
          <p:cNvPr id="9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492D7FA-586E-4F55-977B-A1975FB7560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18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Obdélní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Obdélník 15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Obdélní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bdélník 7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Přímá spojovací čára 8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Elipsa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Elipsa 10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bdélník 20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0" name="Zástupný symbol pro obsah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6" name="Zástupný symbol pro číslo snímku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D656A5E0-5BAA-4B8A-9468-7E0E6E177B9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7" name="Zástupný symbol pro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84786-D9FE-40A2-BA46-DAB135AA52F8}" type="datetimeFigureOut">
              <a:rPr lang="cs-CZ"/>
              <a:pPr>
                <a:defRPr/>
              </a:pPr>
              <a:t>6.5.2014</a:t>
            </a:fld>
            <a:endParaRPr lang="cs-CZ"/>
          </a:p>
        </p:txBody>
      </p:sp>
      <p:sp>
        <p:nvSpPr>
          <p:cNvPr id="18" name="Zástupný symbol pro zápatí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ovací čára 20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Obdélní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Obdélní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Obdélník 1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Obdélní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bdélník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Elipsa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Elipsa 12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bdélník 21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6" name="Zástupný symbol pro číslo snímku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871616-1871-4E62-B33D-04BF8035AD3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7" name="Zástupný symbol pro datum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F9B223-A186-40C6-B8C1-4373B7577917}" type="datetimeFigureOut">
              <a:rPr lang="cs-CZ"/>
              <a:pPr>
                <a:defRPr/>
              </a:pPr>
              <a:t>6.5.2014</a:t>
            </a:fld>
            <a:endParaRPr lang="cs-CZ"/>
          </a:p>
        </p:txBody>
      </p:sp>
      <p:sp>
        <p:nvSpPr>
          <p:cNvPr id="18" name="Zástupný symbol pro zápatí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08018-8644-4470-B864-1D18CFEFBC5B}" type="datetimeFigureOut">
              <a:rPr lang="cs-CZ"/>
              <a:pPr>
                <a:defRPr/>
              </a:pPr>
              <a:t>6.5.2014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766C5-AF2B-40EB-9122-3490B4D6181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Obdélní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Obdélník 8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Obdélní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Obdélník 10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Obdélník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Přímá spojovací čára 12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Elipsa 13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Elipsa 14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3" name="Zástupný symbol pro číslo snímku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D809EE-579B-4C3B-8D6F-E6BEDFB9169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4" name="Zástupný symbol pro datum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84EF1-FFE1-4BE1-9F7B-9DED43CFA003}" type="datetimeFigureOut">
              <a:rPr lang="cs-CZ"/>
              <a:pPr>
                <a:defRPr/>
              </a:pPr>
              <a:t>6.5.2014</a:t>
            </a:fld>
            <a:endParaRPr lang="cs-CZ"/>
          </a:p>
        </p:txBody>
      </p:sp>
      <p:sp>
        <p:nvSpPr>
          <p:cNvPr id="1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134EBAA0-B08A-45BF-BD48-F02AF7AB7A23}" type="datetimeFigureOut">
              <a:rPr lang="cs-CZ"/>
              <a:pPr>
                <a:defRPr/>
              </a:pPr>
              <a:t>6.5.2014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Elipsa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Elipsa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smtClean="0">
                <a:solidFill>
                  <a:schemeClr val="accent3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3FECABA-4F9B-44C8-8183-18484BC3928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038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039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</p:sldLayoutIdLst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vcr.cz/clanek/zmeny-v-aplikaci-zakona-o-dobrovolnicke-sluzbe-na-zaklade-noveho-obcanskeho-zakoniku-do-prijeti-novely-zakona-o-dobrovolnicke-sluzbe.aspx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apl.czso.cz/pll/rocenka/rocenkavyber.makroek_vydaj" TargetMode="External"/><Relationship Id="rId7" Type="http://schemas.openxmlformats.org/officeDocument/2006/relationships/image" Target="../media/image10.png"/><Relationship Id="rId2" Type="http://schemas.openxmlformats.org/officeDocument/2006/relationships/hyperlink" Target="http://apl.czso.cz/pll/rocenka/rocenkavyber.makroek_prod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://apl.czso.cz/pll/rocenka/rocenkavyber.makroek_duchodm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roi.cz/" TargetMode="Externa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casovabanka.sk/o-nas" TargetMode="Externa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7.emf"/><Relationship Id="rId4" Type="http://schemas.openxmlformats.org/officeDocument/2006/relationships/package" Target="../embeddings/Microsoft_Excel_Worksheet1.xlsx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www.dobrovolnik.cz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oyalvoluntaryservice.org.uk/Uploads/Documents/Reports%20and%20Reviews/social_return_on_investment_march2011.pdf" TargetMode="Externa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hyperlink" Target="http://europa.eu/volunteering/" TargetMode="External"/><Relationship Id="rId3" Type="http://schemas.openxmlformats.org/officeDocument/2006/relationships/hyperlink" Target="http://www.dobrovolnik.cz/res/data/024/002868.pdf" TargetMode="External"/><Relationship Id="rId7" Type="http://schemas.openxmlformats.org/officeDocument/2006/relationships/hyperlink" Target="http://www.mvcr.cz/clanek/dobrovolnicka-sluzba-500539.aspx" TargetMode="External"/><Relationship Id="rId2" Type="http://schemas.openxmlformats.org/officeDocument/2006/relationships/hyperlink" Target="http://www.dobrovolnik.cz/res/data/024/002872.pdf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dobrovolnik.cz/" TargetMode="External"/><Relationship Id="rId5" Type="http://schemas.openxmlformats.org/officeDocument/2006/relationships/hyperlink" Target="http://www.zef.de/fileadmin/webfiles/downloads/zef_dp/zef_dp31-00.pdf" TargetMode="External"/><Relationship Id="rId10" Type="http://schemas.openxmlformats.org/officeDocument/2006/relationships/hyperlink" Target="http://www.neziskovky.cz/clanek/1165/511_559_565/fakta_legislativa-a-ucetnictvi_navody-legislativa/jakou-cenu-ma-dobrovolnik/" TargetMode="External"/><Relationship Id="rId4" Type="http://schemas.openxmlformats.org/officeDocument/2006/relationships/hyperlink" Target="http://apl.czso.cz/nufile/SUNI.pdf" TargetMode="External"/><Relationship Id="rId9" Type="http://schemas.openxmlformats.org/officeDocument/2006/relationships/hyperlink" Target="http://www.worldvolunteerweb.org/" TargetMode="Externa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iakonie.cz/" TargetMode="External"/><Relationship Id="rId3" Type="http://schemas.openxmlformats.org/officeDocument/2006/relationships/hyperlink" Target="http://www.crdm.cz/" TargetMode="External"/><Relationship Id="rId7" Type="http://schemas.openxmlformats.org/officeDocument/2006/relationships/hyperlink" Target="http://www.adra.cz/" TargetMode="External"/><Relationship Id="rId2" Type="http://schemas.openxmlformats.org/officeDocument/2006/relationships/hyperlink" Target="http://www.sroi.cz/images/stories/A5-prirucka-SVI11---FINAL2-nahled.pdf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portal.gov.cz/wps/portal/_s.155/701/.cmd/ad/.c/313/.ce/10821/.p/8411/_s.155/701?PC_8411_number1=198&amp;PC_8411_l=198/2002&amp;PC_8411_ps=10" TargetMode="External"/><Relationship Id="rId11" Type="http://schemas.openxmlformats.org/officeDocument/2006/relationships/hyperlink" Target="http://www.cck-cr.cz/" TargetMode="External"/><Relationship Id="rId5" Type="http://schemas.openxmlformats.org/officeDocument/2006/relationships/hyperlink" Target="http://www.zef.de/fileadmin/webfiles/downloads/zef_dp/zef_dp31-00.pdf" TargetMode="External"/><Relationship Id="rId10" Type="http://schemas.openxmlformats.org/officeDocument/2006/relationships/hyperlink" Target="http://www.clovekvtisni.cz/" TargetMode="External"/><Relationship Id="rId4" Type="http://schemas.openxmlformats.org/officeDocument/2006/relationships/hyperlink" Target="http://www.crdm.cz/download/publikace/mladez-CR-web.pdf" TargetMode="External"/><Relationship Id="rId9" Type="http://schemas.openxmlformats.org/officeDocument/2006/relationships/hyperlink" Target="http://www.charita.cz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1371600" y="2132856"/>
            <a:ext cx="6400800" cy="1752600"/>
          </a:xfrm>
        </p:spPr>
        <p:txBody>
          <a:bodyPr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Wingdings 2"/>
              <a:buNone/>
              <a:defRPr/>
            </a:pPr>
            <a:endParaRPr lang="cs-CZ" sz="1600" b="1" cap="all" spc="250" dirty="0" smtClean="0">
              <a:solidFill>
                <a:schemeClr val="tx2"/>
              </a:solidFill>
            </a:endParaRPr>
          </a:p>
          <a:p>
            <a:pPr marL="0" indent="0" algn="ctr" fontAlgn="auto">
              <a:spcAft>
                <a:spcPts val="0"/>
              </a:spcAft>
              <a:buFont typeface="Wingdings 2"/>
              <a:buNone/>
              <a:defRPr/>
            </a:pPr>
            <a:endParaRPr lang="cs-CZ" sz="1600" b="1" cap="all" spc="250" dirty="0" smtClean="0">
              <a:solidFill>
                <a:schemeClr val="tx2"/>
              </a:solidFill>
            </a:endParaRPr>
          </a:p>
          <a:p>
            <a:pPr marL="0" indent="0" algn="ctr" fontAlgn="auto">
              <a:spcAft>
                <a:spcPts val="0"/>
              </a:spcAft>
              <a:buFont typeface="Wingdings 2"/>
              <a:buNone/>
              <a:defRPr/>
            </a:pPr>
            <a:endParaRPr lang="cs-CZ" sz="1600" b="1" cap="all" spc="250" dirty="0" smtClean="0">
              <a:solidFill>
                <a:schemeClr val="tx2"/>
              </a:solidFill>
            </a:endParaRPr>
          </a:p>
          <a:p>
            <a:pPr marL="0" indent="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cs-CZ" sz="1600" b="1" cap="all" spc="250" dirty="0" smtClean="0">
                <a:solidFill>
                  <a:schemeClr val="tx2"/>
                </a:solidFill>
              </a:rPr>
              <a:t>Jakub dostál</a:t>
            </a:r>
            <a:endParaRPr lang="cs-CZ" sz="1600" b="1" cap="all" spc="250" dirty="0">
              <a:solidFill>
                <a:schemeClr val="tx2"/>
              </a:solidFill>
            </a:endParaRPr>
          </a:p>
        </p:txBody>
      </p:sp>
      <p:sp>
        <p:nvSpPr>
          <p:cNvPr id="14338" name="Nadpis 1"/>
          <p:cNvSpPr>
            <a:spLocks noGrp="1"/>
          </p:cNvSpPr>
          <p:nvPr>
            <p:ph type="ctrTitle" idx="1"/>
          </p:nvPr>
        </p:nvSpPr>
        <p:spPr>
          <a:xfrm>
            <a:off x="611560" y="980728"/>
            <a:ext cx="8062664" cy="1752600"/>
          </a:xfrm>
        </p:spPr>
        <p:txBody>
          <a:bodyPr anchor="b"/>
          <a:lstStyle/>
          <a:p>
            <a:pPr marL="0" indent="0" algn="ctr">
              <a:spcBef>
                <a:spcPct val="0"/>
              </a:spcBef>
              <a:buClrTx/>
              <a:buSzTx/>
              <a:buFontTx/>
              <a:buNone/>
            </a:pPr>
            <a:r>
              <a:rPr lang="cs-CZ" sz="3600" b="1" dirty="0">
                <a:solidFill>
                  <a:schemeClr val="accent1"/>
                </a:solidFill>
              </a:rPr>
              <a:t>Ekonomický rozměr dobrovolné práce v neziskovém </a:t>
            </a:r>
            <a:r>
              <a:rPr lang="cs-CZ" sz="3600" b="1" dirty="0" smtClean="0">
                <a:solidFill>
                  <a:schemeClr val="accent1"/>
                </a:solidFill>
              </a:rPr>
              <a:t>sektoru</a:t>
            </a:r>
            <a:endParaRPr lang="cs-CZ" sz="3600" b="1" dirty="0" smtClean="0">
              <a:solidFill>
                <a:schemeClr val="accent1"/>
              </a:solidFill>
            </a:endParaRPr>
          </a:p>
        </p:txBody>
      </p:sp>
      <p:pic>
        <p:nvPicPr>
          <p:cNvPr id="14339" name="Picture 2" descr="http://t1.gstatic.com/images?q=tbn:ANd9GcSCNEYBlYxBeI39INh9r83o93w9U3tTcvx2XvdXEZTAx6a1YMC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3626197"/>
            <a:ext cx="4432300" cy="225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258888" y="5870575"/>
            <a:ext cx="6769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cs-CZ" dirty="0" smtClean="0"/>
              <a:t>7. 5. 2014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Nadpis 1"/>
          <p:cNvSpPr>
            <a:spLocks noGrp="1"/>
          </p:cNvSpPr>
          <p:nvPr>
            <p:ph type="title" idx="4294967295"/>
          </p:nvPr>
        </p:nvSpPr>
        <p:spPr>
          <a:xfrm>
            <a:off x="-36512" y="221903"/>
            <a:ext cx="9238927" cy="758825"/>
          </a:xfrm>
        </p:spPr>
        <p:txBody>
          <a:bodyPr/>
          <a:lstStyle/>
          <a:p>
            <a:r>
              <a:rPr lang="cs-CZ" sz="3000" b="1" dirty="0" smtClean="0"/>
              <a:t>Typy dobrovolnictví </a:t>
            </a:r>
            <a:r>
              <a:rPr lang="cs-CZ" sz="3000" b="1" dirty="0" smtClean="0"/>
              <a:t>dle české legislativy</a:t>
            </a:r>
          </a:p>
        </p:txBody>
      </p:sp>
      <p:sp>
        <p:nvSpPr>
          <p:cNvPr id="116739" name="Zástupný symbol pro obsah 2"/>
          <p:cNvSpPr>
            <a:spLocks noGrp="1"/>
          </p:cNvSpPr>
          <p:nvPr>
            <p:ph sz="quarter" idx="4294967295"/>
          </p:nvPr>
        </p:nvSpPr>
        <p:spPr>
          <a:xfrm>
            <a:off x="338137" y="1527175"/>
            <a:ext cx="8698359" cy="4572000"/>
          </a:xfrm>
        </p:spPr>
        <p:txBody>
          <a:bodyPr/>
          <a:lstStyle/>
          <a:p>
            <a:pPr lvl="1"/>
            <a:r>
              <a:rPr lang="cs-CZ" sz="2400" dirty="0" smtClean="0">
                <a:solidFill>
                  <a:schemeClr val="tx1"/>
                </a:solidFill>
              </a:rPr>
              <a:t>Dobrovolníci dle zákona o dobrovolnické službě</a:t>
            </a:r>
          </a:p>
          <a:p>
            <a:pPr lvl="1"/>
            <a:r>
              <a:rPr lang="cs-CZ" sz="2400" dirty="0" smtClean="0">
                <a:solidFill>
                  <a:schemeClr val="tx1"/>
                </a:solidFill>
              </a:rPr>
              <a:t>Členové jednotek sboru dobrovolných </a:t>
            </a:r>
            <a:r>
              <a:rPr lang="cs-CZ" sz="2400" dirty="0" smtClean="0">
                <a:solidFill>
                  <a:schemeClr val="tx1"/>
                </a:solidFill>
              </a:rPr>
              <a:t>hasičů (zákon o PO)</a:t>
            </a:r>
            <a:endParaRPr lang="cs-CZ" sz="2400" dirty="0" smtClean="0">
              <a:solidFill>
                <a:schemeClr val="tx1"/>
              </a:solidFill>
            </a:endParaRPr>
          </a:p>
          <a:p>
            <a:pPr lvl="1"/>
            <a:r>
              <a:rPr lang="cs-CZ" sz="2400" dirty="0" smtClean="0">
                <a:solidFill>
                  <a:schemeClr val="tx1"/>
                </a:solidFill>
              </a:rPr>
              <a:t>Dobrovolníci mimo zákona o dobrovolnické službě</a:t>
            </a:r>
          </a:p>
          <a:p>
            <a:pPr lvl="1"/>
            <a:r>
              <a:rPr lang="cs-CZ" sz="2400" dirty="0" smtClean="0">
                <a:solidFill>
                  <a:schemeClr val="tx1"/>
                </a:solidFill>
              </a:rPr>
              <a:t>Dobrovolníci ve smyslu zákona o IZS – ostatní složky (občanské sdružení nebo jiné NNO)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796" y="3933056"/>
            <a:ext cx="5334000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0685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Zástupný symbol pro číslo snímku 4"/>
          <p:cNvSpPr>
            <a:spLocks noGrp="1"/>
          </p:cNvSpPr>
          <p:nvPr>
            <p:ph type="sldNum" sz="quarter" idx="12"/>
          </p:nvPr>
        </p:nvSpPr>
        <p:spPr bwMode="auto">
          <a:xfrm>
            <a:off x="304800" y="6410325"/>
            <a:ext cx="3581400" cy="366713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fld id="{83191061-4F22-42E3-8240-979688384454}" type="slidenum">
              <a:rPr lang="cs-CZ" sz="1200">
                <a:solidFill>
                  <a:srgbClr val="FFFFFF"/>
                </a:solidFill>
              </a:rPr>
              <a:pPr algn="l"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cs-CZ" sz="1200">
              <a:solidFill>
                <a:srgbClr val="FFFFFF"/>
              </a:solidFill>
            </a:endParaRP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7B9899"/>
                </a:solidFill>
              </a:rPr>
              <a:t>Právní pozadí - další pojmy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1625" y="1412776"/>
            <a:ext cx="8504238" cy="45720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Char char="-"/>
            </a:pPr>
            <a:r>
              <a:rPr lang="cs-CZ" sz="2400" b="1" dirty="0"/>
              <a:t>vysílající organizace (v ČR 76</a:t>
            </a:r>
            <a:r>
              <a:rPr lang="cs-CZ" sz="2000" b="1" i="1" dirty="0" smtClean="0"/>
              <a:t>)</a:t>
            </a:r>
          </a:p>
          <a:p>
            <a:pPr>
              <a:lnSpc>
                <a:spcPct val="90000"/>
              </a:lnSpc>
            </a:pPr>
            <a:r>
              <a:rPr lang="cs-CZ" sz="2000" dirty="0" smtClean="0"/>
              <a:t>Občanské </a:t>
            </a:r>
            <a:r>
              <a:rPr lang="cs-CZ" sz="2000" dirty="0" smtClean="0"/>
              <a:t>sdružení/ spolek</a:t>
            </a:r>
            <a:endParaRPr lang="cs-CZ" sz="2000" dirty="0" smtClean="0"/>
          </a:p>
          <a:p>
            <a:pPr>
              <a:lnSpc>
                <a:spcPct val="90000"/>
              </a:lnSpc>
            </a:pPr>
            <a:r>
              <a:rPr lang="cs-CZ" sz="2000" dirty="0" smtClean="0"/>
              <a:t>Obecně prospěšná společnost</a:t>
            </a:r>
          </a:p>
          <a:p>
            <a:pPr>
              <a:lnSpc>
                <a:spcPct val="90000"/>
              </a:lnSpc>
            </a:pPr>
            <a:r>
              <a:rPr lang="cs-CZ" sz="2000" dirty="0" smtClean="0"/>
              <a:t>Církev nebo církevní právnická osoba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2000" dirty="0" smtClean="0"/>
              <a:t>Tato NNO dostává od MV akreditaci na 3 roky, může být obnovena. </a:t>
            </a:r>
            <a:endParaRPr lang="cs-CZ" sz="2000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2000" b="1" i="1" dirty="0" smtClean="0">
                <a:solidFill>
                  <a:srgbClr val="FF0000"/>
                </a:solidFill>
                <a:hlinkClick r:id="rId2"/>
              </a:rPr>
              <a:t>Problém s novým občanským zákoníkem</a:t>
            </a:r>
            <a:endParaRPr lang="cs-CZ" sz="2000" b="1" i="1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FontTx/>
              <a:buChar char="-"/>
            </a:pPr>
            <a:r>
              <a:rPr lang="cs-CZ" sz="2400" b="1" dirty="0" smtClean="0"/>
              <a:t>přijímající organizace</a:t>
            </a:r>
          </a:p>
          <a:p>
            <a:r>
              <a:rPr lang="cs-CZ" sz="2400" b="1" dirty="0"/>
              <a:t>Akreditační </a:t>
            </a:r>
            <a:r>
              <a:rPr lang="cs-CZ" sz="2400" b="1" dirty="0" smtClean="0"/>
              <a:t>proces:</a:t>
            </a:r>
          </a:p>
          <a:p>
            <a:pPr lvl="1"/>
            <a:r>
              <a:rPr lang="cs-CZ" sz="2000" dirty="0">
                <a:solidFill>
                  <a:schemeClr val="tx1"/>
                </a:solidFill>
              </a:rPr>
              <a:t>MVČR, první akreditace udělilo v červnu </a:t>
            </a:r>
            <a:r>
              <a:rPr lang="cs-CZ" sz="2000" dirty="0" smtClean="0">
                <a:solidFill>
                  <a:schemeClr val="tx1"/>
                </a:solidFill>
              </a:rPr>
              <a:t>2003</a:t>
            </a:r>
          </a:p>
          <a:p>
            <a:pPr lvl="1"/>
            <a:r>
              <a:rPr lang="cs-CZ" sz="2000" dirty="0">
                <a:solidFill>
                  <a:schemeClr val="tx1"/>
                </a:solidFill>
              </a:rPr>
              <a:t>Akreditovanými organizacemi projde každoročně přibližně 10 000 dobrovolníků, kteří se na veřejně prospěšné činnosti organizací podílí v průběhu celého roku. </a:t>
            </a:r>
          </a:p>
          <a:p>
            <a:pPr>
              <a:lnSpc>
                <a:spcPct val="90000"/>
              </a:lnSpc>
              <a:buFontTx/>
              <a:buChar char="-"/>
            </a:pP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26159075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b="1" dirty="0" smtClean="0"/>
              <a:t>Poskytování akreditací - smysl</a:t>
            </a:r>
          </a:p>
        </p:txBody>
      </p:sp>
      <p:sp>
        <p:nvSpPr>
          <p:cNvPr id="12390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dirty="0" smtClean="0"/>
              <a:t>procesu akreditace dobrovolnické služby MV sleduje a kontroluje:</a:t>
            </a:r>
          </a:p>
          <a:p>
            <a:pPr lvl="1">
              <a:lnSpc>
                <a:spcPct val="90000"/>
              </a:lnSpc>
            </a:pPr>
            <a:r>
              <a:rPr lang="cs-CZ" dirty="0" smtClean="0">
                <a:solidFill>
                  <a:schemeClr val="tx1"/>
                </a:solidFill>
              </a:rPr>
              <a:t>jak jsou dobrovolníci </a:t>
            </a:r>
            <a:r>
              <a:rPr lang="cs-CZ" b="1" dirty="0" smtClean="0">
                <a:solidFill>
                  <a:schemeClr val="tx1"/>
                </a:solidFill>
              </a:rPr>
              <a:t>vybírání</a:t>
            </a:r>
            <a:r>
              <a:rPr lang="cs-CZ" dirty="0" smtClean="0">
                <a:solidFill>
                  <a:schemeClr val="tx1"/>
                </a:solidFill>
              </a:rPr>
              <a:t> a </a:t>
            </a:r>
            <a:r>
              <a:rPr lang="cs-CZ" b="1" dirty="0" smtClean="0">
                <a:solidFill>
                  <a:schemeClr val="tx1"/>
                </a:solidFill>
              </a:rPr>
              <a:t>připravení</a:t>
            </a:r>
            <a:r>
              <a:rPr lang="cs-CZ" dirty="0" smtClean="0">
                <a:solidFill>
                  <a:schemeClr val="tx1"/>
                </a:solidFill>
              </a:rPr>
              <a:t> na svoji činnost</a:t>
            </a:r>
          </a:p>
          <a:p>
            <a:pPr lvl="1">
              <a:lnSpc>
                <a:spcPct val="90000"/>
              </a:lnSpc>
            </a:pPr>
            <a:r>
              <a:rPr lang="cs-CZ" dirty="0" smtClean="0">
                <a:solidFill>
                  <a:schemeClr val="tx1"/>
                </a:solidFill>
              </a:rPr>
              <a:t>zda a jaká </a:t>
            </a:r>
            <a:r>
              <a:rPr lang="cs-CZ" b="1" dirty="0" smtClean="0">
                <a:solidFill>
                  <a:schemeClr val="tx1"/>
                </a:solidFill>
              </a:rPr>
              <a:t>rizika jejich činnost </a:t>
            </a:r>
            <a:r>
              <a:rPr lang="cs-CZ" dirty="0" smtClean="0">
                <a:solidFill>
                  <a:schemeClr val="tx1"/>
                </a:solidFill>
              </a:rPr>
              <a:t>může představovat a jak jsou proti těmto rizikům </a:t>
            </a:r>
            <a:r>
              <a:rPr lang="cs-CZ" b="1" dirty="0" smtClean="0">
                <a:solidFill>
                  <a:schemeClr val="tx1"/>
                </a:solidFill>
              </a:rPr>
              <a:t>chráněni</a:t>
            </a:r>
          </a:p>
          <a:p>
            <a:pPr lvl="2">
              <a:lnSpc>
                <a:spcPct val="90000"/>
              </a:lnSpc>
            </a:pPr>
            <a:r>
              <a:rPr lang="cs-CZ" dirty="0" smtClean="0">
                <a:solidFill>
                  <a:schemeClr val="tx1"/>
                </a:solidFill>
              </a:rPr>
              <a:t>pojištěním, odborným vedením </a:t>
            </a:r>
          </a:p>
          <a:p>
            <a:pPr lvl="1">
              <a:lnSpc>
                <a:spcPct val="90000"/>
              </a:lnSpc>
            </a:pPr>
            <a:r>
              <a:rPr lang="cs-CZ" dirty="0" smtClean="0">
                <a:solidFill>
                  <a:schemeClr val="tx1"/>
                </a:solidFill>
              </a:rPr>
              <a:t>jak je jejich činnost </a:t>
            </a:r>
            <a:r>
              <a:rPr lang="cs-CZ" b="1" dirty="0" smtClean="0">
                <a:solidFill>
                  <a:schemeClr val="tx1"/>
                </a:solidFill>
              </a:rPr>
              <a:t>kontrolována</a:t>
            </a:r>
          </a:p>
          <a:p>
            <a:pPr>
              <a:lnSpc>
                <a:spcPct val="90000"/>
              </a:lnSpc>
            </a:pPr>
            <a:r>
              <a:rPr lang="cs-CZ" dirty="0"/>
              <a:t>Platná akreditace poté umožňuje požádat o </a:t>
            </a:r>
            <a:r>
              <a:rPr lang="cs-CZ" dirty="0" smtClean="0"/>
              <a:t>dotaci u MV ČR, </a:t>
            </a:r>
            <a:r>
              <a:rPr lang="cs-CZ" dirty="0"/>
              <a:t>zejména na vybavení a služby týkající se přímo dobrovolníků.</a:t>
            </a:r>
          </a:p>
        </p:txBody>
      </p:sp>
    </p:spTree>
    <p:extLst>
      <p:ext uri="{BB962C8B-B14F-4D97-AF65-F5344CB8AC3E}">
        <p14:creationId xmlns:p14="http://schemas.microsoft.com/office/powerpoint/2010/main" val="338426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Ekonomický rozměr dobrovolnictví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Vytváří hodnoty, </a:t>
            </a:r>
            <a:r>
              <a:rPr lang="cs-CZ" b="1" dirty="0" smtClean="0"/>
              <a:t>nezachycované standardními ekonomickými indikátory typu HDP</a:t>
            </a:r>
          </a:p>
          <a:p>
            <a:r>
              <a:rPr lang="cs-CZ" dirty="0" smtClean="0"/>
              <a:t>HDP?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peněžním vyjádření </a:t>
            </a:r>
            <a:r>
              <a:rPr lang="cs-CZ" b="1" dirty="0">
                <a:solidFill>
                  <a:schemeClr val="tx1"/>
                </a:solidFill>
              </a:rPr>
              <a:t>celkové hodnoty statků a služeb nově vytvořených v daném období na určitém území</a:t>
            </a:r>
            <a:r>
              <a:rPr lang="cs-CZ" dirty="0">
                <a:solidFill>
                  <a:schemeClr val="tx1"/>
                </a:solidFill>
              </a:rPr>
              <a:t>; používá se pro stanovení výkonnosti </a:t>
            </a:r>
            <a:r>
              <a:rPr lang="cs-CZ" dirty="0" smtClean="0">
                <a:solidFill>
                  <a:schemeClr val="tx1"/>
                </a:solidFill>
              </a:rPr>
              <a:t>ekonomiky (ČSÚ). Zjišťuje se:</a:t>
            </a:r>
          </a:p>
          <a:p>
            <a:pPr lvl="2"/>
            <a:r>
              <a:rPr lang="cs-CZ" dirty="0" smtClean="0"/>
              <a:t>(</a:t>
            </a:r>
            <a:r>
              <a:rPr lang="cs-CZ" dirty="0"/>
              <a:t>1) produkční </a:t>
            </a:r>
            <a:r>
              <a:rPr lang="cs-CZ" dirty="0" smtClean="0"/>
              <a:t>metodou</a:t>
            </a:r>
            <a:endParaRPr lang="cs-CZ" dirty="0"/>
          </a:p>
          <a:p>
            <a:pPr lvl="2"/>
            <a:r>
              <a:rPr lang="cs-CZ" dirty="0" smtClean="0"/>
              <a:t>(2</a:t>
            </a:r>
            <a:r>
              <a:rPr lang="cs-CZ" dirty="0"/>
              <a:t>) výdajovou </a:t>
            </a:r>
            <a:r>
              <a:rPr lang="cs-CZ" dirty="0" smtClean="0"/>
              <a:t>metodou</a:t>
            </a:r>
          </a:p>
          <a:p>
            <a:pPr lvl="2"/>
            <a:r>
              <a:rPr lang="cs-CZ" dirty="0" smtClean="0"/>
              <a:t>(3</a:t>
            </a:r>
            <a:r>
              <a:rPr lang="cs-CZ" dirty="0"/>
              <a:t>) důchodovou metodou</a:t>
            </a:r>
          </a:p>
        </p:txBody>
      </p:sp>
    </p:spTree>
    <p:extLst>
      <p:ext uri="{BB962C8B-B14F-4D97-AF65-F5344CB8AC3E}">
        <p14:creationId xmlns:p14="http://schemas.microsoft.com/office/powerpoint/2010/main" val="157127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Výpočet HDP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sz="2000" dirty="0">
                <a:solidFill>
                  <a:srgbClr val="0070C0"/>
                </a:solidFill>
                <a:hlinkClick r:id="rId2"/>
              </a:rPr>
              <a:t>Produkční </a:t>
            </a:r>
            <a:r>
              <a:rPr lang="cs-CZ" sz="2000" dirty="0" smtClean="0">
                <a:solidFill>
                  <a:srgbClr val="0070C0"/>
                </a:solidFill>
                <a:hlinkClick r:id="rId2"/>
              </a:rPr>
              <a:t>metoda</a:t>
            </a:r>
            <a:endParaRPr lang="cs-CZ" sz="2000" dirty="0" smtClean="0">
              <a:solidFill>
                <a:srgbClr val="0070C0"/>
              </a:solidFill>
            </a:endParaRPr>
          </a:p>
          <a:p>
            <a:pPr lvl="1"/>
            <a:r>
              <a:rPr lang="cs-CZ" sz="1600" dirty="0">
                <a:solidFill>
                  <a:schemeClr val="tx1"/>
                </a:solidFill>
              </a:rPr>
              <a:t>součet hrubé přidané hodnoty jednotlivých institucionálních sektorů nebo odvětví a čistých daní na </a:t>
            </a:r>
            <a:r>
              <a:rPr lang="cs-CZ" sz="1600" dirty="0" smtClean="0">
                <a:solidFill>
                  <a:schemeClr val="tx1"/>
                </a:solidFill>
              </a:rPr>
              <a:t>produkty</a:t>
            </a:r>
            <a:endParaRPr lang="cs-CZ" sz="1500" dirty="0" smtClean="0">
              <a:solidFill>
                <a:schemeClr val="tx1"/>
              </a:solidFill>
            </a:endParaRPr>
          </a:p>
          <a:p>
            <a:endParaRPr lang="cs-CZ" dirty="0" smtClean="0"/>
          </a:p>
          <a:p>
            <a:endParaRPr lang="cs-CZ" sz="1000" dirty="0" smtClean="0"/>
          </a:p>
          <a:p>
            <a:r>
              <a:rPr lang="cs-CZ" sz="2000" dirty="0" smtClean="0">
                <a:solidFill>
                  <a:srgbClr val="0070C0"/>
                </a:solidFill>
                <a:hlinkClick r:id="rId3"/>
              </a:rPr>
              <a:t>Výdajová </a:t>
            </a:r>
            <a:r>
              <a:rPr lang="cs-CZ" sz="2000" dirty="0">
                <a:solidFill>
                  <a:srgbClr val="0070C0"/>
                </a:solidFill>
                <a:hlinkClick r:id="rId3"/>
              </a:rPr>
              <a:t>metoda</a:t>
            </a:r>
            <a:endParaRPr lang="cs-CZ" sz="2000" dirty="0">
              <a:solidFill>
                <a:srgbClr val="0070C0"/>
              </a:solidFill>
            </a:endParaRPr>
          </a:p>
          <a:p>
            <a:pPr lvl="1"/>
            <a:r>
              <a:rPr lang="cs-CZ" sz="1600" dirty="0">
                <a:solidFill>
                  <a:schemeClr val="tx1"/>
                </a:solidFill>
              </a:rPr>
              <a:t>součet konečného užití výrobků a služeb rezidentskými jednotkami (skutečná konečná spotřeba a tvorba hrubého kapitálu) a salda vývozu a dovozu výrobků a služeb.</a:t>
            </a:r>
          </a:p>
          <a:p>
            <a:endParaRPr lang="cs-CZ" sz="2000" dirty="0" smtClean="0"/>
          </a:p>
          <a:p>
            <a:endParaRPr lang="cs-CZ" sz="500" dirty="0" smtClean="0"/>
          </a:p>
          <a:p>
            <a:endParaRPr lang="cs-CZ" sz="1000" dirty="0" smtClean="0"/>
          </a:p>
          <a:p>
            <a:r>
              <a:rPr lang="cs-CZ" sz="2000" dirty="0" smtClean="0">
                <a:solidFill>
                  <a:srgbClr val="0070C0"/>
                </a:solidFill>
                <a:hlinkClick r:id="rId4"/>
              </a:rPr>
              <a:t>Důchodová metoda</a:t>
            </a:r>
            <a:endParaRPr lang="cs-CZ" dirty="0">
              <a:solidFill>
                <a:srgbClr val="0070C0"/>
              </a:solidFill>
            </a:endParaRPr>
          </a:p>
          <a:p>
            <a:pPr lvl="1"/>
            <a:r>
              <a:rPr lang="cs-CZ" sz="1600" dirty="0">
                <a:solidFill>
                  <a:schemeClr val="tx1"/>
                </a:solidFill>
              </a:rPr>
              <a:t>součet prvotních důchodů za národní hospodářství celkem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Obdélník 3"/>
              <p:cNvSpPr/>
              <p:nvPr/>
            </p:nvSpPr>
            <p:spPr>
              <a:xfrm>
                <a:off x="431540" y="2483604"/>
                <a:ext cx="835292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/>
                        <m:t>𝐻𝐷𝑃</m:t>
                      </m:r>
                      <m:r>
                        <a:rPr lang="cs-CZ" i="1"/>
                        <m:t>=</m:t>
                      </m:r>
                      <m:r>
                        <a:rPr lang="cs-CZ" i="1"/>
                        <m:t>𝑝𝑟𝑜𝑑𝑢𝑘𝑐𝑒</m:t>
                      </m:r>
                      <m:r>
                        <a:rPr lang="cs-CZ" i="1"/>
                        <m:t>−</m:t>
                      </m:r>
                      <m:r>
                        <a:rPr lang="cs-CZ" i="1"/>
                        <m:t>𝑚𝑒𝑧𝑖𝑠𝑝𝑜𝑡</m:t>
                      </m:r>
                      <m:r>
                        <a:rPr lang="cs-CZ" i="1"/>
                        <m:t>ř</m:t>
                      </m:r>
                      <m:r>
                        <a:rPr lang="cs-CZ" i="1"/>
                        <m:t>𝑒𝑏𝑎</m:t>
                      </m:r>
                      <m:r>
                        <a:rPr lang="cs-CZ" i="1"/>
                        <m:t>+</m:t>
                      </m:r>
                      <m:r>
                        <a:rPr lang="cs-CZ" i="1"/>
                        <m:t>𝑑𝑎𝑛</m:t>
                      </m:r>
                      <m:r>
                        <a:rPr lang="cs-CZ" i="1"/>
                        <m:t>ě </m:t>
                      </m:r>
                      <m:r>
                        <a:rPr lang="cs-CZ" i="1"/>
                        <m:t>𝑧</m:t>
                      </m:r>
                      <m:r>
                        <a:rPr lang="cs-CZ" i="1"/>
                        <m:t> </m:t>
                      </m:r>
                      <m:r>
                        <a:rPr lang="cs-CZ" i="1"/>
                        <m:t>𝑝𝑟𝑜𝑑𝑢𝑘𝑡</m:t>
                      </m:r>
                      <m:r>
                        <a:rPr lang="cs-CZ" i="1"/>
                        <m:t>ů−</m:t>
                      </m:r>
                      <m:r>
                        <a:rPr lang="cs-CZ" i="1"/>
                        <m:t>𝑑𝑜𝑡𝑎𝑐𝑒</m:t>
                      </m:r>
                      <m:r>
                        <a:rPr lang="cs-CZ" i="1"/>
                        <m:t> </m:t>
                      </m:r>
                      <m:r>
                        <a:rPr lang="cs-CZ" i="1"/>
                        <m:t>𝑛𝑎</m:t>
                      </m:r>
                      <m:r>
                        <a:rPr lang="cs-CZ" i="1"/>
                        <m:t> </m:t>
                      </m:r>
                      <m:r>
                        <a:rPr lang="cs-CZ" i="1"/>
                        <m:t>𝑝𝑟𝑜𝑑𝑢𝑘𝑡𝑦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>
          <p:sp>
            <p:nvSpPr>
              <p:cNvPr id="4" name="Obdélník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540" y="2483604"/>
                <a:ext cx="8352928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Obdélník 4"/>
              <p:cNvSpPr/>
              <p:nvPr/>
            </p:nvSpPr>
            <p:spPr>
              <a:xfrm>
                <a:off x="395536" y="4067780"/>
                <a:ext cx="842493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/>
                          <a:ea typeface="Calibri"/>
                          <a:cs typeface="Times New Roman"/>
                        </a:rPr>
                        <m:t>𝐻𝐷𝑃</m:t>
                      </m:r>
                      <m:r>
                        <a:rPr lang="cs-CZ" i="1"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r>
                        <m:rPr>
                          <m:sty m:val="p"/>
                        </m:rPr>
                        <a:rPr lang="cs-CZ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V</m:t>
                      </m:r>
                      <m:r>
                        <a:rPr lang="cs-CZ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ý</m:t>
                      </m:r>
                      <m:r>
                        <m:rPr>
                          <m:sty m:val="p"/>
                        </m:rPr>
                        <a:rPr lang="cs-CZ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daje</m:t>
                      </m:r>
                      <m:r>
                        <a:rPr lang="cs-CZ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 </m:t>
                      </m:r>
                      <m:r>
                        <m:rPr>
                          <m:sty m:val="p"/>
                        </m:rPr>
                        <a:rPr lang="cs-CZ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na</m:t>
                      </m:r>
                      <m:r>
                        <a:rPr lang="cs-CZ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 </m:t>
                      </m:r>
                      <m:r>
                        <m:rPr>
                          <m:sty m:val="p"/>
                        </m:rPr>
                        <a:rPr lang="cs-CZ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kone</m:t>
                      </m:r>
                      <m:r>
                        <a:rPr lang="cs-CZ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č</m:t>
                      </m:r>
                      <m:r>
                        <m:rPr>
                          <m:sty m:val="p"/>
                        </m:rPr>
                        <a:rPr lang="cs-CZ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nou</m:t>
                      </m:r>
                      <m:r>
                        <a:rPr lang="cs-CZ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 </m:t>
                      </m:r>
                      <m:r>
                        <m:rPr>
                          <m:sty m:val="p"/>
                        </m:rPr>
                        <a:rPr lang="cs-CZ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spot</m:t>
                      </m:r>
                      <m:r>
                        <a:rPr lang="cs-CZ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ř</m:t>
                      </m:r>
                      <m:r>
                        <m:rPr>
                          <m:sty m:val="p"/>
                        </m:rPr>
                        <a:rPr lang="cs-CZ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ebu</m:t>
                      </m:r>
                      <m:r>
                        <a:rPr lang="cs-CZ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+</m:t>
                      </m:r>
                      <m:r>
                        <m:rPr>
                          <m:sty m:val="p"/>
                        </m:rPr>
                        <a:rPr lang="cs-CZ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Tvorba</m:t>
                      </m:r>
                      <m:r>
                        <a:rPr lang="cs-CZ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 </m:t>
                      </m:r>
                      <m:r>
                        <m:rPr>
                          <m:sty m:val="p"/>
                        </m:rPr>
                        <a:rPr lang="cs-CZ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hrub</m:t>
                      </m:r>
                      <m:r>
                        <a:rPr lang="cs-CZ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é</m:t>
                      </m:r>
                      <m:r>
                        <m:rPr>
                          <m:sty m:val="p"/>
                        </m:rPr>
                        <a:rPr lang="cs-CZ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ho</m:t>
                      </m:r>
                      <m:r>
                        <a:rPr lang="cs-CZ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 </m:t>
                      </m:r>
                      <m:r>
                        <m:rPr>
                          <m:sty m:val="p"/>
                        </m:rPr>
                        <a:rPr lang="cs-CZ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kapit</m:t>
                      </m:r>
                      <m:r>
                        <a:rPr lang="cs-CZ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á</m:t>
                      </m:r>
                      <m:r>
                        <m:rPr>
                          <m:sty m:val="p"/>
                        </m:rPr>
                        <a:rPr lang="cs-CZ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lu</m:t>
                      </m:r>
                      <m:r>
                        <a:rPr lang="cs-CZ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+</m:t>
                      </m:r>
                      <m:r>
                        <m:rPr>
                          <m:sty m:val="p"/>
                        </m:rPr>
                        <a:rPr lang="cs-CZ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V</m:t>
                      </m:r>
                      <m:r>
                        <a:rPr lang="cs-CZ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ý</m:t>
                      </m:r>
                      <m:r>
                        <m:rPr>
                          <m:sty m:val="p"/>
                        </m:rPr>
                        <a:rPr lang="cs-CZ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voz</m:t>
                      </m:r>
                      <m:r>
                        <a:rPr lang="cs-CZ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 </m:t>
                      </m:r>
                      <m:r>
                        <a:rPr lang="cs-CZ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cs-CZ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dovoz</m:t>
                      </m:r>
                      <m:r>
                        <a:rPr lang="cs-CZ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 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>
          <p:sp>
            <p:nvSpPr>
              <p:cNvPr id="5" name="Obdélník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4067780"/>
                <a:ext cx="8424936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Obdélník 5"/>
              <p:cNvSpPr/>
              <p:nvPr/>
            </p:nvSpPr>
            <p:spPr>
              <a:xfrm>
                <a:off x="323528" y="5445224"/>
                <a:ext cx="8568952" cy="9169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latin typeface="Cambria Math"/>
                          <a:ea typeface="Calibri"/>
                          <a:cs typeface="Times New Roman"/>
                        </a:rPr>
                        <m:t>𝐻𝐷𝑃</m:t>
                      </m:r>
                      <m:r>
                        <a:rPr lang="cs-CZ" i="1" smtClean="0"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r>
                        <a:rPr lang="cs-CZ" i="1" smtClean="0">
                          <a:latin typeface="Cambria Math"/>
                          <a:ea typeface="Calibri"/>
                          <a:cs typeface="Times New Roman"/>
                        </a:rPr>
                        <m:t>𝑛</m:t>
                      </m:r>
                      <m:r>
                        <a:rPr lang="cs-CZ" i="1" smtClean="0">
                          <a:latin typeface="Cambria Math"/>
                          <a:ea typeface="Calibri"/>
                          <a:cs typeface="Times New Roman"/>
                        </a:rPr>
                        <m:t>á</m:t>
                      </m:r>
                      <m:r>
                        <a:rPr lang="cs-CZ" i="1" smtClean="0">
                          <a:latin typeface="Cambria Math"/>
                          <a:ea typeface="Calibri"/>
                          <a:cs typeface="Times New Roman"/>
                        </a:rPr>
                        <m:t>h𝑟𝑎𝑑𝑦</m:t>
                      </m:r>
                      <m:r>
                        <a:rPr lang="cs-CZ" i="1" smtClean="0">
                          <a:latin typeface="Cambria Math"/>
                          <a:ea typeface="Calibri"/>
                          <a:cs typeface="Times New Roman"/>
                        </a:rPr>
                        <m:t> </m:t>
                      </m:r>
                      <m:r>
                        <a:rPr lang="cs-CZ" i="1" smtClean="0">
                          <a:latin typeface="Cambria Math"/>
                          <a:ea typeface="Calibri"/>
                          <a:cs typeface="Times New Roman"/>
                        </a:rPr>
                        <m:t>𝑧𝑎𝑚</m:t>
                      </m:r>
                      <m:r>
                        <a:rPr lang="cs-CZ" b="0" i="1" smtClean="0">
                          <a:latin typeface="Cambria Math"/>
                          <a:ea typeface="Calibri"/>
                          <a:cs typeface="Times New Roman"/>
                        </a:rPr>
                        <m:t>.</m:t>
                      </m:r>
                      <m:r>
                        <a:rPr lang="cs-CZ" i="1">
                          <a:latin typeface="Cambria Math"/>
                          <a:ea typeface="Calibri"/>
                          <a:cs typeface="Times New Roman"/>
                        </a:rPr>
                        <m:t>+</m:t>
                      </m:r>
                      <m:r>
                        <a:rPr lang="cs-CZ" i="1">
                          <a:latin typeface="Cambria Math"/>
                          <a:ea typeface="Calibri"/>
                          <a:cs typeface="Times New Roman"/>
                        </a:rPr>
                        <m:t>𝑑𝑎𝑛</m:t>
                      </m:r>
                      <m:r>
                        <a:rPr lang="cs-CZ" i="1">
                          <a:latin typeface="Cambria Math"/>
                          <a:ea typeface="Calibri"/>
                          <a:cs typeface="Times New Roman"/>
                        </a:rPr>
                        <m:t>ě </m:t>
                      </m:r>
                      <m:r>
                        <a:rPr lang="cs-CZ" i="1">
                          <a:latin typeface="Cambria Math"/>
                          <a:ea typeface="Calibri"/>
                          <a:cs typeface="Times New Roman"/>
                        </a:rPr>
                        <m:t>𝑧</m:t>
                      </m:r>
                      <m:r>
                        <a:rPr lang="cs-CZ" i="1">
                          <a:latin typeface="Cambria Math"/>
                          <a:ea typeface="Calibri"/>
                          <a:cs typeface="Times New Roman"/>
                        </a:rPr>
                        <m:t> </m:t>
                      </m:r>
                      <m:r>
                        <a:rPr lang="cs-CZ" i="1">
                          <a:latin typeface="Cambria Math"/>
                          <a:ea typeface="Calibri"/>
                          <a:cs typeface="Times New Roman"/>
                        </a:rPr>
                        <m:t>𝑣</m:t>
                      </m:r>
                      <m:r>
                        <a:rPr lang="cs-CZ" i="1">
                          <a:latin typeface="Cambria Math"/>
                          <a:ea typeface="Calibri"/>
                          <a:cs typeface="Times New Roman"/>
                        </a:rPr>
                        <m:t>ý</m:t>
                      </m:r>
                      <m:r>
                        <a:rPr lang="cs-CZ" i="1">
                          <a:latin typeface="Cambria Math"/>
                          <a:ea typeface="Calibri"/>
                          <a:cs typeface="Times New Roman"/>
                        </a:rPr>
                        <m:t>𝑟𝑜𝑏𝑦</m:t>
                      </m:r>
                      <m:r>
                        <a:rPr lang="cs-CZ" i="1">
                          <a:latin typeface="Cambria Math"/>
                          <a:ea typeface="Calibri"/>
                          <a:cs typeface="Times New Roman"/>
                        </a:rPr>
                        <m:t> </m:t>
                      </m:r>
                      <m:r>
                        <a:rPr lang="cs-CZ" i="1">
                          <a:latin typeface="Cambria Math"/>
                          <a:ea typeface="Calibri"/>
                          <a:cs typeface="Times New Roman"/>
                        </a:rPr>
                        <m:t>𝑎</m:t>
                      </m:r>
                      <m:r>
                        <a:rPr lang="cs-CZ" i="1">
                          <a:latin typeface="Cambria Math"/>
                          <a:ea typeface="Calibri"/>
                          <a:cs typeface="Times New Roman"/>
                        </a:rPr>
                        <m:t> </m:t>
                      </m:r>
                      <m:r>
                        <a:rPr lang="cs-CZ" i="1">
                          <a:latin typeface="Cambria Math"/>
                          <a:ea typeface="Calibri"/>
                          <a:cs typeface="Times New Roman"/>
                        </a:rPr>
                        <m:t>𝑧</m:t>
                      </m:r>
                      <m:r>
                        <a:rPr lang="cs-CZ" i="1">
                          <a:latin typeface="Cambria Math"/>
                          <a:ea typeface="Calibri"/>
                          <a:cs typeface="Times New Roman"/>
                        </a:rPr>
                        <m:t> </m:t>
                      </m:r>
                      <m:r>
                        <a:rPr lang="cs-CZ" i="1">
                          <a:latin typeface="Cambria Math"/>
                          <a:ea typeface="Calibri"/>
                          <a:cs typeface="Times New Roman"/>
                        </a:rPr>
                        <m:t>𝑑𝑜𝑣𝑜𝑧𝑢</m:t>
                      </m:r>
                      <m:r>
                        <a:rPr lang="cs-CZ" i="1">
                          <a:latin typeface="Cambria Math"/>
                          <a:ea typeface="Calibri"/>
                          <a:cs typeface="Times New Roman"/>
                        </a:rPr>
                        <m:t>−č</m:t>
                      </m:r>
                      <m:r>
                        <a:rPr lang="cs-CZ" i="1">
                          <a:latin typeface="Cambria Math"/>
                          <a:ea typeface="Calibri"/>
                          <a:cs typeface="Times New Roman"/>
                        </a:rPr>
                        <m:t>𝑖𝑠𝑡</m:t>
                      </m:r>
                      <m:r>
                        <a:rPr lang="cs-CZ" i="1">
                          <a:latin typeface="Cambria Math"/>
                          <a:ea typeface="Calibri"/>
                          <a:cs typeface="Times New Roman"/>
                        </a:rPr>
                        <m:t>ý </m:t>
                      </m:r>
                      <m:r>
                        <a:rPr lang="cs-CZ" i="1">
                          <a:latin typeface="Cambria Math"/>
                          <a:ea typeface="Calibri"/>
                          <a:cs typeface="Times New Roman"/>
                        </a:rPr>
                        <m:t>𝑝𝑟𝑜𝑣𝑜𝑧𝑛</m:t>
                      </m:r>
                      <m:r>
                        <a:rPr lang="cs-CZ" i="1">
                          <a:latin typeface="Cambria Math"/>
                          <a:ea typeface="Calibri"/>
                          <a:cs typeface="Times New Roman"/>
                        </a:rPr>
                        <m:t>í </m:t>
                      </m:r>
                      <m:r>
                        <a:rPr lang="cs-CZ" i="1">
                          <a:latin typeface="Cambria Math"/>
                          <a:ea typeface="Calibri"/>
                          <a:cs typeface="Times New Roman"/>
                        </a:rPr>
                        <m:t>𝑝</m:t>
                      </m:r>
                      <m:r>
                        <a:rPr lang="cs-CZ" i="1">
                          <a:latin typeface="Cambria Math"/>
                          <a:ea typeface="Calibri"/>
                          <a:cs typeface="Times New Roman"/>
                        </a:rPr>
                        <m:t>ř</m:t>
                      </m:r>
                      <m:r>
                        <a:rPr lang="cs-CZ" i="1">
                          <a:latin typeface="Cambria Math"/>
                          <a:ea typeface="Calibri"/>
                          <a:cs typeface="Times New Roman"/>
                        </a:rPr>
                        <m:t>𝑒𝑏𝑦𝑡𝑒𝑘</m:t>
                      </m:r>
                      <m:r>
                        <a:rPr lang="cs-CZ" i="1">
                          <a:latin typeface="Cambria Math"/>
                          <a:ea typeface="Calibri"/>
                          <a:cs typeface="Times New Roman"/>
                        </a:rPr>
                        <m:t>+č</m:t>
                      </m:r>
                      <m:r>
                        <a:rPr lang="cs-CZ" i="1">
                          <a:latin typeface="Cambria Math"/>
                          <a:ea typeface="Calibri"/>
                          <a:cs typeface="Times New Roman"/>
                        </a:rPr>
                        <m:t>𝑖𝑠𝑡</m:t>
                      </m:r>
                      <m:r>
                        <a:rPr lang="cs-CZ" i="1">
                          <a:latin typeface="Cambria Math"/>
                          <a:ea typeface="Calibri"/>
                          <a:cs typeface="Times New Roman"/>
                        </a:rPr>
                        <m:t>ý </m:t>
                      </m:r>
                      <m:r>
                        <a:rPr lang="cs-CZ" i="1">
                          <a:latin typeface="Cambria Math"/>
                          <a:ea typeface="Calibri"/>
                          <a:cs typeface="Times New Roman"/>
                        </a:rPr>
                        <m:t>𝑠𝑚</m:t>
                      </m:r>
                      <m:r>
                        <a:rPr lang="cs-CZ" i="1">
                          <a:latin typeface="Cambria Math"/>
                          <a:ea typeface="Calibri"/>
                          <a:cs typeface="Times New Roman"/>
                        </a:rPr>
                        <m:t>íš</m:t>
                      </m:r>
                      <m:r>
                        <a:rPr lang="cs-CZ" i="1">
                          <a:latin typeface="Cambria Math"/>
                          <a:ea typeface="Calibri"/>
                          <a:cs typeface="Times New Roman"/>
                        </a:rPr>
                        <m:t>𝑒𝑛</m:t>
                      </m:r>
                      <m:r>
                        <a:rPr lang="cs-CZ" i="1">
                          <a:latin typeface="Cambria Math"/>
                          <a:ea typeface="Calibri"/>
                          <a:cs typeface="Times New Roman"/>
                        </a:rPr>
                        <m:t>ý </m:t>
                      </m:r>
                      <m:r>
                        <a:rPr lang="cs-CZ" i="1">
                          <a:latin typeface="Cambria Math"/>
                          <a:ea typeface="Calibri"/>
                          <a:cs typeface="Times New Roman"/>
                        </a:rPr>
                        <m:t>𝑑</m:t>
                      </m:r>
                      <m:r>
                        <a:rPr lang="cs-CZ" i="1">
                          <a:latin typeface="Cambria Math"/>
                          <a:ea typeface="Calibri"/>
                          <a:cs typeface="Times New Roman"/>
                        </a:rPr>
                        <m:t>ů</m:t>
                      </m:r>
                      <m:r>
                        <a:rPr lang="cs-CZ" i="1">
                          <a:latin typeface="Cambria Math"/>
                          <a:ea typeface="Calibri"/>
                          <a:cs typeface="Times New Roman"/>
                        </a:rPr>
                        <m:t>𝑐h𝑜𝑑</m:t>
                      </m:r>
                      <m:r>
                        <a:rPr lang="cs-CZ" i="1">
                          <a:latin typeface="Cambria Math"/>
                          <a:ea typeface="Calibri"/>
                          <a:cs typeface="Times New Roman"/>
                        </a:rPr>
                        <m:t>+</m:t>
                      </m:r>
                      <m:r>
                        <a:rPr lang="cs-CZ" i="1">
                          <a:latin typeface="Cambria Math"/>
                          <a:ea typeface="Calibri"/>
                          <a:cs typeface="Times New Roman"/>
                        </a:rPr>
                        <m:t>𝑠𝑝𝑜𝑡</m:t>
                      </m:r>
                      <m:r>
                        <a:rPr lang="cs-CZ" i="1">
                          <a:latin typeface="Cambria Math"/>
                          <a:ea typeface="Calibri"/>
                          <a:cs typeface="Times New Roman"/>
                        </a:rPr>
                        <m:t>ř</m:t>
                      </m:r>
                      <m:r>
                        <a:rPr lang="cs-CZ" i="1">
                          <a:latin typeface="Cambria Math"/>
                          <a:ea typeface="Calibri"/>
                          <a:cs typeface="Times New Roman"/>
                        </a:rPr>
                        <m:t>𝑒𝑏𝑎</m:t>
                      </m:r>
                      <m:r>
                        <a:rPr lang="cs-CZ" i="1">
                          <a:latin typeface="Cambria Math"/>
                          <a:ea typeface="Calibri"/>
                          <a:cs typeface="Times New Roman"/>
                        </a:rPr>
                        <m:t> </m:t>
                      </m:r>
                      <m:r>
                        <a:rPr lang="cs-CZ" i="1">
                          <a:latin typeface="Cambria Math"/>
                          <a:ea typeface="Calibri"/>
                          <a:cs typeface="Times New Roman"/>
                        </a:rPr>
                        <m:t>𝑓𝑖𝑥𝑛</m:t>
                      </m:r>
                      <m:r>
                        <a:rPr lang="cs-CZ" i="1">
                          <a:latin typeface="Cambria Math"/>
                          <a:ea typeface="Calibri"/>
                          <a:cs typeface="Times New Roman"/>
                        </a:rPr>
                        <m:t>í</m:t>
                      </m:r>
                      <m:r>
                        <a:rPr lang="cs-CZ" i="1">
                          <a:latin typeface="Cambria Math"/>
                          <a:ea typeface="Calibri"/>
                          <a:cs typeface="Times New Roman"/>
                        </a:rPr>
                        <m:t>h𝑜</m:t>
                      </m:r>
                      <m:r>
                        <a:rPr lang="cs-CZ" i="1">
                          <a:latin typeface="Cambria Math"/>
                          <a:ea typeface="Calibri"/>
                          <a:cs typeface="Times New Roman"/>
                        </a:rPr>
                        <m:t> </m:t>
                      </m:r>
                      <m:r>
                        <a:rPr lang="cs-CZ" i="1">
                          <a:latin typeface="Cambria Math"/>
                          <a:ea typeface="Calibri"/>
                          <a:cs typeface="Times New Roman"/>
                        </a:rPr>
                        <m:t>𝑘𝑎𝑝𝑖𝑡</m:t>
                      </m:r>
                      <m:r>
                        <a:rPr lang="cs-CZ" i="1">
                          <a:latin typeface="Cambria Math"/>
                          <a:ea typeface="Calibri"/>
                          <a:cs typeface="Times New Roman"/>
                        </a:rPr>
                        <m:t>á</m:t>
                      </m:r>
                      <m:r>
                        <a:rPr lang="cs-CZ" i="1">
                          <a:latin typeface="Cambria Math"/>
                          <a:ea typeface="Calibri"/>
                          <a:cs typeface="Times New Roman"/>
                        </a:rPr>
                        <m:t>𝑙𝑢</m:t>
                      </m:r>
                    </m:oMath>
                  </m:oMathPara>
                </a14:m>
                <a:r>
                  <a:rPr lang="cs-CZ" dirty="0">
                    <a:effectLst/>
                    <a:latin typeface="Calibri"/>
                    <a:ea typeface="Calibri"/>
                    <a:cs typeface="Times New Roman"/>
                  </a:rPr>
                  <a:t/>
                </a:r>
                <a:br>
                  <a:rPr lang="cs-CZ" dirty="0">
                    <a:effectLst/>
                    <a:latin typeface="Calibri"/>
                    <a:ea typeface="Calibri"/>
                    <a:cs typeface="Times New Roman"/>
                  </a:rPr>
                </a:br>
                <a:endParaRPr lang="cs-CZ" dirty="0"/>
              </a:p>
            </p:txBody>
          </p:sp>
        </mc:Choice>
        <mc:Fallback>
          <p:sp>
            <p:nvSpPr>
              <p:cNvPr id="6" name="Obdélník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5445224"/>
                <a:ext cx="8568952" cy="91698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7928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Dvě základní otázky: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cs-CZ" sz="3500" dirty="0" smtClean="0"/>
              <a:t>Proč měřit ekonomickou hodnotu dobrovolnictví?</a:t>
            </a:r>
          </a:p>
          <a:p>
            <a:pPr marL="514350" indent="-514350">
              <a:buFont typeface="+mj-lt"/>
              <a:buAutoNum type="arabicParenR"/>
            </a:pPr>
            <a:r>
              <a:rPr lang="cs-CZ" sz="3500" dirty="0" smtClean="0"/>
              <a:t>Jak ji měřit?</a:t>
            </a:r>
            <a:endParaRPr lang="cs-CZ" sz="3500" dirty="0"/>
          </a:p>
        </p:txBody>
      </p:sp>
      <p:sp>
        <p:nvSpPr>
          <p:cNvPr id="4" name="AutoShape 2" descr="data:image/jpeg;base64,/9j/4AAQSkZJRgABAQAAAQABAAD/2wCEAAkGBxQSEhUUEhQWFhUXGBwYGBcUFxcXGBgaFxoXGBccHBwYHCggGBwlHRgYITEhJSktLi4uGB8zODMsNygtLiwBCgoKDg0OGhAQGywkICUsLCwsLCwsLC8sLCwsLCwsLCwsLCwsLCwsLCwsLCwsLCwsLCwsLCwsLCwsLCwsLCwsLP/AABEIAMcA/gMBIgACEQEDEQH/xAAbAAACAwEBAQAAAAAAAAAAAAAABQQGBwMCAf/EAEMQAAIBAgMDCQQHBgUFAQAAAAECAwARBBIhBTFBBhMiUWFxgZGhMkKxwQcjUmJygtEUM5KisvAkU2Nz4RU0Q8Lx0v/EABoBAAIDAQEAAAAAAAAAAAAAAAADAQIEBQb/xAAxEQACAgECBAMFCAMAAAAAAAAAAQIDEQQxBRIhURMyQRQiYZHwM0JxgaGxweEVQ9H/2gAMAwEAAhEDEQA/ANwooooAKKKKACiiigAooooAKKKj7QxIiieQ+6pPkNBQwI+0ttQQfvXAP2Rq3kNa54HlDh5fZlXua6n+aqBhWMkhWQZr9Njrpf2ifClCbUhFtXjJ7nHypCsk30Qvmb2NojlDbiD3G9eqybB7XHuyxt3lkP8AMBThduTpqOct1hhIPW4q/idw5+6NBoqjQcs5AbOqMO26H0JHpTnC8rIW9q6nvBFWU0y3OiwUVCj2rC26RfHT41LRgdQQR1irFj1RRRQAUUUUAFFFFABRRRQAUUUUAFFFFABRRRQAXooooAK+18ooAK+18ooAL0UUUAF6R8qZBzYQ7icx7QliB/EV8qeVnfLLaRfEMgPRQBdOJ3n1NvCqWSwis30FRxJy4hxpdcgPa2gHkCaq74UyZsguI1zMdBZQQL+ZFO9rSc3DHH7z3lbu9lR6E1HwPQwOLl/zHjiXwOd/T4UUL3c9yEsIr7V7jLIQVut9QRdb8L92lSV2VKY45AvRkcRoTbpMd1hvt207nhjvjHygpCohjvqAQMgIO69xf8xpzJE0W3Jx/wCQsOqQBx6i/rUyLlFlILwqfwkr6aj4VG2FgVlZs5IRI2kcjTRQcuva1vWoeDwTTSLGguzHy6yewVV1xZGCz4flNAd6vGe649CT6VKj2gh1jlVSeKvzbHztfyqlzRFSRb2TY6HQgkeG41xkkqrqXcjlRp+F29io/fLL/qrcfxCx9ad7P5XqxtKuQfaBuvjxFYvhZJCQsTMrMQAUYrqdB7NWSTEfWsxJKhrb94Gg8TYGkzzX6kPMTbAaKj7PUiKMHeEW/kKkU5MaFFFcZ8Wiau6qPvMB8akEsnaikeI5XYNN+IQ9i3f+kGlmK+kTCr7POP8AhUD+oiqucV6jo0Wy2iy30Vncn0nX9jD6dbv8gvzqfsX6QElkySpzd/ZYG48b7u+oVkWWlpLYrLRdTRReirmcKKKKACiig0AcsTMEUsarx25ISdAovoRrpUnbmJzMIxwFz3nd/fbVO5b7UOHhCo2WRzoRvCrYkj0Hia42o1Flmo8GtmiEYxjzSLjFtduOU+lSo9sLxBHdY1ieG5Y4lN7K4+8o+ItTXDcu/wDMi8Vb5EfOmeFrq9pcxGambBHtCM+8B36fGpCODuIPdWYYblnhm3sUP3lb5XFN8FtaKT2JVP4WBNT7ZfD7SsPCi9mXbETBFZjuUEnuAvWWvEZGW+rSMWbvY3+BpztzaL82Y+c0k6OpvwJ4nspLhGdcoABKq2t+JUhL6aammw1KujnGDNdFxaTK/wAo8VnmkKnRTkXuXoj9fGn7YFEwGHMx+rW8rqNGkeS/NoOoWJueoVUcXsbEKdUYjrUhgfI3rzNipWsJC5ygABr6DcNOFb4tY6Ay77Gx/O4dp5bXgkZ1A0ChYzlUdSjNYDspRh+bXAXn5z66a5aPJm6Ovv7xdesb6U4bavN4eWHK31hGt7AWIJ0trcC2+u21dqJJBh4Y7jmwc5Ol2Nurx86uBPmhhiwUjwu5EzKgMiqrdAksNCdN+oqTsxP2MQra8+IIzD7Ed9B13Phx6qi/9QgVMEpYssWaSQINQxIYDW2txXvD7dfF4yPMiBTILWRM4AuQM9rm2+gBZtTFyQYuYxOyHOb5Ta9zmsd4O+p+I5R4mOCJ3ZXaRmPTjjboLlVdABvObXspbtdecxcoG9pSoP5soo5aSD9oKL7MKrGuunRGvqTQByh2rnxAmdETKp0iXKC1mym3Xci57KmLtFLRhUY5SC2awud53X7qSYcdR4elqbtEiWzMTcX0XTXhfN134VhcpWS6Haej01VcZ2dS0Yr6SpzpFDGv4sz/AAy0oxHLfaD6c5l/BGvzBNL48TGv/j82J/SvTbZIFljRe3Vj4Zt1MVVr3ZT2nRw8sMg20cXL7Uszd7sBUdsBr0yoPaRf43rnNji3tC/iR21Fkkvr27hoB5VdUd2LfEUvLHBNaOJd7+QrwZYBr0m7v+aXOO/xqbsPCLJNGj+y7ZfFtB6kVZURFS4ha9uh7G0VtbmxbyPnUjErorroCARa+mguKV4eOxKuNd2uhBH92p3shhJCYtAyk27jr48fSonWlHoTp9VN2e+zU+Qu0+fwq3N3j+rbw9k+KkVYqy36McfzeIaFt0o0/Em70zeValRCWUK1Vfh2NfmFFFFXM4VzxEuVSx4CulKduT6BR3n5Vn1V6pqcy0I8zwLMxJud51PeayXlhtEz4lz7iHIvcp3+JufGtE5S7SGGgLe83RUdZO/u0vrWV7OwpxMyRCy5zq3AAAszHsCgmudwejzXy3Y2+X3UfcVgljgict05SzAW0EanKCfxMD4LS+rFj4Vmc4iQmLCi0cCgfWSJGLIsS9u8ueiCx37qmbRwqQ4uSQxhYMIqBUAuGkKgxoWtdiXJYk8Bw0rumYr+MwJR1iF2ksMygaq51Ki28gWv236qhhqe7PxHNQTYpm+vlJjjv7XTuZpfK6g9ZNQNkxaPKwukQBsdxdjljU9l7kjqQ0ALto4+cKCkjdEg5SSVNusGnGyeX2GIAxAkifiQudL9hBzelfcPgo1VZcUHySAmNI7Bnsfa6QsqdvHgONMNjbN2fjGMBwrROwbJLzzSEMoJ6QIC28KVOmMic53GmG29hZ7BMVGT1ZsreT2NN0wUZA1BB4308+NZM/J2I717Lirb9HXJVczyZ5Aq2UKruAWOp0B1sP6hWW9Rog7H6BGpSeEW48n4iPZP5G/4pfieR6H2ZLfiH6U82tBzERaM3fcoa2pPWdOvr4Upw+1cTazwgjrVxb1v8ajR6h6iDnFYW24WVODxkRYnkrMu4ow7G/X9a4YKPEYSVZRFcruzKWXUEe4fnVsG1AD0opE8Cw81vXRGhbsPXfKfiPhWpzkimJFGwePMcwlZQxDlyL8SSeG7U1G2q/OmR+LEt5kmtAxOEU2DMjdQlVW8ibHypfiNhRPuiCnricgeTXXyqfF7ojm7lC2OjKiq3tAfy3OU+QHrT59YgeCm3gdR86OUmHCshQWCoEtax6OmvXoT5V82d0ldDxW/iNayQlizJ3441Gi+K/giwkFlDkhSwzHfYXFyBx0rttHB8xLJG1zzb2NuI3gjhqNfEVFdasmJwMmJhgmRCTkMUhNlF47ZHJawsVIF/u10DhELH7J/xZw8VjcgoWIF1ZQ6kk9hr5iOT5DtFHPFJIpIMYLKxIuCFLgKxuLWvT+PCDnMBKWQkMsD5GDjMlzHqNL5beQql4i4dg175jfvBN/WgBvtnC87CuJtZ1PM4hbWIcaRsRwzKAD2iluDR1XnkUkQspJ4Ak9G/Zdd9W/B7QVoIZZ9VmzYWc/bA/dSfiXie+uSxvgIJMwDD9qCOCNJI+bJPmGB76MkiblnhgmMLL7EoWVfz7/5rnxpXs2bJMNdCbHXvtVo5bQpzGEaM5kAKKx35bApfuAPrVPxCWOhHWCKMZRKeHlFkxLNDMkqb1YN4gg+Rt61s2DxAkRHX2XUMO5hcVigxHOxKbHq139npWj/AEe7Q5zDmM+1E1vytcr8x4Vmj0k0dHUrnqjMtVFFFNOeeJHsCTuFVaTEc5ITT7bN+aa39iqxFLobML20Nr2PA2491cHi822oehpoXRsofLvafOz82pusXRP4r9L9PCk+wtqx4bnnaPnJWTIgb2AG9stx1FhYbxccasGO5ByEkxzB7m5z6E311O6kGO5LYmK5MRIHFOl8Na6Wk1OmUFCEl0/JiZxlnLQumxUk8yu5LuWUDs10VQNFHUBVo5dytNi1wsS6lwWt78siqLnrCqAP4qqMkZB1BB7dK7YXFyRvziMQ+vS0J1Fjv7DvrfnPUUWfbW38OHGHbCpNFB9WjB2iNxbnCAvRF2BO4VNjwmEkaLDLC8d7YiQGS4Rct8rkjM3QGg0tzlUrAsqyI0ilkDAso94Dhr18aa7K2xlxEss1yJldHKgZl5wWuoNhppp2UAQtr7ROImaQ7jogN+ig9hdeAFT9ggwxyYojcDFFrYmSQWJHXkW5PeK+JHgo9c0uIPBCvML+ZszMe4WqLjMW87AvYBRZEUZURepQN3zqQOA3AVqvJnB8zAiH2rZm/E2vwsPCs95O4HncQgtdQcx7l19dB41qiAKpJ7ya4nF7ekakadPHeTK1yyPOxyodVRVJ7WLp8PnWe/8ARojfoL5CtF2yPqJ2tqRm/mSw8qpiuQvbXWpoVNcYfD9TNz87b+Ijk5LxH3QO4Vxm5EsRmjVyOsKSPMCtA2dh4oIExOI+sZyeah7FNix4b+v1qJjOU2Ika4cxrwWPQDxtc+NMwSUaHC46H91PIAPdJLD+Frj0qfByp2jFo0ccg46MjeaMPgauez8SMURDNYyNfm5bAMGtcK9rZ1Nra3IJpPJHoQy6g2IPAjQiq8iDIhxXKTEYiVFMIhiuSwBLFgqsTc6X0vw6qdbNlyyL5HzsfQ19w2HDSICN5K/xKR864mPm2ytoykDv4X8az31YipI6vC7lzSqfqjvtCHm5SOHtDuOopxsuVsQk8Mjl2ZOdjLksc8OoAv1qWFqTbVxGdUYAlh0D2/Z086+4GPERMsiDKym46Qv5cb9VPjZFxTbOdqK3XY4sZbJJaDExKbMuTExW33j9v+Ujyrljp8NivrWYwTH94AheNm4suU3UniNdfOl2Hx8sDhwCjC9iRoQ2hGosRqfOopfgLWpiaewkdbax8bQwYeAkpECWYrlzuxJJte4AubX6667S5QCbCRQMCXRgS3AhVKg99iPKq4FNdY8OxO4+XzoykWSb2Jc212bD/s5VcoYMp94HjbsNz50sQ61MGBY9399Vd02cN7E+H/NVdkV6jo6a2W0Wd9lSEIVJ3ar19uvVv86tnIzaIjxSDckq5D2Hep8xb81VSHKlt5B33NvgPnXjAZzKqRkliwCjtvpWWyxcyaOrRpZ+DKNiwb8KK+CvtaDinmRAQQdx0pHiOTwOqt57/On1R8Xjo4v3jql92YgX7uulWUQt6SWSym47Fck2VMmoF+6xqO0xU9MMveCKdScqcIN86+Fz8BUWTllg92cn8j29RWOXBYy8qfyLe1pbtC2aCKUWZUcdoB+VJ8RyTwr+5kPXGxHxuPSmWN5RbPbXmZCetFCH+oetJMdyojT90mIPUHMbD9RS1wnWV/Zt/sT7VS9yJieQan91NbskF/Vd3lSnF8i8UmqqH/Awv5NY01g5eKP30EidoGYehv6U6wnKvDPa0wUng3R9GsaXKziNHmjn8v8AhZKmezM8n2TMntxuvep/SuKRkb736q19MejDoup8dK4T4KOXR4kYeHxFjVocWkvtIY+viD0/Zlf5CYCytKfeOUdw3+v9NWPa0gCqnvSG35Rq3pp40QxCFQqgKqiwBO4DXee+q3jNso2OjJPQRTGrcM0hUsd+4FVHnS9JXPW6xTS91dfkRfJVVY/IY8oH+qmA+wT5EVn+fr9K0DbqfUy/7b37d/6VnuevR2+Yx1+Ubx4lXhWOS948xiIBtZrFlPZcEg9pvUQ1yvpTXYGzRKWaQ2iQXc7ieNr+dKGHTk3sxpp0K6JGwd23KoU5t/baoW1cWHnlddzOxHaCTapW2dvZ05mIc3D9kaFvxePCkSAUAMsG/wBZGfvL6mpXLTBBZOcG5gNf5f09aWwuFKHqZT5GrztrBc/Ay6ZhqpPA6jyNW5PEhKJau7wLo2dik8nIszO53Dog9p1PofWnbyqmrAEbuPHurxsTBGKEKws1yW1vqT18dAKjbcYgIvE6kDtNh4/rXKqrcp4Y3WXq+5zWwwhxOHl09k8bEW8jvrjidgqTdFU+GU+W40inRonKutmU2I3EEb91eo9oso6LsOzQi9+o1q9mcfKzNjGxLm2XIvskj8unmtqiNDKDe1+sjX/mmMHKF9zWbv6J+Y9anR7egbSS6fiGnmKVKqaNtWvtr6dH9fAh7N2LiZhdI3I67WHqR8Kd4f6PsQ3tMqX6zc+QHzrxhbXzQSWPXG2vjbWmsHKTFR7yHH+oov5rb51Vcv3sjHxSx7JI8YL6MgDeScn8Chb/AMRNqs2xuSmGwzB40JcbmcliOBIvoD3VBwfLVD+9jZe1CHHyPpTvB7agl9iVb9ROU+R1p0PD9BNmstt6SkMBRXyvtPEEXaeJ5qGST7CM3kCaxTH7SkmkLEs7E6nj3DqGtbHyjF8JiP8Aak/pNYthk+vA4HKb9ml/hXR0KWGzHqW8pBPGoYgkXFxpn3jQ+5r518eSMAWPhrw8flXGWJ3klsL5c7nsVTqe7Wl80vD1pb1VgxUQGSYxOKjzNev2xL6Ktu2/6V3xmyh+z4PmkLSzZ72J6RzdEAHQG3VSjCYdpJFiGjM4TXSxJtr1WqvtM36k+DFDE7TT7A9PiVr1JtOMi3MqfxG/wtXXD7JiGHklneQFJ+ZIiCteyg+8Rx4+lcuYglyRYZZRIxtmlZbHQ8FGnC1Uds36llCK9CMuNy6xRRob8BJ85PlXvaGO2nA9mKKd4Ro7Ajr0bXvvRyfwvOYqJCN8guO43PwNM+XM5bGOL6KFUDq6IY+ppE64z8yyNUnHYh4DamMxMiJM6JHuYRjpNcWtmJNhcjdr20Y/DiORbDd2dmlq5bNksw7xTXbSEvu1Nq2aGEasqKwZtS3LDY+2u9437YXP8jGs+FX6cZsMSN/NMPKM3+FUNd99PU0u/wAxarynRUNO9lToMJiY2Yh26SdRsBcd+nrSBjU7Z8cRALut81mVmZLL1ghWzHfoPXgkaQzGf7Ncy1uyveLnQO3NklL9HN7Vu21eocDJLYhDr7zXUeZ31SdkYLMngbXTOx+6snN20rSuc+qZuz47vjVL/wCgqi3kkF/srr533CpEG1nAMQJlBI0NtPEDqO6s64hXHKRt/wANfZDmWPwHcI07zS7Y6CbHKCOjmBO/2UIc+i2protsxBAXMSNxAUtpe3dSXYV1ixU2pbm+ZSw1zTELpbjYetGlSceY5ii4vDEO1MWZJXY72ZmPXdmLel7eFSIsB/hxJYmSSURxAEDQC7nXfcsqjx6qdy7BjTCyJbNig8Wa2uQyEhYweu1ye21SYY1OOijW3N4ROkdwzLdnb+Mjyrbkkps2GdZDGQQ4bIVv717W86+YyJoneNt6MUYjUXUkb/A1YOTEYlxjTyarHnnYnsuVv4m/galYXGtDgZcQLc5iJ7jMAwtck6HQ+/UAVFJLai4PWCQfMUww+3J10EmYDhIM3roaY4faH7UShwUckjA9KFTGw4ZjYEC2mugpXtDYk0ABlQqDuIIIv1EruPZUOEXuiMIbYfb6tpIlu1T8j+tNMFLBKbZx3NofA7vKqfHhZGQuFJUELcA2uQTbt0Fe8ENSb7t1t5O4epFInp4+hHKXo46bCENE7Fb3KsSVI6rVoeyscs8SSrudb26jxHgbispxcBACk7hbfWmcmMHzWFiT7uY/mJb50uhvYmLO231vhZx/pP8A0msX2cPrkvqSo9L3+FbVtr/t5v8Aaf8ApNYwJrTxk8L38a7Gi8sjPqN0SNgi+MlQ7pI54z4q36Ulj2O7YZ8TpkRgtuJuQCe4FlH5uynmwVY7SXKLgSOWtwXpAnXvHpXb9rSHGRYY/uRFzMg62nGZz4MV8qxvc0LY+4eTLFss/wCqfWQD50umjCbVsBYDEKdLW6TBvnU/beHaEbOhY6o5B7SJVr3tfaKLtLKMPEW52MGRs7Prk1AzZVIv1cKgk+zYVpIMdFGpZxjCQq6ki4HyNIthrJDjIla6tziqwPUxAIPnVjnlMY2oysQc4sQbEEm99O+qnseUnEwsxJPOpqTc+0KkC6DY3M7RhkQHm3LX4hXIkuN+gNVjld/3s/4h/StWiLaxi2hLC1+bdgVBG5iFIt1A2PnVe5aL/jHa3tBT5KB8qhAKIHKm44VatoP0Vcb+iQfSqtk6qs7v/h1/APiK1ad+8Ju2OkeIJw+p92QWHaGHzqmO3eKsEG0FVAHOocm1zfhfj317weLdzaKJ3JN8xvlHi1/gay63VVVyfXqjZo9BfZBSxiPdldOHkcXCkL9o9FfM7/CvX7La4zZiPs//AC9W2fYzn6zEMcu8kkKo7LndXFcThoQebjLm2l9F8zqfKuYtRbd5F9fidNVaTT9Zvmf6CrA7Mk0ZU/iI18N9OcZAVYc9KkIsDlS7P5LqD5CoGL2tK66EJb3Yxl9b3PnUTCwmWVEUC7kDXddjvPxq8dFKTzYxdnE3tXFIkyzRLfIrSfelbS/HoIfiT3VOjxeaBLKoKtkfKAu/WNrLoL2I77ddKcZh2ikaNtGUkHq04jsI18a7bPnCN0vYYZH68p3kdoIDD8NXv0cHX7q6oVRr7FapTeUMcbKRA4XU2te9rLcM3w+NTMDilwez0kYBpHdpI1P2rFEPcoF+81GhBhm5uTVToTwIYdFh2G/xpPyqjkWXI7MwRQIyxB6OpG4DjceG+l6Cz/W/xQ3ilKU1ZHZlm5JSAYOXES6kStKSeJRNPVr1E2NjUjwcs00YfnHMd1OSRg/ScFtbgX0qDi8dzeAWAEAtIbgnpBRlO4cLiue38QvMYWCNg1kztl16bki3eNRaukcoZzGGLAvJh1kH7SwjCyEFrKSGsRwNjXblJsxDDFEs8atClzG5CsxIvca79/nXbE4YNicFhl1EKZ37xrc+K/zVUuUeI53Eytv6ZAt2aChAS+TRyJipgbGOEgEadKQ2HpeuOzZiIsQ0gLRmMoSTvkYqUGu8jU9gBpnsSVcPhA7ojrLOAyuPdQb+8G/nXSaBpceIJiebRjkVFUIFXpjojQBlAud+tBB925K2EhwsEbMjZS7lSQbnfe2/Utp2Cl+ypZJpLuQ1jfNlXNoCw6VrnUAb6mcqzDNLI4xHTUZQhjaxy3uA1yNTeonJ+IgsRuyi+/3ju7+j60u14gwY+EXOSRqNczgeoFaki2AHVpVB5MYfNi100RS3loPjV/pFC93IQIO3D/hp7f5T/wBBrCoZCxBO/T51u22h/h5v9p/6TWFYRQO0i1dfQ7MRqfQkQ40Q4oSMPZck9vWPWlO0MQZZXkN+m7N3XJIHgCB4Ux2rHnmfKR7R1uBe++uLbO++g/Ef0vSHTPOwznj3Jm2uUAxEmHfpfVWLllUdLMCxAF9NON687e2hG+O56Mkpmja9iPZC5tPCoyYJToZE8L/pXf8AYYhvkHgB+tHgWdg8WPcn4nlDFzuL+raWKcqbBubNwBfWxtr2UnxmMjYoYYRFlP8AmM5OtxfMBa1TUw2H+0xPcB+tdRDhhrY+J/4qy08+xHjROG0NqSTzCfKFYAWy3tddx14/pXLaOMlnfNLqbADqtUyTEYcbgSe8/rUcy8VTTuHzJqy0syPHicAlrX+VTzjGyhLEgrbrGh4kVyEp4IP4Bf0FeIsTIGswtc6Aht5Olhx14U+rTODy2KncpLCJ2yp8Mqs8oJbMQq5cxI3n7o1PE13l5Tva0KLGPtNZ29RlHke+k0yxmURhhzhaz69GPNawJ3A63I4ca84iFo3ZHFmUkEHgRpXLu01MrnPc6ENRb4ag30Xodp8UznNIzMetiT5X3dwr7jYHiYpIpVhwPbqO+mWwEGIR8KxAY9OEng4HSXuZR6VJxsJxGFV7HnsMOblU7ygvZvD9auklsKfU4YTCRlIi2iTBomY/+OVTdGvwB6Nx1XpRiYHidlcFXU2I6iKdcm4HnimgKkowzK9jlWQbte21q4R7VRiq4yHOUIUvmZJAoNiGt7dtd9SBz5SMWaGQm7SQIzbr3F1voBwApWtN+VUJWfLYCMIoite3N2uu/fvN+2lS0Ihj7AOJ4Mh/ewC6fejJ3duU6d2XrqXNh0xMCuw6SaHr0qu4DFmNweHEDiCCCPIn06qf7FOSQoTdXGh4MCLofEad+lcjU1uqznj9dztaaS1GnlXLdbfgJ8RsHMbrJ4PfXxFK5tmSxnVb9q9Id/Rq5vs3EMzmKHnEBt0GUMNL6q1vS+6oEuJMZtIjRt1OCh9dDWiGpnhN7HFnGUJNMreF2hLG/OI5D7s2820+1fqqVtHbUk6ASqhcHSQKFc6WsbaN5U9dEkGoB/EPmKhzbCQ+zcdxuPWtEdRF7kcxB21jUMGHhjNwiEudfac3I8Lmrdh4L4yV1vm5pbLuLkrw/hqmz7HcXsQ3ofXT1rnjJZnZWlzZlUKGtY2TdqN5HXvpqknsycn3GYOVCOdRkY3vnFr9did9Wfk9ABDcgAs1/BQAO/UHzqtyY+WXKkkjOL9HMcxudN519atOGbLEq9l/DUn++2s+ql7qREi08iIbmWXrIQf1H4irZSbklBkwyX3vdz4nT0tTmr1rEUXjseWW+lZZt76PpUlZsN042v0b2K9naOFarXyn12yreYlZwjNdTGTyLxh/8N/Fa7pyBxR3oo73/QVr9qKc9ba+3yF+zw+PzMqh+jibjkHialxfRo/GVR+S/wD7VpdFUeqt7/sW8GHYoEP0bqN8p8AB8jUyL6PIBvdz5D4AVc6Kq77H95llVBehV4uQmFHuk/mf/wDVdl5G4Ubo/Mk/E1YqKo7J938yeWPYwflJisVhp2iEcIAJAYQqb2Oh6ebeLHxpbt7F45o4pIpDHFIDG4jSNCrqbMMyqGAYajWtQ+kjZIZROBusrEcLXsfiP4arOwoBPFNhz74zJ2Ou7z08K5crrK7sSeV/B3pVVXaLnhFKS3wUvZOAES/rxq0bW+vgjxA9tLRT94/dOe9dL9YpU9xodCDYju0qbsPFqshWT91MObk7AfZbvU6+ddb4nBO+w8CXjMiEiZZAI+pjlLFew9E2691P8RjVSeHFqLR4hebmXqbcbjstr3HrpOmEeKHFxnRoWicEae8QGB7Qb06wM6Y7DSR2CyHUgaDnODgdR4+NQAl5S4qaKcLmsiENEqgKgXeui6G27wr5yigDqmKTdLo+7ouN+4cbenbXvHSLNgxzhCz4dshB3sL2t27vQ1C2XtNUilikGZHFx91+BH98KkBjAP2rB5TrLhtV6zGd48P/AF7aQbq8pKR7JI4aG2nhXigg+u9O9lSc9GYt0idKM9m8qOrXpDvNRcJsWRwGsFXiznIPC+/wBqVs6OGKW5zuVNg6nKmYb7D2j/8AdKw6y2vkcW+p0NFVfzqcFsWjkxt7LKBLpmAVu/gSOGp9TV8lhVhZlBHUQD8ay3FXlkTmVJDtl3C1z8eNz2Vqca2AHUAKTw+blBr0G8RhGMoyj0b3QnxXJTCuDaMITxjJX4aUlxXIlhrFNf7sg/8AZd3lV1orY64s5jSZmWM2RiIgS8LED3ltID3Zel6UuGNRgQLdtrG3Xoa16l+0diYef97Cjn7RUZh3MNR50t09mVcOxl5wsJN7KCOK6Ei1t1TsPCZGAXXNZQPlVkxPIGEm8ckqdlw4/mGb1ptsXk5DhtUBZzvd7FvDqqkqZyfVkcrGkEYRQo3AADw0rpRRetYwKKKKACiiigAooooAKKKKACiiigCNtDCLNG8b+ywIP61kWdoJCpFnjbK3bxB8r+BrZjWefSLskK4xA0VxkfT3hYofG1vCsWsq5o8y9Dq8LuUbHXLZ/uVnlJCpdZkHRlW5tuz65vPf50ktTyBSYTGbFW6cbcA1tPU695pHbr307R2OVeHujLr9P4Nrxs9i0YbakT4Vucb60RmEji6jpRHtsbiq7gsY0Th0NiPI9YPWKitJxqYcC2mbofiBv4KNTWmU4x3ZlhXKbxFZODm5N+Jua9Q4Z3a0aM5+6CfPqqbFsk2uwIHW9h6cPGm0MkKjKjb95WxJ+6LWVe6sdmuivKsnQhwye83j9Rdh9j2NpH1+xEOcfxI6K+ZpomEES5gEhA95zzkh8SMq9wFOtmbMkdbRxmMdbW/T408wXJGIENMOcbrfpW8DoPAVm5tRd8ENXs1D7v5/0Z/hsNLiHPNI0v8AqSXC+F9/hVt2VyMOjTnMeqwCjw427aucOHVBZQBXWnR0cfvdSl3E7J9IdEQ8Ls9I7WAuN2m7u6qmUUVrjBRWEjmuTbywoooqxAUUUUAFFFFABRRRQAUUUUAFFFFABRRRQAUUUUAFFFFABUHbWz1xELxN7y2B6j7p8DU6vlQ1lYZMZOLTRiuzMUITLDMPZJ0tchgbMAOo61DxjRNISS4XTQAZieOpOnl11oHK7kXz8hmhIDt7a9ZHvC/Hd5UqxHIl5ZBlBUaXzX/s1y+S2qeI5PRO/R6iKlbv6rs/7EGG2lFGPqIQp+2SWbz4eFfMKJZzaNGZjvZQTbvO7zNaHgeRMCgc4M9ty+75cfG9WPD4VEACKFA3AACmR0kpPM2Z5cRoqXLTAoGy+QTNrMx7r3/4HrVw2dsCGEDKuo4mmtFaoaeEdkc27WW2+ZnwLavtFFPMwUUUUAFFFFABRRRQAUUUUAFFFFABRRRQAUUUUAFFFFABRRRQAUUUUAFFFFABRRRQAV8tRRQB9ooooAKKKKACiiigAooooAKKKKACiiigAooooAKKKKAC1FFFAH//2Q=="/>
          <p:cNvSpPr>
            <a:spLocks noChangeAspect="1" noChangeArrowheads="1"/>
          </p:cNvSpPr>
          <p:nvPr/>
        </p:nvSpPr>
        <p:spPr bwMode="auto">
          <a:xfrm>
            <a:off x="155575" y="-1423988"/>
            <a:ext cx="3790950" cy="297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5" descr="data:image/jpeg;base64,/9j/4AAQSkZJRgABAQAAAQABAAD/2wCEAAkGBxQSEhUUEhQWFhUXGBwYGBcUFxcXGBgaFxoXGBccHBwYHCggGBwlHRgYITEhJSktLi4uGB8zODMsNygtLiwBCgoKDg0OGhAQGywkICUsLCwsLCwsLC8sLCwsLCwsLCwsLCwsLCwsLCwsLCwsLCwsLCwsLCwsLCwsLCwsLCwsLP/AABEIAMcA/gMBIgACEQEDEQH/xAAbAAACAwEBAQAAAAAAAAAAAAAABQQGBwMCAf/EAEMQAAIBAgMDCQQHBgUFAQAAAAECAwARBBIhBTFBBhMiUWFxgZGhMkKxwQcjUmJygtEUM5KisvAkU2Nz4RU0Q8Lx0v/EABoBAAIDAQEAAAAAAAAAAAAAAAADAQIEBQb/xAAxEQACAgECBAMFCAMAAAAAAAAAAQIDEQQxBRIhURMyQRQiYZHwM0JxgaGxweEVQ9H/2gAMAwEAAhEDEQA/ANwooooAKKKKACiiigAooooAKKKj7QxIiieQ+6pPkNBQwI+0ttQQfvXAP2Rq3kNa54HlDh5fZlXua6n+aqBhWMkhWQZr9Njrpf2ifClCbUhFtXjJ7nHypCsk30Qvmb2NojlDbiD3G9eqybB7XHuyxt3lkP8AMBThduTpqOct1hhIPW4q/idw5+6NBoqjQcs5AbOqMO26H0JHpTnC8rIW9q6nvBFWU0y3OiwUVCj2rC26RfHT41LRgdQQR1irFj1RRRQAUUUUAFFFFABRRRQAUUUUAFFFFABRRRQAXooooAK+18ooAK+18ooAL0UUUAF6R8qZBzYQ7icx7QliB/EV8qeVnfLLaRfEMgPRQBdOJ3n1NvCqWSwis30FRxJy4hxpdcgPa2gHkCaq74UyZsguI1zMdBZQQL+ZFO9rSc3DHH7z3lbu9lR6E1HwPQwOLl/zHjiXwOd/T4UUL3c9yEsIr7V7jLIQVut9QRdb8L92lSV2VKY45AvRkcRoTbpMd1hvt207nhjvjHygpCohjvqAQMgIO69xf8xpzJE0W3Jx/wCQsOqQBx6i/rUyLlFlILwqfwkr6aj4VG2FgVlZs5IRI2kcjTRQcuva1vWoeDwTTSLGguzHy6yewVV1xZGCz4flNAd6vGe649CT6VKj2gh1jlVSeKvzbHztfyqlzRFSRb2TY6HQgkeG41xkkqrqXcjlRp+F29io/fLL/qrcfxCx9ad7P5XqxtKuQfaBuvjxFYvhZJCQsTMrMQAUYrqdB7NWSTEfWsxJKhrb94Gg8TYGkzzX6kPMTbAaKj7PUiKMHeEW/kKkU5MaFFFcZ8Wiau6qPvMB8akEsnaikeI5XYNN+IQ9i3f+kGlmK+kTCr7POP8AhUD+oiqucV6jo0Wy2iy30Vncn0nX9jD6dbv8gvzqfsX6QElkySpzd/ZYG48b7u+oVkWWlpLYrLRdTRReirmcKKKKACiig0AcsTMEUsarx25ISdAovoRrpUnbmJzMIxwFz3nd/fbVO5b7UOHhCo2WRzoRvCrYkj0Hia42o1Flmo8GtmiEYxjzSLjFtduOU+lSo9sLxBHdY1ieG5Y4lN7K4+8o+ItTXDcu/wDMi8Vb5EfOmeFrq9pcxGambBHtCM+8B36fGpCODuIPdWYYblnhm3sUP3lb5XFN8FtaKT2JVP4WBNT7ZfD7SsPCi9mXbETBFZjuUEnuAvWWvEZGW+rSMWbvY3+BpztzaL82Y+c0k6OpvwJ4nspLhGdcoABKq2t+JUhL6aammw1KujnGDNdFxaTK/wAo8VnmkKnRTkXuXoj9fGn7YFEwGHMx+rW8rqNGkeS/NoOoWJueoVUcXsbEKdUYjrUhgfI3rzNipWsJC5ygABr6DcNOFb4tY6Ay77Gx/O4dp5bXgkZ1A0ChYzlUdSjNYDspRh+bXAXn5z66a5aPJm6Ovv7xdesb6U4bavN4eWHK31hGt7AWIJ0trcC2+u21dqJJBh4Y7jmwc5Ol2Nurx86uBPmhhiwUjwu5EzKgMiqrdAksNCdN+oqTsxP2MQra8+IIzD7Ed9B13Phx6qi/9QgVMEpYssWaSQINQxIYDW2txXvD7dfF4yPMiBTILWRM4AuQM9rm2+gBZtTFyQYuYxOyHOb5Ta9zmsd4O+p+I5R4mOCJ3ZXaRmPTjjboLlVdABvObXspbtdecxcoG9pSoP5soo5aSD9oKL7MKrGuunRGvqTQByh2rnxAmdETKp0iXKC1mym3Xci57KmLtFLRhUY5SC2awud53X7qSYcdR4elqbtEiWzMTcX0XTXhfN134VhcpWS6Haej01VcZ2dS0Yr6SpzpFDGv4sz/AAy0oxHLfaD6c5l/BGvzBNL48TGv/j82J/SvTbZIFljRe3Vj4Zt1MVVr3ZT2nRw8sMg20cXL7Uszd7sBUdsBr0yoPaRf43rnNji3tC/iR21Fkkvr27hoB5VdUd2LfEUvLHBNaOJd7+QrwZYBr0m7v+aXOO/xqbsPCLJNGj+y7ZfFtB6kVZURFS4ha9uh7G0VtbmxbyPnUjErorroCARa+mguKV4eOxKuNd2uhBH92p3shhJCYtAyk27jr48fSonWlHoTp9VN2e+zU+Qu0+fwq3N3j+rbw9k+KkVYqy36McfzeIaFt0o0/Em70zeValRCWUK1Vfh2NfmFFFFXM4VzxEuVSx4CulKduT6BR3n5Vn1V6pqcy0I8zwLMxJud51PeayXlhtEz4lz7iHIvcp3+JufGtE5S7SGGgLe83RUdZO/u0vrWV7OwpxMyRCy5zq3AAAszHsCgmudwejzXy3Y2+X3UfcVgljgict05SzAW0EanKCfxMD4LS+rFj4Vmc4iQmLCi0cCgfWSJGLIsS9u8ueiCx37qmbRwqQ4uSQxhYMIqBUAuGkKgxoWtdiXJYk8Bw0rumYr+MwJR1iF2ksMygaq51Ki28gWv236qhhqe7PxHNQTYpm+vlJjjv7XTuZpfK6g9ZNQNkxaPKwukQBsdxdjljU9l7kjqQ0ALto4+cKCkjdEg5SSVNusGnGyeX2GIAxAkifiQudL9hBzelfcPgo1VZcUHySAmNI7Bnsfa6QsqdvHgONMNjbN2fjGMBwrROwbJLzzSEMoJ6QIC28KVOmMic53GmG29hZ7BMVGT1ZsreT2NN0wUZA1BB4308+NZM/J2I717Lirb9HXJVczyZ5Aq2UKruAWOp0B1sP6hWW9Rog7H6BGpSeEW48n4iPZP5G/4pfieR6H2ZLfiH6U82tBzERaM3fcoa2pPWdOvr4Upw+1cTazwgjrVxb1v8ajR6h6iDnFYW24WVODxkRYnkrMu4ow7G/X9a4YKPEYSVZRFcruzKWXUEe4fnVsG1AD0opE8Cw81vXRGhbsPXfKfiPhWpzkimJFGwePMcwlZQxDlyL8SSeG7U1G2q/OmR+LEt5kmtAxOEU2DMjdQlVW8ibHypfiNhRPuiCnricgeTXXyqfF7ojm7lC2OjKiq3tAfy3OU+QHrT59YgeCm3gdR86OUmHCshQWCoEtax6OmvXoT5V82d0ldDxW/iNayQlizJ3441Gi+K/giwkFlDkhSwzHfYXFyBx0rttHB8xLJG1zzb2NuI3gjhqNfEVFdasmJwMmJhgmRCTkMUhNlF47ZHJawsVIF/u10DhELH7J/xZw8VjcgoWIF1ZQ6kk9hr5iOT5DtFHPFJIpIMYLKxIuCFLgKxuLWvT+PCDnMBKWQkMsD5GDjMlzHqNL5beQql4i4dg175jfvBN/WgBvtnC87CuJtZ1PM4hbWIcaRsRwzKAD2iluDR1XnkUkQspJ4Ak9G/Zdd9W/B7QVoIZZ9VmzYWc/bA/dSfiXie+uSxvgIJMwDD9qCOCNJI+bJPmGB76MkiblnhgmMLL7EoWVfz7/5rnxpXs2bJMNdCbHXvtVo5bQpzGEaM5kAKKx35bApfuAPrVPxCWOhHWCKMZRKeHlFkxLNDMkqb1YN4gg+Rt61s2DxAkRHX2XUMO5hcVigxHOxKbHq139npWj/AEe7Q5zDmM+1E1vytcr8x4Vmj0k0dHUrnqjMtVFFFNOeeJHsCTuFVaTEc5ITT7bN+aa39iqxFLobML20Nr2PA2491cHi822oehpoXRsofLvafOz82pusXRP4r9L9PCk+wtqx4bnnaPnJWTIgb2AG9stx1FhYbxccasGO5ByEkxzB7m5z6E311O6kGO5LYmK5MRIHFOl8Na6Wk1OmUFCEl0/JiZxlnLQumxUk8yu5LuWUDs10VQNFHUBVo5dytNi1wsS6lwWt78siqLnrCqAP4qqMkZB1BB7dK7YXFyRvziMQ+vS0J1Fjv7DvrfnPUUWfbW38OHGHbCpNFB9WjB2iNxbnCAvRF2BO4VNjwmEkaLDLC8d7YiQGS4Rct8rkjM3QGg0tzlUrAsqyI0ilkDAso94Dhr18aa7K2xlxEss1yJldHKgZl5wWuoNhppp2UAQtr7ROImaQ7jogN+ig9hdeAFT9ggwxyYojcDFFrYmSQWJHXkW5PeK+JHgo9c0uIPBCvML+ZszMe4WqLjMW87AvYBRZEUZURepQN3zqQOA3AVqvJnB8zAiH2rZm/E2vwsPCs95O4HncQgtdQcx7l19dB41qiAKpJ7ya4nF7ekakadPHeTK1yyPOxyodVRVJ7WLp8PnWe/8ARojfoL5CtF2yPqJ2tqRm/mSw8qpiuQvbXWpoVNcYfD9TNz87b+Ijk5LxH3QO4Vxm5EsRmjVyOsKSPMCtA2dh4oIExOI+sZyeah7FNix4b+v1qJjOU2Ika4cxrwWPQDxtc+NMwSUaHC46H91PIAPdJLD+Frj0qfByp2jFo0ccg46MjeaMPgauez8SMURDNYyNfm5bAMGtcK9rZ1Nra3IJpPJHoQy6g2IPAjQiq8iDIhxXKTEYiVFMIhiuSwBLFgqsTc6X0vw6qdbNlyyL5HzsfQ19w2HDSICN5K/xKR864mPm2ytoykDv4X8az31YipI6vC7lzSqfqjvtCHm5SOHtDuOopxsuVsQk8Mjl2ZOdjLksc8OoAv1qWFqTbVxGdUYAlh0D2/Z086+4GPERMsiDKym46Qv5cb9VPjZFxTbOdqK3XY4sZbJJaDExKbMuTExW33j9v+Ujyrljp8NivrWYwTH94AheNm4suU3UniNdfOl2Hx8sDhwCjC9iRoQ2hGosRqfOopfgLWpiaewkdbax8bQwYeAkpECWYrlzuxJJte4AubX6667S5QCbCRQMCXRgS3AhVKg99iPKq4FNdY8OxO4+XzoykWSb2Jc212bD/s5VcoYMp94HjbsNz50sQ61MGBY9399Vd02cN7E+H/NVdkV6jo6a2W0Wd9lSEIVJ3ar19uvVv86tnIzaIjxSDckq5D2Hep8xb81VSHKlt5B33NvgPnXjAZzKqRkliwCjtvpWWyxcyaOrRpZ+DKNiwb8KK+CvtaDinmRAQQdx0pHiOTwOqt57/On1R8Xjo4v3jql92YgX7uulWUQt6SWSym47Fck2VMmoF+6xqO0xU9MMveCKdScqcIN86+Fz8BUWTllg92cn8j29RWOXBYy8qfyLe1pbtC2aCKUWZUcdoB+VJ8RyTwr+5kPXGxHxuPSmWN5RbPbXmZCetFCH+oetJMdyojT90mIPUHMbD9RS1wnWV/Zt/sT7VS9yJieQan91NbskF/Vd3lSnF8i8UmqqH/Awv5NY01g5eKP30EidoGYehv6U6wnKvDPa0wUng3R9GsaXKziNHmjn8v8AhZKmezM8n2TMntxuvep/SuKRkb736q19MejDoup8dK4T4KOXR4kYeHxFjVocWkvtIY+viD0/Zlf5CYCytKfeOUdw3+v9NWPa0gCqnvSG35Rq3pp40QxCFQqgKqiwBO4DXee+q3jNso2OjJPQRTGrcM0hUsd+4FVHnS9JXPW6xTS91dfkRfJVVY/IY8oH+qmA+wT5EVn+fr9K0DbqfUy/7b37d/6VnuevR2+Yx1+Ubx4lXhWOS948xiIBtZrFlPZcEg9pvUQ1yvpTXYGzRKWaQ2iQXc7ieNr+dKGHTk3sxpp0K6JGwd23KoU5t/baoW1cWHnlddzOxHaCTapW2dvZ05mIc3D9kaFvxePCkSAUAMsG/wBZGfvL6mpXLTBBZOcG5gNf5f09aWwuFKHqZT5GrztrBc/Ay6ZhqpPA6jyNW5PEhKJau7wLo2dik8nIszO53Dog9p1PofWnbyqmrAEbuPHurxsTBGKEKws1yW1vqT18dAKjbcYgIvE6kDtNh4/rXKqrcp4Y3WXq+5zWwwhxOHl09k8bEW8jvrjidgqTdFU+GU+W40inRonKutmU2I3EEb91eo9oso6LsOzQi9+o1q9mcfKzNjGxLm2XIvskj8unmtqiNDKDe1+sjX/mmMHKF9zWbv6J+Y9anR7egbSS6fiGnmKVKqaNtWvtr6dH9fAh7N2LiZhdI3I67WHqR8Kd4f6PsQ3tMqX6zc+QHzrxhbXzQSWPXG2vjbWmsHKTFR7yHH+oov5rb51Vcv3sjHxSx7JI8YL6MgDeScn8Chb/AMRNqs2xuSmGwzB40JcbmcliOBIvoD3VBwfLVD+9jZe1CHHyPpTvB7agl9iVb9ROU+R1p0PD9BNmstt6SkMBRXyvtPEEXaeJ5qGST7CM3kCaxTH7SkmkLEs7E6nj3DqGtbHyjF8JiP8Aak/pNYthk+vA4HKb9ml/hXR0KWGzHqW8pBPGoYgkXFxpn3jQ+5r518eSMAWPhrw8flXGWJ3klsL5c7nsVTqe7Wl80vD1pb1VgxUQGSYxOKjzNev2xL6Ktu2/6V3xmyh+z4PmkLSzZ72J6RzdEAHQG3VSjCYdpJFiGjM4TXSxJtr1WqvtM36k+DFDE7TT7A9PiVr1JtOMi3MqfxG/wtXXD7JiGHklneQFJ+ZIiCteyg+8Rx4+lcuYglyRYZZRIxtmlZbHQ8FGnC1Uds36llCK9CMuNy6xRRob8BJ85PlXvaGO2nA9mKKd4Ro7Ajr0bXvvRyfwvOYqJCN8guO43PwNM+XM5bGOL6KFUDq6IY+ppE64z8yyNUnHYh4DamMxMiJM6JHuYRjpNcWtmJNhcjdr20Y/DiORbDd2dmlq5bNksw7xTXbSEvu1Nq2aGEasqKwZtS3LDY+2u9437YXP8jGs+FX6cZsMSN/NMPKM3+FUNd99PU0u/wAxarynRUNO9lToMJiY2Yh26SdRsBcd+nrSBjU7Z8cRALut81mVmZLL1ghWzHfoPXgkaQzGf7Ncy1uyveLnQO3NklL9HN7Vu21eocDJLYhDr7zXUeZ31SdkYLMngbXTOx+6snN20rSuc+qZuz47vjVL/wCgqi3kkF/srr533CpEG1nAMQJlBI0NtPEDqO6s64hXHKRt/wANfZDmWPwHcI07zS7Y6CbHKCOjmBO/2UIc+i2protsxBAXMSNxAUtpe3dSXYV1ixU2pbm+ZSw1zTELpbjYetGlSceY5ii4vDEO1MWZJXY72ZmPXdmLel7eFSIsB/hxJYmSSURxAEDQC7nXfcsqjx6qdy7BjTCyJbNig8Wa2uQyEhYweu1ye21SYY1OOijW3N4ROkdwzLdnb+Mjyrbkkps2GdZDGQQ4bIVv717W86+YyJoneNt6MUYjUXUkb/A1YOTEYlxjTyarHnnYnsuVv4m/galYXGtDgZcQLc5iJ7jMAwtck6HQ+/UAVFJLai4PWCQfMUww+3J10EmYDhIM3roaY4faH7UShwUckjA9KFTGw4ZjYEC2mugpXtDYk0ABlQqDuIIIv1EruPZUOEXuiMIbYfb6tpIlu1T8j+tNMFLBKbZx3NofA7vKqfHhZGQuFJUELcA2uQTbt0Fe8ENSb7t1t5O4epFInp4+hHKXo46bCENE7Fb3KsSVI6rVoeyscs8SSrudb26jxHgbispxcBACk7hbfWmcmMHzWFiT7uY/mJb50uhvYmLO231vhZx/pP8A0msX2cPrkvqSo9L3+FbVtr/t5v8Aaf8ApNYwJrTxk8L38a7Gi8sjPqN0SNgi+MlQ7pI54z4q36Ulj2O7YZ8TpkRgtuJuQCe4FlH5uynmwVY7SXKLgSOWtwXpAnXvHpXb9rSHGRYY/uRFzMg62nGZz4MV8qxvc0LY+4eTLFss/wCqfWQD50umjCbVsBYDEKdLW6TBvnU/beHaEbOhY6o5B7SJVr3tfaKLtLKMPEW52MGRs7Prk1AzZVIv1cKgk+zYVpIMdFGpZxjCQq6ki4HyNIthrJDjIla6tziqwPUxAIPnVjnlMY2oysQc4sQbEEm99O+qnseUnEwsxJPOpqTc+0KkC6DY3M7RhkQHm3LX4hXIkuN+gNVjld/3s/4h/StWiLaxi2hLC1+bdgVBG5iFIt1A2PnVe5aL/jHa3tBT5KB8qhAKIHKm44VatoP0Vcb+iQfSqtk6qs7v/h1/APiK1ad+8Ju2OkeIJw+p92QWHaGHzqmO3eKsEG0FVAHOocm1zfhfj317weLdzaKJ3JN8xvlHi1/gay63VVVyfXqjZo9BfZBSxiPdldOHkcXCkL9o9FfM7/CvX7La4zZiPs//AC9W2fYzn6zEMcu8kkKo7LndXFcThoQebjLm2l9F8zqfKuYtRbd5F9fidNVaTT9Zvmf6CrA7Mk0ZU/iI18N9OcZAVYc9KkIsDlS7P5LqD5CoGL2tK66EJb3Yxl9b3PnUTCwmWVEUC7kDXddjvPxq8dFKTzYxdnE3tXFIkyzRLfIrSfelbS/HoIfiT3VOjxeaBLKoKtkfKAu/WNrLoL2I77ddKcZh2ikaNtGUkHq04jsI18a7bPnCN0vYYZH68p3kdoIDD8NXv0cHX7q6oVRr7FapTeUMcbKRA4XU2te9rLcM3w+NTMDilwez0kYBpHdpI1P2rFEPcoF+81GhBhm5uTVToTwIYdFh2G/xpPyqjkWXI7MwRQIyxB6OpG4DjceG+l6Cz/W/xQ3ilKU1ZHZlm5JSAYOXES6kStKSeJRNPVr1E2NjUjwcs00YfnHMd1OSRg/ScFtbgX0qDi8dzeAWAEAtIbgnpBRlO4cLiue38QvMYWCNg1kztl16bki3eNRaukcoZzGGLAvJh1kH7SwjCyEFrKSGsRwNjXblJsxDDFEs8atClzG5CsxIvca79/nXbE4YNicFhl1EKZ37xrc+K/zVUuUeI53Eytv6ZAt2aChAS+TRyJipgbGOEgEadKQ2HpeuOzZiIsQ0gLRmMoSTvkYqUGu8jU9gBpnsSVcPhA7ojrLOAyuPdQb+8G/nXSaBpceIJiebRjkVFUIFXpjojQBlAud+tBB925K2EhwsEbMjZS7lSQbnfe2/Utp2Cl+ypZJpLuQ1jfNlXNoCw6VrnUAb6mcqzDNLI4xHTUZQhjaxy3uA1yNTeonJ+IgsRuyi+/3ju7+j60u14gwY+EXOSRqNczgeoFaki2AHVpVB5MYfNi100RS3loPjV/pFC93IQIO3D/hp7f5T/wBBrCoZCxBO/T51u22h/h5v9p/6TWFYRQO0i1dfQ7MRqfQkQ40Q4oSMPZck9vWPWlO0MQZZXkN+m7N3XJIHgCB4Ux2rHnmfKR7R1uBe++uLbO++g/Ef0vSHTPOwznj3Jm2uUAxEmHfpfVWLllUdLMCxAF9NON687e2hG+O56Mkpmja9iPZC5tPCoyYJToZE8L/pXf8AYYhvkHgB+tHgWdg8WPcn4nlDFzuL+raWKcqbBubNwBfWxtr2UnxmMjYoYYRFlP8AmM5OtxfMBa1TUw2H+0xPcB+tdRDhhrY+J/4qy08+xHjROG0NqSTzCfKFYAWy3tddx14/pXLaOMlnfNLqbADqtUyTEYcbgSe8/rUcy8VTTuHzJqy0syPHicAlrX+VTzjGyhLEgrbrGh4kVyEp4IP4Bf0FeIsTIGswtc6Aht5Olhx14U+rTODy2KncpLCJ2yp8Mqs8oJbMQq5cxI3n7o1PE13l5Tva0KLGPtNZ29RlHke+k0yxmURhhzhaz69GPNawJ3A63I4ca84iFo3ZHFmUkEHgRpXLu01MrnPc6ENRb4ag30Xodp8UznNIzMetiT5X3dwr7jYHiYpIpVhwPbqO+mWwEGIR8KxAY9OEng4HSXuZR6VJxsJxGFV7HnsMOblU7ygvZvD9auklsKfU4YTCRlIi2iTBomY/+OVTdGvwB6Nx1XpRiYHidlcFXU2I6iKdcm4HnimgKkowzK9jlWQbte21q4R7VRiq4yHOUIUvmZJAoNiGt7dtd9SBz5SMWaGQm7SQIzbr3F1voBwApWtN+VUJWfLYCMIoite3N2uu/fvN+2lS0Ihj7AOJ4Mh/ewC6fejJ3duU6d2XrqXNh0xMCuw6SaHr0qu4DFmNweHEDiCCCPIn06qf7FOSQoTdXGh4MCLofEad+lcjU1uqznj9dztaaS1GnlXLdbfgJ8RsHMbrJ4PfXxFK5tmSxnVb9q9Id/Rq5vs3EMzmKHnEBt0GUMNL6q1vS+6oEuJMZtIjRt1OCh9dDWiGpnhN7HFnGUJNMreF2hLG/OI5D7s2820+1fqqVtHbUk6ASqhcHSQKFc6WsbaN5U9dEkGoB/EPmKhzbCQ+zcdxuPWtEdRF7kcxB21jUMGHhjNwiEudfac3I8Lmrdh4L4yV1vm5pbLuLkrw/hqmz7HcXsQ3ofXT1rnjJZnZWlzZlUKGtY2TdqN5HXvpqknsycn3GYOVCOdRkY3vnFr9did9Wfk9ABDcgAs1/BQAO/UHzqtyY+WXKkkjOL9HMcxudN519atOGbLEq9l/DUn++2s+ql7qREi08iIbmWXrIQf1H4irZSbklBkwyX3vdz4nT0tTmr1rEUXjseWW+lZZt76PpUlZsN042v0b2K9naOFarXyn12yreYlZwjNdTGTyLxh/8N/Fa7pyBxR3oo73/QVr9qKc9ba+3yF+zw+PzMqh+jibjkHialxfRo/GVR+S/wD7VpdFUeqt7/sW8GHYoEP0bqN8p8AB8jUyL6PIBvdz5D4AVc6Kq77H95llVBehV4uQmFHuk/mf/wDVdl5G4Ubo/Mk/E1YqKo7J938yeWPYwflJisVhp2iEcIAJAYQqb2Oh6ebeLHxpbt7F45o4pIpDHFIDG4jSNCrqbMMyqGAYajWtQ+kjZIZROBusrEcLXsfiP4arOwoBPFNhz74zJ2Ou7z08K5crrK7sSeV/B3pVVXaLnhFKS3wUvZOAES/rxq0bW+vgjxA9tLRT94/dOe9dL9YpU9xodCDYju0qbsPFqshWT91MObk7AfZbvU6+ddb4nBO+w8CXjMiEiZZAI+pjlLFew9E2691P8RjVSeHFqLR4hebmXqbcbjstr3HrpOmEeKHFxnRoWicEae8QGB7Qb06wM6Y7DSR2CyHUgaDnODgdR4+NQAl5S4qaKcLmsiENEqgKgXeui6G27wr5yigDqmKTdLo+7ouN+4cbenbXvHSLNgxzhCz4dshB3sL2t27vQ1C2XtNUilikGZHFx91+BH98KkBjAP2rB5TrLhtV6zGd48P/AF7aQbq8pKR7JI4aG2nhXigg+u9O9lSc9GYt0idKM9m8qOrXpDvNRcJsWRwGsFXiznIPC+/wBqVs6OGKW5zuVNg6nKmYb7D2j/8AdKw6y2vkcW+p0NFVfzqcFsWjkxt7LKBLpmAVu/gSOGp9TV8lhVhZlBHUQD8ay3FXlkTmVJDtl3C1z8eNz2Vqca2AHUAKTw+blBr0G8RhGMoyj0b3QnxXJTCuDaMITxjJX4aUlxXIlhrFNf7sg/8AZd3lV1orY64s5jSZmWM2RiIgS8LED3ltID3Zel6UuGNRgQLdtrG3Xoa16l+0diYef97Cjn7RUZh3MNR50t09mVcOxl5wsJN7KCOK6Ei1t1TsPCZGAXXNZQPlVkxPIGEm8ckqdlw4/mGb1ptsXk5DhtUBZzvd7FvDqqkqZyfVkcrGkEYRQo3AADw0rpRRetYwKKKKACiiigAooooAKKKKACiiigCNtDCLNG8b+ywIP61kWdoJCpFnjbK3bxB8r+BrZjWefSLskK4xA0VxkfT3hYofG1vCsWsq5o8y9Dq8LuUbHXLZ/uVnlJCpdZkHRlW5tuz65vPf50ktTyBSYTGbFW6cbcA1tPU695pHbr307R2OVeHujLr9P4Nrxs9i0YbakT4Vucb60RmEji6jpRHtsbiq7gsY0Th0NiPI9YPWKitJxqYcC2mbofiBv4KNTWmU4x3ZlhXKbxFZODm5N+Jua9Q4Z3a0aM5+6CfPqqbFsk2uwIHW9h6cPGm0MkKjKjb95WxJ+6LWVe6sdmuivKsnQhwye83j9Rdh9j2NpH1+xEOcfxI6K+ZpomEES5gEhA95zzkh8SMq9wFOtmbMkdbRxmMdbW/T408wXJGIENMOcbrfpW8DoPAVm5tRd8ENXs1D7v5/0Z/hsNLiHPNI0v8AqSXC+F9/hVt2VyMOjTnMeqwCjw427aucOHVBZQBXWnR0cfvdSl3E7J9IdEQ8Ls9I7WAuN2m7u6qmUUVrjBRWEjmuTbywoooqxAUUUUAFFFFABRRRQAUUUUAFFFFABRRRQAUUUUAFFFFABUHbWz1xELxN7y2B6j7p8DU6vlQ1lYZMZOLTRiuzMUITLDMPZJ0tchgbMAOo61DxjRNISS4XTQAZieOpOnl11oHK7kXz8hmhIDt7a9ZHvC/Hd5UqxHIl5ZBlBUaXzX/s1y+S2qeI5PRO/R6iKlbv6rs/7EGG2lFGPqIQp+2SWbz4eFfMKJZzaNGZjvZQTbvO7zNaHgeRMCgc4M9ty+75cfG9WPD4VEACKFA3AACmR0kpPM2Z5cRoqXLTAoGy+QTNrMx7r3/4HrVw2dsCGEDKuo4mmtFaoaeEdkc27WW2+ZnwLavtFFPMwUUUUAFFFFABRRRQAUUUUAFFFFABRRRQAUUUUAFFFFABRRRQAUUUUAFFFFABRRRQAV8tRRQB9ooooAKKKKACiiigAooooAKKKKACiiigAooooAKKKKAC1FFFAH//2Q=="/>
          <p:cNvSpPr>
            <a:spLocks noChangeAspect="1" noChangeArrowheads="1"/>
          </p:cNvSpPr>
          <p:nvPr/>
        </p:nvSpPr>
        <p:spPr bwMode="auto">
          <a:xfrm>
            <a:off x="307975" y="-1271588"/>
            <a:ext cx="3790950" cy="297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565" y="2841303"/>
            <a:ext cx="4058875" cy="3179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12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b="1" dirty="0" smtClean="0"/>
              <a:t>1) Proč měřit ekonomickou hodnotu dobrovolnictví?</a:t>
            </a:r>
            <a:endParaRPr lang="cs-CZ" sz="2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cs-CZ" sz="2200" dirty="0"/>
              <a:t>Nevyčíslená hodnota dobrovolnické práce má za následek </a:t>
            </a:r>
            <a:r>
              <a:rPr lang="cs-CZ" sz="2200" b="1" dirty="0"/>
              <a:t>odrazování obyvatel od dobrovolnictví</a:t>
            </a:r>
            <a:r>
              <a:rPr lang="cs-CZ" sz="2200" dirty="0"/>
              <a:t>. Její vyčíslení naopak motivuje obyvatele k dobrovolnictví.</a:t>
            </a:r>
          </a:p>
          <a:p>
            <a:pPr lvl="0"/>
            <a:r>
              <a:rPr lang="cs-CZ" sz="2200" dirty="0"/>
              <a:t>Nevyčíslená hodnota dobrovolnické práce má za následek </a:t>
            </a:r>
            <a:r>
              <a:rPr lang="cs-CZ" sz="2200" b="1" dirty="0"/>
              <a:t>obtížnější získávání finanční podpory dobrovolnictví</a:t>
            </a:r>
            <a:r>
              <a:rPr lang="cs-CZ" sz="2200" dirty="0"/>
              <a:t> ze strany státu</a:t>
            </a:r>
          </a:p>
          <a:p>
            <a:pPr lvl="0"/>
            <a:r>
              <a:rPr lang="cs-CZ" sz="2200" dirty="0"/>
              <a:t>Nevyčíslená hodnota dobrovolnické práce komplikuje státu i dobrovolnickým organizacím </a:t>
            </a:r>
            <a:r>
              <a:rPr lang="cs-CZ" sz="2200" b="1" dirty="0"/>
              <a:t>rozhodování o finanční podpoře </a:t>
            </a:r>
            <a:r>
              <a:rPr lang="cs-CZ" sz="2200" b="1" dirty="0" smtClean="0"/>
              <a:t>dobrovolnictví</a:t>
            </a:r>
          </a:p>
          <a:p>
            <a:pPr lvl="1"/>
            <a:r>
              <a:rPr lang="cs-CZ" sz="1900" dirty="0" smtClean="0">
                <a:solidFill>
                  <a:schemeClr val="tx1"/>
                </a:solidFill>
              </a:rPr>
              <a:t>(ILO, 2011; </a:t>
            </a:r>
            <a:r>
              <a:rPr lang="cs-CZ" sz="1900" dirty="0" err="1" smtClean="0">
                <a:solidFill>
                  <a:schemeClr val="tx1"/>
                </a:solidFill>
              </a:rPr>
              <a:t>Salamon</a:t>
            </a:r>
            <a:r>
              <a:rPr lang="cs-CZ" sz="1900" dirty="0" smtClean="0">
                <a:solidFill>
                  <a:schemeClr val="tx1"/>
                </a:solidFill>
              </a:rPr>
              <a:t>, </a:t>
            </a:r>
            <a:r>
              <a:rPr lang="cs-CZ" sz="1900" dirty="0" err="1" smtClean="0">
                <a:solidFill>
                  <a:schemeClr val="tx1"/>
                </a:solidFill>
              </a:rPr>
              <a:t>Sokolowski</a:t>
            </a:r>
            <a:r>
              <a:rPr lang="cs-CZ" sz="1900" dirty="0" smtClean="0">
                <a:solidFill>
                  <a:schemeClr val="tx1"/>
                </a:solidFill>
              </a:rPr>
              <a:t> </a:t>
            </a:r>
            <a:r>
              <a:rPr lang="cs-CZ" sz="1900" dirty="0">
                <a:solidFill>
                  <a:schemeClr val="tx1"/>
                </a:solidFill>
              </a:rPr>
              <a:t>a </a:t>
            </a:r>
            <a:r>
              <a:rPr lang="cs-CZ" sz="1900" dirty="0" err="1" smtClean="0">
                <a:solidFill>
                  <a:schemeClr val="tx1"/>
                </a:solidFill>
              </a:rPr>
              <a:t>Haddock</a:t>
            </a:r>
            <a:r>
              <a:rPr lang="cs-CZ" sz="1900" dirty="0" smtClean="0">
                <a:solidFill>
                  <a:schemeClr val="tx1"/>
                </a:solidFill>
              </a:rPr>
              <a:t>, 2011</a:t>
            </a:r>
            <a:r>
              <a:rPr lang="cs-CZ" sz="1900" dirty="0">
                <a:solidFill>
                  <a:schemeClr val="tx1"/>
                </a:solidFill>
              </a:rPr>
              <a:t>, s. </a:t>
            </a:r>
            <a:r>
              <a:rPr lang="cs-CZ" sz="1900" dirty="0" smtClean="0">
                <a:solidFill>
                  <a:schemeClr val="tx1"/>
                </a:solidFill>
              </a:rPr>
              <a:t>220; Ironmonger, 2008)</a:t>
            </a:r>
            <a:endParaRPr lang="cs-CZ" sz="17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418537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534400" cy="758825"/>
          </a:xfrm>
        </p:spPr>
        <p:txBody>
          <a:bodyPr/>
          <a:lstStyle/>
          <a:p>
            <a:r>
              <a:rPr lang="cs-CZ" sz="2200" b="1" dirty="0" smtClean="0"/>
              <a:t>Tři závěry k otázce</a:t>
            </a:r>
            <a:r>
              <a:rPr lang="cs-CZ" sz="2200" b="1" dirty="0"/>
              <a:t> měření ekonomické hodnoty dobrovolnictví </a:t>
            </a:r>
            <a:r>
              <a:rPr lang="cs-CZ" sz="2200" b="1" dirty="0" smtClean="0"/>
              <a:t>(</a:t>
            </a:r>
            <a:r>
              <a:rPr lang="cs-CZ" sz="2200" b="1" dirty="0" err="1"/>
              <a:t>Salamon</a:t>
            </a:r>
            <a:r>
              <a:rPr lang="cs-CZ" sz="2200" b="1" dirty="0"/>
              <a:t>, </a:t>
            </a:r>
            <a:r>
              <a:rPr lang="cs-CZ" sz="2200" b="1" dirty="0" err="1"/>
              <a:t>Sokolowski</a:t>
            </a:r>
            <a:r>
              <a:rPr lang="cs-CZ" sz="2200" b="1" dirty="0"/>
              <a:t> a </a:t>
            </a:r>
            <a:r>
              <a:rPr lang="cs-CZ" sz="2200" b="1" dirty="0" err="1"/>
              <a:t>Haddock</a:t>
            </a:r>
            <a:r>
              <a:rPr lang="cs-CZ" sz="2200" b="1" dirty="0"/>
              <a:t> (</a:t>
            </a:r>
            <a:r>
              <a:rPr lang="cs-CZ" sz="2200" b="1" dirty="0" smtClean="0"/>
              <a:t>2011)</a:t>
            </a:r>
            <a:r>
              <a:rPr lang="cs-CZ" sz="2200" b="1" dirty="0"/>
              <a:t/>
            </a:r>
            <a:br>
              <a:rPr lang="cs-CZ" sz="2200" b="1" dirty="0"/>
            </a:br>
            <a:endParaRPr lang="cs-CZ" sz="2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cs-CZ" dirty="0" smtClean="0"/>
              <a:t>Je </a:t>
            </a:r>
            <a:r>
              <a:rPr lang="cs-CZ" dirty="0"/>
              <a:t>možné vytvořit </a:t>
            </a:r>
            <a:r>
              <a:rPr lang="cs-CZ" b="1" dirty="0"/>
              <a:t>smysluplné odhady </a:t>
            </a:r>
            <a:r>
              <a:rPr lang="cs-CZ" dirty="0"/>
              <a:t>ekonomické hodnoty dobrovolnictví</a:t>
            </a:r>
          </a:p>
          <a:p>
            <a:pPr lvl="0"/>
            <a:r>
              <a:rPr lang="cs-CZ" dirty="0"/>
              <a:t>Tyto odhady, byť předběžné a střízlivé, ukazují, že tato hodnota je </a:t>
            </a:r>
            <a:r>
              <a:rPr lang="cs-CZ" b="1" dirty="0"/>
              <a:t>obrovská</a:t>
            </a:r>
          </a:p>
          <a:p>
            <a:pPr lvl="0"/>
            <a:r>
              <a:rPr lang="cs-CZ" dirty="0"/>
              <a:t>Omezení stávajících dat přineslo potřebu vytvoření </a:t>
            </a:r>
            <a:r>
              <a:rPr lang="cs-CZ" b="1" dirty="0"/>
              <a:t>rozsáhlejšího a systematického přístupu ke sběru dat</a:t>
            </a:r>
            <a:r>
              <a:rPr lang="cs-CZ" dirty="0"/>
              <a:t>, tak aby byly k dispozici spolehlivá a srovnatelná data o dobrovolnické práci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7272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/>
          </p:cNvSpPr>
          <p:nvPr>
            <p:ph type="title" idx="4294967295"/>
          </p:nvPr>
        </p:nvSpPr>
        <p:spPr>
          <a:xfrm>
            <a:off x="301625" y="116632"/>
            <a:ext cx="8534400" cy="758825"/>
          </a:xfrm>
        </p:spPr>
        <p:txBody>
          <a:bodyPr/>
          <a:lstStyle/>
          <a:p>
            <a:r>
              <a:rPr lang="cs-CZ" sz="2600" b="1" dirty="0" smtClean="0"/>
              <a:t>Celosvětová ekonomická hodnota dobrovolnictví</a:t>
            </a:r>
            <a:endParaRPr lang="cs-CZ" sz="2600" b="1" dirty="0" smtClean="0"/>
          </a:p>
        </p:txBody>
      </p:sp>
      <p:sp>
        <p:nvSpPr>
          <p:cNvPr id="115715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dirty="0"/>
              <a:t>Podle odhadů vykonává dobrovolnickou činnost skoro miliarda lidí ročně a hodnota jejich dobrovolnické práce je </a:t>
            </a:r>
            <a:r>
              <a:rPr lang="cs-CZ" b="1" dirty="0"/>
              <a:t>1 348 miliard </a:t>
            </a:r>
            <a:r>
              <a:rPr lang="cs-CZ" dirty="0"/>
              <a:t>USD (</a:t>
            </a:r>
            <a:r>
              <a:rPr lang="cs-CZ" dirty="0" err="1"/>
              <a:t>Salamon</a:t>
            </a:r>
            <a:r>
              <a:rPr lang="cs-CZ" dirty="0"/>
              <a:t>, </a:t>
            </a:r>
            <a:r>
              <a:rPr lang="cs-CZ" dirty="0" err="1"/>
              <a:t>Sokolowski</a:t>
            </a:r>
            <a:r>
              <a:rPr lang="cs-CZ" dirty="0"/>
              <a:t> a </a:t>
            </a:r>
            <a:r>
              <a:rPr lang="cs-CZ" dirty="0" err="1"/>
              <a:t>Haddock</a:t>
            </a:r>
            <a:r>
              <a:rPr lang="cs-CZ" dirty="0"/>
              <a:t> 2011, s. 236</a:t>
            </a:r>
            <a:r>
              <a:rPr lang="cs-CZ" dirty="0" smtClean="0"/>
              <a:t>).</a:t>
            </a:r>
          </a:p>
          <a:p>
            <a:r>
              <a:rPr lang="cs-CZ" dirty="0" smtClean="0"/>
              <a:t>Zajímavým </a:t>
            </a:r>
            <a:r>
              <a:rPr lang="cs-CZ" dirty="0"/>
              <a:t>závěrem této studie také je, že pokud by všichni dobrovolníci světa obývali jednu zemi, šlo by o </a:t>
            </a:r>
            <a:r>
              <a:rPr lang="cs-CZ" b="1" dirty="0"/>
              <a:t>druhou nejlidnatější </a:t>
            </a:r>
            <a:r>
              <a:rPr lang="cs-CZ" dirty="0"/>
              <a:t>zemi se </a:t>
            </a:r>
            <a:r>
              <a:rPr lang="cs-CZ" b="1" dirty="0"/>
              <a:t>sedmou nejsilnější </a:t>
            </a:r>
            <a:r>
              <a:rPr lang="cs-CZ" dirty="0"/>
              <a:t>ekonomikou. 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231094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8999"/>
            <a:ext cx="8784976" cy="5772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407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Cíle dnešní hodiny: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Podat základní přehled o dobrovolnictví</a:t>
            </a:r>
          </a:p>
          <a:p>
            <a:r>
              <a:rPr lang="cs-CZ" dirty="0" smtClean="0"/>
              <a:t>Identifikovat jeho ekonomický rozměr, včetně možností jeho zachycování</a:t>
            </a:r>
          </a:p>
          <a:p>
            <a:r>
              <a:rPr lang="cs-CZ" dirty="0" smtClean="0"/>
              <a:t>Uvést základní principy ve finančním řízení dobrovolnictví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9803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76672"/>
            <a:ext cx="9091652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809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50" y="620688"/>
            <a:ext cx="9016654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262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8720"/>
            <a:ext cx="8981539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941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21" y="692696"/>
            <a:ext cx="8650351" cy="5861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611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44624"/>
            <a:ext cx="9001000" cy="758825"/>
          </a:xfrm>
        </p:spPr>
        <p:txBody>
          <a:bodyPr/>
          <a:lstStyle/>
          <a:p>
            <a:r>
              <a:rPr lang="cs-CZ" sz="2400" b="1" dirty="0" smtClean="0"/>
              <a:t>Praktické použití ekonomické hodnoty dobrovolnictví</a:t>
            </a:r>
            <a:endParaRPr lang="cs-CZ" sz="2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lvl="0" indent="-514350">
              <a:buFont typeface="+mj-lt"/>
              <a:buAutoNum type="alphaLcParenR"/>
            </a:pPr>
            <a:r>
              <a:rPr lang="cs-CZ" dirty="0" smtClean="0"/>
              <a:t>Vstup </a:t>
            </a:r>
            <a:r>
              <a:rPr lang="cs-CZ" dirty="0"/>
              <a:t>do povinného </a:t>
            </a:r>
            <a:r>
              <a:rPr lang="cs-CZ" b="1" dirty="0"/>
              <a:t>kofinancování</a:t>
            </a:r>
            <a:r>
              <a:rPr lang="cs-CZ" dirty="0"/>
              <a:t> při žádosti o grant či dotaci</a:t>
            </a:r>
          </a:p>
          <a:p>
            <a:pPr marL="514350" lvl="0" indent="-514350">
              <a:buFont typeface="+mj-lt"/>
              <a:buAutoNum type="alphaLcParenR"/>
            </a:pPr>
            <a:r>
              <a:rPr lang="cs-CZ" dirty="0"/>
              <a:t>Použití při analýzách </a:t>
            </a:r>
            <a:r>
              <a:rPr lang="cs-CZ" b="1" dirty="0" smtClean="0"/>
              <a:t>efektivnosti</a:t>
            </a:r>
            <a:r>
              <a:rPr lang="cs-CZ" dirty="0" smtClean="0"/>
              <a:t> </a:t>
            </a:r>
            <a:r>
              <a:rPr lang="cs-CZ" dirty="0"/>
              <a:t>(VIVA) a společenských dopadů (SROI)</a:t>
            </a:r>
          </a:p>
          <a:p>
            <a:pPr marL="514350" lvl="0" indent="-514350">
              <a:buFont typeface="+mj-lt"/>
              <a:buAutoNum type="alphaLcParenR"/>
            </a:pPr>
            <a:r>
              <a:rPr lang="cs-CZ" dirty="0"/>
              <a:t>Ekonomická hodnota dobrovolnictví jako součást </a:t>
            </a:r>
            <a:r>
              <a:rPr lang="cs-CZ" b="1" dirty="0"/>
              <a:t>motivačního programu</a:t>
            </a:r>
          </a:p>
          <a:p>
            <a:pPr marL="514350" lvl="0" indent="-514350">
              <a:buFont typeface="+mj-lt"/>
              <a:buAutoNum type="alphaLcParenR"/>
            </a:pPr>
            <a:r>
              <a:rPr lang="cs-CZ" dirty="0"/>
              <a:t>Zahrnutí hodnoty práce dobrovolnické práce do </a:t>
            </a:r>
            <a:r>
              <a:rPr lang="cs-CZ" b="1" dirty="0"/>
              <a:t>účetnictví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82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 smtClean="0"/>
              <a:t>a) Kofinancování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Vstup ekonomické hodnoty do povinného kofinancování</a:t>
            </a:r>
          </a:p>
          <a:p>
            <a:r>
              <a:rPr lang="cs-CZ" dirty="0" smtClean="0"/>
              <a:t>V ČR upraveno dokumentem „Zásady </a:t>
            </a:r>
            <a:r>
              <a:rPr lang="cs-CZ" dirty="0"/>
              <a:t>vlády pro poskytování dotací ze státního rozpočtu </a:t>
            </a:r>
            <a:r>
              <a:rPr lang="cs-CZ" dirty="0" smtClean="0"/>
              <a:t>ČR NNO ústředními </a:t>
            </a:r>
            <a:r>
              <a:rPr lang="cs-CZ" dirty="0"/>
              <a:t>orgány státní </a:t>
            </a:r>
            <a:r>
              <a:rPr lang="cs-CZ" dirty="0" smtClean="0"/>
              <a:t>správy“</a:t>
            </a:r>
          </a:p>
          <a:p>
            <a:pPr lvl="1"/>
            <a:r>
              <a:rPr lang="cs-CZ" i="1" dirty="0" smtClean="0"/>
              <a:t>„</a:t>
            </a:r>
            <a:r>
              <a:rPr lang="cs-CZ" i="1" dirty="0" smtClean="0">
                <a:solidFill>
                  <a:schemeClr val="tx1"/>
                </a:solidFill>
              </a:rPr>
              <a:t>do </a:t>
            </a:r>
            <a:r>
              <a:rPr lang="cs-CZ" i="1" dirty="0">
                <a:solidFill>
                  <a:schemeClr val="tx1"/>
                </a:solidFill>
              </a:rPr>
              <a:t>spoluﬁnancování projektu může ústřední orgán hodnověrným způsobem zahrnout i práci dobrovolníků podle zákona č. 198/2002 Sb., o dobrovolnické službě a o změně některých zákonů ve znění pozdějších předpisů. Výši této spoluúčasti stanoví příslušný ústřední orgán</a:t>
            </a:r>
            <a:r>
              <a:rPr lang="cs-CZ" i="1" dirty="0" smtClean="0">
                <a:solidFill>
                  <a:schemeClr val="tx1"/>
                </a:solidFill>
              </a:rPr>
              <a:t>.“</a:t>
            </a:r>
            <a:endParaRPr lang="cs-CZ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89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>
                <a:solidFill>
                  <a:srgbClr val="8CADAE">
                    <a:shade val="75000"/>
                  </a:srgbClr>
                </a:solidFill>
              </a:rPr>
              <a:t>K</a:t>
            </a:r>
            <a:r>
              <a:rPr lang="cs-CZ" b="1" dirty="0" smtClean="0">
                <a:solidFill>
                  <a:srgbClr val="8CADAE">
                    <a:shade val="75000"/>
                  </a:srgbClr>
                </a:solidFill>
              </a:rPr>
              <a:t>ofinancování v ČR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Snaha ukotvit tuto možnost zákonem.</a:t>
            </a:r>
          </a:p>
          <a:p>
            <a:r>
              <a:rPr lang="cs-CZ" dirty="0" smtClean="0"/>
              <a:t>Při projednávání novely zákona o </a:t>
            </a:r>
            <a:r>
              <a:rPr lang="cs-CZ" dirty="0" err="1" smtClean="0"/>
              <a:t>dobr</a:t>
            </a:r>
            <a:r>
              <a:rPr lang="cs-CZ" dirty="0" smtClean="0"/>
              <a:t>. službě, potřebné náležitosti nového zákona dobrovolnictví:</a:t>
            </a:r>
          </a:p>
          <a:p>
            <a:pPr lvl="1"/>
            <a:r>
              <a:rPr lang="cs-CZ" dirty="0"/>
              <a:t>Zahrnutí jak obecné úpravy dobrovolnictví, tak akreditované dobrovolnické služby. </a:t>
            </a:r>
            <a:endParaRPr lang="cs-CZ" dirty="0" smtClean="0"/>
          </a:p>
          <a:p>
            <a:pPr lvl="1"/>
            <a:r>
              <a:rPr lang="cs-CZ" dirty="0" smtClean="0"/>
              <a:t>Rozšíření </a:t>
            </a:r>
            <a:r>
              <a:rPr lang="cs-CZ" dirty="0"/>
              <a:t>benefitů ze zákona o dobrovolnické službě na</a:t>
            </a:r>
            <a:r>
              <a:rPr lang="cs-CZ" b="1" dirty="0"/>
              <a:t> celé spektrum dobrovolnictví. </a:t>
            </a:r>
            <a:r>
              <a:rPr lang="cs-CZ" dirty="0"/>
              <a:t>Zejména o daňové výhody a možnost </a:t>
            </a:r>
            <a:r>
              <a:rPr lang="cs-CZ" b="1" dirty="0"/>
              <a:t>spolufinancování projektů ze státního rozpočtu </a:t>
            </a:r>
            <a:r>
              <a:rPr lang="cs-CZ" dirty="0"/>
              <a:t>vyčíslením dobrovolnické práce.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118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625" y="293911"/>
            <a:ext cx="8534400" cy="758825"/>
          </a:xfrm>
        </p:spPr>
        <p:txBody>
          <a:bodyPr/>
          <a:lstStyle/>
          <a:p>
            <a:pPr algn="l"/>
            <a:r>
              <a:rPr lang="cs-CZ" sz="2800" b="1" dirty="0" smtClean="0">
                <a:solidFill>
                  <a:srgbClr val="8CADAE">
                    <a:shade val="75000"/>
                  </a:srgbClr>
                </a:solidFill>
              </a:rPr>
              <a:t>Kofinancování v </a:t>
            </a:r>
            <a:r>
              <a:rPr lang="cs-CZ" sz="2800" b="1" dirty="0">
                <a:solidFill>
                  <a:srgbClr val="8CADAE">
                    <a:shade val="75000"/>
                  </a:srgbClr>
                </a:solidFill>
              </a:rPr>
              <a:t>EU – výzva </a:t>
            </a:r>
            <a:r>
              <a:rPr lang="cs-CZ" sz="2800" b="1" dirty="0" smtClean="0">
                <a:solidFill>
                  <a:srgbClr val="8CADAE">
                    <a:shade val="75000"/>
                  </a:srgbClr>
                </a:solidFill>
              </a:rPr>
              <a:t>Evropského </a:t>
            </a:r>
            <a:r>
              <a:rPr lang="cs-CZ" sz="2800" b="1" dirty="0" err="1" smtClean="0">
                <a:solidFill>
                  <a:srgbClr val="8CADAE">
                    <a:shade val="75000"/>
                  </a:srgbClr>
                </a:solidFill>
              </a:rPr>
              <a:t>hosp</a:t>
            </a:r>
            <a:r>
              <a:rPr lang="cs-CZ" sz="2800" b="1" dirty="0" smtClean="0">
                <a:solidFill>
                  <a:srgbClr val="8CADAE">
                    <a:shade val="75000"/>
                  </a:srgbClr>
                </a:solidFill>
              </a:rPr>
              <a:t>. a soc. výboru k </a:t>
            </a:r>
            <a:r>
              <a:rPr lang="cs-CZ" sz="2800" b="1" dirty="0" err="1" smtClean="0">
                <a:solidFill>
                  <a:srgbClr val="8CADAE">
                    <a:shade val="75000"/>
                  </a:srgbClr>
                </a:solidFill>
              </a:rPr>
              <a:t>Evr</a:t>
            </a:r>
            <a:r>
              <a:rPr lang="cs-CZ" sz="2800" b="1" dirty="0" smtClean="0">
                <a:solidFill>
                  <a:srgbClr val="8CADAE">
                    <a:shade val="75000"/>
                  </a:srgbClr>
                </a:solidFill>
              </a:rPr>
              <a:t>. komisi (12/2013) 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cs-CZ" sz="1800" dirty="0"/>
              <a:t>Vytvoření podmínek pro zahájení </a:t>
            </a:r>
            <a:r>
              <a:rPr lang="cs-CZ" sz="1800" b="1" dirty="0"/>
              <a:t>metodologické práce a pilotních studií </a:t>
            </a:r>
            <a:r>
              <a:rPr lang="cs-CZ" sz="1800" dirty="0"/>
              <a:t>za účelem určení zásad zkoumání dobrovolnické práce na základě </a:t>
            </a:r>
            <a:r>
              <a:rPr lang="cs-CZ" sz="1800" b="1" dirty="0"/>
              <a:t>doporučení Manuálu ILO pro měření dobrovolnické práce</a:t>
            </a:r>
          </a:p>
          <a:p>
            <a:pPr lvl="0"/>
            <a:r>
              <a:rPr lang="cs-CZ" sz="1800" b="1" dirty="0"/>
              <a:t>Vypracování jednotné metodiky zkoumání dobrovolnické práce </a:t>
            </a:r>
            <a:r>
              <a:rPr lang="cs-CZ" sz="1800" dirty="0"/>
              <a:t>v průběhu několika let a zakotvit ji v příslušném nařízení Komise jakožto systematické zkoumání prováděné členskými státy</a:t>
            </a:r>
          </a:p>
          <a:p>
            <a:pPr lvl="0"/>
            <a:r>
              <a:rPr lang="cs-CZ" sz="1800" b="1" dirty="0"/>
              <a:t>Podnítit statistické úřady členských zemí do zapojení do výzkumu dobrovolné činnosti</a:t>
            </a:r>
            <a:r>
              <a:rPr lang="cs-CZ" sz="1800" dirty="0"/>
              <a:t> ještě před platností tohoto nařízení</a:t>
            </a:r>
          </a:p>
          <a:p>
            <a:pPr lvl="0"/>
            <a:r>
              <a:rPr lang="cs-CZ" sz="1800" b="1" dirty="0"/>
              <a:t>Shromažďování a zpřístupňování ucelených informací </a:t>
            </a:r>
            <a:r>
              <a:rPr lang="cs-CZ" sz="1800" dirty="0"/>
              <a:t>získaných pří výzkumu dobrovolnické práce</a:t>
            </a:r>
          </a:p>
          <a:p>
            <a:pPr lvl="0"/>
            <a:r>
              <a:rPr lang="cs-CZ" sz="1800" dirty="0"/>
              <a:t>Zavést závazná právní opatření na úrovni EU a na úrovni členských států, díky nimž bude neziskový sektor moci </a:t>
            </a:r>
            <a:r>
              <a:rPr lang="cs-CZ" sz="1800" b="1" u="sng" dirty="0"/>
              <a:t>spolufinancovat veřejné granty ekonomickou hodnotou dobrovolné činnosti odhadnutou na základě spolehlivých statistických údajů</a:t>
            </a:r>
            <a:r>
              <a:rPr lang="cs-CZ" sz="1800" dirty="0"/>
              <a:t>, jež budou získány pomocí statistických nástrojů vypracovaných v souladu s tímto stanoviskem. </a:t>
            </a:r>
          </a:p>
          <a:p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46484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412409" y="529042"/>
            <a:ext cx="1944215" cy="1119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5773722" y="3946137"/>
            <a:ext cx="19071770" cy="1098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63" y="0"/>
            <a:ext cx="7804140" cy="6723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14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625" y="365919"/>
            <a:ext cx="8534400" cy="758825"/>
          </a:xfrm>
        </p:spPr>
        <p:txBody>
          <a:bodyPr/>
          <a:lstStyle/>
          <a:p>
            <a:pPr algn="l"/>
            <a:r>
              <a:rPr lang="cs-CZ" sz="3000" b="1" dirty="0" smtClean="0"/>
              <a:t>Kofinancování v ČR, praktický příklad – Fond pro NNO</a:t>
            </a:r>
            <a:endParaRPr lang="cs-CZ" sz="3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Je vyhlašován konsorciem Nadace </a:t>
            </a:r>
            <a:r>
              <a:rPr lang="cs-CZ" dirty="0"/>
              <a:t>rozvoje občanské společnosti (NROS) a Nadace Partnerství. </a:t>
            </a:r>
            <a:endParaRPr lang="cs-CZ" dirty="0" smtClean="0"/>
          </a:p>
          <a:p>
            <a:r>
              <a:rPr lang="cs-CZ" dirty="0" smtClean="0"/>
              <a:t>Podmínkou je povinné </a:t>
            </a:r>
            <a:r>
              <a:rPr lang="cs-CZ" b="1" dirty="0"/>
              <a:t>kofinancování ze strany NNO </a:t>
            </a:r>
            <a:r>
              <a:rPr lang="cs-CZ" dirty="0"/>
              <a:t>ve výši 10 </a:t>
            </a:r>
            <a:r>
              <a:rPr lang="cs-CZ" dirty="0"/>
              <a:t>% </a:t>
            </a:r>
            <a:r>
              <a:rPr lang="cs-CZ" dirty="0" smtClean="0"/>
              <a:t>až </a:t>
            </a:r>
            <a:r>
              <a:rPr lang="cs-CZ" dirty="0"/>
              <a:t>49 </a:t>
            </a:r>
            <a:r>
              <a:rPr lang="cs-CZ" dirty="0" smtClean="0"/>
              <a:t>% celkových nákladů</a:t>
            </a:r>
          </a:p>
          <a:p>
            <a:r>
              <a:rPr lang="cs-CZ" dirty="0" smtClean="0"/>
              <a:t>Až </a:t>
            </a:r>
            <a:r>
              <a:rPr lang="cs-CZ" dirty="0"/>
              <a:t>polovina z této částky může být hodnota dobrovolnické práce podle </a:t>
            </a:r>
            <a:r>
              <a:rPr lang="cs-CZ" b="1" dirty="0"/>
              <a:t>zákona o dobrovolnické službě. </a:t>
            </a:r>
            <a:endParaRPr lang="cs-CZ" b="1" dirty="0" smtClean="0"/>
          </a:p>
          <a:p>
            <a:r>
              <a:rPr lang="cs-CZ" dirty="0" smtClean="0"/>
              <a:t>Celkem </a:t>
            </a:r>
            <a:r>
              <a:rPr lang="cs-CZ" dirty="0"/>
              <a:t>tedy až 24,5 % z celkových nákladů projektu může představovat ekonomická hodnota dobrovolnické práce.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117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Dobrovolnictví a neziskový sektor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Strukturálně-operacionální definice neziskového sektoru (</a:t>
            </a:r>
            <a:r>
              <a:rPr lang="cs-CZ" dirty="0" err="1"/>
              <a:t>Salamon</a:t>
            </a:r>
            <a:r>
              <a:rPr lang="cs-CZ" dirty="0"/>
              <a:t>, Anheier), neziskový sektor tvoří instituce, které jsou:</a:t>
            </a:r>
          </a:p>
          <a:p>
            <a:pPr lvl="1"/>
            <a:r>
              <a:rPr lang="cs-CZ" sz="2700" dirty="0">
                <a:solidFill>
                  <a:schemeClr val="tx1"/>
                </a:solidFill>
              </a:rPr>
              <a:t>Organizované</a:t>
            </a:r>
          </a:p>
          <a:p>
            <a:pPr lvl="1"/>
            <a:r>
              <a:rPr lang="cs-CZ" sz="2700" dirty="0">
                <a:solidFill>
                  <a:schemeClr val="tx1"/>
                </a:solidFill>
              </a:rPr>
              <a:t>Soukromé</a:t>
            </a:r>
          </a:p>
          <a:p>
            <a:pPr lvl="1"/>
            <a:r>
              <a:rPr lang="cs-CZ" sz="2700" dirty="0">
                <a:solidFill>
                  <a:schemeClr val="tx1"/>
                </a:solidFill>
              </a:rPr>
              <a:t>Neziskové</a:t>
            </a:r>
          </a:p>
          <a:p>
            <a:pPr lvl="1"/>
            <a:r>
              <a:rPr lang="cs-CZ" sz="2700" dirty="0">
                <a:solidFill>
                  <a:schemeClr val="tx1"/>
                </a:solidFill>
              </a:rPr>
              <a:t>Samosprávné</a:t>
            </a:r>
          </a:p>
          <a:p>
            <a:pPr lvl="1"/>
            <a:r>
              <a:rPr lang="cs-CZ" sz="2700" dirty="0" smtClean="0">
                <a:solidFill>
                  <a:schemeClr val="tx1"/>
                </a:solidFill>
              </a:rPr>
              <a:t>Dobrovolné</a:t>
            </a:r>
          </a:p>
        </p:txBody>
      </p:sp>
    </p:spTree>
    <p:extLst>
      <p:ext uri="{BB962C8B-B14F-4D97-AF65-F5344CB8AC3E}">
        <p14:creationId xmlns:p14="http://schemas.microsoft.com/office/powerpoint/2010/main" val="231219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Fond pro NNO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M</a:t>
            </a:r>
            <a:r>
              <a:rPr lang="cs-CZ" dirty="0" smtClean="0"/>
              <a:t>inimální </a:t>
            </a:r>
            <a:r>
              <a:rPr lang="cs-CZ" dirty="0"/>
              <a:t>výše grantu je 300 000 Kč, maximálně 1 000 000 až 2 000 000, v závislosti na délce (12 až 24 měsíců). </a:t>
            </a:r>
            <a:endParaRPr lang="cs-CZ" dirty="0" smtClean="0"/>
          </a:p>
          <a:p>
            <a:r>
              <a:rPr lang="cs-CZ" dirty="0" smtClean="0"/>
              <a:t>Pro </a:t>
            </a:r>
            <a:r>
              <a:rPr lang="cs-CZ" dirty="0"/>
              <a:t>ocenění dobrovolnické práce dokumentace této grantové výzvy uvádí 24 mezd specialisty, přičemž tento soubor má souhrnně tyto charakteristiky (v Kč)</a:t>
            </a:r>
          </a:p>
          <a:p>
            <a:pPr lvl="0"/>
            <a:r>
              <a:rPr lang="cs-CZ" dirty="0"/>
              <a:t>Minimum: 83</a:t>
            </a:r>
          </a:p>
          <a:p>
            <a:pPr lvl="0"/>
            <a:r>
              <a:rPr lang="cs-CZ" dirty="0"/>
              <a:t>Maximum: 283</a:t>
            </a:r>
          </a:p>
          <a:p>
            <a:pPr lvl="0"/>
            <a:r>
              <a:rPr lang="cs-CZ" dirty="0"/>
              <a:t>Aritmetický průměr: 141.125</a:t>
            </a:r>
          </a:p>
          <a:p>
            <a:pPr lvl="0"/>
            <a:r>
              <a:rPr lang="cs-CZ" dirty="0"/>
              <a:t>Medián: 141.5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8796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-243408"/>
            <a:ext cx="8352928" cy="936104"/>
          </a:xfrm>
        </p:spPr>
        <p:txBody>
          <a:bodyPr>
            <a:noAutofit/>
          </a:bodyPr>
          <a:lstStyle/>
          <a:p>
            <a:r>
              <a:rPr lang="cs-CZ" sz="1400" b="1" dirty="0"/>
              <a:t>Tabulka oceňování dobrovolnické práce </a:t>
            </a:r>
            <a:r>
              <a:rPr lang="cs-CZ" sz="1400" b="1" dirty="0" smtClean="0"/>
              <a:t>Fondu pro NNO, financovaného </a:t>
            </a:r>
            <a:r>
              <a:rPr lang="cs-CZ" sz="1400" b="1" dirty="0"/>
              <a:t>z EHP fondů </a:t>
            </a:r>
            <a:r>
              <a:rPr lang="cs-CZ" sz="1400" b="1" dirty="0" smtClean="0"/>
              <a:t>2009 - 2014</a:t>
            </a:r>
            <a:endParaRPr lang="cs-CZ" sz="1400" b="1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99848" y="692696"/>
            <a:ext cx="11756258" cy="6768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Zástupný symbol pro obsah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8369178"/>
              </p:ext>
            </p:extLst>
          </p:nvPr>
        </p:nvGraphicFramePr>
        <p:xfrm>
          <a:off x="899592" y="830665"/>
          <a:ext cx="7200800" cy="5910703"/>
        </p:xfrm>
        <a:graphic>
          <a:graphicData uri="http://schemas.openxmlformats.org/drawingml/2006/table">
            <a:tbl>
              <a:tblPr/>
              <a:tblGrid>
                <a:gridCol w="5124892"/>
                <a:gridCol w="2075908"/>
              </a:tblGrid>
              <a:tr h="25265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Typové činnosti</a:t>
                      </a:r>
                    </a:p>
                  </a:txBody>
                  <a:tcPr marL="7556" marR="7556" marT="75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Hodinová sazba</a:t>
                      </a:r>
                    </a:p>
                  </a:txBody>
                  <a:tcPr marL="7556" marR="7556" marT="75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  <a:tr h="251406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Dobrovolníci pečující o děti, pomocníci s předškolní výchovou</a:t>
                      </a:r>
                    </a:p>
                  </a:txBody>
                  <a:tcPr marL="7556" marR="7556" marT="75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160</a:t>
                      </a:r>
                    </a:p>
                  </a:txBody>
                  <a:tcPr marL="7556" marR="7556" marT="75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Dobrovolník pro oblast např. PR manažer, fundraiser, personalista, apod.</a:t>
                      </a:r>
                    </a:p>
                  </a:txBody>
                  <a:tcPr marL="7556" marR="7556" marT="75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161</a:t>
                      </a:r>
                    </a:p>
                  </a:txBody>
                  <a:tcPr marL="7556" marR="7556" marT="75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62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Dobrovolník pro volnočasové aktivity a neformální vzdělávání (např. vedoucí tábora)</a:t>
                      </a:r>
                    </a:p>
                  </a:txBody>
                  <a:tcPr marL="7556" marR="7556" marT="75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160</a:t>
                      </a:r>
                    </a:p>
                  </a:txBody>
                  <a:tcPr marL="7556" marR="7556" marT="75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68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Grafické práce</a:t>
                      </a:r>
                    </a:p>
                  </a:txBody>
                  <a:tcPr marL="7556" marR="7556" marT="75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138</a:t>
                      </a:r>
                    </a:p>
                  </a:txBody>
                  <a:tcPr marL="7556" marR="7556" marT="75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68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Koordinování dobrovolníků</a:t>
                      </a:r>
                    </a:p>
                  </a:txBody>
                  <a:tcPr marL="7556" marR="7556" marT="75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158</a:t>
                      </a:r>
                    </a:p>
                  </a:txBody>
                  <a:tcPr marL="7556" marR="7556" marT="75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68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Lékařská výpomoc</a:t>
                      </a:r>
                    </a:p>
                  </a:txBody>
                  <a:tcPr marL="7556" marR="7556" marT="75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283</a:t>
                      </a:r>
                    </a:p>
                  </a:txBody>
                  <a:tcPr marL="7556" marR="7556" marT="75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68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Manažerské a koordinátorské práce na projektu</a:t>
                      </a:r>
                    </a:p>
                  </a:txBody>
                  <a:tcPr marL="7556" marR="7556" marT="75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158</a:t>
                      </a:r>
                    </a:p>
                  </a:txBody>
                  <a:tcPr marL="7556" marR="7556" marT="75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68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Pomoc při prodeji</a:t>
                      </a:r>
                    </a:p>
                  </a:txBody>
                  <a:tcPr marL="7556" marR="7556" marT="75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104</a:t>
                      </a:r>
                    </a:p>
                  </a:txBody>
                  <a:tcPr marL="7556" marR="7556" marT="75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68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Pomoc s osobní asistencí (sociální pracovník)</a:t>
                      </a:r>
                    </a:p>
                  </a:txBody>
                  <a:tcPr marL="7556" marR="7556" marT="75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126</a:t>
                      </a:r>
                    </a:p>
                  </a:txBody>
                  <a:tcPr marL="7556" marR="7556" marT="75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682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Pomoc s překlady/tlumočením</a:t>
                      </a:r>
                    </a:p>
                  </a:txBody>
                  <a:tcPr marL="7556" marR="7556" marT="75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121</a:t>
                      </a:r>
                    </a:p>
                  </a:txBody>
                  <a:tcPr marL="7556" marR="7556" marT="75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68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Právní služby</a:t>
                      </a:r>
                    </a:p>
                  </a:txBody>
                  <a:tcPr marL="7556" marR="7556" marT="75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139</a:t>
                      </a:r>
                    </a:p>
                  </a:txBody>
                  <a:tcPr marL="7556" marR="7556" marT="75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68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Psycholog</a:t>
                      </a:r>
                    </a:p>
                  </a:txBody>
                  <a:tcPr marL="7556" marR="7556" marT="75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167</a:t>
                      </a:r>
                    </a:p>
                  </a:txBody>
                  <a:tcPr marL="7556" marR="7556" marT="75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68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Rehabilitační pracovník, fyzioterapeut</a:t>
                      </a:r>
                    </a:p>
                  </a:txBody>
                  <a:tcPr marL="7556" marR="7556" marT="75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130</a:t>
                      </a:r>
                    </a:p>
                  </a:txBody>
                  <a:tcPr marL="7556" marR="7556" marT="75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526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Specializovaná/ metodická činnost pro environmentální nebo sociální oblast</a:t>
                      </a:r>
                    </a:p>
                  </a:txBody>
                  <a:tcPr marL="7556" marR="7556" marT="75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157</a:t>
                      </a:r>
                    </a:p>
                  </a:txBody>
                  <a:tcPr marL="7556" marR="7556" marT="75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08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Terénní pracovník (pro environmentální oblast), průvodce</a:t>
                      </a:r>
                    </a:p>
                  </a:txBody>
                  <a:tcPr marL="7556" marR="7556" marT="75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101</a:t>
                      </a:r>
                    </a:p>
                  </a:txBody>
                  <a:tcPr marL="7556" marR="7556" marT="75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68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Učitelé pro práci s cílovými skupinami </a:t>
                      </a:r>
                    </a:p>
                  </a:txBody>
                  <a:tcPr marL="7556" marR="7556" marT="75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160</a:t>
                      </a:r>
                    </a:p>
                  </a:txBody>
                  <a:tcPr marL="7556" marR="7556" marT="75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68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Všeobecná zdravotní sestra</a:t>
                      </a:r>
                    </a:p>
                  </a:txBody>
                  <a:tcPr marL="7556" marR="7556" marT="75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179</a:t>
                      </a:r>
                    </a:p>
                  </a:txBody>
                  <a:tcPr marL="7556" marR="7556" marT="75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68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Výpomoc s provozní administrativou</a:t>
                      </a:r>
                    </a:p>
                  </a:txBody>
                  <a:tcPr marL="7556" marR="7556" marT="75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121</a:t>
                      </a:r>
                    </a:p>
                  </a:txBody>
                  <a:tcPr marL="7556" marR="7556" marT="75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835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Výpomoc s distribucí letáků/informačními kampaněmi </a:t>
                      </a:r>
                    </a:p>
                  </a:txBody>
                  <a:tcPr marL="7556" marR="7556" marT="75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94</a:t>
                      </a:r>
                    </a:p>
                  </a:txBody>
                  <a:tcPr marL="7556" marR="7556" marT="75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682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Výpomoc s úklidem/pomocnými pracemi</a:t>
                      </a:r>
                    </a:p>
                  </a:txBody>
                  <a:tcPr marL="7556" marR="7556" marT="75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83</a:t>
                      </a:r>
                    </a:p>
                  </a:txBody>
                  <a:tcPr marL="7556" marR="7556" marT="75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682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Výpomoc v kuchyni</a:t>
                      </a:r>
                    </a:p>
                  </a:txBody>
                  <a:tcPr marL="7556" marR="7556" marT="75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86</a:t>
                      </a:r>
                    </a:p>
                  </a:txBody>
                  <a:tcPr marL="7556" marR="7556" marT="75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68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Výpomoc s finanční administrativou</a:t>
                      </a:r>
                    </a:p>
                  </a:txBody>
                  <a:tcPr marL="7556" marR="7556" marT="75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144</a:t>
                      </a:r>
                    </a:p>
                  </a:txBody>
                  <a:tcPr marL="7556" marR="7556" marT="75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68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Webmaster, ostatní činnosti v ICT</a:t>
                      </a:r>
                    </a:p>
                  </a:txBody>
                  <a:tcPr marL="7556" marR="7556" marT="75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154</a:t>
                      </a:r>
                    </a:p>
                  </a:txBody>
                  <a:tcPr marL="7556" marR="7556" marT="75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68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Zdravotní asistent/</a:t>
                      </a:r>
                      <a:r>
                        <a:rPr lang="cs-CZ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ka</a:t>
                      </a:r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(ošetřovatel/</a:t>
                      </a:r>
                      <a:r>
                        <a:rPr lang="cs-CZ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ka</a:t>
                      </a:r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)</a:t>
                      </a:r>
                    </a:p>
                  </a:txBody>
                  <a:tcPr marL="7556" marR="7556" marT="75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103</a:t>
                      </a:r>
                    </a:p>
                  </a:txBody>
                  <a:tcPr marL="7556" marR="7556" marT="75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538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 smtClean="0"/>
              <a:t>b) Analýzy efektivnosti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VIVA, SROI</a:t>
            </a:r>
            <a:endParaRPr lang="cs-CZ" dirty="0"/>
          </a:p>
        </p:txBody>
      </p:sp>
      <p:pic>
        <p:nvPicPr>
          <p:cNvPr id="4" name="Obráze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98" y="2275946"/>
            <a:ext cx="8277150" cy="31561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15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1" dirty="0" smtClean="0"/>
              <a:t>VIVA (</a:t>
            </a:r>
            <a:r>
              <a:rPr lang="cs-CZ" sz="2800" b="1" dirty="0" err="1" smtClean="0"/>
              <a:t>Volunteer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investment</a:t>
            </a:r>
            <a:r>
              <a:rPr lang="cs-CZ" sz="2800" b="1" dirty="0" smtClean="0"/>
              <a:t> and </a:t>
            </a:r>
            <a:r>
              <a:rPr lang="cs-CZ" sz="2800" b="1" dirty="0" err="1" smtClean="0"/>
              <a:t>value</a:t>
            </a:r>
            <a:r>
              <a:rPr lang="cs-CZ" sz="2800" b="1" dirty="0" smtClean="0"/>
              <a:t> audit)</a:t>
            </a:r>
            <a:endParaRPr lang="cs-CZ" sz="2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Hodnocení </a:t>
            </a:r>
            <a:r>
              <a:rPr lang="cs-CZ" b="1" dirty="0"/>
              <a:t>ekonomické efektivnosti dobrovolnických programů </a:t>
            </a:r>
            <a:r>
              <a:rPr lang="cs-CZ" dirty="0"/>
              <a:t>a následně také k jejímu řízení, dle vývoje v čase nebo srovnání mezi zařízeními (Gaskin, 2011). </a:t>
            </a:r>
            <a:endParaRPr lang="cs-CZ" dirty="0" smtClean="0"/>
          </a:p>
          <a:p>
            <a:r>
              <a:rPr lang="cs-CZ" dirty="0" smtClean="0"/>
              <a:t>Porovnává </a:t>
            </a:r>
            <a:r>
              <a:rPr lang="cs-CZ" b="1" dirty="0"/>
              <a:t>zdroje použité k zajištění dobrovolnictví </a:t>
            </a:r>
            <a:r>
              <a:rPr lang="cs-CZ" dirty="0"/>
              <a:t>(náklady na řídící pracovníky, výcvik, pojištění a řízení) s </a:t>
            </a:r>
            <a:r>
              <a:rPr lang="cs-CZ" b="1" dirty="0"/>
              <a:t>hodnotou práce dobrovolníků</a:t>
            </a:r>
            <a:r>
              <a:rPr lang="cs-CZ" dirty="0"/>
              <a:t> (</a:t>
            </a:r>
            <a:r>
              <a:rPr lang="cs-CZ" dirty="0" err="1"/>
              <a:t>Williams</a:t>
            </a:r>
            <a:r>
              <a:rPr lang="cs-CZ" dirty="0"/>
              <a:t>, 2005). </a:t>
            </a:r>
            <a:endParaRPr lang="cs-CZ" dirty="0" smtClean="0"/>
          </a:p>
          <a:p>
            <a:r>
              <a:rPr lang="cs-CZ" dirty="0" smtClean="0"/>
              <a:t>Využívá </a:t>
            </a:r>
            <a:r>
              <a:rPr lang="cs-CZ" dirty="0"/>
              <a:t>přitom zjištěnou </a:t>
            </a:r>
            <a:r>
              <a:rPr lang="cs-CZ" b="1" dirty="0"/>
              <a:t>ekonomickou hodnotu dobrovolnictví</a:t>
            </a:r>
            <a:r>
              <a:rPr lang="cs-CZ" dirty="0"/>
              <a:t>, které porovnává se sumou </a:t>
            </a:r>
            <a:r>
              <a:rPr lang="cs-CZ" dirty="0" smtClean="0"/>
              <a:t>zdrojů na </a:t>
            </a:r>
            <a:r>
              <a:rPr lang="cs-CZ" dirty="0"/>
              <a:t>podporu daného dobrovolnictví.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2816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VIVA - výpočet</a:t>
            </a:r>
            <a:endParaRPr lang="cs-CZ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Zástupný symbol pro obsah 5"/>
              <p:cNvGraphicFramePr>
                <a:graphicFrameLocks noGrp="1"/>
              </p:cNvGraphicFramePr>
              <p:nvPr>
                <p:ph sz="quarter" idx="1"/>
                <p:extLst>
                  <p:ext uri="{D42A27DB-BD31-4B8C-83A1-F6EECF244321}">
                    <p14:modId xmlns:p14="http://schemas.microsoft.com/office/powerpoint/2010/main" val="3569999307"/>
                  </p:ext>
                </p:extLst>
              </p:nvPr>
            </p:nvGraphicFramePr>
            <p:xfrm>
              <a:off x="1679406" y="1916832"/>
              <a:ext cx="5916930" cy="1251903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836930"/>
                    <a:gridCol w="4185920"/>
                    <a:gridCol w="894080"/>
                  </a:tblGrid>
                  <a:tr h="1224136">
                    <a:tc>
                      <a:txBody>
                        <a:bodyPr/>
                        <a:lstStyle/>
                        <a:p>
                          <a:pPr indent="269875" algn="just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cs-CZ" sz="1100" dirty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 </a:t>
                          </a: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269875">
                            <a:lnSpc>
                              <a:spcPct val="150000"/>
                            </a:lnSpc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3000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𝑉𝐼𝑉𝐴</m:t>
                                </m:r>
                                <m:r>
                                  <a:rPr lang="cs-CZ" sz="3000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 </m:t>
                                </m:r>
                                <m:r>
                                  <a:rPr lang="cs-CZ" sz="3000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𝑢𝑘𝑎𝑧𝑎𝑡𝑒𝑙</m:t>
                                </m:r>
                                <m:r>
                                  <a:rPr lang="cs-CZ" sz="3000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cs-CZ" sz="30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30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𝑣</m:t>
                                    </m:r>
                                  </m:num>
                                  <m:den>
                                    <m:r>
                                      <a:rPr lang="cs-CZ" sz="30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𝑖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cs-CZ" sz="3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269875" algn="just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  <a:tabLst>
                              <a:tab pos="499745" algn="l"/>
                            </a:tabLst>
                          </a:pPr>
                          <a:endParaRPr lang="cs-CZ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6" name="Zástupný symbol pro obsah 5"/>
              <p:cNvGraphicFramePr>
                <a:graphicFrameLocks noGrp="1"/>
              </p:cNvGraphicFramePr>
              <p:nvPr>
                <p:ph sz="quarter" idx="1"/>
                <p:extLst>
                  <p:ext uri="{D42A27DB-BD31-4B8C-83A1-F6EECF244321}">
                    <p14:modId xmlns:p14="http://schemas.microsoft.com/office/powerpoint/2010/main" val="3569999307"/>
                  </p:ext>
                </p:extLst>
              </p:nvPr>
            </p:nvGraphicFramePr>
            <p:xfrm>
              <a:off x="1679406" y="1916832"/>
              <a:ext cx="5916930" cy="1251903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836930"/>
                    <a:gridCol w="4185920"/>
                    <a:gridCol w="894080"/>
                  </a:tblGrid>
                  <a:tr h="1251903">
                    <a:tc>
                      <a:txBody>
                        <a:bodyPr/>
                        <a:lstStyle/>
                        <a:p>
                          <a:pPr indent="269875" algn="just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cs-CZ" sz="1100" dirty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 </a:t>
                          </a: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 rotWithShape="1">
                          <a:blip r:embed="rId2"/>
                          <a:stretch>
                            <a:fillRect l="-19942" r="-215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indent="269875" algn="just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  <a:tabLst>
                              <a:tab pos="499745" algn="l"/>
                            </a:tabLst>
                          </a:pPr>
                          <a:endParaRPr lang="cs-CZ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899592" y="3717032"/>
            <a:ext cx="7322389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69875"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3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kumimoji="0" lang="cs-CZ" altLang="cs-CZ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ekonomická hodnota času dobrovolníků</a:t>
            </a:r>
            <a:endParaRPr kumimoji="0" lang="cs-CZ" altLang="cs-CZ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3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cs-CZ" altLang="cs-CZ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zdroje k podpoře dobrovolníků</a:t>
            </a:r>
            <a:endParaRPr kumimoji="0" lang="cs-CZ" altLang="cs-CZ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5544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625" y="293911"/>
            <a:ext cx="8534400" cy="758825"/>
          </a:xfrm>
        </p:spPr>
        <p:txBody>
          <a:bodyPr/>
          <a:lstStyle/>
          <a:p>
            <a:r>
              <a:rPr lang="cs-CZ" sz="2600" b="1" dirty="0" smtClean="0">
                <a:hlinkClick r:id="rId2"/>
              </a:rPr>
              <a:t>SROI </a:t>
            </a:r>
            <a:r>
              <a:rPr lang="it-IT" sz="2600" b="1" dirty="0" smtClean="0">
                <a:hlinkClick r:id="rId2"/>
              </a:rPr>
              <a:t>Analýza</a:t>
            </a:r>
            <a:r>
              <a:rPr lang="cs-CZ" sz="2600" b="1" dirty="0" smtClean="0">
                <a:hlinkClick r:id="rId2"/>
              </a:rPr>
              <a:t> </a:t>
            </a:r>
            <a:r>
              <a:rPr lang="it-IT" sz="2600" b="1" dirty="0" smtClean="0">
                <a:hlinkClick r:id="rId2"/>
              </a:rPr>
              <a:t>společenské</a:t>
            </a:r>
            <a:r>
              <a:rPr lang="cs-CZ" sz="2600" b="1" dirty="0" smtClean="0">
                <a:hlinkClick r:id="rId2"/>
              </a:rPr>
              <a:t> </a:t>
            </a:r>
            <a:r>
              <a:rPr lang="it-IT" sz="2600" b="1" dirty="0" smtClean="0">
                <a:hlinkClick r:id="rId2"/>
              </a:rPr>
              <a:t>návratnosti</a:t>
            </a:r>
            <a:r>
              <a:rPr lang="cs-CZ" sz="2600" b="1" dirty="0" smtClean="0">
                <a:hlinkClick r:id="rId2"/>
              </a:rPr>
              <a:t> </a:t>
            </a:r>
            <a:r>
              <a:rPr lang="it-IT" sz="2600" b="1" dirty="0" smtClean="0">
                <a:hlinkClick r:id="rId2"/>
              </a:rPr>
              <a:t>investice</a:t>
            </a:r>
            <a:endParaRPr lang="cs-CZ" sz="2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sz="2000" dirty="0" smtClean="0"/>
              <a:t>Vyvinula se z </a:t>
            </a:r>
            <a:r>
              <a:rPr lang="cs-CZ" sz="2000" b="1" dirty="0" smtClean="0"/>
              <a:t>CBA</a:t>
            </a:r>
          </a:p>
          <a:p>
            <a:r>
              <a:rPr lang="cs-CZ" sz="2000" dirty="0" smtClean="0"/>
              <a:t>hledá </a:t>
            </a:r>
            <a:r>
              <a:rPr lang="cs-CZ" sz="2000" dirty="0"/>
              <a:t>i pro </a:t>
            </a:r>
            <a:r>
              <a:rPr lang="cs-CZ" sz="2000" dirty="0" smtClean="0"/>
              <a:t>nefinanční dopady </a:t>
            </a:r>
            <a:r>
              <a:rPr lang="cs-CZ" sz="2000" b="1" dirty="0"/>
              <a:t>hodnotu </a:t>
            </a:r>
            <a:r>
              <a:rPr lang="cs-CZ" sz="2000" b="1" dirty="0" smtClean="0"/>
              <a:t>vyjádřenou </a:t>
            </a:r>
            <a:r>
              <a:rPr lang="cs-CZ" sz="2000" b="1" dirty="0"/>
              <a:t>v </a:t>
            </a:r>
            <a:r>
              <a:rPr lang="cs-CZ" sz="2000" b="1" dirty="0" smtClean="0"/>
              <a:t>peněžních jednotkách, </a:t>
            </a:r>
            <a:r>
              <a:rPr lang="cs-CZ" sz="2000" dirty="0"/>
              <a:t>aby bylo možné </a:t>
            </a:r>
            <a:r>
              <a:rPr lang="cs-CZ" sz="2000" dirty="0" smtClean="0"/>
              <a:t>porovnat dopady </a:t>
            </a:r>
            <a:r>
              <a:rPr lang="cs-CZ" sz="2000" dirty="0"/>
              <a:t>různých projektů a </a:t>
            </a:r>
            <a:r>
              <a:rPr lang="cs-CZ" sz="2000" dirty="0" smtClean="0"/>
              <a:t>vyhodnotit </a:t>
            </a:r>
            <a:r>
              <a:rPr lang="cs-CZ" sz="2000" b="1" dirty="0"/>
              <a:t>efektivnost </a:t>
            </a:r>
            <a:r>
              <a:rPr lang="cs-CZ" sz="2000" b="1" dirty="0" smtClean="0"/>
              <a:t>investice </a:t>
            </a:r>
            <a:r>
              <a:rPr lang="cs-CZ" sz="2000" b="1" dirty="0"/>
              <a:t>z pohledu všech zainteresovaných </a:t>
            </a:r>
            <a:r>
              <a:rPr lang="cs-CZ" sz="2000" b="1" dirty="0" smtClean="0"/>
              <a:t>stran.</a:t>
            </a:r>
            <a:endParaRPr lang="cs-CZ" sz="2000" b="1" dirty="0"/>
          </a:p>
          <a:p>
            <a:r>
              <a:rPr lang="cs-CZ" sz="2000" dirty="0" smtClean="0"/>
              <a:t>Výsledkem </a:t>
            </a:r>
            <a:r>
              <a:rPr lang="cs-CZ" sz="2000" dirty="0"/>
              <a:t>analýzy SROI je </a:t>
            </a:r>
            <a:r>
              <a:rPr lang="cs-CZ" sz="2000" b="1" dirty="0" smtClean="0"/>
              <a:t>ukazatel společenské návratnosti investice </a:t>
            </a:r>
            <a:r>
              <a:rPr lang="cs-CZ" sz="2000" dirty="0" smtClean="0"/>
              <a:t>– </a:t>
            </a:r>
            <a:r>
              <a:rPr lang="cs-CZ" sz="2000" dirty="0"/>
              <a:t>poměr celkové hodnoty dopadů a nákladů. </a:t>
            </a:r>
            <a:endParaRPr lang="cs-CZ" sz="2000" dirty="0" smtClean="0"/>
          </a:p>
          <a:p>
            <a:r>
              <a:rPr lang="cs-CZ" sz="2000" dirty="0" smtClean="0"/>
              <a:t>Například </a:t>
            </a:r>
            <a:r>
              <a:rPr lang="cs-CZ" sz="2000" dirty="0"/>
              <a:t>poměr 3 : </a:t>
            </a:r>
            <a:r>
              <a:rPr lang="cs-CZ" sz="2000" dirty="0" smtClean="0"/>
              <a:t>1 znamená</a:t>
            </a:r>
            <a:r>
              <a:rPr lang="cs-CZ" sz="2000" dirty="0"/>
              <a:t>, že každá 1 Kč investovaná do projektu vygenerovala </a:t>
            </a:r>
            <a:r>
              <a:rPr lang="cs-CZ" sz="2000" dirty="0" smtClean="0"/>
              <a:t>zainteresovaným </a:t>
            </a:r>
            <a:r>
              <a:rPr lang="cs-CZ" sz="2000" dirty="0"/>
              <a:t>stranám výsledky v celkové hodnotě </a:t>
            </a:r>
            <a:r>
              <a:rPr lang="cs-CZ" sz="2000" dirty="0" smtClean="0"/>
              <a:t>      3 </a:t>
            </a:r>
            <a:r>
              <a:rPr lang="cs-CZ" sz="2000" dirty="0"/>
              <a:t>Kč. </a:t>
            </a:r>
            <a:r>
              <a:rPr lang="cs-CZ" sz="2000" dirty="0"/>
              <a:t>(Příručka k SROI, s. 5)</a:t>
            </a:r>
          </a:p>
          <a:p>
            <a:r>
              <a:rPr lang="cs-CZ" sz="2000" dirty="0" smtClean="0"/>
              <a:t>„</a:t>
            </a:r>
            <a:r>
              <a:rPr lang="en-US" sz="2000" i="1" dirty="0" smtClean="0"/>
              <a:t>SROI </a:t>
            </a:r>
            <a:r>
              <a:rPr lang="en-US" sz="2000" i="1" dirty="0"/>
              <a:t>is about value, rather than money</a:t>
            </a:r>
            <a:r>
              <a:rPr lang="en-US" sz="2000" dirty="0" smtClean="0"/>
              <a:t>.</a:t>
            </a:r>
            <a:r>
              <a:rPr lang="cs-CZ" sz="2000" dirty="0"/>
              <a:t>“ </a:t>
            </a:r>
            <a:r>
              <a:rPr lang="cs-CZ" sz="2000" dirty="0" smtClean="0"/>
              <a:t>(</a:t>
            </a:r>
            <a:r>
              <a:rPr lang="cs-CZ" sz="2000" dirty="0" err="1"/>
              <a:t>Cabinet</a:t>
            </a:r>
            <a:r>
              <a:rPr lang="cs-CZ" sz="2000" dirty="0"/>
              <a:t> Office, </a:t>
            </a:r>
            <a:r>
              <a:rPr lang="cs-CZ" sz="2000" dirty="0" smtClean="0"/>
              <a:t>2009)</a:t>
            </a:r>
          </a:p>
        </p:txBody>
      </p:sp>
    </p:spTree>
    <p:extLst>
      <p:ext uri="{BB962C8B-B14F-4D97-AF65-F5344CB8AC3E}">
        <p14:creationId xmlns:p14="http://schemas.microsoft.com/office/powerpoint/2010/main" val="11247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 smtClean="0"/>
              <a:t>c) Motivační program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Projekt na UMB v Bánské Bystrici (Korimová </a:t>
            </a:r>
            <a:r>
              <a:rPr lang="cs-CZ" dirty="0"/>
              <a:t>a </a:t>
            </a:r>
            <a:r>
              <a:rPr lang="cs-CZ" dirty="0" smtClean="0"/>
              <a:t>Svoreňová, 2013)</a:t>
            </a:r>
          </a:p>
          <a:p>
            <a:r>
              <a:rPr lang="cs-CZ" dirty="0" smtClean="0"/>
              <a:t>Cílem projektu je </a:t>
            </a:r>
            <a:r>
              <a:rPr lang="cs-CZ" b="1" dirty="0" smtClean="0"/>
              <a:t>zvyšovat </a:t>
            </a:r>
            <a:r>
              <a:rPr lang="cs-CZ" b="1" dirty="0"/>
              <a:t>zájem o dobrovolnictví </a:t>
            </a:r>
            <a:r>
              <a:rPr lang="cs-CZ" dirty="0"/>
              <a:t>na Slovensku a hledat vhodné </a:t>
            </a:r>
            <a:r>
              <a:rPr lang="cs-CZ" b="1" dirty="0"/>
              <a:t>nástroje na jeho podporu</a:t>
            </a:r>
            <a:endParaRPr lang="cs-CZ" b="1" dirty="0" smtClean="0"/>
          </a:p>
          <a:p>
            <a:r>
              <a:rPr lang="cs-CZ" dirty="0"/>
              <a:t>Koncept </a:t>
            </a:r>
            <a:r>
              <a:rPr lang="cs-CZ" dirty="0" smtClean="0"/>
              <a:t>„dobrovolnické </a:t>
            </a:r>
            <a:r>
              <a:rPr lang="cs-CZ" dirty="0"/>
              <a:t>alternativní </a:t>
            </a:r>
            <a:r>
              <a:rPr lang="cs-CZ" dirty="0" smtClean="0"/>
              <a:t>měny“ (DAM), vycházející </a:t>
            </a:r>
            <a:r>
              <a:rPr lang="cs-CZ" dirty="0"/>
              <a:t>z historie systému </a:t>
            </a:r>
            <a:r>
              <a:rPr lang="cs-CZ" b="1" dirty="0"/>
              <a:t>časových kreditů</a:t>
            </a:r>
            <a:r>
              <a:rPr lang="cs-CZ" dirty="0"/>
              <a:t>, umožňující národní výměnu služeb (Korimová, Svoreňová, 2013, s. 223).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5615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625" y="116632"/>
            <a:ext cx="8534400" cy="758825"/>
          </a:xfrm>
        </p:spPr>
        <p:txBody>
          <a:bodyPr/>
          <a:lstStyle/>
          <a:p>
            <a:r>
              <a:rPr lang="cs-CZ" b="1" dirty="0" smtClean="0"/>
              <a:t>Časová </a:t>
            </a:r>
            <a:r>
              <a:rPr lang="cs-CZ" b="1" dirty="0"/>
              <a:t>banka </a:t>
            </a:r>
            <a:r>
              <a:rPr lang="cs-CZ" b="1" dirty="0" smtClean="0"/>
              <a:t>(o. s. </a:t>
            </a:r>
            <a:r>
              <a:rPr lang="cs-CZ" b="1" dirty="0" err="1" smtClean="0"/>
              <a:t>BartTime</a:t>
            </a:r>
            <a:r>
              <a:rPr lang="cs-CZ" b="1" dirty="0" smtClean="0"/>
              <a:t>)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2290" name="Picture 2" descr="http://www.casovabanka.sk/sites/default/files/imce/u6/kolobeh_green_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9118885" cy="583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353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Rozdíl DAM a časové banky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sz="2200" dirty="0" smtClean="0"/>
              <a:t>V případě DAM je dobrovolnická </a:t>
            </a:r>
            <a:r>
              <a:rPr lang="cs-CZ" sz="2200" dirty="0"/>
              <a:t>práce jednotlivých dobrovolníků je v informačním systému přepočítávána na ekonomickou hodnotu dobrovolnické práce. </a:t>
            </a:r>
            <a:endParaRPr lang="cs-CZ" sz="2200" dirty="0" smtClean="0"/>
          </a:p>
          <a:p>
            <a:r>
              <a:rPr lang="cs-CZ" sz="2200" dirty="0" smtClean="0"/>
              <a:t>K</a:t>
            </a:r>
            <a:r>
              <a:rPr lang="cs-CZ" sz="2200" dirty="0"/>
              <a:t> přepočtům je využíváno mzdy specialisty na základě členění SK NACE na </a:t>
            </a:r>
            <a:r>
              <a:rPr lang="cs-CZ" sz="2200" b="1" dirty="0"/>
              <a:t>Eura</a:t>
            </a:r>
            <a:r>
              <a:rPr lang="cs-CZ" sz="2200" dirty="0"/>
              <a:t>. (Korimová, Svoreňová, 2013, s. 224). </a:t>
            </a:r>
          </a:p>
          <a:p>
            <a:r>
              <a:rPr lang="cs-CZ" sz="2200" dirty="0" smtClean="0"/>
              <a:t>Systém DAM také umožňuje </a:t>
            </a:r>
            <a:r>
              <a:rPr lang="cs-CZ" sz="2200" dirty="0"/>
              <a:t>částečnou možnost kvantifikace přínosu dobrovolnické práce pro samotné dobrovolníky, kteří tak mohou získat vetší šanci na uplatnění na trhu práce. </a:t>
            </a:r>
            <a:endParaRPr lang="cs-CZ" sz="2200" dirty="0" smtClean="0"/>
          </a:p>
          <a:p>
            <a:r>
              <a:rPr lang="cs-CZ" sz="2200" dirty="0" smtClean="0"/>
              <a:t>Korimová </a:t>
            </a:r>
            <a:r>
              <a:rPr lang="cs-CZ" sz="2200" dirty="0"/>
              <a:t>a Svoreňová (2013, s. 224) také považují dobrovolnickou práci za určitý </a:t>
            </a:r>
            <a:r>
              <a:rPr lang="cs-CZ" sz="2200" b="1" dirty="0"/>
              <a:t>„</a:t>
            </a:r>
            <a:r>
              <a:rPr lang="cs-CZ" sz="2200" b="1" dirty="0" err="1"/>
              <a:t>mezitrh</a:t>
            </a:r>
            <a:r>
              <a:rPr lang="cs-CZ" sz="2200" b="1" dirty="0"/>
              <a:t>“ práce</a:t>
            </a:r>
            <a:r>
              <a:rPr lang="cs-CZ" sz="2200" dirty="0"/>
              <a:t>, kde se dobrovolníci zdokonalují a zaškolují pod odborným vedením přijímající organizace.</a:t>
            </a:r>
          </a:p>
          <a:p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147666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36512" y="221903"/>
            <a:ext cx="9094911" cy="758825"/>
          </a:xfrm>
        </p:spPr>
        <p:txBody>
          <a:bodyPr/>
          <a:lstStyle/>
          <a:p>
            <a:r>
              <a:rPr lang="cs-CZ" sz="2500" b="1" dirty="0" smtClean="0"/>
              <a:t>2) Jak měřit ekonomickou hodnotu dobrovolnictví?</a:t>
            </a:r>
            <a:endParaRPr lang="cs-CZ" sz="25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0" y="980728"/>
            <a:ext cx="9038461" cy="5112568"/>
          </a:xfrm>
          <a:prstGeom prst="rect">
            <a:avLst/>
          </a:prstGeom>
          <a:noFill/>
          <a:ln>
            <a:solidFill>
              <a:schemeClr val="bg1"/>
            </a:solidFill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7" name="Zaoblený obdélník 6"/>
          <p:cNvSpPr/>
          <p:nvPr/>
        </p:nvSpPr>
        <p:spPr>
          <a:xfrm>
            <a:off x="3491880" y="2204864"/>
            <a:ext cx="2808312" cy="1332148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107504" y="5301208"/>
            <a:ext cx="9001000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cs-CZ" i="1" dirty="0"/>
              <a:t>Zdroj: </a:t>
            </a:r>
            <a:r>
              <a:rPr lang="cs-CZ" i="1" dirty="0" err="1"/>
              <a:t>Salamon</a:t>
            </a:r>
            <a:r>
              <a:rPr lang="cs-CZ" i="1" dirty="0"/>
              <a:t>, </a:t>
            </a:r>
            <a:r>
              <a:rPr lang="cs-CZ" i="1" dirty="0" err="1"/>
              <a:t>Sokolowski</a:t>
            </a:r>
            <a:r>
              <a:rPr lang="cs-CZ" i="1" dirty="0"/>
              <a:t> a </a:t>
            </a:r>
            <a:r>
              <a:rPr lang="cs-CZ" i="1" dirty="0" err="1"/>
              <a:t>Haddock</a:t>
            </a:r>
            <a:r>
              <a:rPr lang="cs-CZ" i="1" dirty="0"/>
              <a:t>, </a:t>
            </a:r>
            <a:r>
              <a:rPr lang="cs-CZ" i="1" dirty="0" err="1"/>
              <a:t>Measuring</a:t>
            </a:r>
            <a:r>
              <a:rPr lang="cs-CZ" i="1" dirty="0"/>
              <a:t>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Economic</a:t>
            </a:r>
            <a:r>
              <a:rPr lang="cs-CZ" i="1" dirty="0"/>
              <a:t> </a:t>
            </a:r>
            <a:r>
              <a:rPr lang="cs-CZ" i="1" dirty="0" err="1"/>
              <a:t>Value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Volunteer</a:t>
            </a:r>
            <a:r>
              <a:rPr lang="cs-CZ" i="1" dirty="0"/>
              <a:t> </a:t>
            </a:r>
            <a:r>
              <a:rPr lang="cs-CZ" i="1" dirty="0" err="1"/>
              <a:t>Work</a:t>
            </a:r>
            <a:r>
              <a:rPr lang="cs-CZ" i="1" dirty="0"/>
              <a:t> </a:t>
            </a:r>
            <a:r>
              <a:rPr lang="cs-CZ" i="1" dirty="0" err="1"/>
              <a:t>Globally</a:t>
            </a:r>
            <a:r>
              <a:rPr lang="cs-CZ" i="1" dirty="0"/>
              <a:t>: </a:t>
            </a:r>
            <a:r>
              <a:rPr lang="cs-CZ" i="1" dirty="0" err="1"/>
              <a:t>Concepts</a:t>
            </a:r>
            <a:r>
              <a:rPr lang="cs-CZ" i="1" dirty="0"/>
              <a:t>, </a:t>
            </a:r>
            <a:r>
              <a:rPr lang="cs-CZ" i="1" dirty="0" err="1"/>
              <a:t>Estimates</a:t>
            </a:r>
            <a:r>
              <a:rPr lang="cs-CZ" i="1" dirty="0"/>
              <a:t>, and a </a:t>
            </a:r>
            <a:r>
              <a:rPr lang="cs-CZ" i="1" dirty="0" err="1"/>
              <a:t>Roadmap</a:t>
            </a:r>
            <a:r>
              <a:rPr lang="cs-CZ" i="1" dirty="0"/>
              <a:t> to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Future</a:t>
            </a:r>
            <a:r>
              <a:rPr lang="cs-CZ" i="1" dirty="0"/>
              <a:t>. </a:t>
            </a:r>
            <a:r>
              <a:rPr lang="cs-CZ" i="1" dirty="0" err="1"/>
              <a:t>September</a:t>
            </a:r>
            <a:r>
              <a:rPr lang="cs-CZ" i="1" dirty="0"/>
              <a:t> 2011, s. 226)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944004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Dobrovolné…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 lang="cs-CZ" sz="2400" dirty="0">
                <a:solidFill>
                  <a:schemeClr val="tx1"/>
                </a:solidFill>
              </a:rPr>
              <a:t>s účasti </a:t>
            </a:r>
            <a:r>
              <a:rPr lang="cs-CZ" sz="2400" b="1" dirty="0">
                <a:solidFill>
                  <a:schemeClr val="tx1"/>
                </a:solidFill>
              </a:rPr>
              <a:t>dobrovolníků</a:t>
            </a:r>
          </a:p>
          <a:p>
            <a:pPr lvl="1"/>
            <a:r>
              <a:rPr lang="cs-CZ" sz="2400" dirty="0">
                <a:solidFill>
                  <a:schemeClr val="tx1"/>
                </a:solidFill>
              </a:rPr>
              <a:t>existence nějakého </a:t>
            </a:r>
            <a:r>
              <a:rPr lang="cs-CZ" sz="2400" b="1" dirty="0">
                <a:solidFill>
                  <a:schemeClr val="tx1"/>
                </a:solidFill>
              </a:rPr>
              <a:t>dobrovolného elementu</a:t>
            </a:r>
          </a:p>
          <a:p>
            <a:pPr lvl="1"/>
            <a:r>
              <a:rPr lang="cs-CZ" sz="2400" dirty="0">
                <a:solidFill>
                  <a:schemeClr val="tx1"/>
                </a:solidFill>
              </a:rPr>
              <a:t>Požadavek </a:t>
            </a:r>
            <a:r>
              <a:rPr lang="cs-CZ" sz="2400" b="1" dirty="0">
                <a:solidFill>
                  <a:schemeClr val="tx1"/>
                </a:solidFill>
              </a:rPr>
              <a:t>nepovinnosti členství </a:t>
            </a:r>
            <a:r>
              <a:rPr lang="cs-CZ" sz="2400" dirty="0">
                <a:solidFill>
                  <a:schemeClr val="tx1"/>
                </a:solidFill>
              </a:rPr>
              <a:t>či jiné účasti na činnosti organizace</a:t>
            </a:r>
          </a:p>
          <a:p>
            <a:pPr lvl="1"/>
            <a:r>
              <a:rPr lang="cs-CZ" sz="2400" dirty="0">
                <a:solidFill>
                  <a:schemeClr val="tx1"/>
                </a:solidFill>
              </a:rPr>
              <a:t>Využívají </a:t>
            </a:r>
            <a:r>
              <a:rPr lang="cs-CZ" sz="2400" b="1" u="sng" dirty="0">
                <a:solidFill>
                  <a:schemeClr val="tx1"/>
                </a:solidFill>
              </a:rPr>
              <a:t>dobrovolnou účast na svých činnostech</a:t>
            </a:r>
            <a:r>
              <a:rPr lang="cs-CZ" sz="2400" dirty="0">
                <a:solidFill>
                  <a:schemeClr val="tx1"/>
                </a:solidFill>
              </a:rPr>
              <a:t>, jak formou neplacené práce, tak formou darů nebo čestné účasti ve správních radách. (</a:t>
            </a:r>
            <a:r>
              <a:rPr lang="cs-CZ" sz="2400" dirty="0" err="1">
                <a:solidFill>
                  <a:schemeClr val="tx1"/>
                </a:solidFill>
              </a:rPr>
              <a:t>Škarabelová</a:t>
            </a:r>
            <a:r>
              <a:rPr lang="cs-CZ" sz="2400" dirty="0">
                <a:solidFill>
                  <a:schemeClr val="tx1"/>
                </a:solidFill>
              </a:rPr>
              <a:t> 2005, s. 24)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840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1690" y="980728"/>
            <a:ext cx="11756258" cy="6768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Rozdíl náhradních mezd</a:t>
            </a:r>
            <a:endParaRPr lang="cs-CZ" b="1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079254440"/>
              </p:ext>
            </p:extLst>
          </p:nvPr>
        </p:nvGraphicFramePr>
        <p:xfrm>
          <a:off x="467544" y="2017452"/>
          <a:ext cx="8352928" cy="3788828"/>
        </p:xfrm>
        <a:graphic>
          <a:graphicData uri="http://schemas.openxmlformats.org/drawingml/2006/table">
            <a:tbl>
              <a:tblPr firstRow="1" firstCol="1" bandRow="1"/>
              <a:tblGrid>
                <a:gridCol w="1044116"/>
                <a:gridCol w="880972"/>
                <a:gridCol w="935354"/>
                <a:gridCol w="1128950"/>
                <a:gridCol w="1014751"/>
                <a:gridCol w="1014751"/>
                <a:gridCol w="1101759"/>
                <a:gridCol w="1232275"/>
              </a:tblGrid>
              <a:tr h="1958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cs-CZ" sz="1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indent="269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Strategie měření</a:t>
                      </a:r>
                      <a:endParaRPr lang="cs-CZ" sz="16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91658">
                <a:tc>
                  <a:txBody>
                    <a:bodyPr/>
                    <a:lstStyle/>
                    <a:p>
                      <a:pPr indent="269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Rok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MPSV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Hestia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Medián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ČSÚ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VŠE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Průměr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Ind. Sec.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658">
                <a:tc>
                  <a:txBody>
                    <a:bodyPr/>
                    <a:lstStyle/>
                    <a:p>
                      <a:pPr indent="269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2000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37,73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33,45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76,94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76,94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82,51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88,29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98,88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658">
                <a:tc>
                  <a:txBody>
                    <a:bodyPr/>
                    <a:lstStyle/>
                    <a:p>
                      <a:pPr indent="269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2001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40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45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85,52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85,52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90,27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98,49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110,31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658">
                <a:tc>
                  <a:txBody>
                    <a:bodyPr/>
                    <a:lstStyle/>
                    <a:p>
                      <a:pPr indent="269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2002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44,3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50,85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90,52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90,15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96,13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105,61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118,28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658">
                <a:tc>
                  <a:txBody>
                    <a:bodyPr/>
                    <a:lstStyle/>
                    <a:p>
                      <a:pPr indent="269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2003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48,14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55,35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97,3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89,21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101,84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113,63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127,27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658">
                <a:tc>
                  <a:txBody>
                    <a:bodyPr/>
                    <a:lstStyle/>
                    <a:p>
                      <a:pPr indent="269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2004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48,26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59,4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102,23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106,73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109,55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118,62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132,85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658">
                <a:tc>
                  <a:txBody>
                    <a:bodyPr/>
                    <a:lstStyle/>
                    <a:p>
                      <a:pPr indent="269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2005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51,69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63,75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108,08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113,44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116,2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126,01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141,13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658">
                <a:tc>
                  <a:txBody>
                    <a:bodyPr/>
                    <a:lstStyle/>
                    <a:p>
                      <a:pPr indent="269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2006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54,3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69,6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112,27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120,19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120,11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131,81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147,63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658">
                <a:tc>
                  <a:txBody>
                    <a:bodyPr/>
                    <a:lstStyle/>
                    <a:p>
                      <a:pPr indent="269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2007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57,38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72,15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119,38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126,34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127,81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144,51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161,85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691680" y="1556792"/>
            <a:ext cx="580158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69875"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Novákův přehled náhradních mezd podle různých metodik (2000 až 2007)</a:t>
            </a:r>
            <a:endParaRPr kumimoji="0" lang="cs-CZ" altLang="cs-CZ" sz="1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2411760" y="603232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269875" eaLnBrk="0" hangingPunct="0"/>
            <a:r>
              <a:rPr lang="cs-CZ" altLang="cs-CZ" sz="12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Zdroj: Upraveno autorem na základě Nováka (2008, s. 164).</a:t>
            </a:r>
            <a:r>
              <a:rPr lang="cs-CZ" altLang="cs-CZ" sz="1200" dirty="0">
                <a:latin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0019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1052736"/>
            <a:ext cx="10082831" cy="5805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008441" cy="758825"/>
          </a:xfrm>
        </p:spPr>
        <p:txBody>
          <a:bodyPr/>
          <a:lstStyle/>
          <a:p>
            <a:r>
              <a:rPr lang="cs-CZ" sz="2800" b="1" dirty="0" smtClean="0"/>
              <a:t>Základní vzorec k výpočtu ekonomické hodnoty dobrovolnictví</a:t>
            </a:r>
            <a:endParaRPr lang="cs-CZ" sz="28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pPr marL="0" indent="0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i="1">
                          <a:latin typeface="Cambria Math"/>
                          <a:ea typeface="Calibri"/>
                          <a:cs typeface="Times New Roman"/>
                        </a:rPr>
                        <m:t>𝑣</m:t>
                      </m:r>
                      <m:r>
                        <a:rPr lang="cs-CZ" sz="2800" i="1"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r>
                        <a:rPr lang="cs-CZ" sz="2800" i="1">
                          <a:latin typeface="Cambria Math"/>
                          <a:ea typeface="Calibri"/>
                          <a:cs typeface="Times New Roman"/>
                        </a:rPr>
                        <m:t>𝑤</m:t>
                      </m:r>
                      <m:r>
                        <a:rPr lang="cs-CZ" sz="2800" i="1">
                          <a:latin typeface="Cambria Math"/>
                          <a:ea typeface="Calibri"/>
                          <a:cs typeface="Times New Roman"/>
                        </a:rPr>
                        <m:t>∗</m:t>
                      </m:r>
                      <m:r>
                        <a:rPr lang="cs-CZ" sz="2800" i="1">
                          <a:latin typeface="Cambria Math"/>
                          <a:ea typeface="Calibri"/>
                          <a:cs typeface="Times New Roman"/>
                        </a:rPr>
                        <m:t>𝑡</m:t>
                      </m:r>
                    </m:oMath>
                  </m:oMathPara>
                </a14:m>
                <a:endParaRPr lang="cs-CZ" sz="2800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0" indent="0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14:m>
                  <m:oMath xmlns:m="http://schemas.openxmlformats.org/officeDocument/2006/math">
                    <m:r>
                      <a:rPr lang="cs-CZ" sz="28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𝑣</m:t>
                    </m:r>
                  </m:oMath>
                </a14:m>
                <a:r>
                  <a:rPr lang="cs-CZ" sz="2800" dirty="0">
                    <a:effectLst/>
                    <a:latin typeface="Calibri"/>
                    <a:ea typeface="Times New Roman"/>
                    <a:cs typeface="Times New Roman"/>
                  </a:rPr>
                  <a:t>	ekonomická hodnota dobrovolnictví</a:t>
                </a:r>
                <a:endParaRPr lang="cs-CZ" sz="2800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0" indent="0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14:m>
                  <m:oMath xmlns:m="http://schemas.openxmlformats.org/officeDocument/2006/math">
                    <m:r>
                      <a:rPr lang="cs-CZ" sz="2800" i="1" smtClean="0">
                        <a:effectLst/>
                        <a:latin typeface="Cambria Math"/>
                        <a:ea typeface="Calibri"/>
                        <a:cs typeface="Times New Roman"/>
                      </a:rPr>
                      <m:t>𝑤</m:t>
                    </m:r>
                  </m:oMath>
                </a14:m>
                <a:r>
                  <a:rPr lang="cs-CZ" sz="2800" dirty="0">
                    <a:effectLst/>
                    <a:latin typeface="Calibri"/>
                    <a:ea typeface="Times New Roman"/>
                    <a:cs typeface="Times New Roman"/>
                  </a:rPr>
                  <a:t>	náhradní mzda</a:t>
                </a:r>
                <a:endParaRPr lang="cs-CZ" sz="2800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0" indent="0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14:m>
                  <m:oMath xmlns:m="http://schemas.openxmlformats.org/officeDocument/2006/math">
                    <m:r>
                      <a:rPr lang="cs-CZ" sz="28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𝑡</m:t>
                    </m:r>
                  </m:oMath>
                </a14:m>
                <a:r>
                  <a:rPr lang="cs-CZ" sz="2800" dirty="0">
                    <a:effectLst/>
                    <a:latin typeface="Calibri"/>
                    <a:ea typeface="Times New Roman"/>
                    <a:cs typeface="Times New Roman"/>
                  </a:rPr>
                  <a:t>	počet dobrovolnických hodin</a:t>
                </a:r>
                <a:endParaRPr lang="cs-CZ" sz="2800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endParaRPr lang="cs-CZ" dirty="0"/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724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94222"/>
            <a:ext cx="10184461" cy="5863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625" y="293911"/>
            <a:ext cx="8534400" cy="758825"/>
          </a:xfrm>
        </p:spPr>
        <p:txBody>
          <a:bodyPr/>
          <a:lstStyle/>
          <a:p>
            <a:r>
              <a:rPr lang="cs-CZ" sz="2800" b="1" dirty="0" smtClean="0"/>
              <a:t>Rozšířený vzorec k výpočtu ekonomické hodnoty dobrovolnictví</a:t>
            </a:r>
            <a:endParaRPr lang="cs-CZ" sz="28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Obdélník 3"/>
              <p:cNvSpPr/>
              <p:nvPr/>
            </p:nvSpPr>
            <p:spPr>
              <a:xfrm>
                <a:off x="2285999" y="1628800"/>
                <a:ext cx="4572000" cy="167539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cs-CZ" i="1"/>
                          </m:ctrlPr>
                        </m:sSubSupPr>
                        <m:e>
                          <m:r>
                            <a:rPr lang="cs-CZ" i="1"/>
                            <m:t>𝑣</m:t>
                          </m:r>
                        </m:e>
                        <m:sub/>
                        <m:sup>
                          <m:r>
                            <a:rPr lang="cs-CZ" i="1"/>
                            <m:t>𝑘</m:t>
                          </m:r>
                        </m:sup>
                      </m:sSubSup>
                      <m:r>
                        <a:rPr lang="cs-CZ" i="1"/>
                        <m:t>= </m:t>
                      </m:r>
                      <m:nary>
                        <m:naryPr>
                          <m:chr m:val="∑"/>
                          <m:ctrlPr>
                            <a:rPr lang="cs-CZ" i="1"/>
                          </m:ctrlPr>
                        </m:naryPr>
                        <m:sub>
                          <m:r>
                            <a:rPr lang="cs-CZ" i="1"/>
                            <m:t>𝑖</m:t>
                          </m:r>
                          <m:r>
                            <a:rPr lang="cs-CZ" i="1"/>
                            <m:t>=1</m:t>
                          </m:r>
                        </m:sub>
                        <m:sup>
                          <m:r>
                            <a:rPr lang="cs-CZ" i="1"/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cs-CZ" i="1"/>
                              </m:ctrlPr>
                            </m:sSubPr>
                            <m:e>
                              <m:r>
                                <a:rPr lang="cs-CZ" i="1"/>
                                <m:t>h</m:t>
                              </m:r>
                            </m:e>
                            <m:sub>
                              <m:r>
                                <a:rPr lang="cs-CZ" i="1"/>
                                <m:t>𝑖</m:t>
                              </m:r>
                            </m:sub>
                          </m:sSub>
                          <m:r>
                            <a:rPr lang="cs-CZ" i="1"/>
                            <m:t>∗</m:t>
                          </m:r>
                          <m:sSubSup>
                            <m:sSubSupPr>
                              <m:ctrlPr>
                                <a:rPr lang="cs-CZ" i="1"/>
                              </m:ctrlPr>
                            </m:sSubSupPr>
                            <m:e>
                              <m:r>
                                <a:rPr lang="cs-CZ" i="1"/>
                                <m:t>𝑤</m:t>
                              </m:r>
                            </m:e>
                            <m:sub>
                              <m:r>
                                <a:rPr lang="cs-CZ" i="1"/>
                                <m:t>𝑖</m:t>
                              </m:r>
                            </m:sub>
                            <m:sup>
                              <m:r>
                                <a:rPr lang="cs-CZ" i="1"/>
                                <m:t>𝑘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cs-CZ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/>
                        <m:t>𝑖</m:t>
                      </m:r>
                      <m:r>
                        <a:rPr lang="cs-CZ" i="1"/>
                        <m:t>=(1, 2, 3, …, </m:t>
                      </m:r>
                      <m:r>
                        <a:rPr lang="cs-CZ" i="1"/>
                        <m:t>𝑛</m:t>
                      </m:r>
                      <m:r>
                        <a:rPr lang="cs-CZ" i="1"/>
                        <m:t>)</m:t>
                      </m:r>
                    </m:oMath>
                  </m:oMathPara>
                </a14:m>
                <a:endParaRPr lang="cs-CZ" dirty="0"/>
              </a:p>
              <a:p>
                <a:r>
                  <a:rPr lang="cs-CZ" i="1" dirty="0"/>
                  <a:t>					</a:t>
                </a:r>
                <a:endParaRPr lang="cs-CZ" dirty="0"/>
              </a:p>
            </p:txBody>
          </p:sp>
        </mc:Choice>
        <mc:Fallback>
          <p:sp>
            <p:nvSpPr>
              <p:cNvPr id="4" name="Obdélník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5999" y="1628800"/>
                <a:ext cx="4572000" cy="167539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Obdélník 5"/>
              <p:cNvSpPr/>
              <p:nvPr/>
            </p:nvSpPr>
            <p:spPr>
              <a:xfrm>
                <a:off x="3599618" y="2708920"/>
                <a:ext cx="194476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/>
                        <m:t>𝑘</m:t>
                      </m:r>
                      <m:r>
                        <a:rPr lang="cs-CZ" i="1"/>
                        <m:t>=(1, 2, 3, …, </m:t>
                      </m:r>
                      <m:r>
                        <a:rPr lang="cs-CZ" i="1"/>
                        <m:t>𝑛</m:t>
                      </m:r>
                      <m:r>
                        <a:rPr lang="cs-CZ" i="1"/>
                        <m:t>)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>
          <p:sp>
            <p:nvSpPr>
              <p:cNvPr id="6" name="Obdélník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9618" y="2708920"/>
                <a:ext cx="1944763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Obdélník 6"/>
              <p:cNvSpPr/>
              <p:nvPr/>
            </p:nvSpPr>
            <p:spPr>
              <a:xfrm>
                <a:off x="368933" y="3350553"/>
                <a:ext cx="8379531" cy="24547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Bef>
                    <a:spcPct val="20000"/>
                  </a:spcBef>
                  <a:spcAft>
                    <a:spcPts val="1000"/>
                  </a:spcAft>
                  <a:buClr>
                    <a:schemeClr val="accent1"/>
                  </a:buClr>
                  <a:buSzPct val="85000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cs-CZ" smtClean="0">
                            <a:latin typeface="Calibri"/>
                            <a:ea typeface="Times New Roman"/>
                            <a:cs typeface="Times New Roman"/>
                          </a:rPr>
                        </m:ctrlPr>
                      </m:sSubSupPr>
                      <m:e>
                        <m:r>
                          <a:rPr lang="cs-CZ">
                            <a:latin typeface="Calibri"/>
                            <a:ea typeface="Times New Roman"/>
                            <a:cs typeface="Times New Roman"/>
                          </a:rPr>
                          <m:t>𝑣</m:t>
                        </m:r>
                      </m:e>
                      <m:sub>
                        <m:r>
                          <a:rPr lang="cs-CZ">
                            <a:latin typeface="Calibri"/>
                            <a:ea typeface="Times New Roman"/>
                            <a:cs typeface="Times New Roman"/>
                          </a:rPr>
                          <m:t>𝑖</m:t>
                        </m:r>
                      </m:sub>
                      <m:sup>
                        <m:r>
                          <a:rPr lang="cs-CZ">
                            <a:latin typeface="Calibri"/>
                            <a:ea typeface="Times New Roman"/>
                            <a:cs typeface="Times New Roman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cs-CZ" dirty="0">
                    <a:latin typeface="Calibri"/>
                    <a:ea typeface="Times New Roman"/>
                    <a:cs typeface="Times New Roman"/>
                  </a:rPr>
                  <a:t>	</a:t>
                </a:r>
                <a:r>
                  <a:rPr lang="cs-CZ" dirty="0" smtClean="0">
                    <a:latin typeface="Calibri"/>
                    <a:ea typeface="Times New Roman"/>
                    <a:cs typeface="Times New Roman"/>
                  </a:rPr>
                  <a:t>Ekonomická </a:t>
                </a:r>
                <a:r>
                  <a:rPr lang="cs-CZ" dirty="0">
                    <a:latin typeface="Calibri"/>
                    <a:ea typeface="Times New Roman"/>
                    <a:cs typeface="Times New Roman"/>
                  </a:rPr>
                  <a:t>hodnota dobrovolnictví při </a:t>
                </a:r>
                <a:r>
                  <a:rPr lang="cs-CZ" dirty="0" smtClean="0">
                    <a:latin typeface="Calibri"/>
                    <a:ea typeface="Times New Roman"/>
                    <a:cs typeface="Times New Roman"/>
                  </a:rPr>
                  <a:t>vybrané strategii měření</a:t>
                </a:r>
                <a:endParaRPr lang="cs-CZ" dirty="0">
                  <a:latin typeface="Calibri"/>
                  <a:ea typeface="Times New Roman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Bef>
                    <a:spcPct val="20000"/>
                  </a:spcBef>
                  <a:spcAft>
                    <a:spcPts val="1000"/>
                  </a:spcAft>
                  <a:buClr>
                    <a:schemeClr val="accent1"/>
                  </a:buClr>
                  <a:buSzPct val="85000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>
                            <a:latin typeface="Calibri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cs-CZ">
                            <a:latin typeface="Calibri"/>
                            <a:ea typeface="Times New Roman"/>
                            <a:cs typeface="Times New Roman"/>
                          </a:rPr>
                          <m:t>h</m:t>
                        </m:r>
                      </m:e>
                      <m:sub>
                        <m:r>
                          <a:rPr lang="cs-CZ">
                            <a:latin typeface="Calibri"/>
                            <a:ea typeface="Times New Roman"/>
                            <a:cs typeface="Times New Roman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cs-CZ" dirty="0">
                    <a:latin typeface="Calibri"/>
                    <a:ea typeface="Times New Roman"/>
                    <a:cs typeface="Times New Roman"/>
                  </a:rPr>
                  <a:t>	</a:t>
                </a:r>
                <a:r>
                  <a:rPr lang="cs-CZ" dirty="0" smtClean="0">
                    <a:latin typeface="Calibri"/>
                    <a:ea typeface="Times New Roman"/>
                    <a:cs typeface="Times New Roman"/>
                  </a:rPr>
                  <a:t>Počet </a:t>
                </a:r>
                <a:r>
                  <a:rPr lang="cs-CZ" dirty="0">
                    <a:latin typeface="Calibri"/>
                    <a:ea typeface="Times New Roman"/>
                    <a:cs typeface="Times New Roman"/>
                  </a:rPr>
                  <a:t>dobrovolnických hodin při daném typu dobrovolnictví</a:t>
                </a:r>
              </a:p>
              <a:p>
                <a:pPr>
                  <a:lnSpc>
                    <a:spcPct val="115000"/>
                  </a:lnSpc>
                  <a:spcBef>
                    <a:spcPct val="20000"/>
                  </a:spcBef>
                  <a:spcAft>
                    <a:spcPts val="1000"/>
                  </a:spcAft>
                  <a:buClr>
                    <a:schemeClr val="accent1"/>
                  </a:buClr>
                  <a:buSzPct val="85000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cs-CZ">
                            <a:latin typeface="Calibri"/>
                            <a:ea typeface="Times New Roman"/>
                            <a:cs typeface="Times New Roman"/>
                          </a:rPr>
                        </m:ctrlPr>
                      </m:sSubSupPr>
                      <m:e>
                        <m:r>
                          <a:rPr lang="cs-CZ">
                            <a:latin typeface="Calibri"/>
                            <a:ea typeface="Times New Roman"/>
                            <a:cs typeface="Times New Roman"/>
                          </a:rPr>
                          <m:t>𝑤</m:t>
                        </m:r>
                      </m:e>
                      <m:sub>
                        <m:r>
                          <a:rPr lang="cs-CZ">
                            <a:latin typeface="Calibri"/>
                            <a:ea typeface="Times New Roman"/>
                            <a:cs typeface="Times New Roman"/>
                          </a:rPr>
                          <m:t>𝑖</m:t>
                        </m:r>
                      </m:sub>
                      <m:sup>
                        <m:r>
                          <a:rPr lang="cs-CZ">
                            <a:latin typeface="Calibri"/>
                            <a:ea typeface="Times New Roman"/>
                            <a:cs typeface="Times New Roman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cs-CZ" dirty="0">
                    <a:latin typeface="Calibri"/>
                    <a:ea typeface="Times New Roman"/>
                    <a:cs typeface="Times New Roman"/>
                  </a:rPr>
                  <a:t>	Náhradní mzda za daný typ dobrovolnictví a daném typu náhradní </a:t>
                </a:r>
                <a:r>
                  <a:rPr lang="cs-CZ" dirty="0" smtClean="0">
                    <a:latin typeface="Calibri"/>
                    <a:ea typeface="Times New Roman"/>
                    <a:cs typeface="Times New Roman"/>
                  </a:rPr>
                  <a:t>	mzdy</a:t>
                </a:r>
                <a:endParaRPr lang="cs-CZ" dirty="0">
                  <a:latin typeface="Calibri"/>
                  <a:ea typeface="Times New Roman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Bef>
                    <a:spcPct val="20000"/>
                  </a:spcBef>
                  <a:spcAft>
                    <a:spcPts val="1000"/>
                  </a:spcAft>
                  <a:buClr>
                    <a:schemeClr val="accent1"/>
                  </a:buClr>
                  <a:buSzPct val="85000"/>
                </a:pPr>
                <a14:m>
                  <m:oMath xmlns:m="http://schemas.openxmlformats.org/officeDocument/2006/math">
                    <m:r>
                      <a:rPr lang="cs-CZ">
                        <a:latin typeface="Calibri"/>
                        <a:ea typeface="Times New Roman"/>
                        <a:cs typeface="Times New Roman"/>
                      </a:rPr>
                      <m:t>𝑖</m:t>
                    </m:r>
                  </m:oMath>
                </a14:m>
                <a:r>
                  <a:rPr lang="cs-CZ" dirty="0">
                    <a:latin typeface="Calibri"/>
                    <a:ea typeface="Times New Roman"/>
                    <a:cs typeface="Times New Roman"/>
                  </a:rPr>
                  <a:t>	</a:t>
                </a:r>
                <a:r>
                  <a:rPr lang="cs-CZ" dirty="0" smtClean="0">
                    <a:latin typeface="Calibri"/>
                    <a:ea typeface="Times New Roman"/>
                    <a:cs typeface="Times New Roman"/>
                  </a:rPr>
                  <a:t>Typ </a:t>
                </a:r>
                <a:r>
                  <a:rPr lang="cs-CZ" dirty="0">
                    <a:latin typeface="Calibri"/>
                    <a:ea typeface="Times New Roman"/>
                    <a:cs typeface="Times New Roman"/>
                  </a:rPr>
                  <a:t>dobrovolnictví</a:t>
                </a:r>
              </a:p>
              <a:p>
                <a:pPr>
                  <a:lnSpc>
                    <a:spcPct val="115000"/>
                  </a:lnSpc>
                  <a:spcBef>
                    <a:spcPct val="20000"/>
                  </a:spcBef>
                  <a:spcAft>
                    <a:spcPts val="1000"/>
                  </a:spcAft>
                  <a:buClr>
                    <a:schemeClr val="accent1"/>
                  </a:buClr>
                  <a:buSzPct val="85000"/>
                </a:pPr>
                <a14:m>
                  <m:oMath xmlns:m="http://schemas.openxmlformats.org/officeDocument/2006/math">
                    <m:r>
                      <a:rPr lang="cs-CZ">
                        <a:latin typeface="Calibri"/>
                        <a:ea typeface="Times New Roman"/>
                        <a:cs typeface="Times New Roman"/>
                      </a:rPr>
                      <m:t>𝑘</m:t>
                    </m:r>
                  </m:oMath>
                </a14:m>
                <a:r>
                  <a:rPr lang="cs-CZ" dirty="0">
                    <a:latin typeface="Calibri"/>
                    <a:ea typeface="Times New Roman"/>
                    <a:cs typeface="Times New Roman"/>
                  </a:rPr>
                  <a:t>	</a:t>
                </a:r>
                <a:r>
                  <a:rPr lang="cs-CZ" dirty="0" smtClean="0">
                    <a:latin typeface="Calibri"/>
                    <a:ea typeface="Times New Roman"/>
                    <a:cs typeface="Times New Roman"/>
                  </a:rPr>
                  <a:t>Typ </a:t>
                </a:r>
                <a:r>
                  <a:rPr lang="cs-CZ" dirty="0">
                    <a:latin typeface="Calibri"/>
                    <a:ea typeface="Times New Roman"/>
                    <a:cs typeface="Times New Roman"/>
                  </a:rPr>
                  <a:t>náhradní mzdy</a:t>
                </a:r>
              </a:p>
            </p:txBody>
          </p:sp>
        </mc:Choice>
        <mc:Fallback>
          <p:sp>
            <p:nvSpPr>
              <p:cNvPr id="7" name="Obdélník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933" y="3350553"/>
                <a:ext cx="8379531" cy="2454711"/>
              </a:xfrm>
              <a:prstGeom prst="rect">
                <a:avLst/>
              </a:prstGeom>
              <a:blipFill rotWithShape="1">
                <a:blip r:embed="rId5"/>
                <a:stretch>
                  <a:fillRect b="-323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739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75" y="980728"/>
            <a:ext cx="10207897" cy="587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594" name="Rectangle 2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836025" cy="758825"/>
          </a:xfrm>
        </p:spPr>
        <p:txBody>
          <a:bodyPr/>
          <a:lstStyle/>
          <a:p>
            <a:r>
              <a:rPr lang="cs-CZ" sz="3000" b="1" dirty="0" smtClean="0"/>
              <a:t>Hodnota dobrovolnické práce v ČR (ČSÚ)</a:t>
            </a:r>
            <a:endParaRPr lang="cs-CZ" sz="3000" b="1" dirty="0" smtClean="0"/>
          </a:p>
        </p:txBody>
      </p:sp>
      <p:sp>
        <p:nvSpPr>
          <p:cNvPr id="110595" name="Rectangle 3"/>
          <p:cNvSpPr>
            <a:spLocks noGrp="1"/>
          </p:cNvSpPr>
          <p:nvPr>
            <p:ph type="body" idx="4294967295"/>
          </p:nvPr>
        </p:nvSpPr>
        <p:spPr>
          <a:xfrm>
            <a:off x="35496" y="1566316"/>
            <a:ext cx="6408712" cy="4598988"/>
          </a:xfrm>
        </p:spPr>
        <p:txBody>
          <a:bodyPr/>
          <a:lstStyle/>
          <a:p>
            <a:r>
              <a:rPr lang="cs-CZ" b="1" dirty="0"/>
              <a:t>Imputovaná hodnota </a:t>
            </a:r>
            <a:r>
              <a:rPr lang="cs-CZ" b="1" dirty="0" smtClean="0"/>
              <a:t>DP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Základní hodnoty</a:t>
            </a:r>
          </a:p>
          <a:p>
            <a:pPr lvl="2"/>
            <a:r>
              <a:rPr lang="cs-CZ" dirty="0" smtClean="0"/>
              <a:t>Medián </a:t>
            </a:r>
            <a:r>
              <a:rPr lang="cs-CZ" dirty="0"/>
              <a:t>hodinového výdělku v nepodnikatelské sféře </a:t>
            </a:r>
            <a:endParaRPr lang="cs-CZ" dirty="0" smtClean="0"/>
          </a:p>
          <a:p>
            <a:pPr lvl="3"/>
            <a:r>
              <a:rPr lang="cs-CZ" dirty="0">
                <a:solidFill>
                  <a:schemeClr val="tx1"/>
                </a:solidFill>
              </a:rPr>
              <a:t>Informační systém o průměrném výdělku (ISPV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</a:p>
          <a:p>
            <a:pPr lvl="2"/>
            <a:r>
              <a:rPr lang="cs-CZ" dirty="0" smtClean="0"/>
              <a:t>Počet odpracovaných hodin dobrovolníky</a:t>
            </a:r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4191445"/>
              </p:ext>
            </p:extLst>
          </p:nvPr>
        </p:nvGraphicFramePr>
        <p:xfrm>
          <a:off x="6516216" y="1784276"/>
          <a:ext cx="2351088" cy="2436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9" name="List" r:id="rId4" imgW="2257282" imgH="2343293" progId="Excel.Sheet.12">
                  <p:embed/>
                </p:oleObj>
              </mc:Choice>
              <mc:Fallback>
                <p:oleObj name="List" r:id="rId4" imgW="2257282" imgH="234329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516216" y="1784276"/>
                        <a:ext cx="2351088" cy="2436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5895198"/>
              </p:ext>
            </p:extLst>
          </p:nvPr>
        </p:nvGraphicFramePr>
        <p:xfrm>
          <a:off x="323530" y="4457567"/>
          <a:ext cx="8568950" cy="1757649"/>
        </p:xfrm>
        <a:graphic>
          <a:graphicData uri="http://schemas.openxmlformats.org/drawingml/2006/table">
            <a:tbl>
              <a:tblPr/>
              <a:tblGrid>
                <a:gridCol w="1656182"/>
                <a:gridCol w="1152128"/>
                <a:gridCol w="1080120"/>
                <a:gridCol w="1224136"/>
                <a:gridCol w="1224136"/>
                <a:gridCol w="1080120"/>
                <a:gridCol w="1152128"/>
              </a:tblGrid>
              <a:tr h="538782">
                <a:tc>
                  <a:txBody>
                    <a:bodyPr/>
                    <a:lstStyle/>
                    <a:p>
                      <a:pPr algn="l" fontAlgn="b"/>
                      <a:r>
                        <a:rPr lang="cs-CZ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8782">
                <a:tc>
                  <a:txBody>
                    <a:bodyPr/>
                    <a:lstStyle/>
                    <a:p>
                      <a:pPr algn="l" fontAlgn="b"/>
                      <a:r>
                        <a:rPr lang="cs-CZ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Počet hodin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 mil.</a:t>
                      </a:r>
                      <a:endParaRPr lang="cs-CZ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48,9 mil.</a:t>
                      </a:r>
                      <a:endParaRPr lang="cs-CZ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83,2 mil.</a:t>
                      </a:r>
                      <a:endParaRPr lang="cs-CZ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47,2 mil.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46,9 mil.</a:t>
                      </a:r>
                      <a:endParaRPr lang="cs-CZ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 mil.</a:t>
                      </a:r>
                      <a:endParaRPr lang="cs-CZ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8782">
                <a:tc>
                  <a:txBody>
                    <a:bodyPr/>
                    <a:lstStyle/>
                    <a:p>
                      <a:pPr algn="l" fontAlgn="b"/>
                      <a:r>
                        <a:rPr lang="pt-BR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" pitchFamily="18" charset="0"/>
                        </a:rPr>
                        <a:t>Oceňená dobr. práce (mil Kč)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7 145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5 875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10 558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6 296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6 704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6 087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4280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09" y="980728"/>
            <a:ext cx="10505593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842375" cy="758825"/>
          </a:xfrm>
        </p:spPr>
        <p:txBody>
          <a:bodyPr/>
          <a:lstStyle/>
          <a:p>
            <a:r>
              <a:rPr lang="cs-CZ" sz="2700" b="1" dirty="0" smtClean="0"/>
              <a:t>Má každá odpracovaná hodina stejnou hodnotu?</a:t>
            </a:r>
            <a:endParaRPr lang="cs-CZ" sz="2700" b="1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121240051"/>
              </p:ext>
            </p:extLst>
          </p:nvPr>
        </p:nvGraphicFramePr>
        <p:xfrm>
          <a:off x="1547664" y="2407469"/>
          <a:ext cx="5472608" cy="3397795"/>
        </p:xfrm>
        <a:graphic>
          <a:graphicData uri="http://schemas.openxmlformats.org/drawingml/2006/table">
            <a:tbl>
              <a:tblPr firstRow="1" firstCol="1" bandRow="1"/>
              <a:tblGrid>
                <a:gridCol w="2037324"/>
                <a:gridCol w="2042566"/>
                <a:gridCol w="1392718"/>
              </a:tblGrid>
              <a:tr h="606118">
                <a:tc>
                  <a:txBody>
                    <a:bodyPr/>
                    <a:lstStyle/>
                    <a:p>
                      <a:pPr indent="2698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0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Diferenciace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Kč/měsíc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Kč/hod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205">
                <a:tc>
                  <a:txBody>
                    <a:bodyPr/>
                    <a:lstStyle/>
                    <a:p>
                      <a:pPr indent="2698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 decil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14 371,00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82,31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6118">
                <a:tc>
                  <a:txBody>
                    <a:bodyPr/>
                    <a:lstStyle/>
                    <a:p>
                      <a:pPr indent="2698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 </a:t>
                      </a:r>
                      <a:r>
                        <a:rPr lang="sk-SK" sz="20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kvartil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19 337,00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110,75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6118">
                <a:tc>
                  <a:txBody>
                    <a:bodyPr/>
                    <a:lstStyle/>
                    <a:p>
                      <a:pPr indent="2698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Medián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24 304,00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139,20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6118">
                <a:tc>
                  <a:txBody>
                    <a:bodyPr/>
                    <a:lstStyle/>
                    <a:p>
                      <a:pPr indent="2698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 kvartil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29 337,00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168,02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6118">
                <a:tc>
                  <a:txBody>
                    <a:bodyPr/>
                    <a:lstStyle/>
                    <a:p>
                      <a:pPr indent="2698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9. </a:t>
                      </a:r>
                      <a:r>
                        <a:rPr lang="sk-SK" sz="20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decil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37 119,00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212,59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475656" y="573325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Zdroj: upraveno autorem na z</a:t>
            </a:r>
            <a:r>
              <a:rPr kumimoji="0" lang="cs-CZ" altLang="cs-CZ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altLang="cs-CZ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kladě ISPV 2012, s. 13</a:t>
            </a: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2301855" y="1700808"/>
            <a:ext cx="40703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/>
              <a:t>Diferenciace platů v ČR za rok 2012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5092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625" y="365919"/>
            <a:ext cx="8534400" cy="758825"/>
          </a:xfrm>
        </p:spPr>
        <p:txBody>
          <a:bodyPr/>
          <a:lstStyle/>
          <a:p>
            <a:r>
              <a:rPr lang="cs-CZ" b="1" dirty="0"/>
              <a:t>R</a:t>
            </a:r>
            <a:r>
              <a:rPr lang="cs-CZ" b="1" dirty="0" smtClean="0"/>
              <a:t>ozložení </a:t>
            </a:r>
            <a:r>
              <a:rPr lang="cs-CZ" b="1" dirty="0"/>
              <a:t>distribuce platů v ČR za rok 2012 podle </a:t>
            </a:r>
            <a:r>
              <a:rPr lang="cs-CZ" b="1" dirty="0" smtClean="0"/>
              <a:t>ISPV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-468560" y="980728"/>
            <a:ext cx="12169352" cy="63367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964" y="1922417"/>
            <a:ext cx="7565476" cy="4098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735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b="1" dirty="0"/>
              <a:t>Orientační rozdělení dobrovolnictví v ČR podle činností a náhradní mzdy</a:t>
            </a:r>
            <a:endParaRPr lang="cs-CZ" sz="2400" b="1" dirty="0"/>
          </a:p>
        </p:txBody>
      </p:sp>
      <p:sp>
        <p:nvSpPr>
          <p:cNvPr id="12" name="Obdélník 11"/>
          <p:cNvSpPr/>
          <p:nvPr/>
        </p:nvSpPr>
        <p:spPr>
          <a:xfrm>
            <a:off x="-468560" y="980728"/>
            <a:ext cx="12169352" cy="63367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8" name="Zástupný symbol pro obsah 7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883330998"/>
              </p:ext>
            </p:extLst>
          </p:nvPr>
        </p:nvGraphicFramePr>
        <p:xfrm>
          <a:off x="881929" y="1505292"/>
          <a:ext cx="7506495" cy="4732020"/>
        </p:xfrm>
        <a:graphic>
          <a:graphicData uri="http://schemas.openxmlformats.org/drawingml/2006/table">
            <a:tbl>
              <a:tblPr firstRow="1" firstCol="1" bandRow="1"/>
              <a:tblGrid>
                <a:gridCol w="1549728"/>
                <a:gridCol w="916207"/>
                <a:gridCol w="1908818"/>
                <a:gridCol w="1404441"/>
                <a:gridCol w="1727301"/>
              </a:tblGrid>
              <a:tr h="847479">
                <a:tc>
                  <a:txBody>
                    <a:bodyPr/>
                    <a:lstStyle/>
                    <a:p>
                      <a:pPr indent="269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Skupina dobrovolných prací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Třída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Hlavní třída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Zastoupení v ČR (Novák, 2008)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Hodnota mediánové mzdy 2013 (</a:t>
                      </a:r>
                      <a:r>
                        <a:rPr lang="cs-CZ" sz="18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Kč)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4986">
                <a:tc>
                  <a:txBody>
                    <a:bodyPr/>
                    <a:lstStyle/>
                    <a:p>
                      <a:pPr indent="269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Pomocné práce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Pomocní a nekvalifikovaní pracovníci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27 %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81,33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4986">
                <a:tc>
                  <a:txBody>
                    <a:bodyPr/>
                    <a:lstStyle/>
                    <a:p>
                      <a:pPr indent="269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Administrativní práce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Nižší administrativní pracovníci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8 %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120,65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4986">
                <a:tc>
                  <a:txBody>
                    <a:bodyPr/>
                    <a:lstStyle/>
                    <a:p>
                      <a:pPr indent="269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Služby pro klienty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Techničtí a odborní pracovníci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49%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150,79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4986">
                <a:tc>
                  <a:txBody>
                    <a:bodyPr/>
                    <a:lstStyle/>
                    <a:p>
                      <a:pPr indent="269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Řízení organizace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Řídící pracovníci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8 %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238,97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4986">
                <a:tc>
                  <a:txBody>
                    <a:bodyPr/>
                    <a:lstStyle/>
                    <a:p>
                      <a:pPr indent="269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Experti, konzultanti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Specialisté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8 %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206,14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900608" y="6572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69875"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Zdroj: Sestaveno autorem na základě Nováka (2008, s. 160) a ISPV 2013</a:t>
            </a:r>
            <a:endParaRPr kumimoji="0" lang="cs-CZ" altLang="cs-CZ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55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Stav dobrovolnictví v ČR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6386" name="Picture 2" descr="https://encrypted-tbn0.gstatic.com/images?q=tbn:ANd9GcRCXRcn6RI3iX8ujDTCik208M6WxLWFIhLkNFPztNh_f68jKudTG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772816"/>
            <a:ext cx="4048125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323528" y="1772816"/>
            <a:ext cx="4320480" cy="4048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Picture 4" descr="https://encrypted-tbn2.gstatic.com/images?q=tbn:ANd9GcSQZdTnVae9jlRcaVhUKAZ7TtD9gUISIaKdrbZ9M_tBmDQvCe0pT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348880"/>
            <a:ext cx="2592288" cy="2592288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650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/>
          </p:cNvSpPr>
          <p:nvPr>
            <p:ph type="title" idx="4294967295"/>
          </p:nvPr>
        </p:nvSpPr>
        <p:spPr>
          <a:xfrm>
            <a:off x="107504" y="-59432"/>
            <a:ext cx="9036495" cy="896144"/>
          </a:xfrm>
        </p:spPr>
        <p:txBody>
          <a:bodyPr/>
          <a:lstStyle/>
          <a:p>
            <a:r>
              <a:rPr lang="cs-CZ" sz="2500" b="1" dirty="0" smtClean="0"/>
              <a:t>Dobrovolnictví ve ČR: </a:t>
            </a:r>
            <a:r>
              <a:rPr lang="nl-NL" sz="2500" b="1" dirty="0"/>
              <a:t>Vyzkum FSV UK (2009 – 2010</a:t>
            </a:r>
            <a:r>
              <a:rPr lang="nl-NL" sz="2500" b="1" dirty="0" smtClean="0"/>
              <a:t>)</a:t>
            </a:r>
            <a:endParaRPr lang="cs-CZ" sz="2500" b="1" dirty="0" smtClean="0"/>
          </a:p>
        </p:txBody>
      </p:sp>
      <p:sp>
        <p:nvSpPr>
          <p:cNvPr id="115715" name="Rectangle 3"/>
          <p:cNvSpPr>
            <a:spLocks noGrp="1"/>
          </p:cNvSpPr>
          <p:nvPr>
            <p:ph type="body" idx="4294967295"/>
          </p:nvPr>
        </p:nvSpPr>
        <p:spPr>
          <a:xfrm>
            <a:off x="301625" y="1412776"/>
            <a:ext cx="8302823" cy="4598988"/>
          </a:xfrm>
        </p:spPr>
        <p:txBody>
          <a:bodyPr/>
          <a:lstStyle/>
          <a:p>
            <a:r>
              <a:rPr lang="cs-CZ" sz="2200" b="1" dirty="0" smtClean="0"/>
              <a:t>Dobrovolnictví </a:t>
            </a:r>
            <a:r>
              <a:rPr lang="cs-CZ" sz="2200" b="1" dirty="0"/>
              <a:t>organizovanému </a:t>
            </a:r>
            <a:r>
              <a:rPr lang="cs-CZ" sz="2200" b="1" dirty="0" smtClean="0"/>
              <a:t>se </a:t>
            </a:r>
            <a:r>
              <a:rPr lang="cs-CZ" sz="2200" b="1" dirty="0"/>
              <a:t>v</a:t>
            </a:r>
            <a:r>
              <a:rPr lang="cs-CZ" sz="2200" dirty="0"/>
              <a:t>ě</a:t>
            </a:r>
            <a:r>
              <a:rPr lang="cs-CZ" sz="2200" b="1" dirty="0"/>
              <a:t>nuje 30% ob</a:t>
            </a:r>
            <a:r>
              <a:rPr lang="cs-CZ" sz="2200" dirty="0"/>
              <a:t>č</a:t>
            </a:r>
            <a:r>
              <a:rPr lang="cs-CZ" sz="2200" b="1" dirty="0"/>
              <a:t>an</a:t>
            </a:r>
            <a:r>
              <a:rPr lang="cs-CZ" sz="2200" dirty="0"/>
              <a:t>ů Č</a:t>
            </a:r>
            <a:r>
              <a:rPr lang="cs-CZ" sz="2200" b="1" dirty="0"/>
              <a:t>R.</a:t>
            </a:r>
          </a:p>
          <a:p>
            <a:r>
              <a:rPr lang="cs-CZ" sz="2200" b="1" dirty="0"/>
              <a:t>Neformálnímu, individuálnímu dobrovolnictví se v</a:t>
            </a:r>
            <a:r>
              <a:rPr lang="cs-CZ" sz="2200" dirty="0"/>
              <a:t>ě</a:t>
            </a:r>
            <a:r>
              <a:rPr lang="cs-CZ" sz="2200" b="1" dirty="0"/>
              <a:t>nuje 38% ob</a:t>
            </a:r>
            <a:r>
              <a:rPr lang="cs-CZ" sz="2200" dirty="0"/>
              <a:t>č</a:t>
            </a:r>
            <a:r>
              <a:rPr lang="cs-CZ" sz="2200" b="1" dirty="0"/>
              <a:t>an</a:t>
            </a:r>
            <a:r>
              <a:rPr lang="cs-CZ" sz="2200" dirty="0"/>
              <a:t>ů </a:t>
            </a:r>
            <a:r>
              <a:rPr lang="cs-CZ" sz="2200" dirty="0" smtClean="0"/>
              <a:t>Č</a:t>
            </a:r>
            <a:r>
              <a:rPr lang="cs-CZ" sz="2200" b="1" dirty="0" smtClean="0"/>
              <a:t>R</a:t>
            </a:r>
            <a:r>
              <a:rPr lang="cs-CZ" sz="2200" dirty="0" smtClean="0"/>
              <a:t>.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Především jde o sousedskou </a:t>
            </a:r>
            <a:r>
              <a:rPr lang="cs-CZ" dirty="0">
                <a:solidFill>
                  <a:schemeClr val="tx1"/>
                </a:solidFill>
              </a:rPr>
              <a:t>výpomoc, které se věnovalo 72% neformálních dobrovolníků</a:t>
            </a:r>
            <a:r>
              <a:rPr lang="cs-CZ" dirty="0" smtClean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297" y="3429000"/>
            <a:ext cx="4009183" cy="3105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3360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24744"/>
            <a:ext cx="6295111" cy="4875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265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Co je to dobrovolnictví?</a:t>
            </a:r>
            <a:endParaRPr lang="sk-SK" altLang="cs-CZ" b="1" dirty="0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sz="2400" dirty="0" smtClean="0"/>
              <a:t>Nepanuje zcela shoda </a:t>
            </a:r>
            <a:r>
              <a:rPr lang="cs-CZ" sz="2400" dirty="0"/>
              <a:t>na jednotné definici </a:t>
            </a:r>
            <a:r>
              <a:rPr lang="cs-CZ" sz="2400" dirty="0" smtClean="0"/>
              <a:t>dobrovolnictví Frič, Pospíšilová a kol. (</a:t>
            </a:r>
            <a:r>
              <a:rPr lang="cs-CZ" sz="2400" dirty="0" smtClean="0"/>
              <a:t>2010, s. </a:t>
            </a:r>
            <a:r>
              <a:rPr lang="cs-CZ" sz="2400" dirty="0" smtClean="0"/>
              <a:t>9)</a:t>
            </a:r>
          </a:p>
          <a:p>
            <a:pPr>
              <a:defRPr/>
            </a:pPr>
            <a:r>
              <a:rPr lang="cs-CZ" sz="2400" dirty="0" smtClean="0"/>
              <a:t>V různých </a:t>
            </a:r>
            <a:r>
              <a:rPr lang="cs-CZ" sz="2400" dirty="0"/>
              <a:t>definicích můžeme nalézt minimálně tři společné prvky, a sice že </a:t>
            </a:r>
            <a:r>
              <a:rPr lang="cs-CZ" sz="2400" dirty="0" smtClean="0"/>
              <a:t>dobrovolnictví:</a:t>
            </a:r>
          </a:p>
          <a:p>
            <a:pPr lvl="1">
              <a:defRPr/>
            </a:pPr>
            <a:r>
              <a:rPr lang="cs-CZ" sz="2000" dirty="0" smtClean="0">
                <a:solidFill>
                  <a:schemeClr val="tx1"/>
                </a:solidFill>
              </a:rPr>
              <a:t>Je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smtClean="0">
                <a:solidFill>
                  <a:schemeClr val="tx1"/>
                </a:solidFill>
              </a:rPr>
              <a:t>nepovinné</a:t>
            </a:r>
          </a:p>
          <a:p>
            <a:pPr lvl="1">
              <a:defRPr/>
            </a:pPr>
            <a:r>
              <a:rPr lang="cs-CZ" sz="2000" dirty="0">
                <a:solidFill>
                  <a:schemeClr val="tx1"/>
                </a:solidFill>
              </a:rPr>
              <a:t>B</a:t>
            </a:r>
            <a:r>
              <a:rPr lang="cs-CZ" sz="2000" dirty="0" smtClean="0">
                <a:solidFill>
                  <a:schemeClr val="tx1"/>
                </a:solidFill>
              </a:rPr>
              <a:t>ez </a:t>
            </a:r>
            <a:r>
              <a:rPr lang="cs-CZ" sz="2000" dirty="0">
                <a:solidFill>
                  <a:schemeClr val="tx1"/>
                </a:solidFill>
              </a:rPr>
              <a:t>nároku na </a:t>
            </a:r>
            <a:r>
              <a:rPr lang="cs-CZ" sz="2000" dirty="0" smtClean="0">
                <a:solidFill>
                  <a:schemeClr val="tx1"/>
                </a:solidFill>
              </a:rPr>
              <a:t>odměnu</a:t>
            </a:r>
          </a:p>
          <a:p>
            <a:pPr lvl="1">
              <a:defRPr/>
            </a:pPr>
            <a:r>
              <a:rPr lang="cs-CZ" sz="2000" dirty="0">
                <a:solidFill>
                  <a:schemeClr val="tx1"/>
                </a:solidFill>
              </a:rPr>
              <a:t>V</a:t>
            </a:r>
            <a:r>
              <a:rPr lang="cs-CZ" sz="2000" dirty="0" smtClean="0">
                <a:solidFill>
                  <a:schemeClr val="tx1"/>
                </a:solidFill>
              </a:rPr>
              <a:t>e </a:t>
            </a:r>
            <a:r>
              <a:rPr lang="cs-CZ" sz="2000" dirty="0">
                <a:solidFill>
                  <a:schemeClr val="tx1"/>
                </a:solidFill>
              </a:rPr>
              <a:t>prospěch ostatních. </a:t>
            </a:r>
            <a:endParaRPr lang="cs-CZ" sz="2000" dirty="0" smtClean="0">
              <a:solidFill>
                <a:schemeClr val="tx1"/>
              </a:solidFill>
            </a:endParaRPr>
          </a:p>
          <a:p>
            <a:pPr lvl="1">
              <a:defRPr/>
            </a:pPr>
            <a:r>
              <a:rPr lang="cs-CZ" sz="2000" dirty="0" smtClean="0">
                <a:solidFill>
                  <a:schemeClr val="tx1"/>
                </a:solidFill>
              </a:rPr>
              <a:t>Méně </a:t>
            </a:r>
            <a:r>
              <a:rPr lang="cs-CZ" sz="2000" dirty="0">
                <a:solidFill>
                  <a:schemeClr val="tx1"/>
                </a:solidFill>
              </a:rPr>
              <a:t>častým, ale stále frekventovaným prvkem, je podle nich organizovanost. </a:t>
            </a:r>
            <a:r>
              <a:rPr lang="cs-CZ" sz="2000" dirty="0" err="1" smtClean="0">
                <a:solidFill>
                  <a:schemeClr val="tx1"/>
                </a:solidFill>
              </a:rPr>
              <a:t>Dekker</a:t>
            </a:r>
            <a:r>
              <a:rPr lang="cs-CZ" sz="2000" dirty="0" smtClean="0">
                <a:solidFill>
                  <a:schemeClr val="tx1"/>
                </a:solidFill>
              </a:rPr>
              <a:t> a </a:t>
            </a:r>
            <a:r>
              <a:rPr lang="cs-CZ" sz="2000" dirty="0" err="1" smtClean="0">
                <a:solidFill>
                  <a:schemeClr val="tx1"/>
                </a:solidFill>
              </a:rPr>
              <a:t>Halman</a:t>
            </a:r>
            <a:r>
              <a:rPr lang="cs-CZ" sz="2000" dirty="0" smtClean="0">
                <a:solidFill>
                  <a:schemeClr val="tx1"/>
                </a:solidFill>
              </a:rPr>
              <a:t> (2003) </a:t>
            </a:r>
          </a:p>
          <a:p>
            <a:pPr marL="0" indent="0">
              <a:buFontTx/>
              <a:buNone/>
              <a:defRPr/>
            </a:pPr>
            <a:endParaRPr lang="sk-SK" sz="2000" dirty="0"/>
          </a:p>
        </p:txBody>
      </p:sp>
      <p:sp>
        <p:nvSpPr>
          <p:cNvPr id="8196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A37046C-2C8E-46E6-AB89-DB57901A9610}" type="slidenum">
              <a:rPr lang="cs-CZ" altLang="cs-CZ" sz="1400">
                <a:latin typeface="Times New Roman" pitchFamily="18" charset="0"/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cs-CZ" altLang="cs-CZ" sz="1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678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Organizovaní dobrovolníci v ČR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v </a:t>
            </a:r>
            <a:r>
              <a:rPr lang="cs-CZ" dirty="0"/>
              <a:t>průměru odpracují </a:t>
            </a:r>
            <a:r>
              <a:rPr lang="cs-CZ" b="1" dirty="0" smtClean="0"/>
              <a:t>11 </a:t>
            </a:r>
            <a:r>
              <a:rPr lang="cs-CZ" b="1" dirty="0"/>
              <a:t>hodin za m</a:t>
            </a:r>
            <a:r>
              <a:rPr lang="cs-CZ" dirty="0"/>
              <a:t>ě</a:t>
            </a:r>
            <a:r>
              <a:rPr lang="cs-CZ" b="1" dirty="0"/>
              <a:t>síc</a:t>
            </a:r>
            <a:r>
              <a:rPr lang="cs-CZ" dirty="0"/>
              <a:t>. </a:t>
            </a:r>
            <a:endParaRPr lang="cs-CZ" dirty="0" smtClean="0"/>
          </a:p>
          <a:p>
            <a:r>
              <a:rPr lang="cs-CZ" dirty="0" smtClean="0"/>
              <a:t>Většina </a:t>
            </a:r>
            <a:r>
              <a:rPr lang="cs-CZ" dirty="0"/>
              <a:t>z nich se věnuje své </a:t>
            </a:r>
            <a:r>
              <a:rPr lang="cs-CZ" dirty="0" smtClean="0"/>
              <a:t>činnosti:</a:t>
            </a:r>
          </a:p>
          <a:p>
            <a:pPr lvl="1"/>
            <a:r>
              <a:rPr lang="cs-CZ" b="1" dirty="0" smtClean="0">
                <a:solidFill>
                  <a:schemeClr val="tx1"/>
                </a:solidFill>
              </a:rPr>
              <a:t>dlouhodob</a:t>
            </a:r>
            <a:r>
              <a:rPr lang="cs-CZ" dirty="0" smtClean="0">
                <a:solidFill>
                  <a:schemeClr val="tx1"/>
                </a:solidFill>
              </a:rPr>
              <a:t>ě (</a:t>
            </a:r>
            <a:r>
              <a:rPr lang="cs-CZ" dirty="0">
                <a:solidFill>
                  <a:schemeClr val="tx1"/>
                </a:solidFill>
              </a:rPr>
              <a:t>déle než 3 roky pracuje pro jednu organizaci téměř </a:t>
            </a:r>
            <a:r>
              <a:rPr lang="cs-CZ" dirty="0" smtClean="0">
                <a:solidFill>
                  <a:schemeClr val="tx1"/>
                </a:solidFill>
              </a:rPr>
              <a:t>60 % </a:t>
            </a:r>
            <a:r>
              <a:rPr lang="cs-CZ" dirty="0">
                <a:solidFill>
                  <a:schemeClr val="tx1"/>
                </a:solidFill>
              </a:rPr>
              <a:t>dobrovolníků) </a:t>
            </a:r>
          </a:p>
          <a:p>
            <a:pPr lvl="1"/>
            <a:r>
              <a:rPr lang="cs-CZ" b="1" dirty="0" smtClean="0">
                <a:solidFill>
                  <a:schemeClr val="tx1"/>
                </a:solidFill>
              </a:rPr>
              <a:t>pravideln</a:t>
            </a:r>
            <a:r>
              <a:rPr lang="cs-CZ" dirty="0" smtClean="0">
                <a:solidFill>
                  <a:schemeClr val="tx1"/>
                </a:solidFill>
              </a:rPr>
              <a:t>ě </a:t>
            </a:r>
            <a:r>
              <a:rPr lang="cs-CZ" dirty="0">
                <a:solidFill>
                  <a:schemeClr val="tx1"/>
                </a:solidFill>
              </a:rPr>
              <a:t>(alespoň jednou za měsíc se v posledních roce věnovalo dobrovolnictví téměř </a:t>
            </a:r>
            <a:r>
              <a:rPr lang="cs-CZ" dirty="0" smtClean="0">
                <a:solidFill>
                  <a:schemeClr val="tx1"/>
                </a:solidFill>
              </a:rPr>
              <a:t>75 % </a:t>
            </a:r>
            <a:r>
              <a:rPr lang="cs-CZ" dirty="0">
                <a:solidFill>
                  <a:schemeClr val="tx1"/>
                </a:solidFill>
              </a:rPr>
              <a:t>dobrovolníků).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414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9036496" cy="6819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45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8827456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930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Profesionalizace dobrovolné činnosti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54" y="1431231"/>
            <a:ext cx="8759834" cy="430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977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 smtClean="0"/>
              <a:t>Důvody pro dobrovolnictví</a:t>
            </a:r>
            <a:endParaRPr lang="cs-CZ" b="1" u="sng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16832"/>
            <a:ext cx="8424936" cy="244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ástupný symbol pro obsah 2"/>
          <p:cNvSpPr txBox="1">
            <a:spLocks/>
          </p:cNvSpPr>
          <p:nvPr/>
        </p:nvSpPr>
        <p:spPr bwMode="auto">
          <a:xfrm>
            <a:off x="301752" y="4437112"/>
            <a:ext cx="8503920" cy="1661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200" b="1" dirty="0" smtClean="0"/>
              <a:t>Silné praktické implikace pro nábor dobrovolníků!</a:t>
            </a:r>
          </a:p>
          <a:p>
            <a:pPr lvl="1"/>
            <a:r>
              <a:rPr lang="cs-CZ" sz="1700" b="1" dirty="0" smtClean="0">
                <a:solidFill>
                  <a:schemeClr val="tx1"/>
                </a:solidFill>
              </a:rPr>
              <a:t>Jaké?</a:t>
            </a:r>
            <a:endParaRPr lang="cs-CZ" sz="17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45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8080" y="44624"/>
            <a:ext cx="8534400" cy="758825"/>
          </a:xfrm>
        </p:spPr>
        <p:txBody>
          <a:bodyPr/>
          <a:lstStyle/>
          <a:p>
            <a:r>
              <a:rPr lang="cs-CZ" b="1" dirty="0"/>
              <a:t>Průměrný český </a:t>
            </a:r>
            <a:r>
              <a:rPr lang="cs-CZ" b="1" dirty="0" smtClean="0"/>
              <a:t>dobrovolník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sz="2200" dirty="0" smtClean="0"/>
              <a:t>pracuje </a:t>
            </a:r>
            <a:r>
              <a:rPr lang="cs-CZ" sz="2200" b="1" dirty="0"/>
              <a:t>pravidelně</a:t>
            </a:r>
            <a:r>
              <a:rPr lang="cs-CZ" sz="2200" dirty="0"/>
              <a:t> a </a:t>
            </a:r>
            <a:r>
              <a:rPr lang="cs-CZ" sz="2200" b="1" dirty="0"/>
              <a:t>dlouhodobě</a:t>
            </a:r>
            <a:r>
              <a:rPr lang="cs-CZ" sz="2200" dirty="0"/>
              <a:t> – až </a:t>
            </a:r>
            <a:r>
              <a:rPr lang="cs-CZ" sz="2200" dirty="0" smtClean="0"/>
              <a:t>tři čtvrtiny </a:t>
            </a:r>
            <a:r>
              <a:rPr lang="cs-CZ" sz="2200" dirty="0"/>
              <a:t>dobrovolníků pracuje déle než dva roky pro tu samou organizaci. </a:t>
            </a:r>
            <a:endParaRPr lang="cs-CZ" sz="2200" dirty="0" smtClean="0"/>
          </a:p>
          <a:p>
            <a:r>
              <a:rPr lang="cs-CZ" sz="2200" dirty="0" smtClean="0"/>
              <a:t>Je loajálním členem </a:t>
            </a:r>
            <a:r>
              <a:rPr lang="cs-CZ" sz="2200" dirty="0"/>
              <a:t>své organizace i proto, že zde nachází </a:t>
            </a:r>
            <a:r>
              <a:rPr lang="cs-CZ" sz="2200" b="1" dirty="0"/>
              <a:t>přátelské prostředí </a:t>
            </a:r>
            <a:r>
              <a:rPr lang="cs-CZ" sz="2200" dirty="0"/>
              <a:t>a </a:t>
            </a:r>
            <a:r>
              <a:rPr lang="cs-CZ" sz="2200" b="1" dirty="0"/>
              <a:t>silné emocionální vazby </a:t>
            </a:r>
            <a:r>
              <a:rPr lang="cs-CZ" sz="2200" dirty="0" smtClean="0"/>
              <a:t>na jiné </a:t>
            </a:r>
            <a:r>
              <a:rPr lang="cs-CZ" sz="2200" dirty="0"/>
              <a:t>členy organizace. </a:t>
            </a:r>
            <a:endParaRPr lang="cs-CZ" sz="2200" dirty="0" smtClean="0"/>
          </a:p>
          <a:p>
            <a:r>
              <a:rPr lang="cs-CZ" sz="2200" dirty="0" smtClean="0"/>
              <a:t>Většinou </a:t>
            </a:r>
            <a:r>
              <a:rPr lang="cs-CZ" sz="2200" dirty="0"/>
              <a:t>jde o </a:t>
            </a:r>
            <a:r>
              <a:rPr lang="cs-CZ" sz="2200" b="1" dirty="0"/>
              <a:t>menší zájmovou organizaci </a:t>
            </a:r>
            <a:r>
              <a:rPr lang="cs-CZ" sz="2200" dirty="0"/>
              <a:t>(klub, sdružení, spolek) </a:t>
            </a:r>
            <a:r>
              <a:rPr lang="cs-CZ" sz="2200" b="1" dirty="0" smtClean="0"/>
              <a:t>bez zaměstnanců </a:t>
            </a:r>
            <a:r>
              <a:rPr lang="cs-CZ" sz="2200" dirty="0"/>
              <a:t>s nízkou mírou profesionalizace řízení dobrovolníků. </a:t>
            </a:r>
            <a:endParaRPr lang="cs-CZ" sz="2200" dirty="0" smtClean="0"/>
          </a:p>
          <a:p>
            <a:r>
              <a:rPr lang="cs-CZ" sz="2200" dirty="0" smtClean="0"/>
              <a:t>Tato </a:t>
            </a:r>
            <a:r>
              <a:rPr lang="cs-CZ" sz="2200" dirty="0"/>
              <a:t>organizace </a:t>
            </a:r>
            <a:r>
              <a:rPr lang="cs-CZ" sz="2200" dirty="0" smtClean="0"/>
              <a:t>působí </a:t>
            </a:r>
            <a:r>
              <a:rPr lang="pl-PL" sz="2200" dirty="0" smtClean="0"/>
              <a:t>hlavně </a:t>
            </a:r>
            <a:r>
              <a:rPr lang="pl-PL" sz="2200" dirty="0"/>
              <a:t>v oblastech </a:t>
            </a:r>
            <a:r>
              <a:rPr lang="pl-PL" sz="2200" b="1" dirty="0"/>
              <a:t>sportu, kultury </a:t>
            </a:r>
            <a:r>
              <a:rPr lang="pl-PL" sz="2200" dirty="0"/>
              <a:t>a </a:t>
            </a:r>
            <a:r>
              <a:rPr lang="pl-PL" sz="2200" b="1" dirty="0"/>
              <a:t>rekreace</a:t>
            </a:r>
            <a:r>
              <a:rPr lang="pl-PL" sz="2200" dirty="0"/>
              <a:t>.</a:t>
            </a:r>
          </a:p>
          <a:p>
            <a:r>
              <a:rPr lang="cs-CZ" sz="2200" dirty="0"/>
              <a:t>Motivace průměrného dobrovolníka je </a:t>
            </a:r>
            <a:r>
              <a:rPr lang="cs-CZ" sz="2200" b="1" dirty="0"/>
              <a:t>volnočasová</a:t>
            </a:r>
            <a:r>
              <a:rPr lang="cs-CZ" sz="2200" dirty="0"/>
              <a:t> a </a:t>
            </a:r>
            <a:r>
              <a:rPr lang="cs-CZ" sz="2200" b="1" dirty="0"/>
              <a:t>pohodová</a:t>
            </a:r>
            <a:r>
              <a:rPr lang="cs-CZ" sz="2200" dirty="0"/>
              <a:t> – má ze své </a:t>
            </a:r>
            <a:r>
              <a:rPr lang="cs-CZ" sz="2200" dirty="0" smtClean="0"/>
              <a:t>dobrovolnické aktivity </a:t>
            </a:r>
            <a:r>
              <a:rPr lang="cs-CZ" sz="2200" dirty="0"/>
              <a:t>požitek, užívá si ji, baví ho to.</a:t>
            </a:r>
          </a:p>
        </p:txBody>
      </p:sp>
    </p:spTree>
    <p:extLst>
      <p:ext uri="{BB962C8B-B14F-4D97-AF65-F5344CB8AC3E}">
        <p14:creationId xmlns:p14="http://schemas.microsoft.com/office/powerpoint/2010/main" val="53325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Závěr: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Dobrovolnictví není zadarmo</a:t>
            </a:r>
          </a:p>
          <a:p>
            <a:r>
              <a:rPr lang="cs-CZ" dirty="0" smtClean="0"/>
              <a:t>Stojí to čas a také peníze spojené s: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Náborem dobrovolníků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Řízením dobrovolníků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Péčí o dobrovolníky (školení, pojištění </a:t>
            </a:r>
            <a:r>
              <a:rPr lang="cs-CZ" dirty="0">
                <a:solidFill>
                  <a:schemeClr val="tx1"/>
                </a:solidFill>
              </a:rPr>
              <a:t>atd</a:t>
            </a:r>
            <a:r>
              <a:rPr lang="cs-CZ" dirty="0" smtClean="0">
                <a:solidFill>
                  <a:schemeClr val="tx1"/>
                </a:solidFill>
              </a:rPr>
              <a:t>.)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Zajišťování práce dobrovolníků (doprava, strava, atd.</a:t>
            </a:r>
          </a:p>
        </p:txBody>
      </p:sp>
    </p:spTree>
    <p:extLst>
      <p:ext uri="{BB962C8B-B14F-4D97-AF65-F5344CB8AC3E}">
        <p14:creationId xmlns:p14="http://schemas.microsoft.com/office/powerpoint/2010/main" val="339384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Závěr II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Ekonomická </a:t>
            </a:r>
            <a:r>
              <a:rPr lang="cs-CZ" dirty="0"/>
              <a:t>hodnota dobrovolnictví není jen statistický údaj, ale ukazatel </a:t>
            </a:r>
            <a:r>
              <a:rPr lang="cs-CZ" dirty="0" smtClean="0"/>
              <a:t>ovlivňující: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financování projektů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umožňující </a:t>
            </a:r>
            <a:r>
              <a:rPr lang="cs-CZ" dirty="0">
                <a:solidFill>
                  <a:schemeClr val="tx1"/>
                </a:solidFill>
              </a:rPr>
              <a:t>hodnocení efektivnosti dobrovolnictví</a:t>
            </a:r>
          </a:p>
          <a:p>
            <a:r>
              <a:rPr lang="cs-CZ" dirty="0"/>
              <a:t>Efektivnost dobrovolnictví: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K hodnocení technické efektivnosti slouží VIVA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K hodnocení ekonomické efektivnosti slouží </a:t>
            </a:r>
            <a:r>
              <a:rPr lang="cs-CZ" dirty="0">
                <a:hlinkClick r:id="rId2"/>
              </a:rPr>
              <a:t>SROI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738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5588" y="404813"/>
            <a:ext cx="7772400" cy="503237"/>
          </a:xfrm>
        </p:spPr>
        <p:txBody>
          <a:bodyPr>
            <a:normAutofit fontScale="90000"/>
          </a:bodyPr>
          <a:lstStyle/>
          <a:p>
            <a:r>
              <a:rPr lang="cs-CZ" sz="3000" b="1" dirty="0" smtClean="0">
                <a:solidFill>
                  <a:srgbClr val="7B9899"/>
                </a:solidFill>
              </a:rPr>
              <a:t>Reference</a:t>
            </a:r>
            <a:endParaRPr lang="cs-CZ" sz="3000" b="1" dirty="0" smtClean="0">
              <a:solidFill>
                <a:srgbClr val="7B9899"/>
              </a:solidFill>
            </a:endParaRPr>
          </a:p>
        </p:txBody>
      </p:sp>
      <p:sp>
        <p:nvSpPr>
          <p:cNvPr id="59394" name="Rectangle 3"/>
          <p:cNvSpPr>
            <a:spLocks noGrp="1" noChangeArrowheads="1"/>
          </p:cNvSpPr>
          <p:nvPr>
            <p:ph idx="1"/>
          </p:nvPr>
        </p:nvSpPr>
        <p:spPr>
          <a:xfrm>
            <a:off x="107950" y="1412776"/>
            <a:ext cx="8856663" cy="4357688"/>
          </a:xfrm>
        </p:spPr>
        <p:txBody>
          <a:bodyPr/>
          <a:lstStyle/>
          <a:p>
            <a:r>
              <a:rPr lang="cs-CZ" sz="1550" dirty="0" smtClean="0"/>
              <a:t>Frič a Pospíšilová – Vzorce a </a:t>
            </a:r>
            <a:r>
              <a:rPr lang="cs-CZ" sz="1550" dirty="0"/>
              <a:t>hodnoty dobrovolnictví </a:t>
            </a:r>
            <a:r>
              <a:rPr lang="cs-CZ" sz="1550" dirty="0">
                <a:hlinkClick r:id="rId2"/>
              </a:rPr>
              <a:t>http://</a:t>
            </a:r>
            <a:r>
              <a:rPr lang="cs-CZ" sz="1550" dirty="0" smtClean="0">
                <a:hlinkClick r:id="rId2"/>
              </a:rPr>
              <a:t>www.dobrovolnik.cz/res/data/024/002872.pdf</a:t>
            </a:r>
            <a:r>
              <a:rPr lang="cs-CZ" sz="1550" dirty="0"/>
              <a:t>  a </a:t>
            </a:r>
            <a:r>
              <a:rPr lang="cs-CZ" sz="1550" dirty="0">
                <a:hlinkClick r:id="rId3"/>
              </a:rPr>
              <a:t>http://</a:t>
            </a:r>
            <a:r>
              <a:rPr lang="cs-CZ" sz="1550" dirty="0" smtClean="0">
                <a:hlinkClick r:id="rId3"/>
              </a:rPr>
              <a:t>www.dobrovolnik.cz/res/data/024/002868.pdf</a:t>
            </a:r>
            <a:r>
              <a:rPr lang="cs-CZ" sz="1550" dirty="0" smtClean="0"/>
              <a:t> </a:t>
            </a:r>
            <a:endParaRPr lang="cs-CZ" sz="1550" dirty="0"/>
          </a:p>
          <a:p>
            <a:r>
              <a:rPr lang="en-US" sz="1550" dirty="0" err="1"/>
              <a:t>Salamon</a:t>
            </a:r>
            <a:r>
              <a:rPr lang="en-US" sz="1550" dirty="0"/>
              <a:t>, Lester M., S. </a:t>
            </a:r>
            <a:r>
              <a:rPr lang="en-US" sz="1550" dirty="0" err="1"/>
              <a:t>Wojciech</a:t>
            </a:r>
            <a:r>
              <a:rPr lang="en-US" sz="1550" dirty="0"/>
              <a:t> </a:t>
            </a:r>
            <a:r>
              <a:rPr lang="en-US" sz="1550" dirty="0" err="1"/>
              <a:t>Sokolowski</a:t>
            </a:r>
            <a:r>
              <a:rPr lang="en-US" sz="1550" dirty="0"/>
              <a:t>, and Megan A. Haddock. "Measuring the economic value of volunteer work globally: Concepts, estimates, and a roadmap to the future." Annals of Public and Cooperative Economics 82.3 (2011): 217-252.</a:t>
            </a:r>
            <a:endParaRPr lang="cs-CZ" sz="1550" dirty="0" smtClean="0"/>
          </a:p>
          <a:p>
            <a:r>
              <a:rPr lang="cs-CZ" sz="1550" dirty="0" smtClean="0"/>
              <a:t>Satelitní účet neziskových institucí </a:t>
            </a:r>
            <a:r>
              <a:rPr lang="cs-CZ" sz="1550" dirty="0" smtClean="0">
                <a:hlinkClick r:id="rId4"/>
              </a:rPr>
              <a:t>http</a:t>
            </a:r>
            <a:r>
              <a:rPr lang="cs-CZ" sz="1550" dirty="0">
                <a:hlinkClick r:id="rId4"/>
              </a:rPr>
              <a:t>://</a:t>
            </a:r>
            <a:r>
              <a:rPr lang="cs-CZ" sz="1550" dirty="0" smtClean="0">
                <a:hlinkClick r:id="rId4"/>
              </a:rPr>
              <a:t>apl.czso.cz/nufile/SUNI.pdf</a:t>
            </a:r>
            <a:r>
              <a:rPr lang="cs-CZ" sz="1550" dirty="0" smtClean="0"/>
              <a:t> </a:t>
            </a:r>
            <a:endParaRPr lang="cs-CZ" sz="1550" dirty="0"/>
          </a:p>
          <a:p>
            <a:r>
              <a:rPr lang="en-US" sz="1550" dirty="0" smtClean="0"/>
              <a:t>Ironmonger</a:t>
            </a:r>
            <a:r>
              <a:rPr lang="en-US" sz="1550" dirty="0"/>
              <a:t>, D. (2008), The economic value of volunteering in Queensland, Updated report – May 2008, Queensland Government, Department of Communities, </a:t>
            </a:r>
            <a:r>
              <a:rPr lang="en-US" sz="1550" dirty="0" smtClean="0"/>
              <a:t>Brisbane)</a:t>
            </a:r>
            <a:endParaRPr lang="cs-CZ" sz="1550" dirty="0" smtClean="0"/>
          </a:p>
          <a:p>
            <a:r>
              <a:rPr lang="cs-CZ" sz="1550" dirty="0"/>
              <a:t>SATELITNÍ ÚČET NEZISKOVÝCH </a:t>
            </a:r>
            <a:r>
              <a:rPr lang="cs-CZ" sz="1550" dirty="0" smtClean="0"/>
              <a:t>INSTITUCÍ</a:t>
            </a:r>
            <a:r>
              <a:rPr lang="cs-CZ" sz="1550" dirty="0"/>
              <a:t>. http://</a:t>
            </a:r>
            <a:r>
              <a:rPr lang="cs-CZ" sz="1550" dirty="0" smtClean="0"/>
              <a:t>apl.czso.cz/nufile/SUNI.pdf</a:t>
            </a:r>
          </a:p>
          <a:p>
            <a:r>
              <a:rPr lang="en-US" sz="1550" dirty="0"/>
              <a:t>On the Economics of </a:t>
            </a:r>
            <a:r>
              <a:rPr lang="cs-CZ" sz="1550" dirty="0" smtClean="0"/>
              <a:t> </a:t>
            </a:r>
            <a:r>
              <a:rPr lang="en-US" sz="1550" dirty="0" smtClean="0"/>
              <a:t>Volunteering</a:t>
            </a:r>
            <a:r>
              <a:rPr lang="cs-CZ" sz="1550" dirty="0"/>
              <a:t> </a:t>
            </a:r>
            <a:r>
              <a:rPr lang="cs-CZ" sz="1550" dirty="0">
                <a:hlinkClick r:id="rId5"/>
              </a:rPr>
              <a:t>http://</a:t>
            </a:r>
            <a:r>
              <a:rPr lang="cs-CZ" sz="1550" dirty="0" smtClean="0">
                <a:hlinkClick r:id="rId5"/>
              </a:rPr>
              <a:t>www.zef.de/fileadmin/webfiles/downloads/zef_dp/zef_dp31-00.pdf</a:t>
            </a:r>
            <a:endParaRPr lang="cs-CZ" sz="1550" dirty="0" smtClean="0"/>
          </a:p>
          <a:p>
            <a:r>
              <a:rPr lang="cs-CZ" sz="1550" dirty="0">
                <a:hlinkClick r:id="rId6"/>
              </a:rPr>
              <a:t>www.dobrovolnik.cz</a:t>
            </a:r>
            <a:endParaRPr lang="cs-CZ" sz="1550" dirty="0"/>
          </a:p>
          <a:p>
            <a:r>
              <a:rPr lang="cs-CZ" sz="1550" dirty="0"/>
              <a:t>Dobrovolnická služba – MVČR </a:t>
            </a:r>
            <a:r>
              <a:rPr lang="cs-CZ" sz="1550" dirty="0">
                <a:hlinkClick r:id="rId7"/>
              </a:rPr>
              <a:t>http://www.mvcr.cz/clanek/dobrovolnicka-sluzba-500539.aspx</a:t>
            </a:r>
            <a:endParaRPr lang="cs-CZ" sz="1550" dirty="0"/>
          </a:p>
          <a:p>
            <a:r>
              <a:rPr lang="cs-CZ" sz="1550" dirty="0" err="1"/>
              <a:t>European</a:t>
            </a:r>
            <a:r>
              <a:rPr lang="cs-CZ" sz="1550" dirty="0"/>
              <a:t> </a:t>
            </a:r>
            <a:r>
              <a:rPr lang="cs-CZ" sz="1550" dirty="0" err="1"/>
              <a:t>year</a:t>
            </a:r>
            <a:r>
              <a:rPr lang="cs-CZ" sz="1550" dirty="0"/>
              <a:t> </a:t>
            </a:r>
            <a:r>
              <a:rPr lang="cs-CZ" sz="1550" dirty="0" err="1"/>
              <a:t>of</a:t>
            </a:r>
            <a:r>
              <a:rPr lang="cs-CZ" sz="1550" dirty="0"/>
              <a:t> </a:t>
            </a:r>
            <a:r>
              <a:rPr lang="cs-CZ" sz="1550" dirty="0" err="1"/>
              <a:t>Volunteering</a:t>
            </a:r>
            <a:r>
              <a:rPr lang="cs-CZ" sz="1550" dirty="0"/>
              <a:t> </a:t>
            </a:r>
            <a:r>
              <a:rPr lang="cs-CZ" sz="1550" dirty="0">
                <a:hlinkClick r:id="rId8"/>
              </a:rPr>
              <a:t>http://europa.eu/volunteering/</a:t>
            </a:r>
            <a:endParaRPr lang="cs-CZ" sz="1550" dirty="0"/>
          </a:p>
          <a:p>
            <a:r>
              <a:rPr lang="cs-CZ" sz="1550" dirty="0" err="1"/>
              <a:t>World</a:t>
            </a:r>
            <a:r>
              <a:rPr lang="cs-CZ" sz="1550" dirty="0"/>
              <a:t> </a:t>
            </a:r>
            <a:r>
              <a:rPr lang="cs-CZ" sz="1550" dirty="0" err="1"/>
              <a:t>volunteer</a:t>
            </a:r>
            <a:r>
              <a:rPr lang="cs-CZ" sz="1550" dirty="0"/>
              <a:t> web </a:t>
            </a:r>
            <a:r>
              <a:rPr lang="cs-CZ" sz="1550" dirty="0">
                <a:hlinkClick r:id="rId9"/>
              </a:rPr>
              <a:t>http://www.worldvolunteerweb.org/</a:t>
            </a:r>
            <a:endParaRPr lang="cs-CZ" sz="1550" dirty="0"/>
          </a:p>
          <a:p>
            <a:r>
              <a:rPr lang="cs-CZ" sz="1550" dirty="0"/>
              <a:t>Jakou cenu má </a:t>
            </a:r>
            <a:r>
              <a:rPr lang="cs-CZ" sz="1550" dirty="0" err="1"/>
              <a:t>dobrovlník</a:t>
            </a:r>
            <a:r>
              <a:rPr lang="cs-CZ" sz="1550" dirty="0"/>
              <a:t>: </a:t>
            </a:r>
            <a:r>
              <a:rPr lang="cs-CZ" sz="1550" dirty="0">
                <a:hlinkClick r:id="rId10"/>
              </a:rPr>
              <a:t>http://www.neziskovky.cz/clanek/1165/511_559_565/fakta_legislativa-a-ucetnictvi_navody-legislativa/jakou-cenu-ma-dobrovolnik</a:t>
            </a:r>
            <a:endParaRPr lang="cs-CZ" sz="1550" dirty="0" smtClean="0"/>
          </a:p>
        </p:txBody>
      </p:sp>
      <p:sp>
        <p:nvSpPr>
          <p:cNvPr id="59395" name="Zástupný symbol pro číslo snímku 4"/>
          <p:cNvSpPr>
            <a:spLocks noGrp="1"/>
          </p:cNvSpPr>
          <p:nvPr>
            <p:ph type="sldNum" sz="quarter" idx="12"/>
          </p:nvPr>
        </p:nvSpPr>
        <p:spPr bwMode="auto">
          <a:xfrm>
            <a:off x="304800" y="6410325"/>
            <a:ext cx="3581400" cy="366713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fld id="{37DEB9AB-96F5-4271-A293-2BDE9568A571}" type="slidenum">
              <a:rPr lang="cs-CZ" sz="1200">
                <a:solidFill>
                  <a:srgbClr val="FFFFFF"/>
                </a:solidFill>
              </a:rPr>
              <a:pPr algn="l" fontAlgn="base">
                <a:spcBef>
                  <a:spcPct val="0"/>
                </a:spcBef>
                <a:spcAft>
                  <a:spcPct val="0"/>
                </a:spcAft>
              </a:pPr>
              <a:t>58</a:t>
            </a:fld>
            <a:endParaRPr lang="cs-CZ" sz="1200">
              <a:solidFill>
                <a:srgbClr val="FFFFFF"/>
              </a:solidFill>
            </a:endParaRPr>
          </a:p>
        </p:txBody>
      </p:sp>
      <p:sp>
        <p:nvSpPr>
          <p:cNvPr id="59396" name="Zástupný symbol pro zápatí 2"/>
          <p:cNvSpPr>
            <a:spLocks noGrp="1"/>
          </p:cNvSpPr>
          <p:nvPr>
            <p:ph type="ftr" sz="quarter" idx="11"/>
          </p:nvPr>
        </p:nvSpPr>
        <p:spPr bwMode="auto">
          <a:xfrm>
            <a:off x="2706688" y="6442075"/>
            <a:ext cx="4529137" cy="2635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cs-CZ" sz="1400" smtClean="0"/>
              <a:t>Protipovodňové vzdělávací a výzkumné centrum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5588" y="404813"/>
            <a:ext cx="7772400" cy="503237"/>
          </a:xfrm>
        </p:spPr>
        <p:txBody>
          <a:bodyPr>
            <a:normAutofit fontScale="90000"/>
          </a:bodyPr>
          <a:lstStyle/>
          <a:p>
            <a:r>
              <a:rPr lang="cs-CZ" sz="3000" b="1" dirty="0" smtClean="0">
                <a:solidFill>
                  <a:srgbClr val="7B9899"/>
                </a:solidFill>
              </a:rPr>
              <a:t>Reference a zajímavé </a:t>
            </a:r>
            <a:r>
              <a:rPr lang="cs-CZ" sz="3000" b="1" dirty="0" smtClean="0">
                <a:solidFill>
                  <a:srgbClr val="7B9899"/>
                </a:solidFill>
              </a:rPr>
              <a:t>odkazy:</a:t>
            </a:r>
          </a:p>
        </p:txBody>
      </p:sp>
      <p:sp>
        <p:nvSpPr>
          <p:cNvPr id="59394" name="Rectangle 3"/>
          <p:cNvSpPr>
            <a:spLocks noGrp="1" noChangeArrowheads="1"/>
          </p:cNvSpPr>
          <p:nvPr>
            <p:ph idx="1"/>
          </p:nvPr>
        </p:nvSpPr>
        <p:spPr>
          <a:xfrm>
            <a:off x="107950" y="1447800"/>
            <a:ext cx="8856663" cy="4357688"/>
          </a:xfrm>
        </p:spPr>
        <p:txBody>
          <a:bodyPr/>
          <a:lstStyle/>
          <a:p>
            <a:r>
              <a:rPr lang="cs-CZ" sz="1600" dirty="0"/>
              <a:t>Příručka k SROI </a:t>
            </a:r>
            <a:r>
              <a:rPr lang="cs-CZ" sz="1600" dirty="0">
                <a:hlinkClick r:id="rId2"/>
              </a:rPr>
              <a:t>http://www.sroi.cz/images/stories/A5-prirucka-SVI11---</a:t>
            </a:r>
            <a:r>
              <a:rPr lang="cs-CZ" sz="1600" dirty="0" smtClean="0">
                <a:hlinkClick r:id="rId2"/>
              </a:rPr>
              <a:t>FINAL2-nahled.pdf</a:t>
            </a:r>
            <a:r>
              <a:rPr lang="cs-CZ" sz="1600" dirty="0" smtClean="0"/>
              <a:t> </a:t>
            </a:r>
          </a:p>
          <a:p>
            <a:r>
              <a:rPr lang="cs-CZ" sz="1600" dirty="0" smtClean="0"/>
              <a:t>Manuál k VIVA metodě </a:t>
            </a:r>
            <a:endParaRPr lang="cs-CZ" sz="1600" dirty="0" smtClean="0"/>
          </a:p>
          <a:p>
            <a:r>
              <a:rPr lang="cs-CZ" sz="1600" dirty="0" smtClean="0"/>
              <a:t>Česká </a:t>
            </a:r>
            <a:r>
              <a:rPr lang="cs-CZ" sz="1600" dirty="0" smtClean="0"/>
              <a:t>rada dětí a mládeže </a:t>
            </a:r>
            <a:r>
              <a:rPr lang="cs-CZ" sz="1600" dirty="0" smtClean="0">
                <a:hlinkClick r:id="rId3"/>
              </a:rPr>
              <a:t>http://www.crdm.cz/</a:t>
            </a:r>
            <a:endParaRPr lang="cs-CZ" sz="1600" dirty="0" smtClean="0"/>
          </a:p>
          <a:p>
            <a:r>
              <a:rPr lang="cs-CZ" sz="1600" dirty="0" smtClean="0"/>
              <a:t>Mládež ČR – brožura </a:t>
            </a:r>
            <a:r>
              <a:rPr lang="cs-CZ" sz="1600" dirty="0" smtClean="0">
                <a:hlinkClick r:id="rId4"/>
              </a:rPr>
              <a:t>http://www.crdm.cz/download/publikace/mladez-CR-web.pdf</a:t>
            </a:r>
            <a:endParaRPr lang="cs-CZ" sz="1600" dirty="0" smtClean="0"/>
          </a:p>
          <a:p>
            <a:r>
              <a:rPr lang="cs-CZ" sz="1600" dirty="0" smtClean="0"/>
              <a:t>On </a:t>
            </a:r>
            <a:r>
              <a:rPr lang="cs-CZ" sz="1600" dirty="0" err="1"/>
              <a:t>the</a:t>
            </a:r>
            <a:r>
              <a:rPr lang="cs-CZ" sz="1600" dirty="0"/>
              <a:t> </a:t>
            </a:r>
            <a:r>
              <a:rPr lang="cs-CZ" sz="1600" dirty="0" err="1"/>
              <a:t>Economics</a:t>
            </a:r>
            <a:r>
              <a:rPr lang="cs-CZ" sz="1600" dirty="0"/>
              <a:t> </a:t>
            </a:r>
            <a:r>
              <a:rPr lang="cs-CZ" sz="1600" dirty="0" err="1"/>
              <a:t>of</a:t>
            </a:r>
            <a:r>
              <a:rPr lang="cs-CZ" sz="1600" dirty="0"/>
              <a:t> </a:t>
            </a:r>
            <a:r>
              <a:rPr lang="cs-CZ" sz="1600" dirty="0" err="1"/>
              <a:t>Volunteering</a:t>
            </a:r>
            <a:r>
              <a:rPr lang="cs-CZ" sz="1600" dirty="0"/>
              <a:t> </a:t>
            </a:r>
            <a:r>
              <a:rPr lang="cs-CZ" sz="1600" dirty="0">
                <a:hlinkClick r:id="rId5"/>
              </a:rPr>
              <a:t>http://www.zef.de/fileadmin/webfiles/downloads/zef_dp/zef_dp31-00.pdf</a:t>
            </a:r>
            <a:endParaRPr lang="cs-CZ" sz="1600" dirty="0"/>
          </a:p>
          <a:p>
            <a:r>
              <a:rPr lang="cs-CZ" sz="1600" dirty="0"/>
              <a:t>Zákon o dobrovolnické službě </a:t>
            </a:r>
            <a:r>
              <a:rPr lang="cs-CZ" sz="1600" dirty="0">
                <a:hlinkClick r:id="rId6"/>
              </a:rPr>
              <a:t>http://portal.gov.cz/wps/portal/_s.155/701/.cmd/ad/.c/313/.ce/10821/.p/8411/_s.155/701?PC_8411_number1=198&amp;PC_8411_l=198/2002&amp;PC_8411_ps=10#10821</a:t>
            </a:r>
            <a:endParaRPr lang="cs-CZ" sz="1600" dirty="0"/>
          </a:p>
          <a:p>
            <a:r>
              <a:rPr lang="cs-CZ" sz="1600" dirty="0"/>
              <a:t>ADRA </a:t>
            </a:r>
            <a:r>
              <a:rPr lang="cs-CZ" sz="1600" dirty="0">
                <a:hlinkClick r:id="rId7"/>
              </a:rPr>
              <a:t>www.adra.cz</a:t>
            </a:r>
            <a:endParaRPr lang="cs-CZ" sz="1600" dirty="0"/>
          </a:p>
          <a:p>
            <a:r>
              <a:rPr lang="cs-CZ" sz="1600" dirty="0"/>
              <a:t>Diakonie </a:t>
            </a:r>
            <a:r>
              <a:rPr lang="cs-CZ" sz="1600" dirty="0">
                <a:hlinkClick r:id="rId8"/>
              </a:rPr>
              <a:t>www.diakonie.cz</a:t>
            </a:r>
            <a:endParaRPr lang="cs-CZ" sz="1600" dirty="0"/>
          </a:p>
          <a:p>
            <a:r>
              <a:rPr lang="cs-CZ" sz="1600" dirty="0"/>
              <a:t>Charita </a:t>
            </a:r>
            <a:r>
              <a:rPr lang="cs-CZ" sz="1600" dirty="0">
                <a:hlinkClick r:id="rId9"/>
              </a:rPr>
              <a:t>www.charita.cz</a:t>
            </a:r>
            <a:endParaRPr lang="cs-CZ" sz="1600" dirty="0"/>
          </a:p>
          <a:p>
            <a:r>
              <a:rPr lang="cs-CZ" sz="1600" dirty="0"/>
              <a:t>Člověk v tísni </a:t>
            </a:r>
            <a:r>
              <a:rPr lang="cs-CZ" sz="1600" dirty="0">
                <a:hlinkClick r:id="rId10"/>
              </a:rPr>
              <a:t>www.clovekvtisni.cz</a:t>
            </a:r>
            <a:endParaRPr lang="cs-CZ" sz="1600" dirty="0"/>
          </a:p>
          <a:p>
            <a:r>
              <a:rPr lang="cs-CZ" sz="1600" dirty="0"/>
              <a:t>Český Červený kříž </a:t>
            </a:r>
            <a:r>
              <a:rPr lang="cs-CZ" sz="1600" dirty="0">
                <a:hlinkClick r:id="rId11"/>
              </a:rPr>
              <a:t>www.cck-cr.cz/</a:t>
            </a:r>
            <a:r>
              <a:rPr lang="cs-CZ" sz="1600" dirty="0"/>
              <a:t> </a:t>
            </a:r>
          </a:p>
          <a:p>
            <a:endParaRPr lang="cs-CZ" sz="1600" dirty="0" smtClean="0"/>
          </a:p>
          <a:p>
            <a:pPr>
              <a:buFont typeface="Wingdings 2" pitchFamily="18" charset="2"/>
              <a:buNone/>
            </a:pPr>
            <a:endParaRPr lang="cs-CZ" sz="1600" dirty="0" smtClean="0"/>
          </a:p>
          <a:p>
            <a:endParaRPr lang="cs-CZ" sz="1600" dirty="0" smtClean="0"/>
          </a:p>
          <a:p>
            <a:endParaRPr lang="cs-CZ" sz="1600" dirty="0" smtClean="0"/>
          </a:p>
        </p:txBody>
      </p:sp>
      <p:sp>
        <p:nvSpPr>
          <p:cNvPr id="59395" name="Zástupný symbol pro číslo snímku 4"/>
          <p:cNvSpPr>
            <a:spLocks noGrp="1"/>
          </p:cNvSpPr>
          <p:nvPr>
            <p:ph type="sldNum" sz="quarter" idx="12"/>
          </p:nvPr>
        </p:nvSpPr>
        <p:spPr bwMode="auto">
          <a:xfrm>
            <a:off x="304800" y="6410325"/>
            <a:ext cx="3581400" cy="366713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fld id="{37DEB9AB-96F5-4271-A293-2BDE9568A571}" type="slidenum">
              <a:rPr lang="cs-CZ" sz="1200">
                <a:solidFill>
                  <a:srgbClr val="FFFFFF"/>
                </a:solidFill>
              </a:rPr>
              <a:pPr algn="l" fontAlgn="base">
                <a:spcBef>
                  <a:spcPct val="0"/>
                </a:spcBef>
                <a:spcAft>
                  <a:spcPct val="0"/>
                </a:spcAft>
              </a:pPr>
              <a:t>59</a:t>
            </a:fld>
            <a:endParaRPr lang="cs-CZ" sz="1200">
              <a:solidFill>
                <a:srgbClr val="FFFFFF"/>
              </a:solidFill>
            </a:endParaRPr>
          </a:p>
        </p:txBody>
      </p:sp>
      <p:sp>
        <p:nvSpPr>
          <p:cNvPr id="59396" name="Zástupný symbol pro zápatí 2"/>
          <p:cNvSpPr>
            <a:spLocks noGrp="1"/>
          </p:cNvSpPr>
          <p:nvPr>
            <p:ph type="ftr" sz="quarter" idx="11"/>
          </p:nvPr>
        </p:nvSpPr>
        <p:spPr bwMode="auto">
          <a:xfrm>
            <a:off x="2706688" y="6442075"/>
            <a:ext cx="4529137" cy="2635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cs-CZ" sz="1400" smtClean="0"/>
              <a:t>Protipovodňové vzdělávací a výzkumné centrum</a:t>
            </a:r>
          </a:p>
        </p:txBody>
      </p:sp>
    </p:spTree>
    <p:extLst>
      <p:ext uri="{BB962C8B-B14F-4D97-AF65-F5344CB8AC3E}">
        <p14:creationId xmlns:p14="http://schemas.microsoft.com/office/powerpoint/2010/main" val="408458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b="1" dirty="0" smtClean="0"/>
              <a:t>Definice dobrovolnictví</a:t>
            </a:r>
            <a:r>
              <a:rPr lang="cs-CZ" b="1" dirty="0"/>
              <a:t> </a:t>
            </a:r>
            <a:r>
              <a:rPr lang="cs-CZ" b="1" dirty="0" smtClean="0"/>
              <a:t>MV ČR</a:t>
            </a:r>
          </a:p>
        </p:txBody>
      </p:sp>
      <p:sp>
        <p:nvSpPr>
          <p:cNvPr id="110595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dirty="0" smtClean="0"/>
              <a:t>„</a:t>
            </a:r>
            <a:r>
              <a:rPr lang="cs-CZ" i="1" dirty="0" smtClean="0"/>
              <a:t>Dobrovolnictví je veřejně prospěšná činnost konaná dobrovolníky svobodně a bez nároku na odměnu.“ (MVČR)</a:t>
            </a:r>
          </a:p>
          <a:p>
            <a:endParaRPr lang="cs-CZ" b="1" dirty="0" smtClean="0">
              <a:solidFill>
                <a:srgbClr val="993300"/>
              </a:solidFill>
            </a:endParaRPr>
          </a:p>
          <a:p>
            <a:endParaRPr lang="cs-CZ" dirty="0" smtClean="0"/>
          </a:p>
        </p:txBody>
      </p:sp>
      <p:pic>
        <p:nvPicPr>
          <p:cNvPr id="110597" name="Picture 5" descr="volunteer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2924175"/>
            <a:ext cx="4810125" cy="3190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0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>
          <a:xfrm>
            <a:off x="246063" y="-234280"/>
            <a:ext cx="7772400" cy="1143000"/>
          </a:xfrm>
        </p:spPr>
        <p:txBody>
          <a:bodyPr/>
          <a:lstStyle/>
          <a:p>
            <a:r>
              <a:rPr lang="cs-CZ" altLang="cs-CZ" b="1" dirty="0" smtClean="0"/>
              <a:t>Definice ILO</a:t>
            </a:r>
            <a:endParaRPr lang="sk-SK" altLang="cs-CZ" b="1" dirty="0" smtClean="0"/>
          </a:p>
        </p:txBody>
      </p:sp>
      <p:sp>
        <p:nvSpPr>
          <p:cNvPr id="9219" name="Zástupný symbol pro obsah 2"/>
          <p:cNvSpPr>
            <a:spLocks noGrp="1"/>
          </p:cNvSpPr>
          <p:nvPr>
            <p:ph idx="1"/>
          </p:nvPr>
        </p:nvSpPr>
        <p:spPr>
          <a:xfrm>
            <a:off x="395288" y="1773238"/>
            <a:ext cx="8062912" cy="4114800"/>
          </a:xfrm>
        </p:spPr>
        <p:txBody>
          <a:bodyPr/>
          <a:lstStyle/>
          <a:p>
            <a:r>
              <a:rPr lang="cs-CZ" altLang="cs-CZ" sz="2400" dirty="0" err="1" smtClean="0"/>
              <a:t>Salamon</a:t>
            </a:r>
            <a:r>
              <a:rPr lang="cs-CZ" altLang="cs-CZ" sz="2400" dirty="0" smtClean="0"/>
              <a:t>, </a:t>
            </a:r>
            <a:r>
              <a:rPr lang="cs-CZ" altLang="cs-CZ" sz="2400" dirty="0" err="1" smtClean="0"/>
              <a:t>Sokolowski</a:t>
            </a:r>
            <a:r>
              <a:rPr lang="cs-CZ" altLang="cs-CZ" sz="2400" dirty="0" smtClean="0"/>
              <a:t> a </a:t>
            </a:r>
            <a:r>
              <a:rPr lang="cs-CZ" altLang="cs-CZ" sz="2400" dirty="0" err="1" smtClean="0"/>
              <a:t>Haddock</a:t>
            </a:r>
            <a:r>
              <a:rPr lang="cs-CZ" altLang="cs-CZ" sz="2400" dirty="0" smtClean="0"/>
              <a:t>, (</a:t>
            </a:r>
            <a:r>
              <a:rPr lang="cs-CZ" altLang="cs-CZ" sz="2400" dirty="0" smtClean="0"/>
              <a:t>2011, s. 225</a:t>
            </a:r>
            <a:r>
              <a:rPr lang="cs-CZ" altLang="cs-CZ" sz="2400" dirty="0" smtClean="0"/>
              <a:t>) </a:t>
            </a:r>
            <a:r>
              <a:rPr lang="cs-CZ" altLang="cs-CZ" sz="2400" dirty="0" smtClean="0"/>
              <a:t>a </a:t>
            </a:r>
            <a:r>
              <a:rPr lang="cs-CZ" altLang="cs-CZ" sz="2400" dirty="0" smtClean="0"/>
              <a:t>manuál ILO k měření dobrovolnické </a:t>
            </a:r>
            <a:r>
              <a:rPr lang="cs-CZ" altLang="cs-CZ" sz="2400" dirty="0" smtClean="0"/>
              <a:t>práce (2011): </a:t>
            </a:r>
            <a:endParaRPr lang="cs-CZ" altLang="cs-CZ" sz="2400" dirty="0"/>
          </a:p>
          <a:p>
            <a:r>
              <a:rPr lang="cs-CZ" altLang="cs-CZ" sz="2400" dirty="0" smtClean="0"/>
              <a:t>Dobrovolnictví je: </a:t>
            </a:r>
          </a:p>
          <a:p>
            <a:pPr lvl="1"/>
            <a:r>
              <a:rPr lang="cs-CZ" altLang="cs-CZ" sz="2400" dirty="0" smtClean="0">
                <a:solidFill>
                  <a:schemeClr val="tx1"/>
                </a:solidFill>
              </a:rPr>
              <a:t>„</a:t>
            </a:r>
            <a:r>
              <a:rPr lang="cs-CZ" altLang="cs-CZ" sz="2400" b="1" i="1" dirty="0" smtClean="0">
                <a:solidFill>
                  <a:schemeClr val="tx1"/>
                </a:solidFill>
              </a:rPr>
              <a:t>neplacená nepovinná práce</a:t>
            </a:r>
            <a:r>
              <a:rPr lang="cs-CZ" altLang="cs-CZ" sz="2400" i="1" dirty="0" smtClean="0">
                <a:solidFill>
                  <a:schemeClr val="tx1"/>
                </a:solidFill>
              </a:rPr>
              <a:t>, </a:t>
            </a:r>
            <a:endParaRPr lang="cs-CZ" altLang="cs-CZ" sz="2400" i="1" dirty="0" smtClean="0">
              <a:solidFill>
                <a:schemeClr val="tx1"/>
              </a:solidFill>
            </a:endParaRPr>
          </a:p>
          <a:p>
            <a:pPr lvl="1"/>
            <a:r>
              <a:rPr lang="cs-CZ" altLang="cs-CZ" sz="2400" i="1" dirty="0" smtClean="0">
                <a:solidFill>
                  <a:schemeClr val="tx1"/>
                </a:solidFill>
              </a:rPr>
              <a:t>vykonávaná </a:t>
            </a:r>
            <a:r>
              <a:rPr lang="cs-CZ" altLang="cs-CZ" sz="2400" i="1" dirty="0" smtClean="0">
                <a:solidFill>
                  <a:schemeClr val="tx1"/>
                </a:solidFill>
              </a:rPr>
              <a:t>jak skrze určitou</a:t>
            </a:r>
            <a:r>
              <a:rPr lang="cs-CZ" altLang="cs-CZ" sz="2400" b="1" i="1" dirty="0" smtClean="0">
                <a:solidFill>
                  <a:schemeClr val="tx1"/>
                </a:solidFill>
              </a:rPr>
              <a:t> organizaci, </a:t>
            </a:r>
            <a:r>
              <a:rPr lang="cs-CZ" altLang="cs-CZ" sz="2400" b="1" i="1" dirty="0">
                <a:solidFill>
                  <a:schemeClr val="tx1"/>
                </a:solidFill>
              </a:rPr>
              <a:t> </a:t>
            </a:r>
            <a:r>
              <a:rPr lang="cs-CZ" altLang="cs-CZ" sz="2400" i="1" dirty="0" smtClean="0">
                <a:solidFill>
                  <a:schemeClr val="tx1"/>
                </a:solidFill>
              </a:rPr>
              <a:t>tak</a:t>
            </a:r>
            <a:r>
              <a:rPr lang="cs-CZ" altLang="cs-CZ" sz="2400" b="1" i="1" dirty="0" smtClean="0">
                <a:solidFill>
                  <a:schemeClr val="tx1"/>
                </a:solidFill>
              </a:rPr>
              <a:t> </a:t>
            </a:r>
            <a:r>
              <a:rPr lang="cs-CZ" altLang="cs-CZ" sz="2400" b="1" i="1" dirty="0" smtClean="0">
                <a:solidFill>
                  <a:schemeClr val="tx1"/>
                </a:solidFill>
              </a:rPr>
              <a:t>přímo</a:t>
            </a:r>
            <a:r>
              <a:rPr lang="cs-CZ" altLang="cs-CZ" sz="2400" i="1" dirty="0" smtClean="0">
                <a:solidFill>
                  <a:schemeClr val="tx1"/>
                </a:solidFill>
              </a:rPr>
              <a:t>, </a:t>
            </a:r>
            <a:endParaRPr lang="cs-CZ" altLang="cs-CZ" sz="2400" i="1" dirty="0" smtClean="0">
              <a:solidFill>
                <a:schemeClr val="tx1"/>
              </a:solidFill>
            </a:endParaRPr>
          </a:p>
          <a:p>
            <a:pPr lvl="1"/>
            <a:r>
              <a:rPr lang="cs-CZ" altLang="cs-CZ" sz="2400" b="1" i="1" dirty="0" smtClean="0">
                <a:solidFill>
                  <a:schemeClr val="tx1"/>
                </a:solidFill>
              </a:rPr>
              <a:t>mimo</a:t>
            </a:r>
            <a:r>
              <a:rPr lang="cs-CZ" altLang="cs-CZ" sz="2400" i="1" dirty="0" smtClean="0">
                <a:solidFill>
                  <a:schemeClr val="tx1"/>
                </a:solidFill>
              </a:rPr>
              <a:t> </a:t>
            </a:r>
            <a:r>
              <a:rPr lang="cs-CZ" altLang="cs-CZ" sz="2400" i="1" dirty="0" smtClean="0">
                <a:solidFill>
                  <a:schemeClr val="tx1"/>
                </a:solidFill>
              </a:rPr>
              <a:t>vlastní </a:t>
            </a:r>
            <a:r>
              <a:rPr lang="cs-CZ" altLang="cs-CZ" sz="2400" b="1" i="1" dirty="0" smtClean="0">
                <a:solidFill>
                  <a:schemeClr val="tx1"/>
                </a:solidFill>
              </a:rPr>
              <a:t>domácnost</a:t>
            </a:r>
            <a:r>
              <a:rPr lang="cs-CZ" altLang="cs-CZ" sz="2400" i="1" dirty="0" smtClean="0">
                <a:solidFill>
                  <a:schemeClr val="tx1"/>
                </a:solidFill>
              </a:rPr>
              <a:t> či rodinu </a:t>
            </a:r>
            <a:r>
              <a:rPr lang="cs-CZ" altLang="cs-CZ" sz="2400" b="1" i="1" dirty="0" smtClean="0">
                <a:solidFill>
                  <a:schemeClr val="tx1"/>
                </a:solidFill>
              </a:rPr>
              <a:t>dobrovolníků</a:t>
            </a:r>
            <a:r>
              <a:rPr lang="cs-CZ" altLang="cs-CZ" sz="2400" dirty="0" smtClean="0">
                <a:solidFill>
                  <a:schemeClr val="tx1"/>
                </a:solidFill>
              </a:rPr>
              <a:t>.“ </a:t>
            </a:r>
            <a:endParaRPr lang="sk-SK" altLang="cs-CZ" sz="2400" dirty="0" smtClean="0">
              <a:solidFill>
                <a:schemeClr val="tx1"/>
              </a:solidFill>
            </a:endParaRPr>
          </a:p>
        </p:txBody>
      </p:sp>
      <p:sp>
        <p:nvSpPr>
          <p:cNvPr id="9220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E407355-901F-4B2A-B1EE-6813CF60AB6B}" type="slidenum">
              <a:rPr lang="cs-CZ" altLang="cs-CZ" sz="1400">
                <a:latin typeface="Times New Roman" pitchFamily="18" charset="0"/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cs-CZ" altLang="cs-CZ" sz="1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220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b="1" dirty="0" smtClean="0"/>
              <a:t>Právní pozadí dobrovolnictví v ČR</a:t>
            </a:r>
          </a:p>
        </p:txBody>
      </p:sp>
      <p:sp>
        <p:nvSpPr>
          <p:cNvPr id="118787" name="Rectangle 3"/>
          <p:cNvSpPr>
            <a:spLocks noGrp="1"/>
          </p:cNvSpPr>
          <p:nvPr>
            <p:ph type="body" idx="4294967295"/>
          </p:nvPr>
        </p:nvSpPr>
        <p:spPr>
          <a:xfrm>
            <a:off x="128588" y="1524000"/>
            <a:ext cx="8836025" cy="4598988"/>
          </a:xfrm>
        </p:spPr>
        <p:txBody>
          <a:bodyPr/>
          <a:lstStyle/>
          <a:p>
            <a:r>
              <a:rPr lang="cs-CZ" dirty="0" smtClean="0"/>
              <a:t>Dobrovolnictví nebylo v 90. letech minulého století zakotveno v žádném obecně platném právním dokumentu ČR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Od roku 2000 se situace postupně mění </a:t>
            </a:r>
          </a:p>
          <a:p>
            <a:r>
              <a:rPr lang="cs-CZ" dirty="0"/>
              <a:t>zákon č. 198/2002 Sb., </a:t>
            </a:r>
            <a:r>
              <a:rPr lang="cs-CZ" b="1" dirty="0"/>
              <a:t>o dobrovolnické službě 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první právní předpis upravujícím statut dobrovolníka v ČR 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Upravuje jen omezenou část dobrovolnictví v ČR!</a:t>
            </a:r>
          </a:p>
          <a:p>
            <a:pPr lvl="2"/>
            <a:r>
              <a:rPr lang="cs-CZ" dirty="0" smtClean="0"/>
              <a:t>Zákon nemá za cíl dobrovolnictví regulovat, ale vymezit standardy, za jakých chce stát dobrovolnictví podporovat z kapitoly MV ČR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254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8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8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8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Zástupný symbol pro číslo snímku 4"/>
          <p:cNvSpPr>
            <a:spLocks noGrp="1"/>
          </p:cNvSpPr>
          <p:nvPr>
            <p:ph type="sldNum" sz="quarter" idx="12"/>
          </p:nvPr>
        </p:nvSpPr>
        <p:spPr bwMode="auto">
          <a:xfrm>
            <a:off x="304800" y="6410325"/>
            <a:ext cx="3581400" cy="366713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fld id="{394C0AEE-4C7F-4665-A4F1-B3F05AA791D5}" type="slidenum">
              <a:rPr lang="cs-CZ" sz="1200">
                <a:solidFill>
                  <a:srgbClr val="FFFFFF"/>
                </a:solidFill>
              </a:rPr>
              <a:pPr algn="l"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cs-CZ" sz="1200">
              <a:solidFill>
                <a:srgbClr val="FFFFFF"/>
              </a:solidFill>
            </a:endParaRP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7B9899"/>
                </a:solidFill>
              </a:rPr>
              <a:t>Zákon o dobrovolnické službě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cs-CZ" sz="2400" b="1" dirty="0" smtClean="0"/>
              <a:t>Zákon zavádí do českého právního řádu několik zcela nových pojmů. Jedná se např. o pojmy </a:t>
            </a:r>
          </a:p>
          <a:p>
            <a:pPr lvl="1"/>
            <a:r>
              <a:rPr lang="cs-CZ" b="1" dirty="0" smtClean="0">
                <a:solidFill>
                  <a:schemeClr val="tx1"/>
                </a:solidFill>
              </a:rPr>
              <a:t>Dobrovolník</a:t>
            </a:r>
            <a:r>
              <a:rPr lang="cs-CZ" dirty="0" smtClean="0">
                <a:solidFill>
                  <a:schemeClr val="tx1"/>
                </a:solidFill>
              </a:rPr>
              <a:t> – člověk vykonávající dobrovolnou činnost, resp. práci bez nároku na finanční ohodnocení</a:t>
            </a:r>
          </a:p>
          <a:p>
            <a:pPr lvl="1"/>
            <a:r>
              <a:rPr lang="cs-CZ" b="1" dirty="0" smtClean="0">
                <a:solidFill>
                  <a:schemeClr val="tx1"/>
                </a:solidFill>
              </a:rPr>
              <a:t>Dobrovolnická činnost </a:t>
            </a:r>
            <a:r>
              <a:rPr lang="cs-CZ" dirty="0" smtClean="0">
                <a:solidFill>
                  <a:schemeClr val="tx1"/>
                </a:solidFill>
              </a:rPr>
              <a:t>– aktivity spojené s organizací dobrovolnictví</a:t>
            </a:r>
          </a:p>
          <a:p>
            <a:pPr lvl="1"/>
            <a:r>
              <a:rPr lang="cs-CZ" b="1" dirty="0" smtClean="0">
                <a:solidFill>
                  <a:schemeClr val="tx1"/>
                </a:solidFill>
              </a:rPr>
              <a:t>Dobrovolnická služba </a:t>
            </a:r>
            <a:r>
              <a:rPr lang="cs-CZ" dirty="0" smtClean="0">
                <a:solidFill>
                  <a:schemeClr val="tx1"/>
                </a:solidFill>
              </a:rPr>
              <a:t>– výkon dobrovolné práce na základě smluvního vztahu (krátkodobá a dlouhodobá – delší než 3 měsíce)</a:t>
            </a:r>
          </a:p>
          <a:p>
            <a:pPr lvl="1"/>
            <a:r>
              <a:rPr lang="cs-CZ" b="1" dirty="0" smtClean="0">
                <a:solidFill>
                  <a:schemeClr val="tx1"/>
                </a:solidFill>
              </a:rPr>
              <a:t>Vysílající a přijímající organizace</a:t>
            </a:r>
          </a:p>
          <a:p>
            <a:pPr marL="1143000" lvl="2"/>
            <a:r>
              <a:rPr lang="cs-CZ" dirty="0" smtClean="0"/>
              <a:t>Ve Evropě běžné pojmy</a:t>
            </a:r>
          </a:p>
          <a:p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978857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dministrativní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1204</TotalTime>
  <Words>2374</Words>
  <Application>Microsoft Office PowerPoint</Application>
  <PresentationFormat>Předvádění na obrazovce (4:3)</PresentationFormat>
  <Paragraphs>464</Paragraphs>
  <Slides>59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59</vt:i4>
      </vt:variant>
    </vt:vector>
  </HeadingPairs>
  <TitlesOfParts>
    <vt:vector size="60" baseType="lpstr">
      <vt:lpstr>Administrativní</vt:lpstr>
      <vt:lpstr>Ekonomický rozměr dobrovolné práce v neziskovém sektoru</vt:lpstr>
      <vt:lpstr>Cíle dnešní hodiny:</vt:lpstr>
      <vt:lpstr>Dobrovolnictví a neziskový sektor</vt:lpstr>
      <vt:lpstr>Dobrovolné…</vt:lpstr>
      <vt:lpstr>Co je to dobrovolnictví?</vt:lpstr>
      <vt:lpstr>Definice dobrovolnictví MV ČR</vt:lpstr>
      <vt:lpstr>Definice ILO</vt:lpstr>
      <vt:lpstr>Právní pozadí dobrovolnictví v ČR</vt:lpstr>
      <vt:lpstr>Zákon o dobrovolnické službě</vt:lpstr>
      <vt:lpstr>Typy dobrovolnictví dle české legislativy</vt:lpstr>
      <vt:lpstr>Právní pozadí - další pojmy</vt:lpstr>
      <vt:lpstr>Poskytování akreditací - smysl</vt:lpstr>
      <vt:lpstr>Ekonomický rozměr dobrovolnictví</vt:lpstr>
      <vt:lpstr>Výpočet HDP</vt:lpstr>
      <vt:lpstr>Dvě základní otázky:</vt:lpstr>
      <vt:lpstr>1) Proč měřit ekonomickou hodnotu dobrovolnictví?</vt:lpstr>
      <vt:lpstr>Tři závěry k otázce měření ekonomické hodnoty dobrovolnictví (Salamon, Sokolowski a Haddock (2011) </vt:lpstr>
      <vt:lpstr>Celosvětová ekonomická hodnota dobrovolnictví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Praktické použití ekonomické hodnoty dobrovolnictví</vt:lpstr>
      <vt:lpstr>a) Kofinancování</vt:lpstr>
      <vt:lpstr>Kofinancování v ČR</vt:lpstr>
      <vt:lpstr>Kofinancování v EU – výzva Evropského hosp. a soc. výboru k Evr. komisi (12/2013) </vt:lpstr>
      <vt:lpstr>Prezentace aplikace PowerPoint</vt:lpstr>
      <vt:lpstr>Kofinancování v ČR, praktický příklad – Fond pro NNO</vt:lpstr>
      <vt:lpstr>Fond pro NNO</vt:lpstr>
      <vt:lpstr>Tabulka oceňování dobrovolnické práce Fondu pro NNO, financovaného z EHP fondů 2009 - 2014</vt:lpstr>
      <vt:lpstr>b) Analýzy efektivnosti</vt:lpstr>
      <vt:lpstr>VIVA (Volunteer investment and value audit)</vt:lpstr>
      <vt:lpstr>VIVA - výpočet</vt:lpstr>
      <vt:lpstr>SROI Analýza společenské návratnosti investice</vt:lpstr>
      <vt:lpstr>c) Motivační program</vt:lpstr>
      <vt:lpstr>Časová banka (o. s. BartTime)</vt:lpstr>
      <vt:lpstr>Rozdíl DAM a časové banky</vt:lpstr>
      <vt:lpstr>2) Jak měřit ekonomickou hodnotu dobrovolnictví?</vt:lpstr>
      <vt:lpstr>Rozdíl náhradních mezd</vt:lpstr>
      <vt:lpstr>Základní vzorec k výpočtu ekonomické hodnoty dobrovolnictví</vt:lpstr>
      <vt:lpstr>Rozšířený vzorec k výpočtu ekonomické hodnoty dobrovolnictví</vt:lpstr>
      <vt:lpstr>Hodnota dobrovolnické práce v ČR (ČSÚ)</vt:lpstr>
      <vt:lpstr>Má každá odpracovaná hodina stejnou hodnotu?</vt:lpstr>
      <vt:lpstr>Rozložení distribuce platů v ČR za rok 2012 podle ISPV</vt:lpstr>
      <vt:lpstr>Orientační rozdělení dobrovolnictví v ČR podle činností a náhradní mzdy</vt:lpstr>
      <vt:lpstr>Stav dobrovolnictví v ČR</vt:lpstr>
      <vt:lpstr>Dobrovolnictví ve ČR: Vyzkum FSV UK (2009 – 2010)</vt:lpstr>
      <vt:lpstr>Prezentace aplikace PowerPoint</vt:lpstr>
      <vt:lpstr>Organizovaní dobrovolníci v ČR</vt:lpstr>
      <vt:lpstr>Prezentace aplikace PowerPoint</vt:lpstr>
      <vt:lpstr>Prezentace aplikace PowerPoint</vt:lpstr>
      <vt:lpstr>Profesionalizace dobrovolné činnosti</vt:lpstr>
      <vt:lpstr>Důvody pro dobrovolnictví</vt:lpstr>
      <vt:lpstr>Průměrný český dobrovolník</vt:lpstr>
      <vt:lpstr>Závěr:</vt:lpstr>
      <vt:lpstr>Závěr II</vt:lpstr>
      <vt:lpstr>Reference</vt:lpstr>
      <vt:lpstr>Reference a zajímavé odkazy: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Nemo</dc:creator>
  <cp:lastModifiedBy>Dostál Jakub</cp:lastModifiedBy>
  <cp:revision>209</cp:revision>
  <dcterms:created xsi:type="dcterms:W3CDTF">2011-11-23T15:33:06Z</dcterms:created>
  <dcterms:modified xsi:type="dcterms:W3CDTF">2014-05-06T15:03:03Z</dcterms:modified>
</cp:coreProperties>
</file>