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40"/>
  </p:notesMasterIdLst>
  <p:handoutMasterIdLst>
    <p:handoutMasterId r:id="rId41"/>
  </p:handoutMasterIdLst>
  <p:sldIdLst>
    <p:sldId id="309" r:id="rId3"/>
    <p:sldId id="312" r:id="rId4"/>
    <p:sldId id="336" r:id="rId5"/>
    <p:sldId id="363" r:id="rId6"/>
    <p:sldId id="349" r:id="rId7"/>
    <p:sldId id="351" r:id="rId8"/>
    <p:sldId id="310" r:id="rId9"/>
    <p:sldId id="338" r:id="rId10"/>
    <p:sldId id="339" r:id="rId11"/>
    <p:sldId id="353" r:id="rId12"/>
    <p:sldId id="354" r:id="rId13"/>
    <p:sldId id="355" r:id="rId14"/>
    <p:sldId id="326" r:id="rId15"/>
    <p:sldId id="341" r:id="rId16"/>
    <p:sldId id="325" r:id="rId17"/>
    <p:sldId id="356" r:id="rId18"/>
    <p:sldId id="357" r:id="rId19"/>
    <p:sldId id="327" r:id="rId20"/>
    <p:sldId id="330" r:id="rId21"/>
    <p:sldId id="342" r:id="rId22"/>
    <p:sldId id="314" r:id="rId23"/>
    <p:sldId id="358" r:id="rId24"/>
    <p:sldId id="332" r:id="rId25"/>
    <p:sldId id="313" r:id="rId26"/>
    <p:sldId id="365" r:id="rId27"/>
    <p:sldId id="333" r:id="rId28"/>
    <p:sldId id="345" r:id="rId29"/>
    <p:sldId id="334" r:id="rId30"/>
    <p:sldId id="335" r:id="rId31"/>
    <p:sldId id="346" r:id="rId32"/>
    <p:sldId id="367" r:id="rId33"/>
    <p:sldId id="366" r:id="rId34"/>
    <p:sldId id="369" r:id="rId35"/>
    <p:sldId id="368" r:id="rId36"/>
    <p:sldId id="370" r:id="rId37"/>
    <p:sldId id="374" r:id="rId38"/>
    <p:sldId id="348" r:id="rId39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8" autoAdjust="0"/>
    <p:restoredTop sz="94774" autoAdjust="0"/>
  </p:normalViewPr>
  <p:slideViewPr>
    <p:cSldViewPr>
      <p:cViewPr>
        <p:scale>
          <a:sx n="94" d="100"/>
          <a:sy n="94" d="100"/>
        </p:scale>
        <p:origin x="-117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6624015-89D9-434F-856F-81016FD6ECD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6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D06D9CD9-6F55-4AB5-9309-D812A6CAEAA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204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40B690-20FF-45D1-BEF6-4AC9882FC9FB}" type="slidenum">
              <a:rPr lang="cs-CZ"/>
              <a:pPr/>
              <a:t>7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300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40B690-20FF-45D1-BEF6-4AC9882FC9FB}" type="slidenum">
              <a:rPr lang="cs-CZ"/>
              <a:pPr/>
              <a:t>13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085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40B690-20FF-45D1-BEF6-4AC9882FC9FB}" type="slidenum">
              <a:rPr lang="cs-CZ"/>
              <a:pPr/>
              <a:t>19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936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40B690-20FF-45D1-BEF6-4AC9882FC9FB}" type="slidenum">
              <a:rPr lang="cs-CZ"/>
              <a:pPr/>
              <a:t>26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245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40B690-20FF-45D1-BEF6-4AC9882FC9FB}" type="slidenum">
              <a:rPr lang="cs-CZ"/>
              <a:pPr/>
              <a:t>31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613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349E1FAA-D2FD-4D6F-959A-ADD63253B7AC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6A0B6D-A2FE-4AD7-BB94-76CF0B45A53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67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483DCC-C2E5-4E5F-9947-741E9DF1839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940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77264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15256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86236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2688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805304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94596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742969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6518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CD8CC7-5ED1-427E-B63F-08FF947890A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117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145015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674084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84919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32D053-B514-4D50-94CC-CD0D11BB545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851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3546FC-129E-4092-9C8D-2C065069EF5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477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970674-B113-4875-BF0B-56E6E8F2706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477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DACBE0-F848-4059-AF4C-72E699C467B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397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AD63A2-1460-4B81-9B19-344B33A5E61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996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DBEC2C-7A60-4921-8086-22CEC149A21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24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F012AE-7F7F-455E-9C60-E80A9376BA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811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C5392001-CB5F-414F-B76F-A0930FE53600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Právní formy neziskových organizací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4400" dirty="0" smtClean="0">
                <a:solidFill>
                  <a:srgbClr val="FF0000"/>
                </a:solidFill>
              </a:rPr>
              <a:t/>
            </a:r>
            <a:br>
              <a:rPr lang="cs-CZ" sz="4400" dirty="0" smtClean="0">
                <a:solidFill>
                  <a:srgbClr val="FF0000"/>
                </a:solidFill>
              </a:rPr>
            </a:br>
            <a:r>
              <a:rPr lang="cs-CZ" sz="1800" dirty="0" smtClean="0"/>
              <a:t>Mgr. Jaroslav Benák</a:t>
            </a:r>
            <a:br>
              <a:rPr lang="cs-CZ" sz="1800" dirty="0" smtClean="0"/>
            </a:br>
            <a:r>
              <a:rPr lang="cs-CZ" sz="1800" dirty="0" smtClean="0"/>
              <a:t>jaroslav.benak@law.muni.cz</a:t>
            </a:r>
            <a:endParaRPr lang="cs-CZ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773238"/>
            <a:ext cx="6559325" cy="4357687"/>
          </a:xfrm>
        </p:spPr>
      </p:pic>
    </p:spTree>
    <p:extLst>
      <p:ext uri="{BB962C8B-B14F-4D97-AF65-F5344CB8AC3E}">
        <p14:creationId xmlns:p14="http://schemas.microsoft.com/office/powerpoint/2010/main" val="303916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39140"/>
            <a:ext cx="8784976" cy="6588732"/>
          </a:xfrm>
        </p:spPr>
      </p:pic>
    </p:spTree>
    <p:extLst>
      <p:ext uri="{BB962C8B-B14F-4D97-AF65-F5344CB8AC3E}">
        <p14:creationId xmlns:p14="http://schemas.microsoft.com/office/powerpoint/2010/main" val="221416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068203" cy="6021287"/>
          </a:xfrm>
        </p:spPr>
      </p:pic>
    </p:spTree>
    <p:extLst>
      <p:ext uri="{BB962C8B-B14F-4D97-AF65-F5344CB8AC3E}">
        <p14:creationId xmlns:p14="http://schemas.microsoft.com/office/powerpoint/2010/main" val="100977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Právní formy NOZ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02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68" y="116632"/>
            <a:ext cx="8798419" cy="6552728"/>
          </a:xfrm>
        </p:spPr>
      </p:pic>
    </p:spTree>
    <p:extLst>
      <p:ext uri="{BB962C8B-B14F-4D97-AF65-F5344CB8AC3E}">
        <p14:creationId xmlns:p14="http://schemas.microsoft.com/office/powerpoint/2010/main" val="9748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latin typeface="Arial" charset="0"/>
              </a:rPr>
              <a:t>Korporace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endParaRPr lang="cs-CZ" dirty="0" smtClean="0"/>
          </a:p>
          <a:p>
            <a:pPr lvl="1">
              <a:defRPr/>
            </a:pPr>
            <a:r>
              <a:rPr lang="cs-CZ" dirty="0" smtClean="0"/>
              <a:t>Spolek</a:t>
            </a:r>
          </a:p>
          <a:p>
            <a:pPr lvl="1">
              <a:defRPr/>
            </a:pPr>
            <a:endParaRPr lang="cs-CZ" dirty="0"/>
          </a:p>
          <a:p>
            <a:pPr lvl="2">
              <a:defRPr/>
            </a:pPr>
            <a:r>
              <a:rPr lang="cs-CZ" dirty="0" smtClean="0"/>
              <a:t>Členská základna</a:t>
            </a:r>
          </a:p>
          <a:p>
            <a:pPr lvl="2">
              <a:defRPr/>
            </a:pPr>
            <a:r>
              <a:rPr lang="cs-CZ" dirty="0" smtClean="0"/>
              <a:t>Společná činnost</a:t>
            </a:r>
          </a:p>
          <a:p>
            <a:pPr lvl="2">
              <a:defRPr/>
            </a:pPr>
            <a:r>
              <a:rPr lang="cs-CZ" dirty="0" smtClean="0"/>
              <a:t>Vzájemně či veřejně prospěšná</a:t>
            </a:r>
            <a:endParaRPr lang="cs-CZ" dirty="0"/>
          </a:p>
          <a:p>
            <a:pPr lvl="2">
              <a:defRPr/>
            </a:pPr>
            <a:r>
              <a:rPr lang="cs-CZ" dirty="0" smtClean="0"/>
              <a:t>Hlavní činnost + vedlejší činnost (i podnikání)</a:t>
            </a:r>
          </a:p>
        </p:txBody>
      </p:sp>
    </p:spTree>
    <p:extLst>
      <p:ext uri="{BB962C8B-B14F-4D97-AF65-F5344CB8AC3E}">
        <p14:creationId xmlns:p14="http://schemas.microsoft.com/office/powerpoint/2010/main" val="177671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latin typeface="Arial" charset="0"/>
              </a:rPr>
              <a:t>Korporace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endParaRPr lang="cs-CZ" dirty="0" smtClean="0"/>
          </a:p>
          <a:p>
            <a:pPr lvl="1">
              <a:defRPr/>
            </a:pPr>
            <a:r>
              <a:rPr lang="cs-CZ" dirty="0" smtClean="0"/>
              <a:t>Sociální družstvo</a:t>
            </a:r>
          </a:p>
          <a:p>
            <a:pPr lvl="1">
              <a:defRPr/>
            </a:pPr>
            <a:endParaRPr lang="cs-CZ" dirty="0"/>
          </a:p>
          <a:p>
            <a:pPr marL="914400" lvl="2" indent="0">
              <a:buNone/>
              <a:defRPr/>
            </a:pPr>
            <a:r>
              <a:rPr lang="cs-CZ" dirty="0"/>
              <a:t>Sociálním družstvem je </a:t>
            </a:r>
            <a:r>
              <a:rPr lang="cs-CZ" b="1" dirty="0">
                <a:solidFill>
                  <a:srgbClr val="00B050"/>
                </a:solidFill>
              </a:rPr>
              <a:t>družstvo</a:t>
            </a:r>
            <a:r>
              <a:rPr lang="cs-CZ" dirty="0"/>
              <a:t>, které soustavně vyvíjí </a:t>
            </a:r>
            <a:r>
              <a:rPr lang="cs-CZ" dirty="0">
                <a:solidFill>
                  <a:srgbClr val="FF0000"/>
                </a:solidFill>
              </a:rPr>
              <a:t>obecně prospěšné činnosti </a:t>
            </a:r>
            <a:r>
              <a:rPr lang="cs-CZ" dirty="0"/>
              <a:t>směřující na </a:t>
            </a:r>
            <a:r>
              <a:rPr lang="cs-CZ" dirty="0">
                <a:solidFill>
                  <a:srgbClr val="FF0000"/>
                </a:solidFill>
              </a:rPr>
              <a:t>podporu sociální soudržnosti</a:t>
            </a:r>
            <a:r>
              <a:rPr lang="cs-CZ" dirty="0"/>
              <a:t> za účelem pracovní a </a:t>
            </a:r>
            <a:r>
              <a:rPr lang="cs-CZ" dirty="0">
                <a:solidFill>
                  <a:srgbClr val="FF0000"/>
                </a:solidFill>
              </a:rPr>
              <a:t>sociální integrace znevýhodněných osob do společnosti </a:t>
            </a:r>
            <a:r>
              <a:rPr lang="cs-CZ" dirty="0"/>
              <a:t>s přednostním uspokojováním místních potřeb a využíváním místních zdrojů podle místa sídla a působnosti sociálního družstva, zejména v oblasti </a:t>
            </a:r>
            <a:r>
              <a:rPr lang="cs-CZ" dirty="0">
                <a:solidFill>
                  <a:srgbClr val="FF0000"/>
                </a:solidFill>
              </a:rPr>
              <a:t>vytváření pracovních příležitostí, sociálních služeb a zdravotní péče, vzdělávání, bydlení a trvale udržitelného rozvoje</a:t>
            </a:r>
            <a:r>
              <a:rPr lang="cs-CZ" dirty="0"/>
              <a:t>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0381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Korporace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Sociální </a:t>
            </a:r>
            <a:r>
              <a:rPr lang="cs-CZ" dirty="0"/>
              <a:t>d</a:t>
            </a:r>
            <a:r>
              <a:rPr lang="cs-CZ" dirty="0" smtClean="0"/>
              <a:t>ružstvo</a:t>
            </a:r>
          </a:p>
          <a:p>
            <a:pPr lvl="1"/>
            <a:r>
              <a:rPr lang="cs-CZ" dirty="0" smtClean="0"/>
              <a:t>Členská základna (pozor na vymezení v § 763 ZOK)</a:t>
            </a:r>
          </a:p>
          <a:p>
            <a:pPr lvl="2"/>
            <a:r>
              <a:rPr lang="cs-CZ" dirty="0" smtClean="0"/>
              <a:t>Právnické osoby (bez omezení)</a:t>
            </a:r>
          </a:p>
          <a:p>
            <a:pPr lvl="2"/>
            <a:r>
              <a:rPr lang="cs-CZ" dirty="0" smtClean="0"/>
              <a:t>Fyzické osoby:</a:t>
            </a:r>
          </a:p>
          <a:p>
            <a:pPr lvl="3"/>
            <a:r>
              <a:rPr lang="cs-CZ" dirty="0" smtClean="0"/>
              <a:t>Zaměstnanci</a:t>
            </a:r>
          </a:p>
          <a:p>
            <a:pPr lvl="3"/>
            <a:r>
              <a:rPr lang="cs-CZ" dirty="0" smtClean="0"/>
              <a:t>Dobrovolníci</a:t>
            </a:r>
          </a:p>
          <a:p>
            <a:pPr lvl="3"/>
            <a:r>
              <a:rPr lang="cs-CZ" dirty="0" smtClean="0"/>
              <a:t>Příjemci služeb</a:t>
            </a:r>
          </a:p>
          <a:p>
            <a:pPr lvl="1"/>
            <a:r>
              <a:rPr lang="cs-CZ" dirty="0" smtClean="0"/>
              <a:t>Podnikání</a:t>
            </a:r>
          </a:p>
          <a:p>
            <a:pPr lvl="1"/>
            <a:r>
              <a:rPr lang="cs-CZ" sz="2000" dirty="0" smtClean="0"/>
              <a:t>Rozdělování až 33 % zisku mezi členy. Zbytek reinvestice</a:t>
            </a:r>
          </a:p>
        </p:txBody>
      </p:sp>
    </p:spTree>
    <p:extLst>
      <p:ext uri="{BB962C8B-B14F-4D97-AF65-F5344CB8AC3E}">
        <p14:creationId xmlns:p14="http://schemas.microsoft.com/office/powerpoint/2010/main" val="102049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latin typeface="Arial" charset="0"/>
              </a:rPr>
              <a:t>Fundace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endParaRPr lang="cs-CZ" dirty="0" smtClean="0"/>
          </a:p>
          <a:p>
            <a:pPr lvl="1">
              <a:defRPr/>
            </a:pPr>
            <a:endParaRPr lang="cs-CZ" dirty="0" smtClean="0"/>
          </a:p>
          <a:p>
            <a:pPr lvl="1">
              <a:defRPr/>
            </a:pPr>
            <a:r>
              <a:rPr lang="cs-CZ" dirty="0" smtClean="0"/>
              <a:t>Nadace</a:t>
            </a:r>
          </a:p>
          <a:p>
            <a:pPr lvl="1">
              <a:defRPr/>
            </a:pPr>
            <a:endParaRPr lang="cs-CZ" dirty="0" smtClean="0"/>
          </a:p>
          <a:p>
            <a:pPr lvl="1">
              <a:defRPr/>
            </a:pPr>
            <a:r>
              <a:rPr lang="cs-CZ" dirty="0" smtClean="0"/>
              <a:t>Nadační fond</a:t>
            </a:r>
          </a:p>
          <a:p>
            <a:pPr lvl="1">
              <a:defRPr/>
            </a:pPr>
            <a:endParaRPr lang="cs-CZ" dirty="0" smtClean="0"/>
          </a:p>
          <a:p>
            <a:pPr lvl="1">
              <a:defRPr/>
            </a:pPr>
            <a:r>
              <a:rPr lang="cs-CZ" dirty="0" smtClean="0"/>
              <a:t>Ústav</a:t>
            </a:r>
            <a:endParaRPr lang="cs-CZ" dirty="0"/>
          </a:p>
          <a:p>
            <a:pPr lvl="1">
              <a:defRPr/>
            </a:pPr>
            <a:endParaRPr lang="cs-CZ" dirty="0"/>
          </a:p>
          <a:p>
            <a:pPr lvl="1">
              <a:defRPr/>
            </a:pPr>
            <a:r>
              <a:rPr lang="cs-CZ" dirty="0" smtClean="0"/>
              <a:t>(Obecně prospěšná společnost)</a:t>
            </a:r>
          </a:p>
          <a:p>
            <a:pPr lvl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3303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Možnosti bývalého občanského sdružení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52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latin typeface="Arial" charset="0"/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endParaRPr lang="cs-CZ" dirty="0" smtClean="0"/>
          </a:p>
          <a:p>
            <a:pPr lvl="1">
              <a:spcAft>
                <a:spcPts val="1200"/>
              </a:spcAft>
              <a:defRPr/>
            </a:pPr>
            <a:r>
              <a:rPr lang="cs-CZ" sz="2400" dirty="0" smtClean="0"/>
              <a:t>Odkud jdeme? Stará právní úprava a její problémy.</a:t>
            </a:r>
          </a:p>
          <a:p>
            <a:pPr lvl="1">
              <a:spcAft>
                <a:spcPts val="1200"/>
              </a:spcAft>
              <a:defRPr/>
            </a:pPr>
            <a:r>
              <a:rPr lang="cs-CZ" sz="2400" dirty="0" smtClean="0"/>
              <a:t>Kam míříme? Rekodifikace soukromého práva.</a:t>
            </a:r>
          </a:p>
          <a:p>
            <a:pPr lvl="1">
              <a:spcAft>
                <a:spcPts val="1200"/>
              </a:spcAft>
              <a:defRPr/>
            </a:pPr>
            <a:r>
              <a:rPr lang="cs-CZ" sz="2400" dirty="0" smtClean="0"/>
              <a:t>Jak se tam jde? Co pro to musíme/máme/můžeme udělat?</a:t>
            </a:r>
          </a:p>
          <a:p>
            <a:pPr lvl="1">
              <a:spcAft>
                <a:spcPts val="1200"/>
              </a:spcAft>
              <a:defRPr/>
            </a:pPr>
            <a:r>
              <a:rPr lang="cs-CZ" sz="2400" dirty="0" smtClean="0"/>
              <a:t>Rejstříkový zákon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58300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68" y="116632"/>
            <a:ext cx="8798419" cy="6552728"/>
          </a:xfrm>
        </p:spPr>
      </p:pic>
    </p:spTree>
    <p:extLst>
      <p:ext uri="{BB962C8B-B14F-4D97-AF65-F5344CB8AC3E}">
        <p14:creationId xmlns:p14="http://schemas.microsoft.com/office/powerpoint/2010/main" val="204416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latin typeface="Arial" charset="0"/>
              </a:rPr>
              <a:t>Nástupnické právní formy </a:t>
            </a:r>
            <a:r>
              <a:rPr lang="cs-CZ" sz="4000" b="1" dirty="0" err="1" smtClean="0">
                <a:latin typeface="Arial" charset="0"/>
              </a:rPr>
              <a:t>o.s</a:t>
            </a:r>
            <a:r>
              <a:rPr lang="cs-CZ" sz="4000" b="1" dirty="0" smtClean="0">
                <a:latin typeface="Arial" charset="0"/>
              </a:rPr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sz="4000" dirty="0" smtClean="0">
                <a:solidFill>
                  <a:srgbClr val="00B0F0"/>
                </a:solidFill>
              </a:rPr>
              <a:t>Obecně prospěšná společnost</a:t>
            </a:r>
          </a:p>
          <a:p>
            <a:pPr>
              <a:defRPr/>
            </a:pPr>
            <a:r>
              <a:rPr lang="cs-CZ" sz="4000" dirty="0" smtClean="0">
                <a:solidFill>
                  <a:srgbClr val="FF0000"/>
                </a:solidFill>
              </a:rPr>
              <a:t>Spolek</a:t>
            </a:r>
            <a:endParaRPr lang="cs-CZ" sz="4400" dirty="0" smtClean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sz="4000" dirty="0" smtClean="0">
                <a:solidFill>
                  <a:schemeClr val="bg2"/>
                </a:solidFill>
              </a:rPr>
              <a:t>Ústav</a:t>
            </a:r>
            <a:endParaRPr lang="cs-CZ" sz="4400" dirty="0" smtClean="0">
              <a:solidFill>
                <a:schemeClr val="bg2"/>
              </a:solidFill>
            </a:endParaRPr>
          </a:p>
          <a:p>
            <a:pPr>
              <a:defRPr/>
            </a:pPr>
            <a:r>
              <a:rPr lang="cs-CZ" sz="4400" dirty="0" smtClean="0">
                <a:solidFill>
                  <a:schemeClr val="bg2"/>
                </a:solidFill>
              </a:rPr>
              <a:t>Sociální družstvo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 lvl="1">
              <a:defRPr/>
            </a:pPr>
            <a:endParaRPr lang="cs-CZ" dirty="0" smtClean="0"/>
          </a:p>
          <a:p>
            <a:pPr marL="457200" lvl="1" indent="0">
              <a:buFont typeface="Arial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88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Transformace nebo začít znovu?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Transformace:</a:t>
            </a:r>
          </a:p>
          <a:p>
            <a:pPr lvl="1"/>
            <a:r>
              <a:rPr lang="cs-CZ" dirty="0"/>
              <a:t>Stejné IČ</a:t>
            </a:r>
          </a:p>
          <a:p>
            <a:pPr lvl="1"/>
            <a:r>
              <a:rPr lang="cs-CZ" dirty="0"/>
              <a:t>Zůstává historie</a:t>
            </a:r>
          </a:p>
          <a:p>
            <a:pPr lvl="1"/>
            <a:r>
              <a:rPr lang="cs-CZ" dirty="0"/>
              <a:t>Zůstávají právní vztahy (účty v bankách, zaměstnanci, pronájem, dotace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Notifikační povinnosti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Nová osoba:</a:t>
            </a:r>
          </a:p>
          <a:p>
            <a:pPr lvl="1"/>
            <a:r>
              <a:rPr lang="cs-CZ" dirty="0" smtClean="0"/>
              <a:t>Zachová se stávající PO a vedle ní vznikne nová</a:t>
            </a:r>
          </a:p>
          <a:p>
            <a:pPr lvl="1"/>
            <a:r>
              <a:rPr lang="cs-CZ" dirty="0" smtClean="0"/>
              <a:t>Je to „očekávané“</a:t>
            </a: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204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Spolek – „automatická transformace“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600" dirty="0" smtClean="0"/>
          </a:p>
          <a:p>
            <a:r>
              <a:rPr lang="cs-CZ" dirty="0" smtClean="0"/>
              <a:t>§ 3045 NOZ – nebylo třeba nic dělat, nešlo tomu zabránit</a:t>
            </a:r>
          </a:p>
          <a:p>
            <a:endParaRPr lang="cs-CZ" sz="1400" dirty="0"/>
          </a:p>
          <a:p>
            <a:r>
              <a:rPr lang="cs-CZ" dirty="0" smtClean="0"/>
              <a:t>§ 3042 - do dvou let upravit název</a:t>
            </a:r>
          </a:p>
          <a:p>
            <a:endParaRPr lang="cs-CZ" sz="1600" dirty="0"/>
          </a:p>
          <a:p>
            <a:r>
              <a:rPr lang="cs-CZ" dirty="0" smtClean="0"/>
              <a:t>§ 3041 - do tří let upravit stanovy</a:t>
            </a:r>
          </a:p>
          <a:p>
            <a:endParaRPr lang="cs-CZ" sz="1600" dirty="0"/>
          </a:p>
          <a:p>
            <a:r>
              <a:rPr lang="cs-CZ" dirty="0" smtClean="0"/>
              <a:t>Do tří let upravit údaje v rejstříku</a:t>
            </a:r>
          </a:p>
          <a:p>
            <a:endParaRPr lang="cs-CZ" dirty="0"/>
          </a:p>
          <a:p>
            <a:r>
              <a:rPr lang="cs-CZ" dirty="0" smtClean="0"/>
              <a:t>Aktuálně soudní poplatek 1000,- Kč za každý zápis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872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683568" y="1125538"/>
            <a:ext cx="8003232" cy="503237"/>
          </a:xfrm>
        </p:spPr>
        <p:txBody>
          <a:bodyPr/>
          <a:lstStyle/>
          <a:p>
            <a:r>
              <a:rPr lang="cs-CZ" b="1" dirty="0" smtClean="0">
                <a:latin typeface="Arial" charset="0"/>
              </a:rPr>
              <a:t>Transformace na ústav/sociální družstvo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§ 3045 NOZ – kdo </a:t>
            </a:r>
            <a:r>
              <a:rPr lang="cs-CZ" dirty="0" smtClean="0">
                <a:solidFill>
                  <a:srgbClr val="FF0000"/>
                </a:solidFill>
              </a:rPr>
              <a:t>byl </a:t>
            </a:r>
            <a:r>
              <a:rPr lang="cs-CZ" dirty="0" err="1" smtClean="0">
                <a:solidFill>
                  <a:srgbClr val="FF0000"/>
                </a:solidFill>
              </a:rPr>
              <a:t>o.s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 a </a:t>
            </a:r>
            <a:r>
              <a:rPr lang="cs-CZ" dirty="0" smtClean="0">
                <a:solidFill>
                  <a:srgbClr val="FF0000"/>
                </a:solidFill>
              </a:rPr>
              <a:t>je spolkem</a:t>
            </a:r>
            <a:r>
              <a:rPr lang="cs-CZ" dirty="0" smtClean="0"/>
              <a:t>, může se transformovat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Obecná pravidla pro změnu právní formy</a:t>
            </a:r>
          </a:p>
          <a:p>
            <a:pPr>
              <a:defRPr/>
            </a:pPr>
            <a:endParaRPr lang="cs-CZ" dirty="0"/>
          </a:p>
          <a:p>
            <a:pPr lvl="1">
              <a:defRPr/>
            </a:pPr>
            <a:r>
              <a:rPr lang="cs-CZ" dirty="0" smtClean="0"/>
              <a:t>Účetní závěrka</a:t>
            </a:r>
          </a:p>
          <a:p>
            <a:pPr lvl="1">
              <a:defRPr/>
            </a:pPr>
            <a:r>
              <a:rPr lang="cs-CZ" dirty="0" smtClean="0"/>
              <a:t>Vyřešit postavení členů</a:t>
            </a:r>
          </a:p>
          <a:p>
            <a:pPr lvl="1">
              <a:defRPr/>
            </a:pPr>
            <a:endParaRPr lang="cs-CZ" dirty="0" smtClean="0"/>
          </a:p>
          <a:p>
            <a:pPr marL="457200" lvl="1" indent="0">
              <a:buFont typeface="Arial" charset="0"/>
              <a:buNone/>
              <a:defRPr/>
            </a:pPr>
            <a:endParaRPr lang="cs-CZ" dirty="0"/>
          </a:p>
        </p:txBody>
      </p:sp>
      <p:pic>
        <p:nvPicPr>
          <p:cNvPr id="11269" name="Picture 2" descr="C:\Users\170356\AppData\Local\Microsoft\Windows\Temporary Internet Files\Content.IE5\HNUGUFS9\MC90025274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717032"/>
            <a:ext cx="1608137" cy="177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099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dělá změna právní 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Fáze 0 – změna stanov spolku</a:t>
            </a:r>
          </a:p>
          <a:p>
            <a:endParaRPr lang="cs-CZ" dirty="0"/>
          </a:p>
          <a:p>
            <a:r>
              <a:rPr lang="cs-CZ" dirty="0" smtClean="0"/>
              <a:t>Fáze 1 – rozhodnutí uvnitř spolku (podle stanov)</a:t>
            </a:r>
          </a:p>
          <a:p>
            <a:endParaRPr lang="cs-CZ" dirty="0"/>
          </a:p>
          <a:p>
            <a:r>
              <a:rPr lang="cs-CZ" dirty="0" smtClean="0"/>
              <a:t>Fáze 2 – vytvoření zakladatelského jednání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55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Transformační možnosti </a:t>
            </a:r>
            <a:r>
              <a:rPr lang="cs-CZ" dirty="0" err="1" smtClean="0"/>
              <a:t>o.p.s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53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68" y="116632"/>
            <a:ext cx="8798419" cy="6552728"/>
          </a:xfrm>
        </p:spPr>
      </p:pic>
    </p:spTree>
    <p:extLst>
      <p:ext uri="{BB962C8B-B14F-4D97-AF65-F5344CB8AC3E}">
        <p14:creationId xmlns:p14="http://schemas.microsoft.com/office/powerpoint/2010/main" val="204139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§ 3050 NOZ – o.p.s. může:</a:t>
            </a:r>
          </a:p>
          <a:p>
            <a:endParaRPr lang="cs-CZ" dirty="0"/>
          </a:p>
          <a:p>
            <a:pPr lvl="1"/>
            <a:r>
              <a:rPr lang="cs-CZ" dirty="0" smtClean="0"/>
              <a:t>Zůstat o.p.s. (a řídit se zrušeným zákonem)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Transformovat se na:</a:t>
            </a:r>
          </a:p>
          <a:p>
            <a:pPr lvl="6"/>
            <a:r>
              <a:rPr lang="cs-CZ" dirty="0">
                <a:solidFill>
                  <a:srgbClr val="00B0F0"/>
                </a:solidFill>
              </a:rPr>
              <a:t>Ú</a:t>
            </a:r>
            <a:r>
              <a:rPr lang="cs-CZ" dirty="0" smtClean="0">
                <a:solidFill>
                  <a:srgbClr val="00B0F0"/>
                </a:solidFill>
              </a:rPr>
              <a:t>stav</a:t>
            </a:r>
          </a:p>
          <a:p>
            <a:pPr lvl="6"/>
            <a:r>
              <a:rPr lang="cs-CZ" dirty="0" smtClean="0">
                <a:solidFill>
                  <a:srgbClr val="FF0000"/>
                </a:solidFill>
              </a:rPr>
              <a:t>Nadační fond</a:t>
            </a:r>
          </a:p>
          <a:p>
            <a:pPr lvl="6"/>
            <a:r>
              <a:rPr lang="cs-CZ" dirty="0" smtClean="0">
                <a:solidFill>
                  <a:srgbClr val="FF0000"/>
                </a:solidFill>
              </a:rPr>
              <a:t>Nadaci</a:t>
            </a:r>
          </a:p>
          <a:p>
            <a:pPr lvl="6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60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(ne)být ústav?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Administrativní náročnost transformace – </a:t>
            </a:r>
            <a:r>
              <a:rPr lang="cs-CZ" dirty="0" err="1" smtClean="0">
                <a:solidFill>
                  <a:srgbClr val="00B050"/>
                </a:solidFill>
              </a:rPr>
              <a:t>ops</a:t>
            </a:r>
            <a:r>
              <a:rPr lang="cs-CZ" dirty="0" smtClean="0"/>
              <a:t> - </a:t>
            </a:r>
            <a:r>
              <a:rPr lang="cs-CZ" dirty="0" smtClean="0">
                <a:solidFill>
                  <a:srgbClr val="FF0000"/>
                </a:solidFill>
              </a:rPr>
              <a:t>ústav</a:t>
            </a:r>
          </a:p>
          <a:p>
            <a:r>
              <a:rPr lang="cs-CZ" dirty="0" smtClean="0"/>
              <a:t>Účast na podnikání jiných osob – </a:t>
            </a:r>
            <a:r>
              <a:rPr lang="cs-CZ" dirty="0" err="1" smtClean="0">
                <a:solidFill>
                  <a:srgbClr val="FF0000"/>
                </a:solidFill>
              </a:rPr>
              <a:t>ops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B050"/>
                </a:solidFill>
              </a:rPr>
              <a:t>ústav </a:t>
            </a:r>
            <a:r>
              <a:rPr lang="cs-CZ" sz="1100" dirty="0" smtClean="0"/>
              <a:t>(kromě </a:t>
            </a:r>
            <a:r>
              <a:rPr lang="cs-CZ" sz="1100" dirty="0" err="1" smtClean="0"/>
              <a:t>v.o.s</a:t>
            </a:r>
            <a:r>
              <a:rPr lang="cs-CZ" sz="1100" dirty="0" smtClean="0"/>
              <a:t> a k.s.)</a:t>
            </a:r>
          </a:p>
          <a:p>
            <a:r>
              <a:rPr lang="cs-CZ" dirty="0" smtClean="0"/>
              <a:t>Povinnost mít dozorčí radu – </a:t>
            </a:r>
            <a:r>
              <a:rPr lang="cs-CZ" dirty="0" err="1" smtClean="0">
                <a:solidFill>
                  <a:srgbClr val="FF0000"/>
                </a:solidFill>
              </a:rPr>
              <a:t>ops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B050"/>
                </a:solidFill>
              </a:rPr>
              <a:t>ústav</a:t>
            </a:r>
          </a:p>
          <a:p>
            <a:r>
              <a:rPr lang="cs-CZ" dirty="0" smtClean="0"/>
              <a:t>Vkladová povinnost – </a:t>
            </a:r>
            <a:r>
              <a:rPr lang="cs-CZ" dirty="0" err="1" smtClean="0">
                <a:solidFill>
                  <a:srgbClr val="00B050"/>
                </a:solidFill>
              </a:rPr>
              <a:t>ops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FF0000"/>
                </a:solidFill>
              </a:rPr>
              <a:t>ústav</a:t>
            </a:r>
          </a:p>
          <a:p>
            <a:r>
              <a:rPr lang="cs-CZ" dirty="0" err="1" smtClean="0"/>
              <a:t>Reformovatelnost</a:t>
            </a:r>
            <a:r>
              <a:rPr lang="cs-CZ" dirty="0" smtClean="0"/>
              <a:t> právní úpravy </a:t>
            </a:r>
            <a:r>
              <a:rPr lang="cs-CZ" dirty="0" smtClean="0">
                <a:solidFill>
                  <a:srgbClr val="FF0000"/>
                </a:solidFill>
              </a:rPr>
              <a:t>– </a:t>
            </a:r>
            <a:r>
              <a:rPr lang="cs-CZ" dirty="0" err="1" smtClean="0">
                <a:solidFill>
                  <a:srgbClr val="FF0000"/>
                </a:solidFill>
              </a:rPr>
              <a:t>ops</a:t>
            </a:r>
            <a:r>
              <a:rPr lang="cs-CZ" dirty="0" smtClean="0">
                <a:solidFill>
                  <a:srgbClr val="FF0000"/>
                </a:solidFill>
              </a:rPr>
              <a:t> - </a:t>
            </a:r>
            <a:r>
              <a:rPr lang="cs-CZ" dirty="0" smtClean="0">
                <a:solidFill>
                  <a:srgbClr val="00B050"/>
                </a:solidFill>
              </a:rPr>
              <a:t>ústav</a:t>
            </a:r>
          </a:p>
          <a:p>
            <a:endParaRPr lang="cs-CZ" dirty="0" smtClean="0"/>
          </a:p>
          <a:p>
            <a:r>
              <a:rPr lang="cs-CZ" dirty="0" smtClean="0"/>
              <a:t>Posílení pozice zakladatele ústavu</a:t>
            </a:r>
          </a:p>
        </p:txBody>
      </p:sp>
    </p:spTree>
    <p:extLst>
      <p:ext uri="{BB962C8B-B14F-4D97-AF65-F5344CB8AC3E}">
        <p14:creationId xmlns:p14="http://schemas.microsoft.com/office/powerpoint/2010/main" val="276220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68" y="116632"/>
            <a:ext cx="8798419" cy="6552728"/>
          </a:xfrm>
        </p:spPr>
      </p:pic>
    </p:spTree>
    <p:extLst>
      <p:ext uri="{BB962C8B-B14F-4D97-AF65-F5344CB8AC3E}">
        <p14:creationId xmlns:p14="http://schemas.microsoft.com/office/powerpoint/2010/main" val="117055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z rejstříkového zákona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Do 6 měsíců – kontrola a doplnění údajů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581" y="3356993"/>
            <a:ext cx="3854596" cy="255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98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Rejstříkový zákon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o rejstříku PO a FO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800" dirty="0" smtClean="0"/>
              <a:t>Vše bude „vypadat jako obchodní rejstřík“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sz="2800" dirty="0" smtClean="0"/>
              <a:t>Odborové organizace mají téměř ze všeho výjimku (§ 121 </a:t>
            </a:r>
            <a:r>
              <a:rPr lang="cs-CZ" sz="2800" dirty="0" err="1" smtClean="0"/>
              <a:t>RejstřZ</a:t>
            </a:r>
            <a:r>
              <a:rPr lang="cs-CZ" sz="2800" dirty="0" smtClean="0"/>
              <a:t>)</a:t>
            </a:r>
          </a:p>
          <a:p>
            <a:endParaRPr lang="cs-CZ" dirty="0"/>
          </a:p>
          <a:p>
            <a:r>
              <a:rPr lang="cs-CZ" sz="3200" dirty="0"/>
              <a:t>Krajské soudy podle sídla PO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154073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funguje rejstříkový soud?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3 pracovní dny na výzvu k doplnění (§ 88 </a:t>
            </a:r>
            <a:r>
              <a:rPr lang="cs-CZ" dirty="0" err="1" smtClean="0"/>
              <a:t>RejstřZ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5 pracovních dní na rozhodnutí (§ 96 </a:t>
            </a:r>
            <a:r>
              <a:rPr lang="cs-CZ" dirty="0" err="1" smtClean="0"/>
              <a:t>RejstřZ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Vše na formuláři (interaktivní vyplnění na webu </a:t>
            </a:r>
            <a:r>
              <a:rPr lang="cs-CZ" dirty="0" err="1" smtClean="0"/>
              <a:t>MSp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Pro řadu věcí ověřené podpisy – osvobození pro NNO od poplatku za ověřování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16987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Rejstřík spolků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Lhůta 3 měsíce pro MVČR</a:t>
            </a:r>
          </a:p>
          <a:p>
            <a:endParaRPr lang="cs-CZ" dirty="0" smtClean="0"/>
          </a:p>
          <a:p>
            <a:r>
              <a:rPr lang="cs-CZ" dirty="0" smtClean="0"/>
              <a:t>Přechodné období 3 roky (§ 122 odst. 3 </a:t>
            </a:r>
            <a:r>
              <a:rPr lang="cs-CZ" dirty="0" err="1" smtClean="0"/>
              <a:t>RejstřZ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Pobočné spolky (právní osobnost, ručení)</a:t>
            </a:r>
          </a:p>
          <a:p>
            <a:endParaRPr lang="cs-CZ" dirty="0"/>
          </a:p>
          <a:p>
            <a:r>
              <a:rPr lang="cs-CZ" dirty="0" smtClean="0"/>
              <a:t>Soudní poplatek (zatím) 1000,- Kč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1028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Rejstřík o.p.s.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Vznikne z existujícího rejstříku o.p.s. (= nic se nikam „nepřeklápí“)</a:t>
            </a:r>
          </a:p>
          <a:p>
            <a:endParaRPr lang="cs-CZ" dirty="0"/>
          </a:p>
          <a:p>
            <a:r>
              <a:rPr lang="cs-CZ" dirty="0" smtClean="0"/>
              <a:t>Lhůta 6 měsíců na úpravu údajů</a:t>
            </a:r>
          </a:p>
          <a:p>
            <a:endParaRPr lang="cs-CZ" dirty="0"/>
          </a:p>
          <a:p>
            <a:r>
              <a:rPr lang="cs-CZ" dirty="0" smtClean="0"/>
              <a:t>Za každý zápis 2000,- Kč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7791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Daňový režim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900" dirty="0" smtClean="0"/>
          </a:p>
          <a:p>
            <a:r>
              <a:rPr lang="cs-CZ" dirty="0" smtClean="0"/>
              <a:t>Zákonné opatření senátu č. 344/2013 Sb.</a:t>
            </a:r>
          </a:p>
          <a:p>
            <a:endParaRPr lang="cs-CZ" sz="1800" dirty="0" smtClean="0"/>
          </a:p>
          <a:p>
            <a:r>
              <a:rPr lang="cs-CZ" dirty="0" smtClean="0"/>
              <a:t>Nepočítá se se statusem veřejné prospěšnosti</a:t>
            </a:r>
          </a:p>
          <a:p>
            <a:endParaRPr lang="cs-CZ" sz="2000" dirty="0"/>
          </a:p>
          <a:p>
            <a:r>
              <a:rPr lang="cs-CZ" dirty="0" smtClean="0"/>
              <a:t>Prakticky všechno zůstává:</a:t>
            </a:r>
          </a:p>
          <a:p>
            <a:pPr lvl="1"/>
            <a:r>
              <a:rPr lang="cs-CZ" dirty="0"/>
              <a:t>Osvobození členských příspěvků</a:t>
            </a:r>
          </a:p>
          <a:p>
            <a:pPr lvl="1"/>
            <a:r>
              <a:rPr lang="cs-CZ" dirty="0"/>
              <a:t>Osvobození darů (plus snížení základu daně dárce)</a:t>
            </a:r>
          </a:p>
          <a:p>
            <a:pPr lvl="1"/>
            <a:r>
              <a:rPr lang="cs-CZ" dirty="0"/>
              <a:t>Snížení základu daně („mínus 300 tisíc</a:t>
            </a:r>
            <a:r>
              <a:rPr lang="cs-CZ" dirty="0" smtClean="0"/>
              <a:t>“)</a:t>
            </a:r>
          </a:p>
          <a:p>
            <a:pPr lvl="1"/>
            <a:endParaRPr lang="cs-CZ" sz="1400" dirty="0"/>
          </a:p>
          <a:p>
            <a:r>
              <a:rPr lang="cs-CZ" dirty="0" smtClean="0"/>
              <a:t>Jiný režim úroků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9933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174" y="1052736"/>
            <a:ext cx="5990232" cy="5472608"/>
          </a:xfrm>
        </p:spPr>
      </p:pic>
    </p:spTree>
    <p:extLst>
      <p:ext uri="{BB962C8B-B14F-4D97-AF65-F5344CB8AC3E}">
        <p14:creationId xmlns:p14="http://schemas.microsoft.com/office/powerpoint/2010/main" val="199433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Legenda ke schématu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Červená = změna ex lege (přímo ze zákona)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Modrá = transformace možná jen v roce 2013</a:t>
            </a:r>
          </a:p>
          <a:p>
            <a:endParaRPr lang="cs-CZ" dirty="0" smtClean="0"/>
          </a:p>
          <a:p>
            <a:r>
              <a:rPr lang="cs-CZ" dirty="0" smtClean="0"/>
              <a:t>Černá = transformace možná podle přechodných ustanovení NOZ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00B050"/>
                </a:solidFill>
              </a:rPr>
              <a:t>Zelená = transformace možná podle NOZ (pro všechny)</a:t>
            </a: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52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Občanské sdružení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Atmosféra roku 1990</a:t>
            </a:r>
          </a:p>
          <a:p>
            <a:endParaRPr lang="cs-CZ" dirty="0"/>
          </a:p>
          <a:p>
            <a:r>
              <a:rPr lang="cs-CZ" dirty="0" smtClean="0"/>
              <a:t>„Liberální“ právní úprava</a:t>
            </a:r>
          </a:p>
          <a:p>
            <a:endParaRPr lang="cs-CZ" dirty="0" smtClean="0"/>
          </a:p>
          <a:p>
            <a:r>
              <a:rPr lang="cs-CZ" dirty="0" smtClean="0"/>
              <a:t>Pestrá paleta občanských sdružení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Rozhodovací praxe MVČR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36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Obecně prospěšná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90. léta – záměr transformovat rozpočtové a příspěvkové organizace = přísnější právní úprava</a:t>
            </a:r>
          </a:p>
          <a:p>
            <a:endParaRPr lang="cs-CZ" dirty="0"/>
          </a:p>
          <a:p>
            <a:r>
              <a:rPr lang="cs-CZ" dirty="0" smtClean="0"/>
              <a:t>7 lidí (správní rada, dozorčí rada, ředitel)</a:t>
            </a:r>
          </a:p>
          <a:p>
            <a:endParaRPr lang="cs-CZ" dirty="0"/>
          </a:p>
          <a:p>
            <a:r>
              <a:rPr lang="cs-CZ" dirty="0" smtClean="0"/>
              <a:t>Poskytování služeb „ven“ na nediskriminačním základě</a:t>
            </a:r>
          </a:p>
          <a:p>
            <a:endParaRPr lang="cs-CZ" dirty="0"/>
          </a:p>
          <a:p>
            <a:r>
              <a:rPr lang="cs-CZ" dirty="0" smtClean="0"/>
              <a:t>Nejasný vztah mezi o.p.s. a </a:t>
            </a:r>
            <a:r>
              <a:rPr lang="cs-CZ" dirty="0" err="1" smtClean="0"/>
              <a:t>o.s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238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Stav rekodifikace soukromého práva</a:t>
            </a:r>
            <a:endParaRPr lang="cs-CZ" dirty="0"/>
          </a:p>
        </p:txBody>
      </p:sp>
      <p:sp>
        <p:nvSpPr>
          <p:cNvPr id="342040" name="Rectangle 2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>
                <a:latin typeface="Arial" charset="0"/>
              </a:rPr>
              <a:t>Nové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endParaRPr lang="cs-CZ" dirty="0" smtClean="0"/>
          </a:p>
          <a:p>
            <a:pPr lvl="1">
              <a:defRPr/>
            </a:pPr>
            <a:r>
              <a:rPr lang="cs-CZ" dirty="0" smtClean="0"/>
              <a:t>Občanský zákoník – 89/2012 Sb.</a:t>
            </a:r>
          </a:p>
          <a:p>
            <a:pPr lvl="1">
              <a:defRPr/>
            </a:pPr>
            <a:endParaRPr lang="cs-CZ" dirty="0"/>
          </a:p>
          <a:p>
            <a:pPr lvl="1">
              <a:defRPr/>
            </a:pPr>
            <a:r>
              <a:rPr lang="cs-CZ" dirty="0" smtClean="0"/>
              <a:t>Zákon o obchodních korporacích – 90/2012 Sb.</a:t>
            </a:r>
          </a:p>
          <a:p>
            <a:pPr lvl="1">
              <a:defRPr/>
            </a:pPr>
            <a:endParaRPr lang="cs-CZ" dirty="0" smtClean="0"/>
          </a:p>
          <a:p>
            <a:pPr lvl="1">
              <a:defRPr/>
            </a:pPr>
            <a:r>
              <a:rPr lang="cs-CZ" dirty="0" smtClean="0"/>
              <a:t>Zákon o veřejných rejstřících PO a FO – 304/2013 Sb.</a:t>
            </a:r>
          </a:p>
          <a:p>
            <a:pPr lvl="1">
              <a:defRPr/>
            </a:pPr>
            <a:endParaRPr lang="cs-CZ" dirty="0"/>
          </a:p>
          <a:p>
            <a:pPr lvl="1">
              <a:defRPr/>
            </a:pPr>
            <a:r>
              <a:rPr lang="cs-CZ" dirty="0" smtClean="0"/>
              <a:t>Daňové změny – zejména – 344/2013 Sb.</a:t>
            </a:r>
          </a:p>
          <a:p>
            <a:pPr lvl="1">
              <a:defRPr/>
            </a:pPr>
            <a:endParaRPr lang="cs-CZ" dirty="0"/>
          </a:p>
          <a:p>
            <a:pPr lvl="1">
              <a:defRPr/>
            </a:pPr>
            <a:r>
              <a:rPr lang="cs-CZ" strike="sngStrik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Zákon o statusu veřejné prospěšnosti</a:t>
            </a:r>
          </a:p>
          <a:p>
            <a:pPr lvl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854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NOZ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Základní zásady</a:t>
            </a:r>
          </a:p>
          <a:p>
            <a:endParaRPr lang="cs-CZ" dirty="0"/>
          </a:p>
          <a:p>
            <a:r>
              <a:rPr lang="cs-CZ" dirty="0" smtClean="0"/>
              <a:t>Obecná úprava právnických osob</a:t>
            </a:r>
          </a:p>
          <a:p>
            <a:endParaRPr lang="cs-CZ" dirty="0"/>
          </a:p>
          <a:p>
            <a:r>
              <a:rPr lang="cs-CZ" dirty="0" smtClean="0"/>
              <a:t>Korporace + Fundace</a:t>
            </a:r>
          </a:p>
          <a:p>
            <a:endParaRPr lang="cs-CZ" dirty="0"/>
          </a:p>
          <a:p>
            <a:r>
              <a:rPr lang="cs-CZ" dirty="0" smtClean="0"/>
              <a:t>Konkrétní právní formy</a:t>
            </a:r>
          </a:p>
          <a:p>
            <a:endParaRPr lang="cs-CZ" dirty="0"/>
          </a:p>
          <a:p>
            <a:r>
              <a:rPr lang="cs-CZ" dirty="0" smtClean="0"/>
              <a:t>Analogie mezi formami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71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1119</TotalTime>
  <Words>781</Words>
  <Application>Microsoft Office PowerPoint</Application>
  <PresentationFormat>Předvádění na obrazovce (4:3)</PresentationFormat>
  <Paragraphs>210</Paragraphs>
  <Slides>37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37</vt:i4>
      </vt:variant>
    </vt:vector>
  </HeadingPairs>
  <TitlesOfParts>
    <vt:vector size="39" baseType="lpstr">
      <vt:lpstr>3558</vt:lpstr>
      <vt:lpstr>BÉŽOVÁ TITL</vt:lpstr>
      <vt:lpstr> Právní formy neziskových organizací   Mgr. Jaroslav Benák jaroslav.benak@law.muni.cz</vt:lpstr>
      <vt:lpstr>Obsah</vt:lpstr>
      <vt:lpstr>Prezentace aplikace PowerPoint</vt:lpstr>
      <vt:lpstr>Legenda ke schématu</vt:lpstr>
      <vt:lpstr>Občanské sdružení</vt:lpstr>
      <vt:lpstr>Obecně prospěšná společnost</vt:lpstr>
      <vt:lpstr>Stav rekodifikace soukromého práva</vt:lpstr>
      <vt:lpstr>Nové předpisy</vt:lpstr>
      <vt:lpstr>Struktura NOZ</vt:lpstr>
      <vt:lpstr>Prezentace aplikace PowerPoint</vt:lpstr>
      <vt:lpstr>Prezentace aplikace PowerPoint</vt:lpstr>
      <vt:lpstr>Prezentace aplikace PowerPoint</vt:lpstr>
      <vt:lpstr>Právní formy NOZ</vt:lpstr>
      <vt:lpstr>Prezentace aplikace PowerPoint</vt:lpstr>
      <vt:lpstr>Korporace</vt:lpstr>
      <vt:lpstr>Korporace</vt:lpstr>
      <vt:lpstr>Korporace</vt:lpstr>
      <vt:lpstr>Fundace</vt:lpstr>
      <vt:lpstr>Možnosti bývalého občanského sdružení</vt:lpstr>
      <vt:lpstr>Prezentace aplikace PowerPoint</vt:lpstr>
      <vt:lpstr>Nástupnické právní formy o.s.</vt:lpstr>
      <vt:lpstr>Transformace nebo začít znovu?</vt:lpstr>
      <vt:lpstr>Spolek – „automatická transformace“</vt:lpstr>
      <vt:lpstr>Transformace na ústav/sociální družstvo</vt:lpstr>
      <vt:lpstr>Jak se dělá změna právní formy</vt:lpstr>
      <vt:lpstr>Transformační možnosti o.p.s</vt:lpstr>
      <vt:lpstr>Prezentace aplikace PowerPoint</vt:lpstr>
      <vt:lpstr>Prezentace aplikace PowerPoint</vt:lpstr>
      <vt:lpstr>Proč (ne)být ústav?</vt:lpstr>
      <vt:lpstr>Povinnosti z rejstříkového zákona</vt:lpstr>
      <vt:lpstr>Rejstříkový zákon</vt:lpstr>
      <vt:lpstr>Základní informace o rejstříku PO a FO</vt:lpstr>
      <vt:lpstr>Jak funguje rejstříkový soud?</vt:lpstr>
      <vt:lpstr>Rejstřík spolků</vt:lpstr>
      <vt:lpstr>Rejstřík o.p.s.</vt:lpstr>
      <vt:lpstr>Daňový režim</vt:lpstr>
      <vt:lpstr>Prezentace aplikace PowerPoint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Jaroslav Benák</dc:creator>
  <cp:lastModifiedBy>adm_neckar</cp:lastModifiedBy>
  <cp:revision>60</cp:revision>
  <cp:lastPrinted>2013-11-21T15:19:10Z</cp:lastPrinted>
  <dcterms:created xsi:type="dcterms:W3CDTF">2013-04-17T16:21:56Z</dcterms:created>
  <dcterms:modified xsi:type="dcterms:W3CDTF">2014-03-17T22:42:38Z</dcterms:modified>
</cp:coreProperties>
</file>