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7"/>
  </p:notesMasterIdLst>
  <p:sldIdLst>
    <p:sldId id="256" r:id="rId2"/>
    <p:sldId id="260" r:id="rId3"/>
    <p:sldId id="259" r:id="rId4"/>
    <p:sldId id="262" r:id="rId5"/>
    <p:sldId id="263" r:id="rId6"/>
    <p:sldId id="261" r:id="rId7"/>
    <p:sldId id="278" r:id="rId8"/>
    <p:sldId id="264" r:id="rId9"/>
    <p:sldId id="265" r:id="rId10"/>
    <p:sldId id="271" r:id="rId11"/>
    <p:sldId id="266" r:id="rId12"/>
    <p:sldId id="267" r:id="rId13"/>
    <p:sldId id="270" r:id="rId14"/>
    <p:sldId id="268" r:id="rId15"/>
    <p:sldId id="269" r:id="rId16"/>
    <p:sldId id="272" r:id="rId17"/>
    <p:sldId id="276" r:id="rId18"/>
    <p:sldId id="277" r:id="rId19"/>
    <p:sldId id="279" r:id="rId20"/>
    <p:sldId id="280" r:id="rId21"/>
    <p:sldId id="281" r:id="rId22"/>
    <p:sldId id="282" r:id="rId23"/>
    <p:sldId id="274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1" r:id="rId32"/>
    <p:sldId id="294" r:id="rId33"/>
    <p:sldId id="290" r:id="rId34"/>
    <p:sldId id="292" r:id="rId35"/>
    <p:sldId id="293" r:id="rId36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BF5DEF-01C9-4869-B00F-7FAAB34C5FA3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684442E-F8FE-49E1-B207-0D3941D0EE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022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 algn="r">
              <a:defRPr sz="1400"/>
            </a:lvl1pPr>
          </a:lstStyle>
          <a:p>
            <a:fld id="{65AB8F56-42FC-47EF-8B57-A4D8AC2D8BBE}" type="datetimeFigureOut">
              <a:rPr lang="cs-CZ" smtClean="0"/>
              <a:pPr/>
              <a:t>11.4.2014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dirty="0" smtClean="0"/>
              <a:t>Kliknutím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 smtClean="0"/>
              <a:t>Kliknutím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AB8F56-42FC-47EF-8B57-A4D8AC2D8BBE}" type="datetimeFigureOut">
              <a:rPr lang="cs-CZ" smtClean="0"/>
              <a:pPr/>
              <a:t>11.4.2014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D3F466-3B18-4AF6-8EB4-AB76CE055B7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Strategické aliance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Alena Šafrová </a:t>
            </a:r>
            <a:r>
              <a:rPr lang="cs-CZ" dirty="0" err="1" smtClean="0"/>
              <a:t>Drášilová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868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4.1 </a:t>
            </a:r>
            <a:r>
              <a:rPr lang="cs-CZ" dirty="0" smtClean="0"/>
              <a:t>Cíle </a:t>
            </a:r>
            <a:r>
              <a:rPr lang="cs-CZ" dirty="0"/>
              <a:t>sdílení činností a zdrojů partnerů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dosažený většího integračního nebo synergického efektu výsledné činnosti, než by byli schopni dosahovat partneři samostatně</a:t>
            </a:r>
          </a:p>
          <a:p>
            <a:r>
              <a:rPr lang="cs-CZ" dirty="0" smtClean="0"/>
              <a:t>integrační efekt – nemění se charakter činnosti, ale dochází k lepšímu využití stávajících kapacit, navýšení zdrojů, realizaci velkých projektů, na které by jednotlivý partneři neměli prostředky apod.</a:t>
            </a:r>
          </a:p>
          <a:p>
            <a:r>
              <a:rPr lang="cs-CZ" dirty="0" smtClean="0"/>
              <a:t>synergický efekt – výstupy jsou na kvalitativně vyšší úrovni, partneři se např. inovačně inspirují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10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934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4.1 </a:t>
            </a:r>
            <a:r>
              <a:rPr lang="cs-CZ" dirty="0" smtClean="0"/>
              <a:t>Příklady </a:t>
            </a:r>
            <a:r>
              <a:rPr lang="cs-CZ" dirty="0" smtClean="0"/>
              <a:t>sdílení </a:t>
            </a:r>
            <a:r>
              <a:rPr lang="cs-CZ" dirty="0"/>
              <a:t>činností a zdrojů </a:t>
            </a:r>
            <a:r>
              <a:rPr lang="cs-CZ" dirty="0" smtClean="0"/>
              <a:t>partnerů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spolupráce farmaceutických firem na vývoji nového léku</a:t>
            </a:r>
          </a:p>
          <a:p>
            <a:r>
              <a:rPr lang="cs-CZ" dirty="0" smtClean="0"/>
              <a:t>společné vybudování montážního provozu</a:t>
            </a:r>
          </a:p>
          <a:p>
            <a:r>
              <a:rPr lang="cs-CZ" dirty="0" smtClean="0"/>
              <a:t>sdílení logistické sítě partnerů navzájem</a:t>
            </a:r>
          </a:p>
          <a:p>
            <a:r>
              <a:rPr lang="cs-CZ" dirty="0" smtClean="0"/>
              <a:t>získávání finančních prostředků (garance)</a:t>
            </a:r>
          </a:p>
          <a:p>
            <a:r>
              <a:rPr lang="cs-CZ" dirty="0" smtClean="0"/>
              <a:t>vytváření společných zkušebních a servisních středisek</a:t>
            </a:r>
          </a:p>
          <a:p>
            <a:r>
              <a:rPr lang="cs-CZ" dirty="0" smtClean="0"/>
              <a:t>společné sklady a distribuční centra</a:t>
            </a:r>
          </a:p>
          <a:p>
            <a:r>
              <a:rPr lang="cs-CZ" dirty="0" smtClean="0"/>
              <a:t>sdílení komunikačních kanálů</a:t>
            </a:r>
          </a:p>
          <a:p>
            <a:r>
              <a:rPr lang="cs-CZ" dirty="0" smtClean="0"/>
              <a:t>…</a:t>
            </a:r>
          </a:p>
          <a:p>
            <a:endParaRPr lang="cs-CZ" dirty="0" smtClean="0"/>
          </a:p>
          <a:p>
            <a:r>
              <a:rPr lang="cs-CZ" b="1" dirty="0" smtClean="0"/>
              <a:t>Amazon a </a:t>
            </a:r>
            <a:r>
              <a:rPr lang="cs-CZ" b="1" dirty="0" err="1" smtClean="0"/>
              <a:t>Procter</a:t>
            </a:r>
            <a:r>
              <a:rPr lang="en-US" b="1" dirty="0" smtClean="0"/>
              <a:t>&amp;Gamble</a:t>
            </a:r>
            <a:endParaRPr lang="cs-CZ" b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11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2368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4.2 Principy redukce konkurenčních střetů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často probíhá nadnárodně</a:t>
            </a:r>
          </a:p>
          <a:p>
            <a:r>
              <a:rPr lang="cs-CZ" dirty="0" smtClean="0"/>
              <a:t>může jít o formální dohodu, nebo neformální </a:t>
            </a:r>
            <a:br>
              <a:rPr lang="cs-CZ" dirty="0" smtClean="0"/>
            </a:br>
            <a:r>
              <a:rPr lang="cs-CZ" dirty="0" smtClean="0"/>
              <a:t>(„hand-</a:t>
            </a:r>
            <a:r>
              <a:rPr lang="cs-CZ" dirty="0" err="1" smtClean="0"/>
              <a:t>shake</a:t>
            </a:r>
            <a:r>
              <a:rPr lang="cs-CZ" dirty="0" smtClean="0"/>
              <a:t>“) spolupráci</a:t>
            </a:r>
          </a:p>
          <a:p>
            <a:r>
              <a:rPr lang="cs-CZ" dirty="0" smtClean="0"/>
              <a:t>omezení konkurence na trhu vs. inovační či výrobní potenciál společných podniků</a:t>
            </a:r>
          </a:p>
          <a:p>
            <a:r>
              <a:rPr lang="cs-CZ" dirty="0" smtClean="0"/>
              <a:t>redukce je zpravidla částečná, konkurenční boj mezi partnery v jiných oblastech probíhá</a:t>
            </a:r>
          </a:p>
          <a:p>
            <a:r>
              <a:rPr lang="cs-CZ" dirty="0" smtClean="0"/>
              <a:t>jestliže přestane být partnerství atraktivní, dochází ke ztrátě loajality a odstředivým strategiím, případně k vystoupení z partnerství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12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93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4.2 </a:t>
            </a:r>
            <a:r>
              <a:rPr lang="cs-CZ" dirty="0" smtClean="0"/>
              <a:t>Cíle </a:t>
            </a:r>
            <a:r>
              <a:rPr lang="cs-CZ" dirty="0"/>
              <a:t>redukce konkurenčních střetů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získání lepší pozice v konkurenčním boji proti jinému, silnějšímu konkurentovi</a:t>
            </a:r>
          </a:p>
          <a:p>
            <a:r>
              <a:rPr lang="cs-CZ" dirty="0"/>
              <a:t>vytvoření konkurenční výhody na trhu budoucnosti</a:t>
            </a:r>
          </a:p>
          <a:p>
            <a:r>
              <a:rPr lang="cs-CZ" dirty="0"/>
              <a:t>prosazení konkurenční výhody jako standardu v odvětví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13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680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4.2 </a:t>
            </a:r>
            <a:r>
              <a:rPr lang="cs-CZ" dirty="0" smtClean="0"/>
              <a:t>Předpoklady </a:t>
            </a:r>
            <a:r>
              <a:rPr lang="cs-CZ" dirty="0"/>
              <a:t>redukce konkurenčních střetů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tvůrčí </a:t>
            </a:r>
            <a:r>
              <a:rPr lang="cs-CZ" dirty="0"/>
              <a:t>a nepředpojaté myšlení a jednání managementu</a:t>
            </a:r>
          </a:p>
          <a:p>
            <a:r>
              <a:rPr lang="pl-PL" dirty="0" smtClean="0"/>
              <a:t>schopnost nalézt </a:t>
            </a:r>
            <a:r>
              <a:rPr lang="pl-PL" dirty="0"/>
              <a:t>a projednat </a:t>
            </a:r>
            <a:r>
              <a:rPr lang="pl-PL" dirty="0" smtClean="0"/>
              <a:t>kompromisy ohledně </a:t>
            </a:r>
            <a:r>
              <a:rPr lang="pl-PL" dirty="0"/>
              <a:t>strategických </a:t>
            </a:r>
            <a:r>
              <a:rPr lang="pl-PL" dirty="0" smtClean="0"/>
              <a:t>a </a:t>
            </a:r>
            <a:r>
              <a:rPr lang="cs-CZ" dirty="0" smtClean="0"/>
              <a:t>navazujících </a:t>
            </a:r>
            <a:r>
              <a:rPr lang="cs-CZ" dirty="0"/>
              <a:t>cílů </a:t>
            </a:r>
            <a:r>
              <a:rPr lang="cs-CZ" dirty="0" smtClean="0"/>
              <a:t>partnerů</a:t>
            </a:r>
          </a:p>
          <a:p>
            <a:r>
              <a:rPr lang="cs-CZ" dirty="0" smtClean="0"/>
              <a:t>f</a:t>
            </a:r>
            <a:r>
              <a:rPr lang="pt-BR" dirty="0" smtClean="0"/>
              <a:t>lexibil</a:t>
            </a:r>
            <a:r>
              <a:rPr lang="cs-CZ" dirty="0" smtClean="0"/>
              <a:t>ní</a:t>
            </a:r>
            <a:r>
              <a:rPr lang="pt-BR" dirty="0" smtClean="0"/>
              <a:t> </a:t>
            </a:r>
            <a:r>
              <a:rPr lang="pt-BR" dirty="0"/>
              <a:t>organizační struktura </a:t>
            </a:r>
            <a:r>
              <a:rPr lang="cs-CZ" dirty="0" smtClean="0"/>
              <a:t>spolupráce </a:t>
            </a:r>
            <a:r>
              <a:rPr lang="pt-BR" dirty="0" smtClean="0"/>
              <a:t>s neformálními</a:t>
            </a:r>
            <a:r>
              <a:rPr lang="cs-CZ" dirty="0" smtClean="0"/>
              <a:t> vztahy </a:t>
            </a:r>
            <a:r>
              <a:rPr lang="cs-CZ" dirty="0"/>
              <a:t>mezi zástupci partnerů</a:t>
            </a:r>
          </a:p>
          <a:p>
            <a:r>
              <a:rPr lang="cs-CZ" dirty="0" smtClean="0"/>
              <a:t>častá a pozitivně laděná komunikace </a:t>
            </a:r>
            <a:r>
              <a:rPr lang="cs-CZ" dirty="0"/>
              <a:t>mezi </a:t>
            </a:r>
            <a:r>
              <a:rPr lang="cs-CZ" dirty="0" smtClean="0"/>
              <a:t>partnery s ohledem na interkulturní specifika </a:t>
            </a: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nitřní </a:t>
            </a:r>
            <a:r>
              <a:rPr lang="cs-CZ" dirty="0"/>
              <a:t>komunikační systém s </a:t>
            </a:r>
            <a:r>
              <a:rPr lang="cs-CZ" dirty="0" smtClean="0"/>
              <a:t>pružná koordinace činností</a:t>
            </a:r>
            <a:endParaRPr lang="cs-CZ" dirty="0"/>
          </a:p>
          <a:p>
            <a:r>
              <a:rPr lang="cs-CZ" dirty="0" smtClean="0"/>
              <a:t>rychlé </a:t>
            </a:r>
            <a:r>
              <a:rPr lang="cs-CZ" dirty="0"/>
              <a:t>a nekonfliktní řešení </a:t>
            </a:r>
            <a:r>
              <a:rPr lang="cs-CZ" dirty="0" smtClean="0"/>
              <a:t>problémů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14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621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4.2 </a:t>
            </a:r>
            <a:r>
              <a:rPr lang="cs-CZ" dirty="0" smtClean="0"/>
              <a:t>Příklady </a:t>
            </a:r>
            <a:r>
              <a:rPr lang="cs-CZ" dirty="0"/>
              <a:t>redukce konkurenčních střetů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General Motors + Toyota (montáž automobilů)</a:t>
            </a:r>
          </a:p>
          <a:p>
            <a:r>
              <a:rPr lang="cs-CZ" dirty="0" smtClean="0"/>
              <a:t>Siemens + Philips (vývoj v oblasti mikroelektroniky)</a:t>
            </a:r>
          </a:p>
          <a:p>
            <a:r>
              <a:rPr lang="cs-CZ" dirty="0" smtClean="0"/>
              <a:t>Siemens + Fujitsu (počítače a související elektronika)</a:t>
            </a:r>
          </a:p>
          <a:p>
            <a:r>
              <a:rPr lang="cs-CZ" dirty="0" smtClean="0"/>
              <a:t>Canon + Kodak (kopírovací zařízení)</a:t>
            </a:r>
          </a:p>
          <a:p>
            <a:r>
              <a:rPr lang="cs-CZ" dirty="0" smtClean="0"/>
              <a:t>Motorola </a:t>
            </a:r>
            <a:r>
              <a:rPr lang="cs-CZ" dirty="0" smtClean="0"/>
              <a:t>+ Toshiba (distribuční sítě)</a:t>
            </a:r>
          </a:p>
          <a:p>
            <a:r>
              <a:rPr lang="cs-CZ" dirty="0" smtClean="0"/>
              <a:t>Apple + Canon (tiskárny)</a:t>
            </a:r>
          </a:p>
          <a:p>
            <a:r>
              <a:rPr lang="cs-CZ" dirty="0" smtClean="0"/>
              <a:t>Ford + Mazda (náhradní díly)</a:t>
            </a:r>
          </a:p>
          <a:p>
            <a:r>
              <a:rPr lang="cs-CZ" dirty="0" err="1" smtClean="0"/>
              <a:t>SkyTeam</a:t>
            </a:r>
            <a:r>
              <a:rPr lang="cs-CZ" dirty="0" smtClean="0"/>
              <a:t>, </a:t>
            </a:r>
            <a:r>
              <a:rPr lang="cs-CZ" dirty="0" err="1" smtClean="0"/>
              <a:t>StarAllianc</a:t>
            </a:r>
            <a:r>
              <a:rPr lang="en-US" dirty="0" smtClean="0"/>
              <a:t>e</a:t>
            </a:r>
          </a:p>
          <a:p>
            <a:endParaRPr lang="en-US" dirty="0" smtClean="0"/>
          </a:p>
          <a:p>
            <a:r>
              <a:rPr lang="cs-CZ" b="1" dirty="0" err="1" smtClean="0"/>
              <a:t>Thompson</a:t>
            </a:r>
            <a:r>
              <a:rPr lang="cs-CZ" b="1" dirty="0" smtClean="0"/>
              <a:t> + JVC (videorekordéry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15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9618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4.3 Principy vzniku, přenosu </a:t>
            </a:r>
            <a:r>
              <a:rPr lang="cs-CZ" dirty="0"/>
              <a:t>a využití znalostí 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partneři od sebe navzájem získávají data, informace a znalosti klíčové pro podnikatelskou činnost, sdílejí je, osvojují si je a především je zhodnocují</a:t>
            </a:r>
          </a:p>
          <a:p>
            <a:r>
              <a:rPr lang="cs-CZ" dirty="0" smtClean="0"/>
              <a:t>data (= údaje) – čísla, text, zvuk, obraz a další smyslové vjemy, které je možné z fyzikálního hlediska chápat jako následnosti znaků, resp. diskrétních signálů</a:t>
            </a:r>
          </a:p>
          <a:p>
            <a:r>
              <a:rPr lang="cs-CZ" dirty="0" smtClean="0"/>
              <a:t>databáze (= datové zdroje) – soubory dat</a:t>
            </a:r>
          </a:p>
          <a:p>
            <a:r>
              <a:rPr lang="cs-CZ" dirty="0" smtClean="0"/>
              <a:t>informace – data, která mají pro uživatele určitý význam</a:t>
            </a:r>
          </a:p>
          <a:p>
            <a:r>
              <a:rPr lang="cs-CZ" dirty="0" smtClean="0"/>
              <a:t>znalosti – interakce zkušeností, faktů, vztahů, hodnot, myšlenkových procesů a významů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16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512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vzniku, přenosu a využití </a:t>
            </a:r>
            <a:r>
              <a:rPr lang="cs-CZ" dirty="0" smtClean="0"/>
              <a:t>znalostí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Ford + </a:t>
            </a:r>
            <a:r>
              <a:rPr lang="cs-CZ" dirty="0" err="1" smtClean="0"/>
              <a:t>Toyo</a:t>
            </a:r>
            <a:r>
              <a:rPr lang="cs-CZ" dirty="0" smtClean="0"/>
              <a:t> </a:t>
            </a:r>
            <a:r>
              <a:rPr lang="cs-CZ" dirty="0" err="1" smtClean="0"/>
              <a:t>Kogyo</a:t>
            </a:r>
            <a:r>
              <a:rPr lang="cs-CZ" dirty="0" smtClean="0"/>
              <a:t> (Mazda)</a:t>
            </a:r>
          </a:p>
          <a:p>
            <a:r>
              <a:rPr lang="cs-CZ" dirty="0" smtClean="0"/>
              <a:t>General Motors + Isuzu</a:t>
            </a:r>
          </a:p>
          <a:p>
            <a:r>
              <a:rPr lang="cs-CZ" dirty="0" smtClean="0"/>
              <a:t>General Motors + Toyota</a:t>
            </a:r>
          </a:p>
          <a:p>
            <a:r>
              <a:rPr lang="cs-CZ" dirty="0" smtClean="0"/>
              <a:t>Chrysler + Mitsubishi Motors</a:t>
            </a:r>
          </a:p>
          <a:p>
            <a:r>
              <a:rPr lang="cs-CZ" dirty="0" smtClean="0"/>
              <a:t>Siemens + Fujitsu</a:t>
            </a:r>
          </a:p>
          <a:p>
            <a:r>
              <a:rPr lang="en-US" dirty="0" smtClean="0"/>
              <a:t>S&amp;T </a:t>
            </a:r>
            <a:r>
              <a:rPr lang="en-US" dirty="0" smtClean="0"/>
              <a:t>AG </a:t>
            </a:r>
            <a:r>
              <a:rPr lang="en-US" dirty="0"/>
              <a:t>a NTT Communications </a:t>
            </a:r>
            <a:r>
              <a:rPr lang="en-US" dirty="0" smtClean="0"/>
              <a:t>Corporation</a:t>
            </a:r>
            <a:endParaRPr lang="cs-CZ" dirty="0" smtClean="0"/>
          </a:p>
          <a:p>
            <a:r>
              <a:rPr lang="cs-CZ" dirty="0" smtClean="0"/>
              <a:t>Siemens a SAP</a:t>
            </a:r>
          </a:p>
          <a:p>
            <a:endParaRPr lang="cs-CZ" b="1" dirty="0" smtClean="0"/>
          </a:p>
          <a:p>
            <a:r>
              <a:rPr lang="cs-CZ" b="1" dirty="0" smtClean="0"/>
              <a:t>Siemens </a:t>
            </a:r>
            <a:r>
              <a:rPr lang="cs-CZ" b="1" dirty="0" smtClean="0"/>
              <a:t>+ </a:t>
            </a:r>
            <a:r>
              <a:rPr lang="cs-CZ" b="1" dirty="0" smtClean="0"/>
              <a:t>Bosch</a:t>
            </a:r>
            <a:endParaRPr lang="cs-CZ" b="1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17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532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914400"/>
          </a:xfrm>
        </p:spPr>
        <p:txBody>
          <a:bodyPr/>
          <a:lstStyle/>
          <a:p>
            <a:r>
              <a:rPr lang="cs-CZ" dirty="0" smtClean="0"/>
              <a:t>5. S KÝM? – Partneři ve strategických aliancích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804A-A872-4BED-8463-BD600CB99E15}" type="slidenum">
              <a:rPr lang="cs-CZ" smtClean="0"/>
              <a:pPr/>
              <a:t>18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066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5.1 Přímá konkurence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vhodná pokud je překrytí trhů pouze částečné, např. partneři oslovují primárně jinou skupinu zákazníků, nebo působí částečně na jiném trhu</a:t>
            </a:r>
          </a:p>
          <a:p>
            <a:r>
              <a:rPr lang="cs-CZ" dirty="0" smtClean="0"/>
              <a:t>oblasti</a:t>
            </a:r>
          </a:p>
          <a:p>
            <a:pPr lvl="1"/>
            <a:r>
              <a:rPr lang="cs-CZ" dirty="0" smtClean="0"/>
              <a:t>sdílení distribučních sítí</a:t>
            </a:r>
          </a:p>
          <a:p>
            <a:pPr lvl="1"/>
            <a:r>
              <a:rPr lang="cs-CZ" dirty="0" smtClean="0"/>
              <a:t>vývoj nákladných technologií</a:t>
            </a:r>
          </a:p>
          <a:p>
            <a:pPr lvl="1"/>
            <a:r>
              <a:rPr lang="cs-CZ" dirty="0" smtClean="0"/>
              <a:t>pronikání na jiné trhy</a:t>
            </a:r>
          </a:p>
          <a:p>
            <a:pPr lvl="1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F466-3B18-4AF6-8EB4-AB76CE055B74}" type="slidenum">
              <a:rPr lang="cs-CZ" smtClean="0"/>
              <a:pPr/>
              <a:t>19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5045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1. Definice strategické </a:t>
            </a:r>
            <a:r>
              <a:rPr lang="cs-CZ" dirty="0" smtClean="0"/>
              <a:t>aliance</a:t>
            </a:r>
          </a:p>
          <a:p>
            <a:r>
              <a:rPr lang="cs-CZ" dirty="0" smtClean="0"/>
              <a:t>2. Strategické aliance vs. strategická partnerství</a:t>
            </a:r>
            <a:endParaRPr lang="cs-CZ" dirty="0"/>
          </a:p>
          <a:p>
            <a:r>
              <a:rPr lang="cs-CZ" dirty="0" smtClean="0"/>
              <a:t>3. Formy strategických aliancí</a:t>
            </a:r>
          </a:p>
          <a:p>
            <a:r>
              <a:rPr lang="cs-CZ" dirty="0" smtClean="0"/>
              <a:t>4. PROČ? – Zaměření </a:t>
            </a:r>
            <a:r>
              <a:rPr lang="cs-CZ" dirty="0"/>
              <a:t>strategických </a:t>
            </a:r>
            <a:r>
              <a:rPr lang="cs-CZ" dirty="0" smtClean="0"/>
              <a:t>aliancí</a:t>
            </a:r>
          </a:p>
          <a:p>
            <a:r>
              <a:rPr lang="cs-CZ" dirty="0" smtClean="0"/>
              <a:t>5. S KÝM? – Partneři ve strategických aliancích</a:t>
            </a:r>
          </a:p>
          <a:p>
            <a:r>
              <a:rPr lang="cs-CZ" dirty="0" smtClean="0"/>
              <a:t>6. JAK? – Vznik strategické aliance</a:t>
            </a:r>
          </a:p>
          <a:p>
            <a:r>
              <a:rPr lang="cs-CZ" dirty="0" smtClean="0"/>
              <a:t>7. Fungování </a:t>
            </a:r>
            <a:r>
              <a:rPr lang="cs-CZ" dirty="0"/>
              <a:t>strategické </a:t>
            </a:r>
            <a:r>
              <a:rPr lang="cs-CZ" dirty="0" smtClean="0"/>
              <a:t>aliance</a:t>
            </a:r>
          </a:p>
          <a:p>
            <a:r>
              <a:rPr lang="cs-CZ" dirty="0" smtClean="0"/>
              <a:t>8</a:t>
            </a:r>
            <a:r>
              <a:rPr lang="cs-CZ" dirty="0" smtClean="0"/>
              <a:t>. </a:t>
            </a:r>
            <a:r>
              <a:rPr lang="cs-CZ" dirty="0" smtClean="0"/>
              <a:t>Otázky a </a:t>
            </a:r>
            <a:r>
              <a:rPr lang="cs-CZ" dirty="0" smtClean="0"/>
              <a:t>diskuse</a:t>
            </a:r>
          </a:p>
          <a:p>
            <a:r>
              <a:rPr lang="cs-CZ" dirty="0" smtClean="0"/>
              <a:t>9. Literatura</a:t>
            </a:r>
            <a:endParaRPr lang="cs-CZ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405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5.2 Nepřímá konkurence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produkty nejsou přímé substituty, nebo společnosti působí na zcela jiném trhu, v jiné lokalitě</a:t>
            </a:r>
          </a:p>
          <a:p>
            <a:r>
              <a:rPr lang="cs-CZ" dirty="0" smtClean="0"/>
              <a:t>oblasti</a:t>
            </a:r>
          </a:p>
          <a:p>
            <a:pPr lvl="1"/>
            <a:r>
              <a:rPr lang="cs-CZ" dirty="0" smtClean="0"/>
              <a:t>advokátní kanceláře</a:t>
            </a:r>
          </a:p>
          <a:p>
            <a:pPr lvl="1"/>
            <a:r>
              <a:rPr lang="cs-CZ" dirty="0" smtClean="0"/>
              <a:t>PR a reklamní agentury</a:t>
            </a:r>
          </a:p>
          <a:p>
            <a:pPr lvl="1"/>
            <a:r>
              <a:rPr lang="cs-CZ" dirty="0" smtClean="0"/>
              <a:t>vývoj nových automobilů se současným rozdělením trhů mezi konkurenty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20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636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5.3 Blízký obor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společnosti mají stejné problémy, používají obdobné komponenty, ale vyrábějí různé produkty, mají stejné nebo podobné dodavatele</a:t>
            </a:r>
          </a:p>
          <a:p>
            <a:r>
              <a:rPr lang="cs-CZ" dirty="0" smtClean="0"/>
              <a:t>oblasti</a:t>
            </a:r>
          </a:p>
          <a:p>
            <a:pPr lvl="1"/>
            <a:r>
              <a:rPr lang="cs-CZ" dirty="0" smtClean="0"/>
              <a:t>komplementární výrobky </a:t>
            </a:r>
          </a:p>
          <a:p>
            <a:pPr lvl="1"/>
            <a:r>
              <a:rPr lang="cs-CZ" dirty="0" smtClean="0"/>
              <a:t>vyjednávací aliance</a:t>
            </a:r>
          </a:p>
          <a:p>
            <a:pPr lvl="1"/>
            <a:r>
              <a:rPr lang="cs-CZ" dirty="0" smtClean="0"/>
              <a:t>rozšiřování nabízeného portfolia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21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90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5.4 Odlišný obor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členové aliance se pohybují každý ve zcela jiném oboru, nekonkurují si, nedodávají substituty ani komplementy</a:t>
            </a:r>
          </a:p>
          <a:p>
            <a:r>
              <a:rPr lang="cs-CZ" dirty="0" smtClean="0"/>
              <a:t>oblasti</a:t>
            </a:r>
          </a:p>
          <a:p>
            <a:pPr lvl="1"/>
            <a:r>
              <a:rPr lang="cs-CZ" dirty="0" smtClean="0"/>
              <a:t>vývoj unikátních řešení po konkrétní odvětví nebo projekt</a:t>
            </a:r>
          </a:p>
          <a:p>
            <a:pPr lvl="1"/>
            <a:r>
              <a:rPr lang="cs-CZ" dirty="0" smtClean="0"/>
              <a:t>armádní zakázky</a:t>
            </a:r>
          </a:p>
          <a:p>
            <a:pPr lvl="1"/>
            <a:r>
              <a:rPr lang="cs-CZ" dirty="0" smtClean="0"/>
              <a:t>sdílení nákladů na vstup na rizikový trh</a:t>
            </a:r>
          </a:p>
          <a:p>
            <a:pPr lvl="1"/>
            <a:r>
              <a:rPr lang="cs-CZ" dirty="0" smtClean="0"/>
              <a:t>výzkumné mezioborové projekty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22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257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990600"/>
          </a:xfrm>
        </p:spPr>
        <p:txBody>
          <a:bodyPr/>
          <a:lstStyle/>
          <a:p>
            <a:r>
              <a:rPr lang="cs-CZ" dirty="0" smtClean="0"/>
              <a:t>6. JAK? – Vznik strategické aliance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23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65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6.1 Rozhodování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rozbor vlastního postavení na trhu</a:t>
            </a:r>
          </a:p>
          <a:p>
            <a:r>
              <a:rPr lang="cs-CZ" dirty="0" smtClean="0"/>
              <a:t>jasně formulovaná očekávání</a:t>
            </a:r>
          </a:p>
          <a:p>
            <a:r>
              <a:rPr lang="cs-CZ" dirty="0" smtClean="0"/>
              <a:t>stanovení míry přípustného kompromisu</a:t>
            </a:r>
          </a:p>
          <a:p>
            <a:r>
              <a:rPr lang="cs-CZ" dirty="0" smtClean="0"/>
              <a:t>sestavení stabilního realizačního týmu</a:t>
            </a:r>
          </a:p>
          <a:p>
            <a:r>
              <a:rPr lang="cs-CZ" dirty="0" smtClean="0"/>
              <a:t>výběr potenciálních partnerů podle předem stanovených charakteristik</a:t>
            </a:r>
          </a:p>
          <a:p>
            <a:r>
              <a:rPr lang="cs-CZ" dirty="0" smtClean="0"/>
              <a:t>vyhodnocení všech dostupných a relevantních informací o potenciálních partnerech</a:t>
            </a:r>
          </a:p>
          <a:p>
            <a:r>
              <a:rPr lang="cs-CZ" dirty="0" smtClean="0"/>
              <a:t>navázání kontaktů přímo nebo prostřednictvím vhodné organizace / jednotlivců</a:t>
            </a:r>
          </a:p>
          <a:p>
            <a:r>
              <a:rPr lang="cs-CZ" dirty="0" smtClean="0"/>
              <a:t>sestavení vyjednávacího týmu</a:t>
            </a:r>
          </a:p>
          <a:p>
            <a:r>
              <a:rPr lang="cs-CZ" dirty="0" smtClean="0"/>
              <a:t>příprava jednání</a:t>
            </a:r>
          </a:p>
          <a:p>
            <a:endParaRPr lang="cs-CZ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24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0933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6.2 Obsah jednání </a:t>
            </a:r>
            <a:r>
              <a:rPr lang="cs-CZ" dirty="0"/>
              <a:t>s partnerem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vize</a:t>
            </a:r>
            <a:r>
              <a:rPr lang="cs-CZ" dirty="0"/>
              <a:t>, poslání a strategické cíle aliance</a:t>
            </a:r>
          </a:p>
          <a:p>
            <a:r>
              <a:rPr lang="cs-CZ" dirty="0"/>
              <a:t>vymezení podnikatelských příležitostí</a:t>
            </a:r>
          </a:p>
          <a:p>
            <a:r>
              <a:rPr lang="cs-CZ" dirty="0"/>
              <a:t>vymezení společných aktivit</a:t>
            </a:r>
          </a:p>
          <a:p>
            <a:r>
              <a:rPr lang="cs-CZ" dirty="0"/>
              <a:t>očekávaná konkurenční pozice </a:t>
            </a:r>
            <a:r>
              <a:rPr lang="cs-CZ" dirty="0" smtClean="0"/>
              <a:t>aliance na </a:t>
            </a:r>
            <a:r>
              <a:rPr lang="cs-CZ" dirty="0"/>
              <a:t>trhu</a:t>
            </a:r>
          </a:p>
          <a:p>
            <a:r>
              <a:rPr lang="cs-CZ" dirty="0"/>
              <a:t>očekávané hospodářské výsledky</a:t>
            </a:r>
          </a:p>
          <a:p>
            <a:r>
              <a:rPr lang="cs-CZ" dirty="0"/>
              <a:t>množství a návratnost vložených prostředků jednotlivých partnerů</a:t>
            </a:r>
          </a:p>
          <a:p>
            <a:r>
              <a:rPr lang="cs-CZ" dirty="0"/>
              <a:t>zdrojové zajištění</a:t>
            </a:r>
          </a:p>
          <a:p>
            <a:r>
              <a:rPr lang="cs-CZ" dirty="0"/>
              <a:t>kritické faktory úspěchu</a:t>
            </a:r>
          </a:p>
          <a:p>
            <a:r>
              <a:rPr lang="cs-CZ" dirty="0"/>
              <a:t>hlavní problémy a rizika</a:t>
            </a:r>
          </a:p>
          <a:p>
            <a:r>
              <a:rPr lang="cs-CZ" dirty="0"/>
              <a:t>vedení a </a:t>
            </a:r>
            <a:r>
              <a:rPr lang="cs-CZ" dirty="0" smtClean="0"/>
              <a:t>kontrola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25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638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6.3 Průběžné vyhodnocení jednání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Má partner zájem na vzniku strategické aliance?</a:t>
            </a:r>
          </a:p>
          <a:p>
            <a:r>
              <a:rPr lang="cs-CZ" dirty="0" smtClean="0"/>
              <a:t>Má partner potřebné/očekávané zdroje?</a:t>
            </a:r>
          </a:p>
          <a:p>
            <a:r>
              <a:rPr lang="cs-CZ" dirty="0" smtClean="0"/>
              <a:t>Je partner ochoten je poskytnout ve prospěch aliance?</a:t>
            </a:r>
          </a:p>
          <a:p>
            <a:r>
              <a:rPr lang="cs-CZ" dirty="0" smtClean="0"/>
              <a:t>Je partner důvěryhodný, spolehlivý, otevřený?</a:t>
            </a:r>
          </a:p>
          <a:p>
            <a:r>
              <a:rPr lang="cs-CZ" dirty="0" smtClean="0"/>
              <a:t>Je partner realistický v očekáváních a rizicích?</a:t>
            </a:r>
          </a:p>
          <a:p>
            <a:r>
              <a:rPr lang="cs-CZ" dirty="0" smtClean="0"/>
              <a:t>Dochází při jednáních k používání nátlakových metod?</a:t>
            </a:r>
          </a:p>
          <a:p>
            <a:r>
              <a:rPr lang="cs-CZ" dirty="0" smtClean="0"/>
              <a:t>Jak partner přistupuje k řešení problémů, sporů, chyb?</a:t>
            </a:r>
          </a:p>
          <a:p>
            <a:r>
              <a:rPr lang="cs-CZ" dirty="0" smtClean="0"/>
              <a:t>Je partner ochoten spravedlivě sdílet pravomoci i odpovědnost?</a:t>
            </a:r>
          </a:p>
          <a:p>
            <a:r>
              <a:rPr lang="cs-CZ" dirty="0" smtClean="0"/>
              <a:t>Je partner ochoten přistoupit ke kompromisu?</a:t>
            </a:r>
          </a:p>
          <a:p>
            <a:r>
              <a:rPr lang="cs-CZ" dirty="0" smtClean="0"/>
              <a:t>Vznikají při jednáních spíše sympatie než antipatie a rivalita mezi partnery?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26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858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6.4 Výsledky jednání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Společný podnikatelský záměr („</a:t>
            </a:r>
            <a:r>
              <a:rPr lang="cs-CZ" dirty="0" err="1" smtClean="0"/>
              <a:t>Statement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Intent</a:t>
            </a:r>
            <a:r>
              <a:rPr lang="cs-CZ" dirty="0" smtClean="0"/>
              <a:t>“)</a:t>
            </a:r>
          </a:p>
          <a:p>
            <a:pPr lvl="1"/>
            <a:r>
              <a:rPr lang="cs-CZ" dirty="0" smtClean="0"/>
              <a:t>vymezení účelu strategické aliance</a:t>
            </a:r>
          </a:p>
          <a:p>
            <a:pPr lvl="1"/>
            <a:r>
              <a:rPr lang="cs-CZ" dirty="0" smtClean="0"/>
              <a:t>charakteristika pole společných zájmů</a:t>
            </a:r>
          </a:p>
          <a:p>
            <a:pPr lvl="1"/>
            <a:r>
              <a:rPr lang="cs-CZ" dirty="0" smtClean="0"/>
              <a:t>hlavní cíle a jejich zajištění</a:t>
            </a:r>
          </a:p>
          <a:p>
            <a:pPr lvl="1"/>
            <a:r>
              <a:rPr lang="cs-CZ" dirty="0" smtClean="0"/>
              <a:t>představa o řízení strategické aliance</a:t>
            </a:r>
          </a:p>
          <a:p>
            <a:pPr lvl="1"/>
            <a:r>
              <a:rPr lang="cs-CZ" dirty="0" smtClean="0"/>
              <a:t>závazky partnerů k zajištění zdrojů</a:t>
            </a:r>
          </a:p>
          <a:p>
            <a:pPr lvl="1"/>
            <a:r>
              <a:rPr lang="cs-CZ" dirty="0" smtClean="0"/>
              <a:t>zajištění před důsledky rizika</a:t>
            </a:r>
          </a:p>
          <a:p>
            <a:pPr lvl="1"/>
            <a:r>
              <a:rPr lang="cs-CZ" dirty="0" smtClean="0"/>
              <a:t>rozdělení očekávaných zisků a přínosů</a:t>
            </a:r>
          </a:p>
          <a:p>
            <a:pPr lvl="1"/>
            <a:r>
              <a:rPr lang="cs-CZ" dirty="0" smtClean="0"/>
              <a:t>právní nároky a závazky, způsoby řešení sporů</a:t>
            </a:r>
          </a:p>
          <a:p>
            <a:pPr lvl="1"/>
            <a:r>
              <a:rPr lang="cs-CZ" dirty="0" smtClean="0"/>
              <a:t>předpokládaná organizačně-právní forma a struktura aliance</a:t>
            </a:r>
          </a:p>
          <a:p>
            <a:pPr lvl="1"/>
            <a:r>
              <a:rPr lang="cs-CZ" dirty="0" smtClean="0"/>
              <a:t>závěrečná ustanovení</a:t>
            </a:r>
          </a:p>
          <a:p>
            <a:r>
              <a:rPr lang="cs-CZ" dirty="0" smtClean="0"/>
              <a:t>Dohoda o vzájemném respektování zájmů</a:t>
            </a:r>
          </a:p>
          <a:p>
            <a:pPr lvl="1"/>
            <a:r>
              <a:rPr lang="cs-CZ" dirty="0" smtClean="0"/>
              <a:t>Dohoda o vzájemné </a:t>
            </a:r>
            <a:r>
              <a:rPr lang="cs-CZ" dirty="0" err="1" smtClean="0"/>
              <a:t>nekonkurenci</a:t>
            </a:r>
            <a:r>
              <a:rPr lang="cs-CZ" dirty="0" smtClean="0"/>
              <a:t> („Non-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“)</a:t>
            </a:r>
          </a:p>
          <a:p>
            <a:pPr lvl="1"/>
            <a:r>
              <a:rPr lang="cs-CZ" dirty="0" smtClean="0"/>
              <a:t>Dohoda o důvěrném charakteru informací („</a:t>
            </a:r>
            <a:r>
              <a:rPr lang="cs-CZ" dirty="0" err="1" smtClean="0"/>
              <a:t>Confidentiality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Smlouva o strategické alianci („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r>
              <a:rPr lang="cs-CZ" dirty="0" smtClean="0"/>
              <a:t>“)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27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8988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96952"/>
            <a:ext cx="8229600" cy="990600"/>
          </a:xfrm>
        </p:spPr>
        <p:txBody>
          <a:bodyPr/>
          <a:lstStyle/>
          <a:p>
            <a:r>
              <a:rPr lang="cs-CZ" dirty="0" smtClean="0"/>
              <a:t>7. Fungování strategické aliance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28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30484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7.1 Počátek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stanovení oboustranně schválených koordinátorů rozběhu a fungování strategické aliance</a:t>
            </a:r>
          </a:p>
          <a:p>
            <a:r>
              <a:rPr lang="cs-CZ" dirty="0" smtClean="0"/>
              <a:t>jedná se o nový podnik se všemi důsledky, proto hrozí „dětské nemoci“, i když jsou partneři zkušení</a:t>
            </a:r>
          </a:p>
          <a:p>
            <a:pPr lvl="1"/>
            <a:r>
              <a:rPr lang="cs-CZ" dirty="0" smtClean="0"/>
              <a:t>odpor ke změnám</a:t>
            </a:r>
          </a:p>
          <a:p>
            <a:pPr lvl="1"/>
            <a:r>
              <a:rPr lang="cs-CZ" dirty="0" smtClean="0"/>
              <a:t>schizofrenní prostředí systémů (plánování, kontrola, organizační struktury, odlišné kultury, …)</a:t>
            </a:r>
          </a:p>
          <a:p>
            <a:pPr lvl="1"/>
            <a:r>
              <a:rPr lang="cs-CZ" dirty="0" smtClean="0"/>
              <a:t>problémy sdílení a ochrany informací a znalostí</a:t>
            </a:r>
          </a:p>
          <a:p>
            <a:pPr lvl="1"/>
            <a:r>
              <a:rPr lang="cs-CZ" dirty="0" smtClean="0"/>
              <a:t>problémy s rovnoprávností partnerů v rámci aliance a spolupracovníků z různých organizací</a:t>
            </a:r>
          </a:p>
          <a:p>
            <a:pPr lvl="1"/>
            <a:r>
              <a:rPr lang="cs-CZ" dirty="0" smtClean="0"/>
              <a:t>vidina konce strategické aliance a jeho důsledků pro pracovníky</a:t>
            </a:r>
          </a:p>
          <a:p>
            <a:pPr lvl="1"/>
            <a:r>
              <a:rPr lang="cs-CZ" dirty="0" smtClean="0"/>
              <a:t>komunikační problémy, volba dominantního jazyka</a:t>
            </a:r>
          </a:p>
          <a:p>
            <a:pPr lvl="1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29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770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Definice strategické </a:t>
            </a:r>
            <a:r>
              <a:rPr lang="cs-CZ" dirty="0" smtClean="0"/>
              <a:t>aliance (1/2)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„…spolupráce minimálně dvou právně, finančně a hospodářsky nezávislých firem, které této spolupráci přisuzují velký strategický význam a hodlají si s její pomocí vytvořit dlouhodobé a výrazné konkurenční výhody na vymezených podnikatelských polích nebo trzích.“ </a:t>
            </a:r>
            <a:br>
              <a:rPr lang="cs-CZ" i="1" dirty="0"/>
            </a:br>
            <a:r>
              <a:rPr lang="cs-CZ" dirty="0"/>
              <a:t>(</a:t>
            </a:r>
            <a:r>
              <a:rPr lang="cs-CZ" dirty="0" err="1"/>
              <a:t>Heck</a:t>
            </a:r>
            <a:r>
              <a:rPr lang="cs-CZ" dirty="0"/>
              <a:t>, A., 1999)</a:t>
            </a:r>
          </a:p>
          <a:p>
            <a:r>
              <a:rPr lang="cs-CZ" i="1" dirty="0"/>
              <a:t>„…organizační forma, která…zahrnuje vztahy mezi firmami, umožňující reciproční přístup ke zdrojům a dovednostem, pro něž platí, že obvykle nejsou na trhu k dispozici.“ </a:t>
            </a:r>
            <a:r>
              <a:rPr lang="cs-CZ" dirty="0"/>
              <a:t>(Jones, K.K., </a:t>
            </a:r>
            <a:r>
              <a:rPr lang="cs-CZ" dirty="0" err="1"/>
              <a:t>Shill</a:t>
            </a:r>
            <a:r>
              <a:rPr lang="cs-CZ" dirty="0"/>
              <a:t>, W.E. 1993)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3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662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7.2 Průběh strategické aliance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postupné sladění všech komponent</a:t>
            </a:r>
          </a:p>
          <a:p>
            <a:r>
              <a:rPr lang="cs-CZ" dirty="0" smtClean="0"/>
              <a:t>plnění operativních plánů stanovených koordinátory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30</a:t>
            </a:fld>
            <a:r>
              <a:rPr lang="cs-CZ" dirty="0" smtClean="0"/>
              <a:t>/37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899592" y="2636912"/>
            <a:ext cx="7416824" cy="3456384"/>
            <a:chOff x="467544" y="2852936"/>
            <a:chExt cx="7416824" cy="3456384"/>
          </a:xfrm>
        </p:grpSpPr>
        <p:sp>
          <p:nvSpPr>
            <p:cNvPr id="8" name="TextovéPole 7"/>
            <p:cNvSpPr txBox="1"/>
            <p:nvPr/>
          </p:nvSpPr>
          <p:spPr>
            <a:xfrm>
              <a:off x="3563888" y="3046153"/>
              <a:ext cx="1224136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Kultura</a:t>
              </a:r>
              <a:endParaRPr lang="cs-CZ" dirty="0"/>
            </a:p>
          </p:txBody>
        </p:sp>
        <p:grpSp>
          <p:nvGrpSpPr>
            <p:cNvPr id="9" name="Skupina 8"/>
            <p:cNvGrpSpPr/>
            <p:nvPr/>
          </p:nvGrpSpPr>
          <p:grpSpPr>
            <a:xfrm>
              <a:off x="467544" y="2852936"/>
              <a:ext cx="7416824" cy="3456384"/>
              <a:chOff x="467544" y="2852936"/>
              <a:chExt cx="7416824" cy="3456384"/>
            </a:xfrm>
          </p:grpSpPr>
          <p:sp>
            <p:nvSpPr>
              <p:cNvPr id="10" name="Ovál 9"/>
              <p:cNvSpPr/>
              <p:nvPr/>
            </p:nvSpPr>
            <p:spPr>
              <a:xfrm>
                <a:off x="2015716" y="3573016"/>
                <a:ext cx="4320480" cy="201622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Ovál 10"/>
              <p:cNvSpPr/>
              <p:nvPr/>
            </p:nvSpPr>
            <p:spPr>
              <a:xfrm>
                <a:off x="3203848" y="2852936"/>
                <a:ext cx="1944216" cy="3456384"/>
              </a:xfrm>
              <a:prstGeom prst="ellipse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TextovéPole 11"/>
              <p:cNvSpPr txBox="1"/>
              <p:nvPr/>
            </p:nvSpPr>
            <p:spPr>
              <a:xfrm>
                <a:off x="5724128" y="2869426"/>
                <a:ext cx="2160240" cy="646331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cs-CZ" dirty="0" smtClean="0"/>
                  <a:t>Vnější technologické prostředí</a:t>
                </a:r>
                <a:endParaRPr lang="cs-CZ" dirty="0"/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5724128" y="5373215"/>
                <a:ext cx="2160240" cy="36933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Organizační hranice</a:t>
                </a:r>
                <a:endParaRPr lang="cs-CZ" dirty="0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467544" y="5373701"/>
                <a:ext cx="2304256" cy="646331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Vnější sociálně-ekonomické prostředí</a:t>
                </a:r>
                <a:endParaRPr lang="cs-CZ" dirty="0"/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3563888" y="3789040"/>
                <a:ext cx="1224136" cy="36933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Struktura</a:t>
                </a:r>
                <a:endParaRPr lang="cs-CZ" dirty="0"/>
              </a:p>
            </p:txBody>
          </p:sp>
          <p:sp>
            <p:nvSpPr>
              <p:cNvPr id="16" name="TextovéPole 15"/>
              <p:cNvSpPr txBox="1"/>
              <p:nvPr/>
            </p:nvSpPr>
            <p:spPr>
              <a:xfrm>
                <a:off x="3563888" y="4396462"/>
                <a:ext cx="1224136" cy="36933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Procesy</a:t>
                </a:r>
                <a:endParaRPr lang="cs-CZ" dirty="0"/>
              </a:p>
            </p:txBody>
          </p:sp>
          <p:sp>
            <p:nvSpPr>
              <p:cNvPr id="17" name="TextovéPole 16"/>
              <p:cNvSpPr txBox="1"/>
              <p:nvPr/>
            </p:nvSpPr>
            <p:spPr>
              <a:xfrm>
                <a:off x="3563888" y="4991230"/>
                <a:ext cx="1224136" cy="36933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Lidé, role</a:t>
                </a:r>
                <a:endParaRPr lang="cs-CZ" dirty="0"/>
              </a:p>
            </p:txBody>
          </p:sp>
          <p:sp>
            <p:nvSpPr>
              <p:cNvPr id="18" name="TextovéPole 17"/>
              <p:cNvSpPr txBox="1"/>
              <p:nvPr/>
            </p:nvSpPr>
            <p:spPr>
              <a:xfrm>
                <a:off x="5364088" y="4396462"/>
                <a:ext cx="1224136" cy="3693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IS/IT</a:t>
                </a:r>
                <a:endParaRPr lang="cs-CZ" dirty="0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1691680" y="4396462"/>
                <a:ext cx="1224136" cy="3693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Strategie</a:t>
                </a:r>
                <a:endParaRPr lang="cs-CZ" dirty="0"/>
              </a:p>
            </p:txBody>
          </p:sp>
          <p:cxnSp>
            <p:nvCxnSpPr>
              <p:cNvPr id="20" name="Přímá spojnice se šipkou 19"/>
              <p:cNvCxnSpPr>
                <a:stCxn id="19" idx="2"/>
                <a:endCxn id="17" idx="1"/>
              </p:cNvCxnSpPr>
              <p:nvPr/>
            </p:nvCxnSpPr>
            <p:spPr>
              <a:xfrm>
                <a:off x="2303748" y="4765794"/>
                <a:ext cx="1260140" cy="41010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se šipkou 20"/>
              <p:cNvCxnSpPr>
                <a:stCxn id="17" idx="3"/>
                <a:endCxn id="18" idx="2"/>
              </p:cNvCxnSpPr>
              <p:nvPr/>
            </p:nvCxnSpPr>
            <p:spPr>
              <a:xfrm flipV="1">
                <a:off x="4788024" y="4765794"/>
                <a:ext cx="1188132" cy="41010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se šipkou 21"/>
              <p:cNvCxnSpPr>
                <a:stCxn id="15" idx="3"/>
                <a:endCxn id="18" idx="0"/>
              </p:cNvCxnSpPr>
              <p:nvPr/>
            </p:nvCxnSpPr>
            <p:spPr>
              <a:xfrm>
                <a:off x="4788024" y="3973706"/>
                <a:ext cx="1188132" cy="422756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se šipkou 22"/>
              <p:cNvCxnSpPr>
                <a:stCxn id="15" idx="1"/>
                <a:endCxn id="19" idx="0"/>
              </p:cNvCxnSpPr>
              <p:nvPr/>
            </p:nvCxnSpPr>
            <p:spPr>
              <a:xfrm flipH="1">
                <a:off x="2303748" y="3973706"/>
                <a:ext cx="1260140" cy="422756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se šipkou 23"/>
              <p:cNvCxnSpPr>
                <a:stCxn id="15" idx="2"/>
                <a:endCxn id="16" idx="0"/>
              </p:cNvCxnSpPr>
              <p:nvPr/>
            </p:nvCxnSpPr>
            <p:spPr>
              <a:xfrm>
                <a:off x="4175956" y="4158372"/>
                <a:ext cx="0" cy="23809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se šipkou 24"/>
              <p:cNvCxnSpPr>
                <a:stCxn id="17" idx="0"/>
                <a:endCxn id="16" idx="2"/>
              </p:cNvCxnSpPr>
              <p:nvPr/>
            </p:nvCxnSpPr>
            <p:spPr>
              <a:xfrm flipV="1">
                <a:off x="4175956" y="4765794"/>
                <a:ext cx="0" cy="225436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se šipkou 25"/>
              <p:cNvCxnSpPr>
                <a:stCxn id="19" idx="3"/>
                <a:endCxn id="16" idx="1"/>
              </p:cNvCxnSpPr>
              <p:nvPr/>
            </p:nvCxnSpPr>
            <p:spPr>
              <a:xfrm>
                <a:off x="2915816" y="4581128"/>
                <a:ext cx="648072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se šipkou 26"/>
              <p:cNvCxnSpPr>
                <a:stCxn id="18" idx="1"/>
                <a:endCxn id="16" idx="3"/>
              </p:cNvCxnSpPr>
              <p:nvPr/>
            </p:nvCxnSpPr>
            <p:spPr>
              <a:xfrm flipH="1">
                <a:off x="4788024" y="4581128"/>
                <a:ext cx="576064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se šipkou 27"/>
              <p:cNvCxnSpPr>
                <a:stCxn id="13" idx="0"/>
              </p:cNvCxnSpPr>
              <p:nvPr/>
            </p:nvCxnSpPr>
            <p:spPr>
              <a:xfrm flipH="1" flipV="1">
                <a:off x="5976156" y="5175896"/>
                <a:ext cx="828092" cy="1973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blouk 28"/>
              <p:cNvSpPr/>
              <p:nvPr/>
            </p:nvSpPr>
            <p:spPr>
              <a:xfrm>
                <a:off x="3795686" y="4175714"/>
                <a:ext cx="1296144" cy="806146"/>
              </a:xfrm>
              <a:prstGeom prst="arc">
                <a:avLst>
                  <a:gd name="adj1" fmla="val 16314165"/>
                  <a:gd name="adj2" fmla="val 5252670"/>
                </a:avLst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6810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7.3 Ukončení strategické aliance – příčiny (1/3)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úmrtnost na některou dětskou nemoc</a:t>
            </a:r>
          </a:p>
          <a:p>
            <a:r>
              <a:rPr lang="cs-CZ" dirty="0" smtClean="0"/>
              <a:t>nezvládnuté řízení strategické aliance (konflikty, podcenění nákladů, odpor zavedeného trhu, …)</a:t>
            </a:r>
          </a:p>
          <a:p>
            <a:r>
              <a:rPr lang="cs-CZ" dirty="0" smtClean="0"/>
              <a:t>interní soutěžení a rivalita partnerů</a:t>
            </a:r>
          </a:p>
          <a:p>
            <a:r>
              <a:rPr lang="cs-CZ" dirty="0" smtClean="0"/>
              <a:t>snaha o osamostatnění strategické aliance vůči partnerům</a:t>
            </a:r>
          </a:p>
          <a:p>
            <a:r>
              <a:rPr lang="cs-CZ" dirty="0" smtClean="0"/>
              <a:t>nerealistické představy o náročnosti a efektech</a:t>
            </a:r>
          </a:p>
          <a:p>
            <a:r>
              <a:rPr lang="cs-CZ" dirty="0" smtClean="0"/>
              <a:t>nečekané externí změny prostředí</a:t>
            </a:r>
          </a:p>
          <a:p>
            <a:r>
              <a:rPr lang="cs-CZ" dirty="0" smtClean="0"/>
              <a:t>existenční problémy některého z partnerů</a:t>
            </a:r>
          </a:p>
          <a:p>
            <a:r>
              <a:rPr lang="cs-CZ" dirty="0" smtClean="0"/>
              <a:t>interkulturní problémy mezi partnery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31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9145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7.3 Ukončení strategické aliance – důvody </a:t>
            </a:r>
            <a:r>
              <a:rPr lang="cs-CZ" dirty="0" smtClean="0"/>
              <a:t>(2/3)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Statistika (1994, 138 respondentů):</a:t>
            </a:r>
          </a:p>
          <a:p>
            <a:pPr lvl="1"/>
            <a:r>
              <a:rPr lang="cs-CZ" dirty="0" smtClean="0"/>
              <a:t>Extrémní změny podnikatelského prostředí	56 %</a:t>
            </a:r>
          </a:p>
          <a:p>
            <a:pPr lvl="1"/>
            <a:r>
              <a:rPr lang="cs-CZ" dirty="0" smtClean="0"/>
              <a:t>Příliš odlišné kultury partnerů			44 %</a:t>
            </a:r>
          </a:p>
          <a:p>
            <a:pPr lvl="1"/>
            <a:r>
              <a:rPr lang="cs-CZ" dirty="0" smtClean="0"/>
              <a:t>Nedostateční vedení				43 %</a:t>
            </a:r>
          </a:p>
          <a:p>
            <a:pPr lvl="1"/>
            <a:r>
              <a:rPr lang="cs-CZ" dirty="0" smtClean="0"/>
              <a:t>Nejednoznačné vedení				43 %</a:t>
            </a:r>
          </a:p>
          <a:p>
            <a:pPr lvl="1"/>
            <a:r>
              <a:rPr lang="cs-CZ" dirty="0" smtClean="0"/>
              <a:t>Nadhodnocené možnosti trhu			35 %</a:t>
            </a:r>
          </a:p>
          <a:p>
            <a:pPr lvl="1"/>
            <a:r>
              <a:rPr lang="cs-CZ" dirty="0" smtClean="0"/>
              <a:t>Neúspěšný integrační proces			34 %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32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9134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7.3 Ukončení strategické aliance – způsoby (3/3)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60–70 % případů trvají strategické aliance 4–6 let</a:t>
            </a:r>
          </a:p>
          <a:p>
            <a:r>
              <a:rPr lang="cs-CZ" dirty="0" smtClean="0"/>
              <a:t>způsoby </a:t>
            </a:r>
            <a:r>
              <a:rPr lang="cs-CZ" dirty="0" smtClean="0"/>
              <a:t>ukončení strategické aliance</a:t>
            </a:r>
          </a:p>
          <a:p>
            <a:pPr lvl="1"/>
            <a:r>
              <a:rPr lang="cs-CZ" dirty="0" smtClean="0"/>
              <a:t>dosažení předpokládaných cílů, standardní </a:t>
            </a:r>
            <a:r>
              <a:rPr lang="cs-CZ" dirty="0" smtClean="0"/>
              <a:t>ukončení</a:t>
            </a:r>
          </a:p>
          <a:p>
            <a:pPr lvl="1"/>
            <a:r>
              <a:rPr lang="cs-CZ" dirty="0" smtClean="0"/>
              <a:t>rozchod </a:t>
            </a:r>
            <a:r>
              <a:rPr lang="cs-CZ" dirty="0" smtClean="0"/>
              <a:t>partnerů</a:t>
            </a:r>
          </a:p>
          <a:p>
            <a:pPr lvl="1"/>
            <a:r>
              <a:rPr lang="cs-CZ" dirty="0" smtClean="0"/>
              <a:t>fúze partnera se strategickou aliancí nebo mezi partnery navzájem</a:t>
            </a:r>
          </a:p>
          <a:p>
            <a:pPr lvl="1"/>
            <a:r>
              <a:rPr lang="cs-CZ" dirty="0" smtClean="0"/>
              <a:t>akvizice partnera nebo strategické aliance některým z partnerů</a:t>
            </a:r>
          </a:p>
          <a:p>
            <a:pPr lvl="1"/>
            <a:r>
              <a:rPr lang="cs-CZ" dirty="0" smtClean="0"/>
              <a:t>prodej části nebo celku jedním z partnerů</a:t>
            </a:r>
          </a:p>
          <a:p>
            <a:pPr lvl="1"/>
            <a:r>
              <a:rPr lang="cs-CZ" dirty="0" smtClean="0"/>
              <a:t>skoupení managementem, spekulativní skoupení, skoupení z důvodu zadlužení</a:t>
            </a:r>
          </a:p>
          <a:p>
            <a:pPr lvl="1"/>
            <a:r>
              <a:rPr lang="cs-CZ" dirty="0" smtClean="0"/>
              <a:t>přátelské nebo nepřátelské převzetí kontroly</a:t>
            </a:r>
          </a:p>
          <a:p>
            <a:pPr lvl="1"/>
            <a:r>
              <a:rPr lang="cs-CZ" dirty="0" smtClean="0"/>
              <a:t>kombinace předchozích důvodů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33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152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</a:t>
            </a:r>
            <a:r>
              <a:rPr lang="cs-CZ" dirty="0" smtClean="0"/>
              <a:t>. </a:t>
            </a:r>
            <a:r>
              <a:rPr lang="cs-CZ" dirty="0" smtClean="0"/>
              <a:t>Otázky a diskuse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34</a:t>
            </a:fld>
            <a:r>
              <a:rPr lang="cs-CZ" dirty="0" smtClean="0"/>
              <a:t>/37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961568" y="4840776"/>
            <a:ext cx="6120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 smtClean="0">
                <a:latin typeface="Stencil" pitchFamily="82" charset="0"/>
              </a:rPr>
              <a:t>?</a:t>
            </a:r>
            <a:endParaRPr lang="cs-CZ" sz="8000" dirty="0">
              <a:latin typeface="Stencil" pitchFamily="82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699792" y="3073706"/>
            <a:ext cx="6120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 smtClean="0"/>
              <a:t>?</a:t>
            </a:r>
            <a:endParaRPr lang="cs-CZ" sz="8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617313" y="4538439"/>
            <a:ext cx="6120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dirty="0" smtClean="0">
                <a:latin typeface="Viner Hand ITC" pitchFamily="66" charset="0"/>
              </a:rPr>
              <a:t>?</a:t>
            </a:r>
            <a:endParaRPr lang="cs-CZ" sz="6600" dirty="0">
              <a:latin typeface="Viner Hand ITC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90884" y="5301208"/>
            <a:ext cx="612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Pristina" pitchFamily="66" charset="0"/>
              </a:rPr>
              <a:t>?</a:t>
            </a:r>
            <a:endParaRPr lang="cs-CZ" sz="4400" dirty="0">
              <a:latin typeface="Pristina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244408" y="2522926"/>
            <a:ext cx="612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Tw Cen MT" pitchFamily="34" charset="-18"/>
              </a:rPr>
              <a:t>?</a:t>
            </a:r>
            <a:endParaRPr lang="cs-CZ" sz="6000" dirty="0">
              <a:latin typeface="Tw Cen MT" pitchFamily="34" charset="-18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08348" y="3203069"/>
            <a:ext cx="6120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>
                <a:latin typeface="Miriam Fixed" pitchFamily="49" charset="-79"/>
                <a:cs typeface="Miriam Fixed" pitchFamily="49" charset="-79"/>
              </a:rPr>
              <a:t>?</a:t>
            </a:r>
            <a:endParaRPr lang="cs-CZ" sz="9600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504148" y="1983158"/>
            <a:ext cx="612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Bauhaus 93" pitchFamily="82" charset="0"/>
              </a:rPr>
              <a:t>?</a:t>
            </a:r>
            <a:endParaRPr lang="cs-CZ" sz="6000" dirty="0">
              <a:latin typeface="Bauhaus 93" pitchFamily="82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932040" y="5165385"/>
            <a:ext cx="612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Wide Latin" pitchFamily="18" charset="0"/>
              </a:rPr>
              <a:t>?</a:t>
            </a:r>
            <a:endParaRPr lang="cs-CZ" sz="6000" dirty="0">
              <a:latin typeface="Wide Lati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632340" y="3781592"/>
            <a:ext cx="612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Baskerville Old Face" pitchFamily="18" charset="0"/>
              </a:rPr>
              <a:t>?</a:t>
            </a:r>
            <a:endParaRPr lang="cs-CZ" sz="4000" dirty="0">
              <a:latin typeface="Baskerville Old Face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468467" y="4693912"/>
            <a:ext cx="612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Lucida Sans" pitchFamily="34" charset="0"/>
              </a:rPr>
              <a:t>?</a:t>
            </a:r>
            <a:endParaRPr lang="cs-CZ" sz="6000" dirty="0">
              <a:latin typeface="Lucida Sans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599831" y="1421754"/>
            <a:ext cx="6120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 smtClean="0">
                <a:latin typeface="Vladimir Script" pitchFamily="66" charset="0"/>
              </a:rPr>
              <a:t>?</a:t>
            </a:r>
            <a:endParaRPr lang="cs-CZ" sz="8000" dirty="0">
              <a:latin typeface="Vladimir Script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408986" y="3981646"/>
            <a:ext cx="612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Iskoola Pota" pitchFamily="34" charset="0"/>
                <a:cs typeface="Iskoola Pota" pitchFamily="34" charset="0"/>
              </a:rPr>
              <a:t>?</a:t>
            </a:r>
            <a:endParaRPr lang="cs-CZ" sz="4800" dirty="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922764" y="5085184"/>
            <a:ext cx="6120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dirty="0" smtClean="0">
                <a:latin typeface="Vijaya" pitchFamily="34" charset="0"/>
                <a:cs typeface="Vijaya" pitchFamily="34" charset="0"/>
              </a:rPr>
              <a:t>?</a:t>
            </a:r>
            <a:endParaRPr lang="cs-CZ" sz="8800" dirty="0">
              <a:latin typeface="Vijaya" pitchFamily="34" charset="0"/>
              <a:cs typeface="Vijaya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923347" y="1775697"/>
            <a:ext cx="612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>
                <a:latin typeface="MS UI Gothic" pitchFamily="34" charset="-128"/>
                <a:ea typeface="MS UI Gothic" pitchFamily="34" charset="-128"/>
              </a:rPr>
              <a:t>?</a:t>
            </a:r>
            <a:endParaRPr lang="cs-CZ" sz="5400" dirty="0"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979712" y="1584207"/>
            <a:ext cx="6120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dirty="0" smtClean="0">
                <a:latin typeface="Bernard MT Condensed" pitchFamily="18" charset="0"/>
              </a:rPr>
              <a:t>?</a:t>
            </a:r>
            <a:endParaRPr lang="cs-CZ" sz="8800" dirty="0">
              <a:latin typeface="Bernard MT Condensed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719181" y="3221135"/>
            <a:ext cx="612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?</a:t>
            </a:r>
            <a:endParaRPr lang="cs-CZ" sz="4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400383" y="1567659"/>
            <a:ext cx="612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atin typeface="Aharoni" pitchFamily="2" charset="-79"/>
                <a:cs typeface="Aharoni" pitchFamily="2" charset="-79"/>
              </a:rPr>
              <a:t>?</a:t>
            </a:r>
            <a:endParaRPr lang="cs-CZ" sz="4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56914" y="2077791"/>
            <a:ext cx="612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Algerian" pitchFamily="82" charset="0"/>
              </a:rPr>
              <a:t>?</a:t>
            </a:r>
            <a:endParaRPr lang="cs-CZ" sz="60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579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9. Literatura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DVOŘÁČEK, J. </a:t>
            </a:r>
            <a:r>
              <a:rPr lang="cs-CZ" i="1" dirty="0"/>
              <a:t>Společné a nadnárodní podniky</a:t>
            </a:r>
            <a:r>
              <a:rPr lang="cs-CZ" dirty="0"/>
              <a:t>. Vyd. 1. Praha : </a:t>
            </a:r>
            <a:r>
              <a:rPr lang="cs-CZ" dirty="0" err="1"/>
              <a:t>Oeconomica</a:t>
            </a:r>
            <a:r>
              <a:rPr lang="cs-CZ" dirty="0"/>
              <a:t>, 2006</a:t>
            </a:r>
            <a:r>
              <a:rPr lang="cs-CZ" dirty="0" smtClean="0"/>
              <a:t>.</a:t>
            </a:r>
          </a:p>
          <a:p>
            <a:r>
              <a:rPr lang="cs-CZ" dirty="0" smtClean="0"/>
              <a:t>HRON</a:t>
            </a:r>
            <a:r>
              <a:rPr lang="cs-CZ" dirty="0"/>
              <a:t>, J.; TICHÁ, I. </a:t>
            </a:r>
            <a:r>
              <a:rPr lang="cs-CZ" i="1" dirty="0"/>
              <a:t>Strategické aliance</a:t>
            </a:r>
            <a:r>
              <a:rPr lang="cs-CZ" dirty="0"/>
              <a:t>. Praha : Česká zemědělská univerzita, 2000.</a:t>
            </a:r>
          </a:p>
          <a:p>
            <a:r>
              <a:rPr lang="cs-CZ" dirty="0"/>
              <a:t>MOCKLER, R. J. </a:t>
            </a:r>
            <a:r>
              <a:rPr lang="cs-CZ" i="1" dirty="0" err="1"/>
              <a:t>Mulinational</a:t>
            </a:r>
            <a:r>
              <a:rPr lang="cs-CZ" i="1" dirty="0"/>
              <a:t> </a:t>
            </a:r>
            <a:r>
              <a:rPr lang="cs-CZ" i="1" dirty="0" err="1"/>
              <a:t>Strategic</a:t>
            </a:r>
            <a:r>
              <a:rPr lang="cs-CZ" i="1" dirty="0"/>
              <a:t> </a:t>
            </a:r>
            <a:r>
              <a:rPr lang="cs-CZ" i="1" dirty="0" err="1"/>
              <a:t>Alliances</a:t>
            </a:r>
            <a:r>
              <a:rPr lang="cs-CZ" dirty="0"/>
              <a:t>. </a:t>
            </a:r>
            <a:r>
              <a:rPr lang="en-US" dirty="0"/>
              <a:t>1st pub.</a:t>
            </a:r>
            <a:r>
              <a:rPr lang="cs-CZ" dirty="0"/>
              <a:t> </a:t>
            </a:r>
            <a:r>
              <a:rPr lang="cs-CZ" dirty="0" err="1"/>
              <a:t>Chichester</a:t>
            </a:r>
            <a:r>
              <a:rPr lang="cs-CZ" dirty="0"/>
              <a:t> : John </a:t>
            </a:r>
            <a:r>
              <a:rPr lang="cs-CZ" dirty="0" err="1"/>
              <a:t>Wiley</a:t>
            </a:r>
            <a:r>
              <a:rPr lang="cs-CZ" dirty="0"/>
              <a:t> &amp; </a:t>
            </a:r>
            <a:r>
              <a:rPr lang="cs-CZ" dirty="0" err="1"/>
              <a:t>Sons</a:t>
            </a:r>
            <a:r>
              <a:rPr lang="cs-CZ" dirty="0"/>
              <a:t> Ltd., 1999.</a:t>
            </a:r>
          </a:p>
          <a:p>
            <a:r>
              <a:rPr lang="en-US" dirty="0"/>
              <a:t>REUER, J</a:t>
            </a:r>
            <a:r>
              <a:rPr lang="cs-CZ" dirty="0"/>
              <a:t>.</a:t>
            </a:r>
            <a:r>
              <a:rPr lang="en-US" dirty="0"/>
              <a:t> J. </a:t>
            </a:r>
            <a:r>
              <a:rPr lang="en-US" i="1" dirty="0"/>
              <a:t>Strategic alliances : theory and evidence</a:t>
            </a:r>
            <a:r>
              <a:rPr lang="en-US" dirty="0"/>
              <a:t>. 1st pub. Oxford : Oxford University Press, 2004. </a:t>
            </a:r>
            <a:endParaRPr lang="cs-CZ" dirty="0"/>
          </a:p>
          <a:p>
            <a:r>
              <a:rPr lang="cs-CZ" dirty="0"/>
              <a:t>ŠTRACH, P. </a:t>
            </a:r>
            <a:r>
              <a:rPr lang="cs-CZ" i="1" dirty="0"/>
              <a:t>Mezinárodní management</a:t>
            </a:r>
            <a:r>
              <a:rPr lang="cs-CZ" dirty="0"/>
              <a:t>. 1. vyd. Praha : </a:t>
            </a:r>
            <a:r>
              <a:rPr lang="cs-CZ" dirty="0" err="1"/>
              <a:t>Grada</a:t>
            </a:r>
            <a:r>
              <a:rPr lang="cs-CZ" dirty="0"/>
              <a:t>, 2009</a:t>
            </a:r>
            <a:r>
              <a:rPr lang="cs-CZ" dirty="0" smtClean="0"/>
              <a:t>.</a:t>
            </a:r>
          </a:p>
          <a:p>
            <a:r>
              <a:rPr lang="cs-CZ" dirty="0" smtClean="0"/>
              <a:t>VODÁČEK</a:t>
            </a:r>
            <a:r>
              <a:rPr lang="cs-CZ" dirty="0"/>
              <a:t>, </a:t>
            </a:r>
            <a:r>
              <a:rPr lang="cs-CZ" dirty="0" smtClean="0"/>
              <a:t>L.; </a:t>
            </a:r>
            <a:r>
              <a:rPr lang="cs-CZ" dirty="0"/>
              <a:t>VODÁČKOVÁ, </a:t>
            </a:r>
            <a:r>
              <a:rPr lang="cs-CZ" dirty="0" smtClean="0"/>
              <a:t>O. </a:t>
            </a:r>
            <a:r>
              <a:rPr lang="cs-CZ" i="1" dirty="0"/>
              <a:t>Strategické aliance se zahraničními partnery</a:t>
            </a:r>
            <a:r>
              <a:rPr lang="cs-CZ" dirty="0"/>
              <a:t>. Vyd. 1. Praha : Management </a:t>
            </a:r>
            <a:r>
              <a:rPr lang="cs-CZ" dirty="0" err="1"/>
              <a:t>Press</a:t>
            </a:r>
            <a:r>
              <a:rPr lang="cs-CZ" dirty="0"/>
              <a:t>, 2002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dirty="0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35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892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Definice strategické </a:t>
            </a:r>
            <a:r>
              <a:rPr lang="cs-CZ" dirty="0" smtClean="0"/>
              <a:t>aliance (2/2)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3100" i="1" dirty="0" smtClean="0"/>
              <a:t>„Strategickou </a:t>
            </a:r>
            <a:r>
              <a:rPr lang="cs-CZ" sz="3100" i="1" dirty="0"/>
              <a:t>aliancí se rozumí </a:t>
            </a:r>
            <a:r>
              <a:rPr lang="cs-CZ" sz="3100" b="1" i="1" dirty="0"/>
              <a:t>organizační forma</a:t>
            </a:r>
            <a:r>
              <a:rPr lang="cs-CZ" sz="3100" i="1" dirty="0"/>
              <a:t>, která pomáhá zajišťovat </a:t>
            </a:r>
            <a:r>
              <a:rPr lang="cs-CZ" sz="3100" b="1" i="1" dirty="0"/>
              <a:t>společnou kooperativní podnikatelskou činnost</a:t>
            </a:r>
            <a:r>
              <a:rPr lang="cs-CZ" sz="3100" i="1" dirty="0"/>
              <a:t>. Tvoří ji </a:t>
            </a:r>
            <a:r>
              <a:rPr lang="cs-CZ" sz="3100" b="1" i="1" dirty="0"/>
              <a:t>dvě či více </a:t>
            </a:r>
            <a:r>
              <a:rPr lang="cs-CZ" sz="3100" i="1" dirty="0"/>
              <a:t>vzájemně </a:t>
            </a:r>
            <a:r>
              <a:rPr lang="cs-CZ" sz="3100" b="1" i="1" dirty="0"/>
              <a:t>samostatných</a:t>
            </a:r>
            <a:r>
              <a:rPr lang="cs-CZ" sz="3100" i="1" dirty="0"/>
              <a:t> organizačních </a:t>
            </a:r>
            <a:r>
              <a:rPr lang="cs-CZ" sz="3100" i="1" dirty="0" smtClean="0"/>
              <a:t>jednotek (</a:t>
            </a:r>
            <a:r>
              <a:rPr lang="cs-CZ" sz="3100" i="1" dirty="0"/>
              <a:t>strategičtí partneři). Na základě společně stanovených </a:t>
            </a:r>
            <a:r>
              <a:rPr lang="cs-CZ" sz="3100" b="1" i="1" dirty="0"/>
              <a:t>strategických cílů a návazných cílů taktických</a:t>
            </a:r>
            <a:r>
              <a:rPr lang="cs-CZ" sz="3100" i="1" dirty="0"/>
              <a:t> (operačních), pak strategická aliance působí jako relativně </a:t>
            </a:r>
            <a:r>
              <a:rPr lang="cs-CZ" sz="3100" b="1" i="1" dirty="0"/>
              <a:t>autonomní podnikatelská jednotka</a:t>
            </a:r>
            <a:r>
              <a:rPr lang="cs-CZ" sz="3100" i="1" dirty="0" smtClean="0"/>
              <a:t>. Posláním </a:t>
            </a:r>
            <a:r>
              <a:rPr lang="cs-CZ" sz="3100" i="1" dirty="0"/>
              <a:t>této jednotky je aktivizovat a zhodnocovat možné </a:t>
            </a:r>
            <a:r>
              <a:rPr lang="cs-CZ" sz="3100" b="1" i="1" dirty="0"/>
              <a:t>dodatečné efekty spolupráce </a:t>
            </a:r>
            <a:r>
              <a:rPr lang="cs-CZ" sz="3100" i="1" dirty="0"/>
              <a:t>(pozitivní kooperace) strategických partnerů ve stanovené zájmové oblasti podnikatelské činnosti. </a:t>
            </a:r>
            <a:r>
              <a:rPr lang="cs-CZ" sz="3100" i="1" dirty="0" smtClean="0"/>
              <a:t>K zajištění </a:t>
            </a:r>
            <a:r>
              <a:rPr lang="cs-CZ" sz="3100" i="1" dirty="0"/>
              <a:t>tohoto poslání disponuje strategická aliance vymezenými </a:t>
            </a:r>
            <a:r>
              <a:rPr lang="cs-CZ" sz="3100" b="1" i="1" dirty="0"/>
              <a:t>zdroji</a:t>
            </a:r>
            <a:r>
              <a:rPr lang="cs-CZ" sz="3100" i="1" dirty="0"/>
              <a:t> a má pravomoc i zodpovědnost jich účelně a účinně využívat. Má též vymezená </a:t>
            </a:r>
            <a:r>
              <a:rPr lang="cs-CZ" sz="3100" b="1" i="1" dirty="0"/>
              <a:t>práva</a:t>
            </a:r>
            <a:r>
              <a:rPr lang="cs-CZ" sz="3100" i="1" dirty="0"/>
              <a:t> realizovat podnikatelské operace a podílet se na jejich podnikatelských </a:t>
            </a:r>
            <a:r>
              <a:rPr lang="cs-CZ" sz="3100" b="1" i="1" dirty="0"/>
              <a:t>důsledcích</a:t>
            </a:r>
            <a:r>
              <a:rPr lang="cs-CZ" sz="3100" i="1" dirty="0"/>
              <a:t> (ziscích, ztrátách</a:t>
            </a:r>
            <a:r>
              <a:rPr lang="cs-CZ" sz="3100" i="1" dirty="0" smtClean="0"/>
              <a:t>..).“ </a:t>
            </a:r>
            <a:r>
              <a:rPr lang="cs-CZ" sz="3100" dirty="0" smtClean="0"/>
              <a:t>(</a:t>
            </a:r>
            <a:r>
              <a:rPr lang="cs-CZ" sz="3100" dirty="0" err="1" smtClean="0"/>
              <a:t>Vodáčková</a:t>
            </a:r>
            <a:r>
              <a:rPr lang="cs-CZ" sz="3100" dirty="0" smtClean="0"/>
              <a:t>, O., </a:t>
            </a:r>
            <a:r>
              <a:rPr lang="cs-CZ" sz="3100" dirty="0" err="1" smtClean="0"/>
              <a:t>Vodáček</a:t>
            </a:r>
            <a:r>
              <a:rPr lang="cs-CZ" sz="3100" dirty="0" smtClean="0"/>
              <a:t>, L., 2002)</a:t>
            </a:r>
            <a:r>
              <a:rPr lang="cs-CZ" sz="3100" i="1" dirty="0" smtClean="0"/>
              <a:t>  </a:t>
            </a:r>
            <a:endParaRPr lang="cs-CZ" sz="3100" i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4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2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Strategické aliance vs. strategická partnerství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ákladní formy strategických partnerství:</a:t>
            </a:r>
          </a:p>
          <a:p>
            <a:pPr lvl="1"/>
            <a:r>
              <a:rPr lang="cs-CZ" dirty="0" smtClean="0"/>
              <a:t>„volné“ formy</a:t>
            </a:r>
          </a:p>
          <a:p>
            <a:pPr lvl="2"/>
            <a:r>
              <a:rPr lang="cs-CZ" dirty="0" smtClean="0"/>
              <a:t>příležitostná spolupráce</a:t>
            </a:r>
          </a:p>
          <a:p>
            <a:pPr lvl="2"/>
            <a:r>
              <a:rPr lang="cs-CZ" dirty="0" smtClean="0"/>
              <a:t>„tiché“ neformální dohody</a:t>
            </a:r>
          </a:p>
          <a:p>
            <a:pPr lvl="2"/>
            <a:r>
              <a:rPr lang="cs-CZ" dirty="0" smtClean="0"/>
              <a:t>kartely</a:t>
            </a:r>
          </a:p>
          <a:p>
            <a:pPr lvl="1"/>
            <a:r>
              <a:rPr lang="cs-CZ" dirty="0" smtClean="0"/>
              <a:t>strategické aliance</a:t>
            </a:r>
          </a:p>
          <a:p>
            <a:pPr lvl="1"/>
            <a:r>
              <a:rPr lang="cs-CZ" dirty="0" smtClean="0"/>
              <a:t>joint </a:t>
            </a:r>
            <a:r>
              <a:rPr lang="cs-CZ" dirty="0" err="1" smtClean="0"/>
              <a:t>ventures</a:t>
            </a:r>
            <a:endParaRPr lang="cs-CZ" dirty="0" smtClean="0"/>
          </a:p>
          <a:p>
            <a:pPr lvl="1"/>
            <a:r>
              <a:rPr lang="cs-CZ" dirty="0" smtClean="0"/>
              <a:t>„těsné“ formy</a:t>
            </a:r>
          </a:p>
          <a:p>
            <a:pPr lvl="2"/>
            <a:r>
              <a:rPr lang="cs-CZ" dirty="0" smtClean="0"/>
              <a:t>fúze</a:t>
            </a:r>
          </a:p>
          <a:p>
            <a:pPr lvl="2"/>
            <a:r>
              <a:rPr lang="cs-CZ" dirty="0" smtClean="0"/>
              <a:t>akvizice</a:t>
            </a:r>
          </a:p>
          <a:p>
            <a:pPr lvl="1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5</a:t>
            </a:fld>
            <a:r>
              <a:rPr lang="cs-CZ" dirty="0" smtClean="0"/>
              <a:t>/37</a:t>
            </a:r>
            <a:endParaRPr lang="cs-CZ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7509539" y="1916832"/>
            <a:ext cx="620470" cy="3240360"/>
            <a:chOff x="7509539" y="1916832"/>
            <a:chExt cx="620470" cy="2952328"/>
          </a:xfrm>
        </p:grpSpPr>
        <p:cxnSp>
          <p:nvCxnSpPr>
            <p:cNvPr id="8" name="Přímá spojnice se šipkou 7"/>
            <p:cNvCxnSpPr/>
            <p:nvPr/>
          </p:nvCxnSpPr>
          <p:spPr>
            <a:xfrm>
              <a:off x="7509539" y="1916832"/>
              <a:ext cx="0" cy="2952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/>
            <p:cNvSpPr txBox="1"/>
            <p:nvPr/>
          </p:nvSpPr>
          <p:spPr>
            <a:xfrm>
              <a:off x="7668342" y="1916832"/>
              <a:ext cx="461665" cy="792088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cs-CZ" dirty="0" smtClean="0"/>
                <a:t>volné</a:t>
              </a:r>
              <a:endParaRPr lang="cs-CZ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7668344" y="4221088"/>
              <a:ext cx="461665" cy="648072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cs-CZ" dirty="0" smtClean="0"/>
                <a:t>těsné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59471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Formy strategických aliancí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bilaterální (2 partneři)</a:t>
            </a:r>
          </a:p>
          <a:p>
            <a:r>
              <a:rPr lang="cs-CZ" dirty="0" smtClean="0"/>
              <a:t>vícestranné (několik málo partnerů)</a:t>
            </a:r>
          </a:p>
          <a:p>
            <a:r>
              <a:rPr lang="cs-CZ" dirty="0"/>
              <a:t>s</a:t>
            </a:r>
            <a:r>
              <a:rPr lang="cs-CZ" dirty="0" smtClean="0"/>
              <a:t>ítě strategických aliancí (mnoho partnerů, podsítě)</a:t>
            </a:r>
          </a:p>
          <a:p>
            <a:pPr lvl="1"/>
            <a:r>
              <a:rPr lang="cs-CZ" dirty="0" smtClean="0"/>
              <a:t>homogenní (podniky se zabývají stejnou činností)</a:t>
            </a:r>
          </a:p>
          <a:p>
            <a:pPr lvl="1"/>
            <a:r>
              <a:rPr lang="cs-CZ" dirty="0" smtClean="0"/>
              <a:t>heterogenní (podniky se zabývají různými činnostmi)</a:t>
            </a:r>
          </a:p>
          <a:p>
            <a:pPr lvl="1"/>
            <a:endParaRPr lang="cs-CZ" dirty="0"/>
          </a:p>
          <a:p>
            <a:r>
              <a:rPr lang="cs-CZ" dirty="0" smtClean="0"/>
              <a:t>uzlová (klíčová) firma – má v rámci strategické aliance dominantní postavení, které se snaží udržovat</a:t>
            </a:r>
          </a:p>
          <a:p>
            <a:pPr lvl="1"/>
            <a:r>
              <a:rPr lang="cs-CZ" dirty="0" smtClean="0"/>
              <a:t>vypracovala a prosazuje vizi aliance</a:t>
            </a:r>
          </a:p>
          <a:p>
            <a:pPr lvl="1"/>
            <a:r>
              <a:rPr lang="cs-CZ" dirty="0" smtClean="0"/>
              <a:t>disponuje jedinečnými zdroji a kompetencemi</a:t>
            </a:r>
          </a:p>
          <a:p>
            <a:pPr lvl="1"/>
            <a:r>
              <a:rPr lang="cs-CZ" dirty="0" smtClean="0"/>
              <a:t>vyznačuje se uměním jednat a poskytuje image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6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1173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57200" y="3068960"/>
            <a:ext cx="8229600" cy="914400"/>
          </a:xfrm>
        </p:spPr>
        <p:txBody>
          <a:bodyPr/>
          <a:lstStyle/>
          <a:p>
            <a:r>
              <a:rPr lang="cs-CZ" dirty="0" smtClean="0"/>
              <a:t>4. PROČ? – Zaměření strategických aliancí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804A-A872-4BED-8463-BD600CB99E15}" type="slidenum">
              <a:rPr lang="cs-CZ" smtClean="0"/>
              <a:pPr/>
              <a:t>7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9680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Zaměření strategických aliancí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sdílení činností a zdrojů partnerů (4.1)</a:t>
            </a:r>
          </a:p>
          <a:p>
            <a:pPr lvl="1"/>
            <a:r>
              <a:rPr lang="cs-CZ" dirty="0" smtClean="0"/>
              <a:t>klasické, tradiční</a:t>
            </a:r>
          </a:p>
          <a:p>
            <a:pPr lvl="1"/>
            <a:r>
              <a:rPr lang="cs-CZ" dirty="0" smtClean="0"/>
              <a:t>80. léta 20. století</a:t>
            </a:r>
          </a:p>
          <a:p>
            <a:r>
              <a:rPr lang="cs-CZ" dirty="0" smtClean="0"/>
              <a:t>redukce konkurenčních střetů (4.2)</a:t>
            </a:r>
          </a:p>
          <a:p>
            <a:pPr lvl="1"/>
            <a:r>
              <a:rPr lang="cs-CZ" dirty="0" smtClean="0"/>
              <a:t>umění spolupracovat s konkurencí</a:t>
            </a:r>
          </a:p>
          <a:p>
            <a:pPr lvl="1"/>
            <a:r>
              <a:rPr lang="cs-CZ" dirty="0" smtClean="0"/>
              <a:t>přelom 80. a 90. let 20. století</a:t>
            </a:r>
          </a:p>
          <a:p>
            <a:r>
              <a:rPr lang="cs-CZ" dirty="0" smtClean="0"/>
              <a:t>vznik, přenos a využití znalostí (4.3)</a:t>
            </a:r>
          </a:p>
          <a:p>
            <a:pPr lvl="1"/>
            <a:r>
              <a:rPr lang="cs-CZ" dirty="0" smtClean="0"/>
              <a:t>informační společnost založená na znalostech</a:t>
            </a:r>
          </a:p>
          <a:p>
            <a:pPr lvl="1"/>
            <a:r>
              <a:rPr lang="cs-CZ" dirty="0" smtClean="0"/>
              <a:t>2. polovina 90. let 20. století</a:t>
            </a:r>
          </a:p>
          <a:p>
            <a:pPr lvl="1"/>
            <a:endParaRPr lang="cs-CZ" dirty="0"/>
          </a:p>
          <a:p>
            <a:r>
              <a:rPr lang="cs-CZ" dirty="0" smtClean="0"/>
              <a:t>zaměření se často prolínají a kombinují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8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7985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4.1 Principy sdílení činností a zdrojů partnerů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r>
              <a:rPr lang="cs-CZ" dirty="0" smtClean="0"/>
              <a:t>12.4.2014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mezi partnery probíhá realokace (přerozdělení) činností  zdrojů mezi partnery</a:t>
            </a:r>
          </a:p>
          <a:p>
            <a:r>
              <a:rPr lang="cs-CZ" dirty="0" smtClean="0"/>
              <a:t>činnosti </a:t>
            </a:r>
          </a:p>
          <a:p>
            <a:pPr lvl="1"/>
            <a:r>
              <a:rPr lang="cs-CZ" dirty="0" smtClean="0"/>
              <a:t>odborně náročné práce</a:t>
            </a:r>
          </a:p>
          <a:p>
            <a:pPr lvl="1"/>
            <a:r>
              <a:rPr lang="cs-CZ" dirty="0" smtClean="0"/>
              <a:t>práce spojené s využitím unikátních technologií nebo specifických dovedností</a:t>
            </a:r>
          </a:p>
          <a:p>
            <a:pPr lvl="1"/>
            <a:r>
              <a:rPr lang="cs-CZ" dirty="0" smtClean="0"/>
              <a:t>práce, pro něž není u jednoho z partnerů dostatečná kapacita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zdroje (hmotně-energetické a časové předpoklady)</a:t>
            </a:r>
          </a:p>
          <a:p>
            <a:pPr lvl="1"/>
            <a:r>
              <a:rPr lang="cs-CZ" dirty="0" smtClean="0"/>
              <a:t>informační a znalostní zdroje</a:t>
            </a:r>
          </a:p>
          <a:p>
            <a:pPr lvl="1"/>
            <a:r>
              <a:rPr lang="cs-CZ" dirty="0" smtClean="0"/>
              <a:t>kapitál</a:t>
            </a:r>
          </a:p>
          <a:p>
            <a:pPr lvl="1"/>
            <a:r>
              <a:rPr lang="cs-CZ" dirty="0" smtClean="0"/>
              <a:t>kapacita pracovní síly se specifickým profesním a kvalifikačním profilem</a:t>
            </a:r>
          </a:p>
          <a:p>
            <a:pPr lvl="1"/>
            <a:r>
              <a:rPr lang="cs-CZ" dirty="0" smtClean="0"/>
              <a:t>suroviny a materiály</a:t>
            </a:r>
          </a:p>
          <a:p>
            <a:pPr lvl="1"/>
            <a:r>
              <a:rPr lang="cs-CZ" dirty="0" smtClean="0"/>
              <a:t>kapacity strojů, zařízení, plochy</a:t>
            </a:r>
          </a:p>
          <a:p>
            <a:pPr lvl="1"/>
            <a:r>
              <a:rPr lang="cs-CZ" dirty="0" smtClean="0"/>
              <a:t>…</a:t>
            </a:r>
          </a:p>
          <a:p>
            <a:pPr lvl="1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cs-CZ" smtClean="0"/>
              <a:t>Strategické aliance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7307804A-A872-4BED-8463-BD600CB99E15}" type="slidenum">
              <a:rPr lang="cs-CZ" smtClean="0"/>
              <a:pPr/>
              <a:t>9</a:t>
            </a:fld>
            <a:r>
              <a:rPr lang="cs-CZ" dirty="0" smtClean="0"/>
              <a:t>/37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757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1176</TotalTime>
  <Words>1824</Words>
  <Application>Microsoft Office PowerPoint</Application>
  <PresentationFormat>Předvádění na obrazovce (4:3)</PresentationFormat>
  <Paragraphs>383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Původ</vt:lpstr>
      <vt:lpstr>Strategické aliance</vt:lpstr>
      <vt:lpstr>Obsah přednášky</vt:lpstr>
      <vt:lpstr>1. Definice strategické aliance (1/2)</vt:lpstr>
      <vt:lpstr>1. Definice strategické aliance (2/2)</vt:lpstr>
      <vt:lpstr>2. Strategické aliance vs. strategická partnerství</vt:lpstr>
      <vt:lpstr>3. Formy strategických aliancí</vt:lpstr>
      <vt:lpstr>4. PROČ? – Zaměření strategických aliancí</vt:lpstr>
      <vt:lpstr>4. Zaměření strategických aliancí</vt:lpstr>
      <vt:lpstr>4.1 Principy sdílení činností a zdrojů partnerů</vt:lpstr>
      <vt:lpstr>4.1 Cíle sdílení činností a zdrojů partnerů</vt:lpstr>
      <vt:lpstr>4.1 Příklady sdílení činností a zdrojů partnerů</vt:lpstr>
      <vt:lpstr>4.2 Principy redukce konkurenčních střetů</vt:lpstr>
      <vt:lpstr>4.2 Cíle redukce konkurenčních střetů</vt:lpstr>
      <vt:lpstr>4.2 Předpoklady redukce konkurenčních střetů</vt:lpstr>
      <vt:lpstr>4.2 Příklady redukce konkurenčních střetů</vt:lpstr>
      <vt:lpstr>4.3 Principy vzniku, přenosu a využití znalostí </vt:lpstr>
      <vt:lpstr>Příklady vzniku, přenosu a využití znalostí</vt:lpstr>
      <vt:lpstr>5. S KÝM? – Partneři ve strategických aliancích</vt:lpstr>
      <vt:lpstr>5.1 Přímá konkurence</vt:lpstr>
      <vt:lpstr>5.2 Nepřímá konkurence</vt:lpstr>
      <vt:lpstr>5.3 Blízký obor</vt:lpstr>
      <vt:lpstr>5.4 Odlišný obor</vt:lpstr>
      <vt:lpstr>6. JAK? – Vznik strategické aliance</vt:lpstr>
      <vt:lpstr>6.1 Rozhodování</vt:lpstr>
      <vt:lpstr>6.2 Obsah jednání s partnerem</vt:lpstr>
      <vt:lpstr>6.3 Průběžné vyhodnocení jednání</vt:lpstr>
      <vt:lpstr>6.4 Výsledky jednání</vt:lpstr>
      <vt:lpstr>7. Fungování strategické aliance</vt:lpstr>
      <vt:lpstr>7.1 Počátek</vt:lpstr>
      <vt:lpstr>7.2 Průběh strategické aliance</vt:lpstr>
      <vt:lpstr>7.3 Ukončení strategické aliance – příčiny (1/3)</vt:lpstr>
      <vt:lpstr>7.3 Ukončení strategické aliance – důvody (2/3)</vt:lpstr>
      <vt:lpstr>7.3 Ukončení strategické aliance – způsoby (3/3)</vt:lpstr>
      <vt:lpstr>8. Otázky a diskuse</vt:lpstr>
      <vt:lpstr>9.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Drášilová Alena</dc:creator>
  <cp:lastModifiedBy>Alenka</cp:lastModifiedBy>
  <cp:revision>37</cp:revision>
  <cp:lastPrinted>2011-03-21T13:50:30Z</cp:lastPrinted>
  <dcterms:created xsi:type="dcterms:W3CDTF">2011-03-14T12:15:12Z</dcterms:created>
  <dcterms:modified xsi:type="dcterms:W3CDTF">2014-04-11T22:28:45Z</dcterms:modified>
</cp:coreProperties>
</file>