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6" r:id="rId8"/>
    <p:sldId id="264" r:id="rId9"/>
    <p:sldId id="263" r:id="rId10"/>
    <p:sldId id="261" r:id="rId11"/>
    <p:sldId id="262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3A270-71F9-4989-9099-E78FBF16F9B8}" type="datetimeFigureOut">
              <a:rPr lang="cs-CZ" smtClean="0"/>
              <a:t>26. 11. 2013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4C91F-D9B3-4ACA-88A3-D69B4139507A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3A270-71F9-4989-9099-E78FBF16F9B8}" type="datetimeFigureOut">
              <a:rPr lang="cs-CZ" smtClean="0"/>
              <a:t>26. 11. 2013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4C91F-D9B3-4ACA-88A3-D69B413950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3A270-71F9-4989-9099-E78FBF16F9B8}" type="datetimeFigureOut">
              <a:rPr lang="cs-CZ" smtClean="0"/>
              <a:t>26. 11. 2013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4C91F-D9B3-4ACA-88A3-D69B413950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3A270-71F9-4989-9099-E78FBF16F9B8}" type="datetimeFigureOut">
              <a:rPr lang="cs-CZ" smtClean="0"/>
              <a:t>26. 11. 2013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4C91F-D9B3-4ACA-88A3-D69B413950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3A270-71F9-4989-9099-E78FBF16F9B8}" type="datetimeFigureOut">
              <a:rPr lang="cs-CZ" smtClean="0"/>
              <a:t>26. 11. 2013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4C91F-D9B3-4ACA-88A3-D69B4139507A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3A270-71F9-4989-9099-E78FBF16F9B8}" type="datetimeFigureOut">
              <a:rPr lang="cs-CZ" smtClean="0"/>
              <a:t>26. 11. 2013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4C91F-D9B3-4ACA-88A3-D69B413950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3A270-71F9-4989-9099-E78FBF16F9B8}" type="datetimeFigureOut">
              <a:rPr lang="cs-CZ" smtClean="0"/>
              <a:t>26. 11. 2013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4C91F-D9B3-4ACA-88A3-D69B4139507A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3A270-71F9-4989-9099-E78FBF16F9B8}" type="datetimeFigureOut">
              <a:rPr lang="cs-CZ" smtClean="0"/>
              <a:t>26. 11. 2013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4C91F-D9B3-4ACA-88A3-D69B413950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3A270-71F9-4989-9099-E78FBF16F9B8}" type="datetimeFigureOut">
              <a:rPr lang="cs-CZ" smtClean="0"/>
              <a:t>26. 11. 2013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4C91F-D9B3-4ACA-88A3-D69B413950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3A270-71F9-4989-9099-E78FBF16F9B8}" type="datetimeFigureOut">
              <a:rPr lang="cs-CZ" smtClean="0"/>
              <a:t>26. 11. 2013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4C91F-D9B3-4ACA-88A3-D69B4139507A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3A270-71F9-4989-9099-E78FBF16F9B8}" type="datetimeFigureOut">
              <a:rPr lang="cs-CZ" smtClean="0"/>
              <a:t>26. 11. 2013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4C91F-D9B3-4ACA-88A3-D69B413950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173A270-71F9-4989-9099-E78FBF16F9B8}" type="datetimeFigureOut">
              <a:rPr lang="cs-CZ" smtClean="0"/>
              <a:t>26. 11. 2013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B34C91F-D9B3-4ACA-88A3-D69B4139507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 smtClean="0"/>
              <a:t>Projekt Diplomové práce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982544" cy="1752600"/>
          </a:xfrm>
        </p:spPr>
        <p:txBody>
          <a:bodyPr/>
          <a:lstStyle/>
          <a:p>
            <a:pPr algn="ctr"/>
            <a:r>
              <a:rPr lang="cs-CZ" dirty="0" smtClean="0"/>
              <a:t>Bc. Adam Vaško, 349152</a:t>
            </a:r>
          </a:p>
          <a:p>
            <a:pPr algn="ctr"/>
            <a:r>
              <a:rPr lang="cs-CZ" sz="1800" dirty="0" smtClean="0"/>
              <a:t>Vedoucí práce: </a:t>
            </a:r>
            <a:r>
              <a:rPr lang="cs-CZ" sz="1800" dirty="0"/>
              <a:t>Mgr. Adriana </a:t>
            </a:r>
            <a:r>
              <a:rPr lang="cs-CZ" sz="1800" dirty="0" err="1"/>
              <a:t>Wyrobková</a:t>
            </a:r>
            <a:r>
              <a:rPr lang="cs-CZ" sz="1800" dirty="0"/>
              <a:t>, Ph.D.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036439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- zadání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40000"/>
              </a:lnSpc>
            </a:pPr>
            <a:r>
              <a:rPr lang="cs-CZ" dirty="0"/>
              <a:t>WAGNEROVÁ, Irena. </a:t>
            </a:r>
            <a:r>
              <a:rPr lang="cs-CZ" i="1" dirty="0"/>
              <a:t>Hodnocení a řízení výkonnosti</a:t>
            </a:r>
            <a:r>
              <a:rPr lang="cs-CZ" dirty="0"/>
              <a:t>. 1. vyd.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a.s., 2008. 128 s. ISBN 978-80-247-2361-7. </a:t>
            </a:r>
            <a:endParaRPr lang="cs-CZ" dirty="0" smtClean="0"/>
          </a:p>
          <a:p>
            <a:pPr>
              <a:lnSpc>
                <a:spcPct val="140000"/>
              </a:lnSpc>
            </a:pPr>
            <a:r>
              <a:rPr lang="cs-CZ" dirty="0" smtClean="0"/>
              <a:t>HRONÍK</a:t>
            </a:r>
            <a:r>
              <a:rPr lang="cs-CZ" dirty="0"/>
              <a:t>, František. </a:t>
            </a:r>
            <a:r>
              <a:rPr lang="cs-CZ" i="1" dirty="0"/>
              <a:t>Hodnocení pracovníků</a:t>
            </a:r>
            <a:r>
              <a:rPr lang="cs-CZ" dirty="0"/>
              <a:t>. Vyd. 1. Praha: </a:t>
            </a:r>
            <a:r>
              <a:rPr lang="cs-CZ" dirty="0" err="1"/>
              <a:t>Grada</a:t>
            </a:r>
            <a:r>
              <a:rPr lang="cs-CZ" dirty="0"/>
              <a:t>, 2006. 126 s. ISBN 80-247-1458-2. </a:t>
            </a:r>
            <a:endParaRPr lang="cs-CZ" dirty="0" smtClean="0"/>
          </a:p>
          <a:p>
            <a:pPr>
              <a:lnSpc>
                <a:spcPct val="140000"/>
              </a:lnSpc>
            </a:pPr>
            <a:r>
              <a:rPr lang="cs-CZ" dirty="0" smtClean="0"/>
              <a:t>PILAŘOVÁ</a:t>
            </a:r>
            <a:r>
              <a:rPr lang="cs-CZ" dirty="0"/>
              <a:t>, Irena. </a:t>
            </a:r>
            <a:r>
              <a:rPr lang="cs-CZ" i="1" dirty="0"/>
              <a:t>Jak efektivně hodnotit zaměstnance a zvyšovat jejich výkonnost</a:t>
            </a:r>
            <a:r>
              <a:rPr lang="cs-CZ" dirty="0"/>
              <a:t>. Vyd. 1. Praha: </a:t>
            </a:r>
            <a:r>
              <a:rPr lang="cs-CZ" dirty="0" err="1"/>
              <a:t>Grada</a:t>
            </a:r>
            <a:r>
              <a:rPr lang="cs-CZ" dirty="0"/>
              <a:t>, 2008. 120 s. ISBN 978-80-247-2042-5. </a:t>
            </a:r>
            <a:endParaRPr lang="cs-CZ" dirty="0" smtClean="0"/>
          </a:p>
          <a:p>
            <a:pPr>
              <a:lnSpc>
                <a:spcPct val="140000"/>
              </a:lnSpc>
            </a:pPr>
            <a:r>
              <a:rPr lang="cs-CZ" dirty="0" smtClean="0"/>
              <a:t>ARMSTRONG</a:t>
            </a:r>
            <a:r>
              <a:rPr lang="cs-CZ" dirty="0"/>
              <a:t>, Michael. </a:t>
            </a:r>
            <a:r>
              <a:rPr lang="cs-CZ" i="1" dirty="0"/>
              <a:t>Odměňování pracovníků</a:t>
            </a:r>
            <a:r>
              <a:rPr lang="cs-CZ" dirty="0"/>
              <a:t>. 1. české vyd. Praha: </a:t>
            </a:r>
            <a:r>
              <a:rPr lang="cs-CZ" dirty="0" err="1"/>
              <a:t>Grada</a:t>
            </a:r>
            <a:r>
              <a:rPr lang="cs-CZ" dirty="0"/>
              <a:t>, 2009. 442 s. ISBN 978-80-247-2890-2. </a:t>
            </a:r>
            <a:endParaRPr lang="cs-CZ" dirty="0" smtClean="0"/>
          </a:p>
          <a:p>
            <a:pPr>
              <a:lnSpc>
                <a:spcPct val="140000"/>
              </a:lnSpc>
            </a:pPr>
            <a:r>
              <a:rPr lang="cs-CZ" dirty="0" smtClean="0"/>
              <a:t>WAGNEROVÁ</a:t>
            </a:r>
            <a:r>
              <a:rPr lang="cs-CZ" dirty="0"/>
              <a:t>, Irena. </a:t>
            </a:r>
            <a:r>
              <a:rPr lang="cs-CZ" i="1" dirty="0"/>
              <a:t>Pracovní hodnocení</a:t>
            </a:r>
            <a:r>
              <a:rPr lang="cs-CZ" dirty="0"/>
              <a:t>. 1. vyd. Brno: Marek Konečný, 2005. 78 s. ISBN 80-903516-4-6. </a:t>
            </a:r>
            <a:endParaRPr lang="cs-CZ" dirty="0" smtClean="0"/>
          </a:p>
          <a:p>
            <a:pPr>
              <a:lnSpc>
                <a:spcPct val="140000"/>
              </a:lnSpc>
            </a:pPr>
            <a:r>
              <a:rPr lang="cs-CZ" dirty="0" smtClean="0"/>
              <a:t>KOUBEK</a:t>
            </a:r>
            <a:r>
              <a:rPr lang="cs-CZ" dirty="0"/>
              <a:t>, Josef. </a:t>
            </a:r>
            <a:r>
              <a:rPr lang="cs-CZ" i="1" dirty="0"/>
              <a:t>Řízení pracovního výkonu</a:t>
            </a:r>
            <a:r>
              <a:rPr lang="cs-CZ" dirty="0"/>
              <a:t>. Vyd. 1. Praha: Management </a:t>
            </a:r>
            <a:r>
              <a:rPr lang="cs-CZ" dirty="0" err="1"/>
              <a:t>Press</a:t>
            </a:r>
            <a:r>
              <a:rPr lang="cs-CZ" dirty="0"/>
              <a:t>, 2004. 209 s. ;. ISBN 80-7261-116-X. 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28950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Rozšířené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>
              <a:lnSpc>
                <a:spcPct val="140000"/>
              </a:lnSpc>
            </a:pPr>
            <a:r>
              <a:rPr lang="cs-CZ" dirty="0"/>
              <a:t>ADAIR, John. Efektivní motivace. </a:t>
            </a:r>
            <a:r>
              <a:rPr lang="cs-CZ" dirty="0" err="1"/>
              <a:t>Translated</a:t>
            </a:r>
            <a:r>
              <a:rPr lang="cs-CZ" dirty="0"/>
              <a:t> by Lenka Vorlíčková. 1. vyd. Praha: Alfa </a:t>
            </a:r>
            <a:r>
              <a:rPr lang="cs-CZ" dirty="0" err="1"/>
              <a:t>Publishing</a:t>
            </a:r>
            <a:r>
              <a:rPr lang="cs-CZ" dirty="0"/>
              <a:t>, 2004. 178 s. ISBN 80-86851-00-1. </a:t>
            </a:r>
            <a:endParaRPr lang="cs-CZ" dirty="0" smtClean="0"/>
          </a:p>
          <a:p>
            <a:pPr lvl="0">
              <a:lnSpc>
                <a:spcPct val="140000"/>
              </a:lnSpc>
            </a:pPr>
            <a:r>
              <a:rPr lang="cs-CZ" dirty="0" smtClean="0"/>
              <a:t>KOCIANOVÁ, </a:t>
            </a:r>
            <a:r>
              <a:rPr lang="cs-CZ" dirty="0"/>
              <a:t>R.: Personální činnost a metody personální práce.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 </a:t>
            </a:r>
            <a:r>
              <a:rPr lang="cs-CZ" dirty="0" smtClean="0"/>
              <a:t>a.s</a:t>
            </a:r>
            <a:r>
              <a:rPr lang="cs-CZ" dirty="0"/>
              <a:t>., 2010, 1.vyd.  ISBN 978-80-247-2497-3</a:t>
            </a:r>
          </a:p>
          <a:p>
            <a:pPr>
              <a:lnSpc>
                <a:spcPct val="140000"/>
              </a:lnSpc>
            </a:pPr>
            <a:r>
              <a:rPr lang="cs-CZ" dirty="0"/>
              <a:t>KOUBEK, Josef. Řízení lidských zdrojů :základy moderní personalistiky. 2. vyd. Praha: Management </a:t>
            </a:r>
            <a:r>
              <a:rPr lang="cs-CZ" dirty="0" err="1"/>
              <a:t>Press</a:t>
            </a:r>
            <a:r>
              <a:rPr lang="cs-CZ" dirty="0"/>
              <a:t>, 1997. 350 s. ISBN 80-85943-51-4. </a:t>
            </a:r>
            <a:endParaRPr lang="cs-CZ" dirty="0" smtClean="0"/>
          </a:p>
          <a:p>
            <a:pPr>
              <a:lnSpc>
                <a:spcPct val="140000"/>
              </a:lnSpc>
            </a:pPr>
            <a:r>
              <a:rPr lang="en-US" dirty="0"/>
              <a:t>ARMSTRONG, Michael. </a:t>
            </a:r>
            <a:r>
              <a:rPr lang="en-US" i="1" dirty="0"/>
              <a:t>Armstrong’s handbook of human resource management practice</a:t>
            </a:r>
            <a:r>
              <a:rPr lang="en-US" dirty="0"/>
              <a:t>. 11th ed. London: </a:t>
            </a:r>
            <a:r>
              <a:rPr lang="en-US" dirty="0" err="1"/>
              <a:t>Kogan</a:t>
            </a:r>
            <a:r>
              <a:rPr lang="en-US" dirty="0"/>
              <a:t> Page, 2009, xxvi, 1062 s. ISBN 9780749452421</a:t>
            </a:r>
            <a:r>
              <a:rPr lang="en-US" dirty="0" smtClean="0"/>
              <a:t>.</a:t>
            </a:r>
            <a:endParaRPr lang="cs-CZ" dirty="0" smtClean="0"/>
          </a:p>
          <a:p>
            <a:pPr>
              <a:lnSpc>
                <a:spcPct val="140000"/>
              </a:lnSpc>
            </a:pPr>
            <a:r>
              <a:rPr lang="cs-CZ" dirty="0"/>
              <a:t>ARMSTRONG, Michael. </a:t>
            </a:r>
            <a:r>
              <a:rPr lang="cs-CZ" i="1" dirty="0"/>
              <a:t>Řízení pracovního výkonu v podnikové praxi: cesta k efektivitě a výkonnosti</a:t>
            </a:r>
            <a:r>
              <a:rPr lang="cs-CZ" dirty="0"/>
              <a:t>. 1. vyd., překlad 4. </a:t>
            </a:r>
            <a:r>
              <a:rPr lang="cs-CZ" dirty="0" err="1"/>
              <a:t>rev</a:t>
            </a:r>
            <a:r>
              <a:rPr lang="cs-CZ" dirty="0"/>
              <a:t>. vyd. Praha: Fragment, 2011, 400 s. ISBN 9788025311981.</a:t>
            </a:r>
            <a:endParaRPr lang="cs-CZ" dirty="0" smtClean="0"/>
          </a:p>
          <a:p>
            <a:pPr>
              <a:lnSpc>
                <a:spcPct val="140000"/>
              </a:lnSpc>
            </a:pPr>
            <a:r>
              <a:rPr lang="cs-CZ" dirty="0"/>
              <a:t>ARNOLD, John. </a:t>
            </a:r>
            <a:r>
              <a:rPr lang="cs-CZ" i="1" dirty="0"/>
              <a:t>Psychologie práce: pro manažery a personalisty</a:t>
            </a:r>
            <a:r>
              <a:rPr lang="cs-CZ" dirty="0"/>
              <a:t>. Vyd. 1. Brno: </a:t>
            </a:r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, 2007, </a:t>
            </a:r>
            <a:r>
              <a:rPr lang="cs-CZ" dirty="0" err="1"/>
              <a:t>xxxii</a:t>
            </a:r>
            <a:r>
              <a:rPr lang="cs-CZ" dirty="0"/>
              <a:t>, 629 s. ISBN 9788025115183.</a:t>
            </a:r>
          </a:p>
          <a:p>
            <a:pPr lvl="0">
              <a:lnSpc>
                <a:spcPct val="140000"/>
              </a:lnSpc>
            </a:pPr>
            <a:r>
              <a:rPr lang="cs-CZ" dirty="0" smtClean="0"/>
              <a:t>REISSOVÁ</a:t>
            </a:r>
            <a:r>
              <a:rPr lang="cs-CZ" dirty="0"/>
              <a:t>, A., 2010. Personální Hodnocení Jako Controllingový Nástroj Řízení Pracovního Výkonu. E+M Ekonomie a Management, no. 1, pp. 91-102 </a:t>
            </a:r>
            <a:r>
              <a:rPr lang="cs-CZ" dirty="0" err="1"/>
              <a:t>ProQuest</a:t>
            </a:r>
            <a:r>
              <a:rPr lang="cs-CZ" dirty="0"/>
              <a:t> </a:t>
            </a:r>
            <a:r>
              <a:rPr lang="cs-CZ" dirty="0" err="1"/>
              <a:t>Central</a:t>
            </a:r>
            <a:r>
              <a:rPr lang="cs-CZ" dirty="0" smtClean="0"/>
              <a:t>.</a:t>
            </a:r>
          </a:p>
          <a:p>
            <a:pPr lvl="0">
              <a:lnSpc>
                <a:spcPct val="140000"/>
              </a:lnSpc>
            </a:pPr>
            <a:r>
              <a:rPr lang="cs-CZ" dirty="0"/>
              <a:t>TOWLE, D., 2004. </a:t>
            </a:r>
            <a:r>
              <a:rPr lang="cs-CZ" dirty="0" err="1"/>
              <a:t>Don't</a:t>
            </a:r>
            <a:r>
              <a:rPr lang="cs-CZ" dirty="0"/>
              <a:t> make </a:t>
            </a:r>
            <a:r>
              <a:rPr lang="cs-CZ" dirty="0" err="1"/>
              <a:t>Employee</a:t>
            </a:r>
            <a:r>
              <a:rPr lang="cs-CZ" dirty="0"/>
              <a:t> </a:t>
            </a:r>
            <a:r>
              <a:rPr lang="cs-CZ" dirty="0" err="1"/>
              <a:t>Evaluations</a:t>
            </a:r>
            <a:r>
              <a:rPr lang="cs-CZ" dirty="0"/>
              <a:t> a </a:t>
            </a:r>
            <a:r>
              <a:rPr lang="cs-CZ" dirty="0" err="1"/>
              <a:t>Sham</a:t>
            </a:r>
            <a:r>
              <a:rPr lang="cs-CZ" dirty="0"/>
              <a:t>. </a:t>
            </a:r>
            <a:r>
              <a:rPr lang="cs-CZ" dirty="0" err="1"/>
              <a:t>The</a:t>
            </a:r>
            <a:r>
              <a:rPr lang="cs-CZ" dirty="0"/>
              <a:t> Kansas </a:t>
            </a:r>
            <a:r>
              <a:rPr lang="cs-CZ" dirty="0" err="1"/>
              <a:t>Banker</a:t>
            </a:r>
            <a:r>
              <a:rPr lang="cs-CZ" dirty="0"/>
              <a:t>, vol. 94, no. 5, pp. 18-18 </a:t>
            </a:r>
            <a:r>
              <a:rPr lang="cs-CZ" dirty="0" err="1"/>
              <a:t>ProQuest</a:t>
            </a:r>
            <a:r>
              <a:rPr lang="cs-CZ" dirty="0"/>
              <a:t> </a:t>
            </a:r>
            <a:r>
              <a:rPr lang="cs-CZ" dirty="0" err="1"/>
              <a:t>Central</a:t>
            </a:r>
            <a:r>
              <a:rPr lang="cs-CZ" dirty="0"/>
              <a:t>. ISSN 00228478</a:t>
            </a:r>
            <a:r>
              <a:rPr lang="cs-CZ" dirty="0" smtClean="0"/>
              <a:t>.</a:t>
            </a:r>
          </a:p>
          <a:p>
            <a:pPr lvl="0">
              <a:lnSpc>
                <a:spcPct val="140000"/>
              </a:lnSpc>
            </a:pPr>
            <a:r>
              <a:rPr lang="cs-CZ" dirty="0" smtClean="0"/>
              <a:t>a další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3073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 a předmět DP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200" b="1" dirty="0" smtClean="0"/>
              <a:t>Téma:</a:t>
            </a:r>
          </a:p>
          <a:p>
            <a:pPr marL="0" indent="0">
              <a:buNone/>
            </a:pPr>
            <a:r>
              <a:rPr lang="cs-CZ" sz="3200" dirty="0" smtClean="0"/>
              <a:t>Analýza </a:t>
            </a:r>
            <a:r>
              <a:rPr lang="cs-CZ" sz="3200" dirty="0"/>
              <a:t>systému hodnocení zaměstnanců u vybrané </a:t>
            </a:r>
            <a:r>
              <a:rPr lang="cs-CZ" sz="3200" dirty="0" smtClean="0"/>
              <a:t>organizace.</a:t>
            </a:r>
            <a:endParaRPr lang="cs-CZ" sz="3200" dirty="0" smtClean="0"/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b="1" dirty="0" smtClean="0"/>
              <a:t>Předmět:</a:t>
            </a:r>
          </a:p>
          <a:p>
            <a:r>
              <a:rPr lang="cs-CZ" sz="3200" dirty="0"/>
              <a:t>s</a:t>
            </a:r>
            <a:r>
              <a:rPr lang="cs-CZ" sz="3200" dirty="0" smtClean="0"/>
              <a:t>ystém hodnocení, </a:t>
            </a:r>
          </a:p>
          <a:p>
            <a:r>
              <a:rPr lang="cs-CZ" sz="3200" dirty="0" smtClean="0"/>
              <a:t>kompetenční model, </a:t>
            </a:r>
          </a:p>
          <a:p>
            <a:r>
              <a:rPr lang="cs-CZ" sz="3200" dirty="0" smtClean="0"/>
              <a:t>systém odměňování, </a:t>
            </a:r>
          </a:p>
          <a:p>
            <a:r>
              <a:rPr lang="cs-CZ" sz="3200" dirty="0" smtClean="0"/>
              <a:t>finanční odměna.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670546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DP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Cílem práce je analýza zavedeného systému hodnocení pracovníků v konkrétním podniku. Zhodnocení silných a slabých stránek na základě komparace s modelovou situací a navržení kroků pro optimalizaci </a:t>
            </a:r>
            <a:r>
              <a:rPr lang="cs-CZ" dirty="0" smtClean="0"/>
              <a:t>systému a jeho návaznost na systém odměňování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r>
              <a:rPr lang="cs-CZ" sz="2000" dirty="0" smtClean="0"/>
              <a:t>Konkrétní dílčí cíle:</a:t>
            </a:r>
          </a:p>
          <a:p>
            <a:pPr algn="just"/>
            <a:r>
              <a:rPr lang="cs-CZ" sz="2000" dirty="0" smtClean="0"/>
              <a:t>Analyzovat stávající systém hodnocení zaměstnanců.</a:t>
            </a:r>
          </a:p>
          <a:p>
            <a:pPr algn="just"/>
            <a:r>
              <a:rPr lang="cs-CZ" sz="2000" dirty="0" smtClean="0"/>
              <a:t>Analyzovat propojení systému s hodnocením zaměstnanců.</a:t>
            </a:r>
          </a:p>
          <a:p>
            <a:r>
              <a:rPr lang="cs-CZ" sz="2000" dirty="0" smtClean="0"/>
              <a:t>Zjistit potřeby zaměstnanců vzhledem k odměňování pro účely nastavení propojení se systémem hodnocení.</a:t>
            </a:r>
          </a:p>
          <a:p>
            <a:r>
              <a:rPr lang="cs-CZ" sz="2000" dirty="0" smtClean="0"/>
              <a:t>Upravit případně vytvořit nový návrh systému hodnocení zaměstnanců a jeho propojení se systémem hodnocení.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0964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Představení podniku pro DP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283464">
              <a:buFont typeface="Wingdings 2"/>
              <a:buChar char=""/>
              <a:defRPr/>
            </a:pPr>
            <a:r>
              <a:rPr lang="cs-CZ" dirty="0" smtClean="0"/>
              <a:t>Název: </a:t>
            </a:r>
            <a:r>
              <a:rPr lang="cs-CZ" dirty="0" err="1" smtClean="0"/>
              <a:t>Kunvaldská</a:t>
            </a:r>
            <a:r>
              <a:rPr lang="cs-CZ" dirty="0" smtClean="0"/>
              <a:t> a.s.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 smtClean="0"/>
              <a:t>Právní </a:t>
            </a:r>
            <a:r>
              <a:rPr lang="cs-CZ" dirty="0"/>
              <a:t>forma: </a:t>
            </a:r>
            <a:r>
              <a:rPr lang="cs-CZ" dirty="0" smtClean="0"/>
              <a:t>Akciová </a:t>
            </a:r>
            <a:r>
              <a:rPr lang="cs-CZ" dirty="0" smtClean="0"/>
              <a:t>společnost.</a:t>
            </a:r>
            <a:endParaRPr lang="cs-CZ" dirty="0"/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/>
              <a:t>Datum zápisu do OR: </a:t>
            </a:r>
            <a:endParaRPr lang="cs-CZ" dirty="0" smtClean="0"/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 smtClean="0"/>
              <a:t>Prokura: Ing. Pavel Vacek</a:t>
            </a:r>
            <a:endParaRPr lang="cs-CZ" dirty="0" smtClean="0"/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 smtClean="0"/>
              <a:t>Předmět </a:t>
            </a:r>
            <a:r>
              <a:rPr lang="cs-CZ" dirty="0"/>
              <a:t>činnosti</a:t>
            </a:r>
            <a:r>
              <a:rPr lang="cs-CZ" dirty="0" smtClean="0"/>
              <a:t>: </a:t>
            </a:r>
            <a:r>
              <a:rPr lang="cs-CZ" dirty="0" smtClean="0"/>
              <a:t>Kovoobráběčství, Zámečnictví, 				Zemědělská výroba</a:t>
            </a:r>
            <a:endParaRPr lang="cs-CZ" dirty="0"/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/>
              <a:t>Základní kapitál: </a:t>
            </a:r>
            <a:r>
              <a:rPr lang="cs-CZ" dirty="0"/>
              <a:t>82 410 000 Kč</a:t>
            </a:r>
            <a:endParaRPr lang="cs-CZ" dirty="0" smtClean="0"/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 smtClean="0"/>
              <a:t>Obrat </a:t>
            </a:r>
            <a:r>
              <a:rPr lang="cs-CZ" dirty="0" smtClean="0"/>
              <a:t>2011: 91 087 000 Kč</a:t>
            </a:r>
            <a:endParaRPr lang="cs-CZ" dirty="0" smtClean="0"/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 smtClean="0"/>
              <a:t>Počet </a:t>
            </a:r>
            <a:r>
              <a:rPr lang="cs-CZ" dirty="0"/>
              <a:t>zaměstnanců</a:t>
            </a:r>
            <a:r>
              <a:rPr lang="cs-CZ" dirty="0" smtClean="0"/>
              <a:t>: 150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3767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stávající situace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/>
              <a:t>Po konzultaci s ředitelem divize Pérovna (kovoobrábění a zámečnictví) jsem zjistil, že podnik postrádá transparentní systém hodnocení zaměstnanců. Odměňování probíhá víceméně na bázi subjektivního rozhodnutí mistrů podle výkazů práce, které si píší zaměstnanci. Normy ruční a strojové výroby jsou zastaralé a neodpovídají současnému výkonu. Podle slov pana Ředitele by bylo potřeba, aby dostal systém hodnocení řád a zvýšila se transparentnost odměňování. Z tohoto důvodu jsem se rozhodl zpracovat své téma v tomto podniku.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2923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Výzkumné otázky (1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600" b="1" dirty="0" smtClean="0"/>
              <a:t>Jak v podniku funguje stávající systém hodnocení?</a:t>
            </a:r>
            <a:endParaRPr lang="cs-CZ" sz="2600" b="1" dirty="0"/>
          </a:p>
          <a:p>
            <a:r>
              <a:rPr lang="cs-CZ" dirty="0" smtClean="0"/>
              <a:t>Metody: </a:t>
            </a:r>
          </a:p>
          <a:p>
            <a:pPr lvl="1"/>
            <a:r>
              <a:rPr lang="cs-CZ" sz="1900" dirty="0" smtClean="0"/>
              <a:t>Analýza sekundárních zdrojů.</a:t>
            </a:r>
          </a:p>
          <a:p>
            <a:pPr lvl="2"/>
            <a:r>
              <a:rPr lang="cs-CZ" sz="1500" dirty="0"/>
              <a:t>Analýza vnitropodnikových směrnic a jiných dokumentů týkající se systému </a:t>
            </a:r>
            <a:r>
              <a:rPr lang="cs-CZ" sz="1500" dirty="0" smtClean="0"/>
              <a:t>hodnocení.</a:t>
            </a:r>
          </a:p>
          <a:p>
            <a:pPr lvl="1"/>
            <a:r>
              <a:rPr lang="cs-CZ" sz="1900" dirty="0" err="1" smtClean="0"/>
              <a:t>Polostrukturované</a:t>
            </a:r>
            <a:r>
              <a:rPr lang="cs-CZ" sz="1900" dirty="0" smtClean="0"/>
              <a:t> </a:t>
            </a:r>
            <a:r>
              <a:rPr lang="cs-CZ" sz="1900" dirty="0"/>
              <a:t>rozhovory s pracovníky personálního oddělení</a:t>
            </a:r>
            <a:r>
              <a:rPr lang="cs-CZ" sz="1900" dirty="0" smtClean="0"/>
              <a:t>.</a:t>
            </a:r>
            <a:endParaRPr lang="cs-CZ" sz="1900" dirty="0"/>
          </a:p>
          <a:p>
            <a:pPr lvl="1"/>
            <a:endParaRPr lang="cs-CZ" sz="1800" dirty="0" smtClean="0"/>
          </a:p>
          <a:p>
            <a:endParaRPr lang="cs-CZ" sz="2200" dirty="0" smtClean="0"/>
          </a:p>
          <a:p>
            <a:endParaRPr lang="cs-CZ" sz="2200" dirty="0"/>
          </a:p>
          <a:p>
            <a:r>
              <a:rPr lang="cs-CZ" sz="2600" b="1" dirty="0" smtClean="0"/>
              <a:t>Jakým způsobem je navázán systém hodnocení na odměňování?</a:t>
            </a:r>
          </a:p>
          <a:p>
            <a:r>
              <a:rPr lang="cs-CZ" dirty="0"/>
              <a:t>Metody: </a:t>
            </a:r>
            <a:endParaRPr lang="cs-CZ" dirty="0" smtClean="0"/>
          </a:p>
          <a:p>
            <a:pPr lvl="1"/>
            <a:r>
              <a:rPr lang="cs-CZ" sz="1900" dirty="0" smtClean="0"/>
              <a:t>Analýza </a:t>
            </a:r>
            <a:r>
              <a:rPr lang="cs-CZ" sz="1900" dirty="0"/>
              <a:t>sekundárních zdrojů.</a:t>
            </a:r>
          </a:p>
          <a:p>
            <a:pPr lvl="3"/>
            <a:r>
              <a:rPr lang="cs-CZ" sz="1500" dirty="0"/>
              <a:t>Analýza vnitropodnikových směrnic a jiných dokumentů týkající se systému </a:t>
            </a:r>
            <a:r>
              <a:rPr lang="cs-CZ" sz="1500" dirty="0" smtClean="0"/>
              <a:t>hodnocení.</a:t>
            </a:r>
          </a:p>
          <a:p>
            <a:pPr lvl="1"/>
            <a:r>
              <a:rPr lang="cs-CZ" sz="1900" dirty="0" err="1"/>
              <a:t>Polostrukturované</a:t>
            </a:r>
            <a:r>
              <a:rPr lang="cs-CZ" sz="1900" dirty="0"/>
              <a:t> </a:t>
            </a:r>
            <a:r>
              <a:rPr lang="cs-CZ" sz="1900" dirty="0" smtClean="0"/>
              <a:t>rozhovory </a:t>
            </a:r>
            <a:r>
              <a:rPr lang="cs-CZ" sz="1900" dirty="0"/>
              <a:t>s pracovníky personálního </a:t>
            </a:r>
            <a:r>
              <a:rPr lang="cs-CZ" sz="1900" dirty="0" smtClean="0"/>
              <a:t>oddělení.</a:t>
            </a:r>
            <a:endParaRPr lang="cs-CZ" sz="1900" dirty="0"/>
          </a:p>
          <a:p>
            <a:endParaRPr lang="cs-CZ" sz="2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4553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Výzkumné otázky (2)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Existuje v podniku kompetenční model?</a:t>
            </a:r>
          </a:p>
          <a:p>
            <a:r>
              <a:rPr lang="cs-CZ" dirty="0" smtClean="0"/>
              <a:t>Metody:</a:t>
            </a:r>
          </a:p>
          <a:p>
            <a:pPr lvl="1"/>
            <a:r>
              <a:rPr lang="cs-CZ" sz="1900" dirty="0"/>
              <a:t>Analýza sekundárních zdrojů.</a:t>
            </a:r>
          </a:p>
          <a:p>
            <a:pPr lvl="2"/>
            <a:r>
              <a:rPr lang="cs-CZ" sz="1500" dirty="0"/>
              <a:t>Analýza vnitropodnikových směrnic a jiných </a:t>
            </a:r>
            <a:r>
              <a:rPr lang="cs-CZ" sz="1500" dirty="0" smtClean="0"/>
              <a:t>dokumentů týkajících se kompetenčního modelu a popisu pracovních míst.</a:t>
            </a:r>
            <a:endParaRPr lang="cs-CZ" sz="1500" dirty="0"/>
          </a:p>
          <a:p>
            <a:pPr lvl="1"/>
            <a:r>
              <a:rPr lang="cs-CZ" sz="1900" dirty="0" err="1"/>
              <a:t>Polostrukturované</a:t>
            </a:r>
            <a:r>
              <a:rPr lang="cs-CZ" sz="1900" dirty="0"/>
              <a:t> rozhovory s pracovníky personálního oddělení</a:t>
            </a:r>
            <a:r>
              <a:rPr lang="cs-CZ" sz="1900" dirty="0" smtClean="0"/>
              <a:t>.</a:t>
            </a:r>
          </a:p>
          <a:p>
            <a:pPr lvl="1"/>
            <a:endParaRPr lang="cs-CZ" sz="1900" dirty="0"/>
          </a:p>
          <a:p>
            <a:r>
              <a:rPr lang="cs-CZ" b="1" dirty="0"/>
              <a:t>Jaké potřeby mají zaměstnanci vzhledem k odměňování?</a:t>
            </a:r>
          </a:p>
          <a:p>
            <a:r>
              <a:rPr lang="cs-CZ" sz="2200" dirty="0"/>
              <a:t>Metody</a:t>
            </a:r>
            <a:r>
              <a:rPr lang="cs-CZ" dirty="0"/>
              <a:t>:</a:t>
            </a:r>
          </a:p>
          <a:p>
            <a:pPr lvl="1"/>
            <a:r>
              <a:rPr lang="cs-CZ" dirty="0" smtClean="0"/>
              <a:t>Strukturované rozhovory </a:t>
            </a:r>
            <a:r>
              <a:rPr lang="cs-CZ" dirty="0"/>
              <a:t>s pracovníky personálního oddělení.</a:t>
            </a:r>
          </a:p>
          <a:p>
            <a:pPr lvl="1"/>
            <a:r>
              <a:rPr lang="cs-CZ" dirty="0"/>
              <a:t>Dotazníkové šetření mezi zaměstnanci.</a:t>
            </a:r>
          </a:p>
          <a:p>
            <a:pPr lvl="2"/>
            <a:r>
              <a:rPr lang="cs-CZ" sz="1400" dirty="0"/>
              <a:t>Cílem je zjistit, jaké preference mají zaměstnanci vzhledem k odměňování. Zda preferují jistotu fixní mzdy nebo pružné mzdy na základě výkonu apod.</a:t>
            </a:r>
          </a:p>
          <a:p>
            <a:endParaRPr lang="cs-CZ" sz="2300" dirty="0"/>
          </a:p>
          <a:p>
            <a:pPr marL="27432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3246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Výzkumné otázky (3)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b="1" dirty="0" smtClean="0"/>
              <a:t>Je systém hodnocení a jeho navázání na systém odměňování v souladu s potřebami zaměstnanců a s teoretickým konceptem?</a:t>
            </a:r>
          </a:p>
          <a:p>
            <a:r>
              <a:rPr lang="cs-CZ" dirty="0" smtClean="0"/>
              <a:t>Metody:</a:t>
            </a:r>
          </a:p>
          <a:p>
            <a:pPr lvl="1"/>
            <a:r>
              <a:rPr lang="cs-CZ" dirty="0"/>
              <a:t>Vyhodnocení výsledků empirického </a:t>
            </a:r>
            <a:r>
              <a:rPr lang="cs-CZ" dirty="0" smtClean="0"/>
              <a:t>šetření</a:t>
            </a:r>
          </a:p>
          <a:p>
            <a:pPr lvl="1"/>
            <a:r>
              <a:rPr lang="cs-CZ" dirty="0" smtClean="0"/>
              <a:t>Analýza sekundárních zdrojů.</a:t>
            </a:r>
          </a:p>
          <a:p>
            <a:pPr lvl="1"/>
            <a:r>
              <a:rPr lang="cs-CZ" dirty="0" err="1"/>
              <a:t>Polostrukturované</a:t>
            </a:r>
            <a:r>
              <a:rPr lang="cs-CZ" dirty="0"/>
              <a:t> </a:t>
            </a:r>
            <a:r>
              <a:rPr lang="cs-CZ" dirty="0" smtClean="0"/>
              <a:t>rozhovory </a:t>
            </a:r>
            <a:r>
              <a:rPr lang="cs-CZ" dirty="0"/>
              <a:t>s pracovníky personálního oddělení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Rešerše </a:t>
            </a:r>
            <a:r>
              <a:rPr lang="cs-CZ" dirty="0"/>
              <a:t>odborné literatury</a:t>
            </a:r>
            <a:r>
              <a:rPr lang="cs-CZ" dirty="0" smtClean="0"/>
              <a:t>.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9760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a </a:t>
            </a:r>
            <a:r>
              <a:rPr lang="cs-CZ" dirty="0" smtClean="0"/>
              <a:t>metody (přehled)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65760" indent="-256032">
              <a:buNone/>
              <a:defRPr/>
            </a:pPr>
            <a:r>
              <a:rPr lang="cs-CZ" b="1" dirty="0"/>
              <a:t>Teoretická část</a:t>
            </a:r>
          </a:p>
          <a:p>
            <a:pPr marL="452628" indent="-342900">
              <a:defRPr/>
            </a:pPr>
            <a:r>
              <a:rPr lang="cs-CZ" dirty="0"/>
              <a:t>Rešerše odborné </a:t>
            </a:r>
            <a:r>
              <a:rPr lang="cs-CZ" dirty="0" smtClean="0"/>
              <a:t>literatury</a:t>
            </a:r>
            <a:r>
              <a:rPr lang="cs-CZ" dirty="0"/>
              <a:t>.</a:t>
            </a:r>
            <a:endParaRPr lang="cs-CZ" dirty="0" smtClean="0"/>
          </a:p>
          <a:p>
            <a:pPr marL="452628" indent="-342900">
              <a:defRPr/>
            </a:pPr>
            <a:r>
              <a:rPr lang="cs-CZ" dirty="0" smtClean="0"/>
              <a:t>Syntéza.</a:t>
            </a:r>
            <a:endParaRPr lang="cs-CZ" dirty="0"/>
          </a:p>
          <a:p>
            <a:pPr marL="365760" indent="-256032">
              <a:buNone/>
              <a:defRPr/>
            </a:pPr>
            <a:endParaRPr lang="cs-CZ" b="1" dirty="0"/>
          </a:p>
          <a:p>
            <a:pPr marL="365760" indent="-256032">
              <a:buNone/>
              <a:defRPr/>
            </a:pPr>
            <a:r>
              <a:rPr lang="cs-CZ" b="1" dirty="0"/>
              <a:t>Praktická část</a:t>
            </a:r>
          </a:p>
          <a:p>
            <a:pPr marL="452628" indent="-342900">
              <a:defRPr/>
            </a:pPr>
            <a:r>
              <a:rPr lang="cs-CZ" dirty="0"/>
              <a:t>Analýza sekundárních </a:t>
            </a:r>
            <a:r>
              <a:rPr lang="cs-CZ" dirty="0" smtClean="0"/>
              <a:t>zdrojů.</a:t>
            </a:r>
          </a:p>
          <a:p>
            <a:pPr marL="726948" lvl="1" indent="-342900">
              <a:defRPr/>
            </a:pPr>
            <a:r>
              <a:rPr lang="cs-CZ" sz="1900" dirty="0" smtClean="0"/>
              <a:t>Analýza vnitropodnikových směrnic a jiných dokumentů týkající se systému hodnocení a odměňování zaměstnanců.</a:t>
            </a:r>
          </a:p>
          <a:p>
            <a:pPr marL="452628" indent="-342900">
              <a:defRPr/>
            </a:pPr>
            <a:r>
              <a:rPr lang="cs-CZ" dirty="0" err="1"/>
              <a:t>Polostrukturované</a:t>
            </a:r>
            <a:r>
              <a:rPr lang="cs-CZ" dirty="0"/>
              <a:t> rozhovory </a:t>
            </a:r>
            <a:r>
              <a:rPr lang="cs-CZ" dirty="0"/>
              <a:t>s pracovníky personálního </a:t>
            </a:r>
            <a:r>
              <a:rPr lang="cs-CZ" dirty="0" smtClean="0"/>
              <a:t>oddělení.</a:t>
            </a:r>
          </a:p>
          <a:p>
            <a:pPr marL="726948" lvl="1" indent="-342900">
              <a:defRPr/>
            </a:pPr>
            <a:endParaRPr lang="cs-CZ" sz="1900" dirty="0" smtClean="0"/>
          </a:p>
          <a:p>
            <a:pPr marL="452628" indent="-342900">
              <a:defRPr/>
            </a:pPr>
            <a:r>
              <a:rPr lang="cs-CZ" dirty="0" smtClean="0"/>
              <a:t>Deskripce </a:t>
            </a:r>
            <a:r>
              <a:rPr lang="cs-CZ" dirty="0"/>
              <a:t>a analýza současného </a:t>
            </a:r>
            <a:r>
              <a:rPr lang="cs-CZ" dirty="0" smtClean="0"/>
              <a:t>systému.</a:t>
            </a:r>
          </a:p>
          <a:p>
            <a:pPr marL="726948" lvl="1" indent="-342900">
              <a:defRPr/>
            </a:pPr>
            <a:endParaRPr lang="cs-CZ" sz="1900" dirty="0" smtClean="0"/>
          </a:p>
          <a:p>
            <a:pPr marL="452628" indent="-342900">
              <a:defRPr/>
            </a:pPr>
            <a:r>
              <a:rPr lang="cs-CZ" dirty="0" smtClean="0"/>
              <a:t>Dotazníkové šetření</a:t>
            </a:r>
            <a:r>
              <a:rPr lang="cs-CZ" dirty="0" smtClean="0"/>
              <a:t>.</a:t>
            </a:r>
          </a:p>
          <a:p>
            <a:pPr marL="726948" lvl="1" indent="-342900">
              <a:defRPr/>
            </a:pPr>
            <a:r>
              <a:rPr lang="cs-CZ" dirty="0" smtClean="0"/>
              <a:t>Zjištění potřeb zaměstnanců vzhledem k odměňování.</a:t>
            </a:r>
            <a:endParaRPr lang="cs-CZ" dirty="0" smtClean="0"/>
          </a:p>
          <a:p>
            <a:pPr marL="726948" lvl="1" indent="-342900">
              <a:defRPr/>
            </a:pPr>
            <a:endParaRPr lang="cs-CZ" sz="1900" dirty="0" smtClean="0"/>
          </a:p>
          <a:p>
            <a:pPr marL="452628" indent="-342900">
              <a:defRPr/>
            </a:pPr>
            <a:r>
              <a:rPr lang="cs-CZ" dirty="0" smtClean="0"/>
              <a:t>Vyhodnocení </a:t>
            </a:r>
            <a:r>
              <a:rPr lang="cs-CZ" dirty="0"/>
              <a:t>výsledků empirického šetření a následné doporučení </a:t>
            </a:r>
            <a:r>
              <a:rPr lang="cs-CZ" dirty="0" smtClean="0"/>
              <a:t>změn</a:t>
            </a:r>
          </a:p>
          <a:p>
            <a:pPr marL="726948" lvl="1" indent="-342900">
              <a:defRPr/>
            </a:pPr>
            <a:endParaRPr lang="cs-CZ" sz="1900" dirty="0" smtClean="0"/>
          </a:p>
        </p:txBody>
      </p:sp>
    </p:spTree>
    <p:extLst>
      <p:ext uri="{BB962C8B-B14F-4D97-AF65-F5344CB8AC3E}">
        <p14:creationId xmlns:p14="http://schemas.microsoft.com/office/powerpoint/2010/main" val="17973911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3642</TotalTime>
  <Words>610</Words>
  <Application>Microsoft Office PowerPoint</Application>
  <PresentationFormat>Předvádění na obrazovce (4:3)</PresentationFormat>
  <Paragraphs>99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Přehlednost</vt:lpstr>
      <vt:lpstr>Projekt Diplomové práce</vt:lpstr>
      <vt:lpstr>Téma a předmět DP</vt:lpstr>
      <vt:lpstr>Cíl DP</vt:lpstr>
      <vt:lpstr>Představení podniku pro DP</vt:lpstr>
      <vt:lpstr>Popis stávající situace</vt:lpstr>
      <vt:lpstr>Výzkumné otázky (1)</vt:lpstr>
      <vt:lpstr>Výzkumné otázky (2)</vt:lpstr>
      <vt:lpstr>Výzkumné otázky (3)</vt:lpstr>
      <vt:lpstr>Postup a metody (přehled)</vt:lpstr>
      <vt:lpstr>Zdroje - zadání</vt:lpstr>
      <vt:lpstr>Rozšířené 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Diplomové práce</dc:title>
  <dc:creator>Adam Vaško</dc:creator>
  <cp:lastModifiedBy>Adam Vaško</cp:lastModifiedBy>
  <cp:revision>13</cp:revision>
  <dcterms:created xsi:type="dcterms:W3CDTF">2013-11-19T18:02:17Z</dcterms:created>
  <dcterms:modified xsi:type="dcterms:W3CDTF">2013-11-27T09:26:06Z</dcterms:modified>
</cp:coreProperties>
</file>