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61" r:id="rId4"/>
    <p:sldId id="264" r:id="rId5"/>
    <p:sldId id="263" r:id="rId6"/>
    <p:sldId id="257" r:id="rId7"/>
    <p:sldId id="266" r:id="rId8"/>
    <p:sldId id="258" r:id="rId9"/>
    <p:sldId id="262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2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38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6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7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74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74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03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12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17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10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60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AB94691-B7EC-44D5-87FA-C63659A0066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9233C4A-D29A-4681-97E0-0EDAFF4BD2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2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  <a:br>
              <a:rPr lang="cs-CZ" dirty="0" smtClean="0"/>
            </a:br>
            <a:r>
              <a:rPr lang="cs-CZ" dirty="0" smtClean="0"/>
              <a:t>diplomové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Jaromír Urbanec, UČO 411473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432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Rozšířený seznam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5649" y="2082501"/>
            <a:ext cx="9872871" cy="4320988"/>
          </a:xfrm>
        </p:spPr>
        <p:txBody>
          <a:bodyPr>
            <a:normAutofit/>
          </a:bodyPr>
          <a:lstStyle/>
          <a:p>
            <a:r>
              <a:rPr lang="cs-CZ" dirty="0"/>
              <a:t>KOUDELKA, Jan. Spotřební chování a segmentace trhu. Vyd. 1. Praha: Vysoká škola ekonomie a managementu, 2006, 227 s. Edice učebních textů. Marketing. ISBN 80-867-3001-8</a:t>
            </a:r>
            <a:r>
              <a:rPr lang="cs-CZ" dirty="0" smtClean="0"/>
              <a:t>.</a:t>
            </a:r>
          </a:p>
          <a:p>
            <a:r>
              <a:rPr lang="cs-CZ" dirty="0"/>
              <a:t>RŮČKOVÁ, Petra. Finanční analýza: metody, ukazatele, využití v praxi. 4. </a:t>
            </a:r>
            <a:r>
              <a:rPr lang="cs-CZ" dirty="0" err="1"/>
              <a:t>aktualiz</a:t>
            </a:r>
            <a:r>
              <a:rPr lang="cs-CZ" dirty="0"/>
              <a:t>. </a:t>
            </a:r>
            <a:r>
              <a:rPr lang="cs-CZ" dirty="0" smtClean="0"/>
              <a:t>vyd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2011, 143 s. ISBN 9788024739168. </a:t>
            </a:r>
          </a:p>
          <a:p>
            <a:r>
              <a:rPr lang="cs-CZ" dirty="0" smtClean="0"/>
              <a:t>ZAMAZALOVÁ</a:t>
            </a:r>
            <a:r>
              <a:rPr lang="cs-CZ" dirty="0"/>
              <a:t>, Marcela. Marketing obchodní firmy. 1. vyd. Praha: </a:t>
            </a:r>
            <a:r>
              <a:rPr lang="cs-CZ" dirty="0" err="1"/>
              <a:t>Grada</a:t>
            </a:r>
            <a:r>
              <a:rPr lang="cs-CZ" dirty="0"/>
              <a:t>, 2009, 232 s. ISBN 978-80-247-2049-4</a:t>
            </a:r>
            <a:r>
              <a:rPr lang="cs-CZ" dirty="0" smtClean="0"/>
              <a:t>.</a:t>
            </a:r>
          </a:p>
          <a:p>
            <a:r>
              <a:rPr lang="cs-CZ" dirty="0"/>
              <a:t>ZYMAN, Sergio. Konec marketingu, jak jsme jej dosud znali. Vyd. 1. Praha: Management </a:t>
            </a:r>
            <a:r>
              <a:rPr lang="cs-CZ" dirty="0" err="1"/>
              <a:t>Press</a:t>
            </a:r>
            <a:r>
              <a:rPr lang="cs-CZ" dirty="0"/>
              <a:t>, 2005, 214 s. ISBN 80-726-1134-8.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97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Téma: Marketingový výzkum v IT </a:t>
            </a:r>
            <a:r>
              <a:rPr lang="cs-CZ" sz="2400" b="1" dirty="0" smtClean="0"/>
              <a:t>odvětví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Autor: Bc. Jaromír Urbanec</a:t>
            </a:r>
          </a:p>
          <a:p>
            <a:r>
              <a:rPr lang="cs-CZ" dirty="0" smtClean="0"/>
              <a:t>UČO: 411473</a:t>
            </a:r>
          </a:p>
          <a:p>
            <a:r>
              <a:rPr lang="cs-CZ" dirty="0"/>
              <a:t>Vedoucí práce: Ing. Alena Klapalová, Ph.D</a:t>
            </a:r>
            <a:r>
              <a:rPr lang="cs-CZ" dirty="0" smtClean="0"/>
              <a:t>. , UČO 1126</a:t>
            </a:r>
          </a:p>
          <a:p>
            <a:r>
              <a:rPr lang="cs-CZ" dirty="0" smtClean="0"/>
              <a:t>Katedra podnikového 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4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Vybraný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649506"/>
            <a:ext cx="9872871" cy="4930588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eBRÁNA</a:t>
            </a:r>
            <a:r>
              <a:rPr lang="cs-CZ" b="1" dirty="0" smtClean="0"/>
              <a:t>, </a:t>
            </a:r>
            <a:r>
              <a:rPr lang="cs-CZ" b="1" dirty="0"/>
              <a:t>s.r.o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Společnost zabývající se tvorbou a optimalizací webových projektů</a:t>
            </a:r>
            <a:endParaRPr lang="cs-CZ" dirty="0"/>
          </a:p>
          <a:p>
            <a:r>
              <a:rPr lang="cs-CZ" dirty="0"/>
              <a:t>Identifikační číslo</a:t>
            </a:r>
            <a:r>
              <a:rPr lang="cs-CZ" dirty="0" smtClean="0"/>
              <a:t>: </a:t>
            </a:r>
            <a:r>
              <a:rPr lang="cs-CZ" dirty="0"/>
              <a:t>25984764</a:t>
            </a:r>
          </a:p>
          <a:p>
            <a:r>
              <a:rPr lang="cs-CZ" dirty="0"/>
              <a:t>Právní </a:t>
            </a:r>
            <a:r>
              <a:rPr lang="cs-CZ" dirty="0" smtClean="0"/>
              <a:t>forma: Společnost </a:t>
            </a:r>
            <a:r>
              <a:rPr lang="cs-CZ" dirty="0"/>
              <a:t>s ručením omezeným</a:t>
            </a:r>
          </a:p>
          <a:p>
            <a:r>
              <a:rPr lang="cs-CZ" dirty="0"/>
              <a:t>Předmět </a:t>
            </a:r>
            <a:r>
              <a:rPr lang="cs-CZ" dirty="0" smtClean="0"/>
              <a:t>podnikání:</a:t>
            </a:r>
          </a:p>
          <a:p>
            <a:pPr lvl="1"/>
            <a:r>
              <a:rPr lang="cs-CZ" dirty="0" smtClean="0"/>
              <a:t>Specializovaný </a:t>
            </a:r>
            <a:r>
              <a:rPr lang="cs-CZ" dirty="0"/>
              <a:t>maloobchod</a:t>
            </a:r>
          </a:p>
          <a:p>
            <a:pPr lvl="1"/>
            <a:r>
              <a:rPr lang="cs-CZ" dirty="0"/>
              <a:t>Poskytování software a poradenství v oblasti hardware a software</a:t>
            </a:r>
          </a:p>
          <a:p>
            <a:pPr lvl="1"/>
            <a:r>
              <a:rPr lang="cs-CZ" dirty="0"/>
              <a:t>Zprostředkování služeb</a:t>
            </a:r>
          </a:p>
          <a:p>
            <a:pPr lvl="1"/>
            <a:r>
              <a:rPr lang="cs-CZ" dirty="0"/>
              <a:t>Pořádání odborných kurzů, školení a jiných vzdělávacích </a:t>
            </a:r>
            <a:r>
              <a:rPr lang="cs-CZ" dirty="0" smtClean="0"/>
              <a:t>akcí včetně </a:t>
            </a:r>
            <a:r>
              <a:rPr lang="cs-CZ" dirty="0"/>
              <a:t>lektorské činnosti</a:t>
            </a:r>
          </a:p>
          <a:p>
            <a:pPr lvl="1"/>
            <a:r>
              <a:rPr lang="cs-CZ" dirty="0"/>
              <a:t>Reklamní činnost a marketing</a:t>
            </a:r>
          </a:p>
          <a:p>
            <a:pPr lvl="1"/>
            <a:r>
              <a:rPr lang="cs-CZ" dirty="0"/>
              <a:t>Činnost podnikatelských, finančních a ekonomických poradců</a:t>
            </a:r>
          </a:p>
        </p:txBody>
      </p:sp>
    </p:spTree>
    <p:extLst>
      <p:ext uri="{BB962C8B-B14F-4D97-AF65-F5344CB8AC3E}">
        <p14:creationId xmlns:p14="http://schemas.microsoft.com/office/powerpoint/2010/main" val="340608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Vybraný podnik v posledních letech prochází prosperujícím obdobím, daří se budovat si jméno v oblasti tvorby webových prezentací a generovat zisk. </a:t>
            </a:r>
          </a:p>
          <a:p>
            <a:r>
              <a:rPr lang="cs-CZ" dirty="0" smtClean="0"/>
              <a:t>Pro management je nyní důležité zjistit spokojenost svých zákazníků s poskytnutými službami neboť dosavadním ukazatelem je pouze míra ztráty zákazníků. </a:t>
            </a:r>
          </a:p>
          <a:p>
            <a:r>
              <a:rPr lang="cs-CZ" dirty="0" smtClean="0"/>
              <a:t>Díky poznatkům z výzkumu by se měla spokojenost zákazníků zvýšit, v případě odhalení bílého místa v nabídce povede tato skutečnost k zavedení nové služby.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31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cíl: Provedení marketingového výzkumu spokojenosti zákazníků </a:t>
            </a:r>
            <a:r>
              <a:rPr lang="cs-CZ" dirty="0"/>
              <a:t>dané společnosti a následné shrnutí poznatků pro management s doporučením případných změn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Dílčí cíle:</a:t>
            </a:r>
          </a:p>
          <a:p>
            <a:pPr lvl="1"/>
            <a:r>
              <a:rPr lang="cs-CZ" dirty="0" smtClean="0"/>
              <a:t>ověřit </a:t>
            </a:r>
            <a:r>
              <a:rPr lang="cs-CZ" dirty="0" smtClean="0"/>
              <a:t>skutečnosti</a:t>
            </a:r>
            <a:r>
              <a:rPr lang="cs-CZ" dirty="0" smtClean="0"/>
              <a:t> </a:t>
            </a:r>
            <a:r>
              <a:rPr lang="cs-CZ" dirty="0" smtClean="0"/>
              <a:t>vyplývající z předchozího </a:t>
            </a:r>
            <a:r>
              <a:rPr lang="cs-CZ" dirty="0" smtClean="0"/>
              <a:t>výzkumu (viz. H4),</a:t>
            </a:r>
            <a:endParaRPr lang="cs-CZ" dirty="0" smtClean="0"/>
          </a:p>
          <a:p>
            <a:pPr lvl="1"/>
            <a:r>
              <a:rPr lang="cs-CZ" dirty="0"/>
              <a:t>d</a:t>
            </a:r>
            <a:r>
              <a:rPr lang="cs-CZ" dirty="0" smtClean="0"/>
              <a:t>efinovat způsoby zvýšení spokojenosti zákazníků.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5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 a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H1: Více jak 90 % zákazníků společnosti eBrána je spokojeno s poskytnutou službou.</a:t>
            </a:r>
          </a:p>
          <a:p>
            <a:endParaRPr lang="cs-CZ" sz="1000" dirty="0" smtClean="0"/>
          </a:p>
          <a:p>
            <a:r>
              <a:rPr lang="cs-CZ" dirty="0" smtClean="0"/>
              <a:t>H2: Pro nejméně 35% dotázaných je webová prezentace plnohodnotným obchodním kanálem – skrze web přijímá rezervace a objednávky zboží.</a:t>
            </a:r>
          </a:p>
          <a:p>
            <a:endParaRPr lang="cs-CZ" sz="1000" dirty="0" smtClean="0"/>
          </a:p>
          <a:p>
            <a:r>
              <a:rPr lang="cs-CZ" dirty="0" smtClean="0"/>
              <a:t>H3</a:t>
            </a:r>
            <a:r>
              <a:rPr lang="cs-CZ" dirty="0"/>
              <a:t>: Cena dodaného webu není nejdůležitějším kritériem spokojenosti zákazníka.</a:t>
            </a:r>
          </a:p>
          <a:p>
            <a:r>
              <a:rPr lang="cs-CZ" dirty="0"/>
              <a:t>VO1:  Lze definovat kritéria spokojenosti s následným určením váhy kritéria u zákazníků společnosti eBrána?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36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 a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H4: Podíl nových webových prezentací na trhu je nižší než uvádí výsledky předchozího výzkumu. (vyplynulo, že 70% firem má web mladší jak 6 měsíců)</a:t>
            </a:r>
          </a:p>
          <a:p>
            <a:r>
              <a:rPr lang="cs-CZ" dirty="0" smtClean="0"/>
              <a:t>VO2: Byl tento zavádějící výsledek způsoben nevhodnou formulací otázky či pořadím pokládaných otázek?</a:t>
            </a:r>
          </a:p>
          <a:p>
            <a:endParaRPr lang="cs-CZ" dirty="0" smtClean="0"/>
          </a:p>
          <a:p>
            <a:r>
              <a:rPr lang="cs-CZ" dirty="0" smtClean="0"/>
              <a:t>VO3: Existuje určitá služba či produkt, který by zákazníkům společnosti chyběl a jeho zavedení by mělo pro společnost eBrána finanční přínos?</a:t>
            </a:r>
          </a:p>
        </p:txBody>
      </p:sp>
    </p:spTree>
    <p:extLst>
      <p:ext uri="{BB962C8B-B14F-4D97-AF65-F5344CB8AC3E}">
        <p14:creationId xmlns:p14="http://schemas.microsoft.com/office/powerpoint/2010/main" val="390898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ověření hypotéz a 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649506"/>
            <a:ext cx="9872871" cy="444649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Metody ověření </a:t>
            </a:r>
            <a:r>
              <a:rPr lang="cs-CZ" dirty="0" smtClean="0"/>
              <a:t>H1</a:t>
            </a:r>
            <a:r>
              <a:rPr lang="cs-CZ" dirty="0"/>
              <a:t>: analýza interních dat společnosti (prodejů, </a:t>
            </a:r>
            <a:r>
              <a:rPr lang="cs-CZ" dirty="0" smtClean="0"/>
              <a:t>zákazníků); </a:t>
            </a:r>
            <a:r>
              <a:rPr lang="cs-CZ" dirty="0"/>
              <a:t>dotazníkové šetření zákazníků </a:t>
            </a:r>
            <a:r>
              <a:rPr lang="cs-CZ" dirty="0" smtClean="0"/>
              <a:t>firmy, </a:t>
            </a:r>
            <a:r>
              <a:rPr lang="cs-CZ" dirty="0"/>
              <a:t>metody statistické </a:t>
            </a:r>
            <a:r>
              <a:rPr lang="cs-CZ" dirty="0" smtClean="0"/>
              <a:t>analýzy</a:t>
            </a:r>
          </a:p>
          <a:p>
            <a:r>
              <a:rPr lang="cs-CZ" dirty="0" smtClean="0"/>
              <a:t>H2: analýza zjištěných informací z dotazníkového šetření</a:t>
            </a:r>
          </a:p>
          <a:p>
            <a:r>
              <a:rPr lang="cs-CZ" dirty="0" smtClean="0"/>
              <a:t>H3: statistická analýza získaných dat</a:t>
            </a:r>
          </a:p>
          <a:p>
            <a:r>
              <a:rPr lang="cs-CZ" dirty="0" smtClean="0"/>
              <a:t>H4: </a:t>
            </a:r>
            <a:r>
              <a:rPr lang="cs-CZ" dirty="0"/>
              <a:t>komparativní </a:t>
            </a:r>
            <a:r>
              <a:rPr lang="cs-CZ" dirty="0" smtClean="0"/>
              <a:t>analýza výsledků obou výzkumů </a:t>
            </a:r>
          </a:p>
          <a:p>
            <a:endParaRPr lang="cs-CZ" dirty="0"/>
          </a:p>
          <a:p>
            <a:r>
              <a:rPr lang="cs-CZ" dirty="0" smtClean="0"/>
              <a:t>VO1: tvorba kategorií na základně literární rešerše, zjištění váhy jednotlivých kritérií výzkumem</a:t>
            </a:r>
          </a:p>
          <a:p>
            <a:r>
              <a:rPr lang="cs-CZ" dirty="0" smtClean="0"/>
              <a:t>VO2: porovnání geografických specifik u obou skupin respondentů, vzájemná komparace výsledků a interpretace</a:t>
            </a:r>
          </a:p>
          <a:p>
            <a:r>
              <a:rPr lang="cs-CZ" dirty="0" smtClean="0"/>
              <a:t>VO3: finanční analýza na zavedení služby/produktu, po jeho zavedení komparace s předchozím obdobím, změření vlivu na spokojenost zákazníků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84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Rozšířený seznam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FORET</a:t>
            </a:r>
            <a:r>
              <a:rPr lang="cs-CZ" dirty="0"/>
              <a:t>, Miroslav. Marketingový výzkum: jak poznávat své zákazníky. 1. vyd. Praha: </a:t>
            </a:r>
            <a:r>
              <a:rPr lang="cs-CZ" dirty="0" err="1"/>
              <a:t>Grada</a:t>
            </a:r>
            <a:r>
              <a:rPr lang="cs-CZ" dirty="0"/>
              <a:t>, 2003, 159 s. ISBN 80-247-0385-8. </a:t>
            </a:r>
          </a:p>
          <a:p>
            <a:r>
              <a:rPr lang="cs-CZ" dirty="0"/>
              <a:t>HAGUE, Paul N. Průzkum trhu: příprava, výběr vhodných metod, provedení, interpretace získaných údajů. 1. vyd.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2003, 234 s. ISBN 80-722-6917-8. </a:t>
            </a:r>
          </a:p>
          <a:p>
            <a:r>
              <a:rPr lang="cs-CZ" dirty="0"/>
              <a:t>HENDL, Jan. Přehled statistických metod zpracování dat: analýza a </a:t>
            </a:r>
            <a:r>
              <a:rPr lang="cs-CZ" dirty="0" err="1"/>
              <a:t>metaanalýza</a:t>
            </a:r>
            <a:r>
              <a:rPr lang="cs-CZ" dirty="0"/>
              <a:t> dat. 1. vyd. Praha: Portál, 2004, 583 s. ISBN 80-717-8820-1. </a:t>
            </a:r>
            <a:endParaRPr lang="cs-CZ" dirty="0" smtClean="0"/>
          </a:p>
          <a:p>
            <a:r>
              <a:rPr lang="en-US" dirty="0"/>
              <a:t>MCDONALD, M. a I. DUNBAR. Market Segmentation: How to do it, how to profit from it. 1. </a:t>
            </a:r>
            <a:r>
              <a:rPr lang="en-US" dirty="0" err="1"/>
              <a:t>vyd</a:t>
            </a:r>
            <a:r>
              <a:rPr lang="en-US" dirty="0"/>
              <a:t>. Oxford: Butterworth-Heinemann, 2004. 512 s. ISBN 0-7506-5981-5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638370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TC103457444[[fn=Základna]]</Template>
  <TotalTime>200</TotalTime>
  <Words>722</Words>
  <Application>Microsoft Office PowerPoint</Application>
  <PresentationFormat>Širokoúhlá obrazovka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Corbel</vt:lpstr>
      <vt:lpstr>Základ</vt:lpstr>
      <vt:lpstr>Projekt  diplomové práce</vt:lpstr>
      <vt:lpstr>Zpracování diplomové práce</vt:lpstr>
      <vt:lpstr>Vybraný podnik</vt:lpstr>
      <vt:lpstr>Řešený problém</vt:lpstr>
      <vt:lpstr>Cíl diplomové práce</vt:lpstr>
      <vt:lpstr>Hypotézy a výzkumné otázky</vt:lpstr>
      <vt:lpstr>Hypotézy a výzkumné otázky</vt:lpstr>
      <vt:lpstr>Metody ověření hypotéz a VO</vt:lpstr>
      <vt:lpstr>Rozšířený seznam zdrojů</vt:lpstr>
      <vt:lpstr>Rozšířený seznam zdrojů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Segmentace</dc:title>
  <dc:creator>Jaryn</dc:creator>
  <cp:lastModifiedBy>Jaryn</cp:lastModifiedBy>
  <cp:revision>25</cp:revision>
  <dcterms:created xsi:type="dcterms:W3CDTF">2013-10-15T17:28:39Z</dcterms:created>
  <dcterms:modified xsi:type="dcterms:W3CDTF">2013-11-25T13:58:02Z</dcterms:modified>
</cp:coreProperties>
</file>