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3" r:id="rId3"/>
    <p:sldId id="262" r:id="rId4"/>
    <p:sldId id="275" r:id="rId5"/>
    <p:sldId id="276" r:id="rId6"/>
    <p:sldId id="277" r:id="rId7"/>
    <p:sldId id="284" r:id="rId8"/>
    <p:sldId id="285" r:id="rId9"/>
    <p:sldId id="286" r:id="rId10"/>
    <p:sldId id="287" r:id="rId11"/>
    <p:sldId id="288" r:id="rId12"/>
    <p:sldId id="289" r:id="rId13"/>
    <p:sldId id="28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57" r:id="rId27"/>
    <p:sldId id="258" r:id="rId28"/>
  </p:sldIdLst>
  <p:sldSz cx="9144000" cy="6858000" type="screen4x3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99"/>
    <a:srgbClr val="99FF99"/>
    <a:srgbClr val="FFFF99"/>
    <a:srgbClr val="99CCFF"/>
    <a:srgbClr val="CCECFF"/>
    <a:srgbClr val="CCFFFF"/>
    <a:srgbClr val="66CCFF"/>
    <a:srgbClr val="FFCCCC"/>
    <a:srgbClr val="FFCC99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C2ABFE-8D8B-41F0-AC39-0E777B9FDA0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61440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6463"/>
            <a:ext cx="5438775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CF3CE57-BC63-4313-9201-C1EC3E23CE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8301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9CF395-EF8B-4B66-82F0-5EF4C6EC5AF9}" type="slidenum">
              <a:rPr lang="cs-CZ" altLang="cs-CZ"/>
              <a:pPr/>
              <a:t>15</a:t>
            </a:fld>
            <a:endParaRPr lang="cs-CZ" altLang="cs-CZ"/>
          </a:p>
        </p:txBody>
      </p:sp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cs-CZ" altLang="cs-CZ" dirty="0"/>
          </a:p>
        </p:txBody>
      </p:sp>
      <p:sp>
        <p:nvSpPr>
          <p:cNvPr id="49156" name="Zástupný symbol pro číslo snímku 3"/>
          <p:cNvSpPr txBox="1">
            <a:spLocks noGrp="1"/>
          </p:cNvSpPr>
          <p:nvPr/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5C23B76-9C2D-4DFA-8D6E-80125B3D5AA0}" type="slidenum">
              <a:rPr lang="cs-CZ" sz="1200">
                <a:latin typeface="+mn-lt"/>
              </a:rPr>
              <a:pPr algn="r">
                <a:defRPr/>
              </a:pPr>
              <a:t>15</a:t>
            </a:fld>
            <a:endParaRPr lang="cs-CZ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AAC5CF-8A6E-4463-A66F-0AD58693A72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2959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57ADD-376D-47E5-A25C-8D7899B822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38193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D8B411-CD56-4279-B487-7E3C873700F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3994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7A963B-2CDF-4444-8B41-2FEABA97040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34505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D9098-8D79-42BF-94E7-91BD95099B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88653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723E9C-DD13-4975-9501-DE00F761FEE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45156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A72F5-EBD0-4C86-ACA4-11B14D9AEE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534018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975159-87C7-469C-A609-34C5B59712B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6023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440D58-FBB7-4F81-B33A-C6B3A3BD649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2414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1494C-76DB-46A5-9C67-6306849346D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236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DC8F75-5142-4616-AFB4-0C223B6C39C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94389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88800">
              <a:srgbClr val="CCFF99"/>
            </a:gs>
            <a:gs pos="0">
              <a:srgbClr val="FFFF99"/>
            </a:gs>
            <a:gs pos="100000">
              <a:srgbClr val="CCE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7A8A1E-ADEB-4AA7-97F0-3B408D4452F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1341438"/>
            <a:ext cx="7772400" cy="3024187"/>
          </a:xfrm>
        </p:spPr>
        <p:txBody>
          <a:bodyPr/>
          <a:lstStyle/>
          <a:p>
            <a:r>
              <a:rPr lang="cs-CZ" altLang="cs-CZ" sz="3600" b="1" dirty="0">
                <a:latin typeface="Georgia" pitchFamily="18" charset="0"/>
              </a:rPr>
              <a:t>Fiskální federalismus, </a:t>
            </a:r>
            <a:br>
              <a:rPr lang="cs-CZ" altLang="cs-CZ" sz="3600" b="1" dirty="0">
                <a:latin typeface="Georgia" pitchFamily="18" charset="0"/>
              </a:rPr>
            </a:br>
            <a:r>
              <a:rPr lang="cs-CZ" altLang="cs-CZ" sz="3600" b="1" dirty="0">
                <a:latin typeface="Georgia" pitchFamily="18" charset="0"/>
              </a:rPr>
              <a:t>fiskální decentralizace, </a:t>
            </a:r>
            <a:br>
              <a:rPr lang="cs-CZ" altLang="cs-CZ" sz="3600" b="1" dirty="0">
                <a:latin typeface="Georgia" pitchFamily="18" charset="0"/>
              </a:rPr>
            </a:br>
            <a:r>
              <a:rPr lang="cs-CZ" altLang="cs-CZ" sz="3600" b="1" dirty="0">
                <a:latin typeface="Georgia" pitchFamily="18" charset="0"/>
              </a:rPr>
              <a:t>prostorové aspekty veřejných financí</a:t>
            </a:r>
            <a:endParaRPr lang="cs-CZ" altLang="cs-CZ" sz="3600" dirty="0">
              <a:latin typeface="Georgia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932363" y="5876925"/>
            <a:ext cx="3952875" cy="647700"/>
          </a:xfrm>
        </p:spPr>
        <p:txBody>
          <a:bodyPr/>
          <a:lstStyle/>
          <a:p>
            <a:pPr algn="r">
              <a:lnSpc>
                <a:spcPct val="90000"/>
              </a:lnSpc>
            </a:pPr>
            <a:r>
              <a:rPr lang="cs-CZ" altLang="cs-CZ" sz="1600" dirty="0">
                <a:latin typeface="Georgia" pitchFamily="18" charset="0"/>
              </a:rPr>
              <a:t>Systémy územních rozpočtů</a:t>
            </a:r>
          </a:p>
          <a:p>
            <a:pPr algn="r">
              <a:lnSpc>
                <a:spcPct val="90000"/>
              </a:lnSpc>
            </a:pPr>
            <a:r>
              <a:rPr lang="cs-CZ" altLang="cs-CZ" sz="1600" dirty="0">
                <a:latin typeface="Georgia" pitchFamily="18" charset="0"/>
              </a:rPr>
              <a:t>Jaro </a:t>
            </a:r>
            <a:r>
              <a:rPr lang="cs-CZ" altLang="cs-CZ" sz="1600" dirty="0" smtClean="0">
                <a:latin typeface="Georgia" pitchFamily="18" charset="0"/>
              </a:rPr>
              <a:t>2014</a:t>
            </a:r>
            <a:endParaRPr lang="cs-CZ" altLang="cs-CZ" sz="1600" dirty="0">
              <a:latin typeface="Georgia" pitchFamily="18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250825" y="5589588"/>
            <a:ext cx="3600450" cy="935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>
              <a:spcBef>
                <a:spcPct val="20000"/>
              </a:spcBef>
              <a:defRPr sz="3200">
                <a:solidFill>
                  <a:schemeClr val="tx1"/>
                </a:solidFill>
                <a:latin typeface="Arial" charset="0"/>
              </a:defRPr>
            </a:lvl1pPr>
            <a:lvl2pPr algn="ctr">
              <a:spcBef>
                <a:spcPct val="20000"/>
              </a:spcBef>
              <a:defRPr sz="2800">
                <a:solidFill>
                  <a:schemeClr val="tx1"/>
                </a:solidFill>
                <a:latin typeface="Arial" charset="0"/>
              </a:defRPr>
            </a:lvl2pPr>
            <a:lvl3pPr algn="ctr">
              <a:spcBef>
                <a:spcPct val="20000"/>
              </a:spcBef>
              <a:defRPr sz="2400">
                <a:solidFill>
                  <a:schemeClr val="tx1"/>
                </a:solidFill>
                <a:latin typeface="Arial" charset="0"/>
              </a:defRPr>
            </a:lvl3pPr>
            <a:lvl4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4pPr>
            <a:lvl5pPr algn="ctr">
              <a:spcBef>
                <a:spcPct val="20000"/>
              </a:spcBef>
              <a:defRPr sz="2000">
                <a:solidFill>
                  <a:schemeClr val="tx1"/>
                </a:solidFill>
                <a:latin typeface="Arial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cs-CZ" altLang="cs-CZ" sz="1600">
                <a:latin typeface="Georgia" pitchFamily="18" charset="0"/>
              </a:rPr>
              <a:t>Ing. Irena Opluštilová, Ph.D.</a:t>
            </a:r>
          </a:p>
          <a:p>
            <a:pPr algn="l"/>
            <a:r>
              <a:rPr lang="cs-CZ" altLang="cs-CZ" sz="1600">
                <a:latin typeface="Georgia" pitchFamily="18" charset="0"/>
              </a:rPr>
              <a:t>Katedra regionální ekonomie a správy</a:t>
            </a:r>
          </a:p>
          <a:p>
            <a:pPr algn="l"/>
            <a:r>
              <a:rPr lang="cs-CZ" altLang="cs-CZ" sz="1600">
                <a:latin typeface="Georgia" pitchFamily="18" charset="0"/>
              </a:rPr>
              <a:t>oplustii@econ.muni.cz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altLang="cs-CZ" sz="3200" dirty="0" err="1">
                <a:latin typeface="Georgia" pitchFamily="18" charset="0"/>
              </a:rPr>
              <a:t>Oatesův</a:t>
            </a:r>
            <a:r>
              <a:rPr lang="cs-CZ" altLang="cs-CZ" sz="3200" dirty="0">
                <a:latin typeface="Georgia" pitchFamily="18" charset="0"/>
              </a:rPr>
              <a:t> decentralizační teorém – ztráta efektu z centralizace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5373688"/>
            <a:ext cx="8351837" cy="10064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p …………..cena veřejného statku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D1 a D2 …poptávka po místních veřejných službách v oblasti 1 a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Q1 a Q2 …požadovaná úroveň spotřeby reprezentantů v oblasti 1 a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QC ……..…kompromisní úroveň poskytování veřejného statku stanovená centrální vládou </a:t>
            </a:r>
          </a:p>
        </p:txBody>
      </p:sp>
      <p:sp>
        <p:nvSpPr>
          <p:cNvPr id="43040" name="Rectangle 32"/>
          <p:cNvSpPr>
            <a:spLocks noChangeArrowheads="1"/>
          </p:cNvSpPr>
          <p:nvPr/>
        </p:nvSpPr>
        <p:spPr bwMode="auto">
          <a:xfrm>
            <a:off x="179388" y="6426200"/>
            <a:ext cx="86407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altLang="cs-CZ" sz="1400">
                <a:latin typeface="Georgia" pitchFamily="18" charset="0"/>
              </a:rPr>
              <a:t>Zdroj: Oates. W.: Fiskální federalismus: přehled teoretického výzkumu a praktických výsledků. In Finance a úvěr, 1991, roč. 41, č. 6, s. 261-277. </a:t>
            </a:r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>
            <a:off x="1403350" y="1412875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>
            <a:off x="1403350" y="4868863"/>
            <a:ext cx="568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43" name="Text Box 35"/>
          <p:cNvSpPr txBox="1">
            <a:spLocks noChangeArrowheads="1"/>
          </p:cNvSpPr>
          <p:nvPr/>
        </p:nvSpPr>
        <p:spPr bwMode="auto">
          <a:xfrm>
            <a:off x="1116013" y="47244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0</a:t>
            </a:r>
          </a:p>
        </p:txBody>
      </p:sp>
      <p:sp>
        <p:nvSpPr>
          <p:cNvPr id="43044" name="Text Box 36"/>
          <p:cNvSpPr txBox="1">
            <a:spLocks noChangeArrowheads="1"/>
          </p:cNvSpPr>
          <p:nvPr/>
        </p:nvSpPr>
        <p:spPr bwMode="auto">
          <a:xfrm>
            <a:off x="755650" y="1341438"/>
            <a:ext cx="86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cena</a:t>
            </a:r>
          </a:p>
        </p:txBody>
      </p:sp>
      <p:sp>
        <p:nvSpPr>
          <p:cNvPr id="43045" name="Text Box 37"/>
          <p:cNvSpPr txBox="1">
            <a:spLocks noChangeArrowheads="1"/>
          </p:cNvSpPr>
          <p:nvPr/>
        </p:nvSpPr>
        <p:spPr bwMode="auto">
          <a:xfrm>
            <a:off x="6227763" y="4868863"/>
            <a:ext cx="13700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množství</a:t>
            </a:r>
          </a:p>
        </p:txBody>
      </p:sp>
      <p:sp>
        <p:nvSpPr>
          <p:cNvPr id="43046" name="Line 38"/>
          <p:cNvSpPr>
            <a:spLocks noChangeShapeType="1"/>
          </p:cNvSpPr>
          <p:nvPr/>
        </p:nvSpPr>
        <p:spPr bwMode="auto">
          <a:xfrm>
            <a:off x="1403350" y="3141663"/>
            <a:ext cx="5545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47" name="Text Box 39"/>
          <p:cNvSpPr txBox="1">
            <a:spLocks noChangeArrowheads="1"/>
          </p:cNvSpPr>
          <p:nvPr/>
        </p:nvSpPr>
        <p:spPr bwMode="auto">
          <a:xfrm>
            <a:off x="1116013" y="2924175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p</a:t>
            </a:r>
          </a:p>
        </p:txBody>
      </p:sp>
      <p:sp>
        <p:nvSpPr>
          <p:cNvPr id="43048" name="Text Box 40"/>
          <p:cNvSpPr txBox="1">
            <a:spLocks noChangeArrowheads="1"/>
          </p:cNvSpPr>
          <p:nvPr/>
        </p:nvSpPr>
        <p:spPr bwMode="auto">
          <a:xfrm>
            <a:off x="6443663" y="2852738"/>
            <a:ext cx="1296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AC = MC</a:t>
            </a:r>
          </a:p>
        </p:txBody>
      </p:sp>
      <p:sp>
        <p:nvSpPr>
          <p:cNvPr id="43049" name="Line 41"/>
          <p:cNvSpPr>
            <a:spLocks noChangeShapeType="1"/>
          </p:cNvSpPr>
          <p:nvPr/>
        </p:nvSpPr>
        <p:spPr bwMode="auto">
          <a:xfrm>
            <a:off x="1835150" y="1773238"/>
            <a:ext cx="2016125" cy="273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0" name="Line 42"/>
          <p:cNvSpPr>
            <a:spLocks noChangeShapeType="1"/>
          </p:cNvSpPr>
          <p:nvPr/>
        </p:nvSpPr>
        <p:spPr bwMode="auto">
          <a:xfrm>
            <a:off x="3203575" y="1700213"/>
            <a:ext cx="2520950" cy="2665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1" name="Text Box 43"/>
          <p:cNvSpPr txBox="1">
            <a:spLocks noChangeArrowheads="1"/>
          </p:cNvSpPr>
          <p:nvPr/>
        </p:nvSpPr>
        <p:spPr bwMode="auto">
          <a:xfrm>
            <a:off x="1835150" y="15573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</a:t>
            </a:r>
            <a:r>
              <a:rPr lang="cs-CZ" altLang="cs-CZ" baseline="-25000">
                <a:latin typeface="Georgia" pitchFamily="18" charset="0"/>
              </a:rPr>
              <a:t>1</a:t>
            </a:r>
          </a:p>
        </p:txBody>
      </p:sp>
      <p:sp>
        <p:nvSpPr>
          <p:cNvPr id="43052" name="Text Box 44"/>
          <p:cNvSpPr txBox="1">
            <a:spLocks noChangeArrowheads="1"/>
          </p:cNvSpPr>
          <p:nvPr/>
        </p:nvSpPr>
        <p:spPr bwMode="auto">
          <a:xfrm>
            <a:off x="3276600" y="16287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</a:t>
            </a:r>
            <a:r>
              <a:rPr lang="cs-CZ" altLang="cs-CZ" baseline="-25000">
                <a:latin typeface="Georgia" pitchFamily="18" charset="0"/>
              </a:rPr>
              <a:t>2</a:t>
            </a:r>
          </a:p>
        </p:txBody>
      </p:sp>
      <p:sp>
        <p:nvSpPr>
          <p:cNvPr id="43053" name="Line 45"/>
          <p:cNvSpPr>
            <a:spLocks noChangeShapeType="1"/>
          </p:cNvSpPr>
          <p:nvPr/>
        </p:nvSpPr>
        <p:spPr bwMode="auto">
          <a:xfrm>
            <a:off x="2843213" y="31416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4" name="Line 46"/>
          <p:cNvSpPr>
            <a:spLocks noChangeShapeType="1"/>
          </p:cNvSpPr>
          <p:nvPr/>
        </p:nvSpPr>
        <p:spPr bwMode="auto">
          <a:xfrm>
            <a:off x="4572000" y="31416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5" name="Line 47"/>
          <p:cNvSpPr>
            <a:spLocks noChangeShapeType="1"/>
          </p:cNvSpPr>
          <p:nvPr/>
        </p:nvSpPr>
        <p:spPr bwMode="auto">
          <a:xfrm>
            <a:off x="3708400" y="2205038"/>
            <a:ext cx="0" cy="26638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56" name="Text Box 48"/>
          <p:cNvSpPr txBox="1">
            <a:spLocks noChangeArrowheads="1"/>
          </p:cNvSpPr>
          <p:nvPr/>
        </p:nvSpPr>
        <p:spPr bwMode="auto">
          <a:xfrm>
            <a:off x="4500563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</a:t>
            </a:r>
          </a:p>
        </p:txBody>
      </p:sp>
      <p:sp>
        <p:nvSpPr>
          <p:cNvPr id="43057" name="Text Box 49"/>
          <p:cNvSpPr txBox="1">
            <a:spLocks noChangeArrowheads="1"/>
          </p:cNvSpPr>
          <p:nvPr/>
        </p:nvSpPr>
        <p:spPr bwMode="auto">
          <a:xfrm>
            <a:off x="3635375" y="31416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C</a:t>
            </a:r>
          </a:p>
        </p:txBody>
      </p:sp>
      <p:sp>
        <p:nvSpPr>
          <p:cNvPr id="43058" name="Text Box 50"/>
          <p:cNvSpPr txBox="1">
            <a:spLocks noChangeArrowheads="1"/>
          </p:cNvSpPr>
          <p:nvPr/>
        </p:nvSpPr>
        <p:spPr bwMode="auto">
          <a:xfrm>
            <a:off x="3635375" y="40052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B</a:t>
            </a:r>
          </a:p>
        </p:txBody>
      </p:sp>
      <p:sp>
        <p:nvSpPr>
          <p:cNvPr id="43059" name="Text Box 51"/>
          <p:cNvSpPr txBox="1">
            <a:spLocks noChangeArrowheads="1"/>
          </p:cNvSpPr>
          <p:nvPr/>
        </p:nvSpPr>
        <p:spPr bwMode="auto">
          <a:xfrm>
            <a:off x="2771775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A</a:t>
            </a:r>
          </a:p>
        </p:txBody>
      </p:sp>
      <p:sp>
        <p:nvSpPr>
          <p:cNvPr id="43060" name="Text Box 52"/>
          <p:cNvSpPr txBox="1">
            <a:spLocks noChangeArrowheads="1"/>
          </p:cNvSpPr>
          <p:nvPr/>
        </p:nvSpPr>
        <p:spPr bwMode="auto">
          <a:xfrm>
            <a:off x="3635375" y="1989138"/>
            <a:ext cx="360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E</a:t>
            </a:r>
          </a:p>
        </p:txBody>
      </p:sp>
      <p:sp>
        <p:nvSpPr>
          <p:cNvPr id="43061" name="Text Box 53"/>
          <p:cNvSpPr txBox="1">
            <a:spLocks noChangeArrowheads="1"/>
          </p:cNvSpPr>
          <p:nvPr/>
        </p:nvSpPr>
        <p:spPr bwMode="auto">
          <a:xfrm>
            <a:off x="3492500" y="48688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c</a:t>
            </a:r>
          </a:p>
        </p:txBody>
      </p:sp>
      <p:sp>
        <p:nvSpPr>
          <p:cNvPr id="43062" name="Text Box 54"/>
          <p:cNvSpPr txBox="1">
            <a:spLocks noChangeArrowheads="1"/>
          </p:cNvSpPr>
          <p:nvPr/>
        </p:nvSpPr>
        <p:spPr bwMode="auto">
          <a:xfrm>
            <a:off x="4356100" y="486886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2</a:t>
            </a:r>
          </a:p>
        </p:txBody>
      </p:sp>
      <p:sp>
        <p:nvSpPr>
          <p:cNvPr id="43063" name="Text Box 55"/>
          <p:cNvSpPr txBox="1">
            <a:spLocks noChangeArrowheads="1"/>
          </p:cNvSpPr>
          <p:nvPr/>
        </p:nvSpPr>
        <p:spPr bwMode="auto">
          <a:xfrm>
            <a:off x="2627313" y="4868863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1</a:t>
            </a:r>
          </a:p>
        </p:txBody>
      </p:sp>
      <p:sp>
        <p:nvSpPr>
          <p:cNvPr id="43064" name="Text Box 56"/>
          <p:cNvSpPr txBox="1">
            <a:spLocks noChangeArrowheads="1"/>
          </p:cNvSpPr>
          <p:nvPr/>
        </p:nvSpPr>
        <p:spPr bwMode="auto">
          <a:xfrm>
            <a:off x="4500563" y="2205038"/>
            <a:ext cx="22320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vynucená úspora</a:t>
            </a:r>
          </a:p>
        </p:txBody>
      </p:sp>
      <p:sp>
        <p:nvSpPr>
          <p:cNvPr id="43065" name="Text Box 57"/>
          <p:cNvSpPr txBox="1">
            <a:spLocks noChangeArrowheads="1"/>
          </p:cNvSpPr>
          <p:nvPr/>
        </p:nvSpPr>
        <p:spPr bwMode="auto">
          <a:xfrm>
            <a:off x="1619250" y="3429000"/>
            <a:ext cx="13684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dodatečná finanční zátěž</a:t>
            </a:r>
          </a:p>
        </p:txBody>
      </p:sp>
      <p:sp>
        <p:nvSpPr>
          <p:cNvPr id="43066" name="Line 58"/>
          <p:cNvSpPr>
            <a:spLocks noChangeShapeType="1"/>
          </p:cNvSpPr>
          <p:nvPr/>
        </p:nvSpPr>
        <p:spPr bwMode="auto">
          <a:xfrm flipV="1">
            <a:off x="2771775" y="3429000"/>
            <a:ext cx="5762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3067" name="Line 59"/>
          <p:cNvSpPr>
            <a:spLocks noChangeShapeType="1"/>
          </p:cNvSpPr>
          <p:nvPr/>
        </p:nvSpPr>
        <p:spPr bwMode="auto">
          <a:xfrm flipH="1">
            <a:off x="4067175" y="2492375"/>
            <a:ext cx="433388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10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3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3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3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3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3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3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3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3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3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3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3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3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3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3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3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3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3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3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3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3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3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3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3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3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3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3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3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49" grpId="0" animBg="1"/>
      <p:bldP spid="43050" grpId="0" animBg="1"/>
      <p:bldP spid="43051" grpId="0"/>
      <p:bldP spid="43052" grpId="0"/>
      <p:bldP spid="43053" grpId="0" animBg="1"/>
      <p:bldP spid="43054" grpId="0" animBg="1"/>
      <p:bldP spid="43055" grpId="0" animBg="1"/>
      <p:bldP spid="43056" grpId="0"/>
      <p:bldP spid="43057" grpId="0"/>
      <p:bldP spid="43058" grpId="0"/>
      <p:bldP spid="43059" grpId="0"/>
      <p:bldP spid="43060" grpId="0"/>
      <p:bldP spid="43061" grpId="0"/>
      <p:bldP spid="43062" grpId="0"/>
      <p:bldP spid="43063" grpId="0"/>
      <p:bldP spid="43064" grpId="0"/>
      <p:bldP spid="43065" grpId="0"/>
      <p:bldP spid="43066" grpId="0" animBg="1"/>
      <p:bldP spid="4306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78" name="AutoShape 46"/>
          <p:cNvSpPr>
            <a:spLocks noChangeArrowheads="1"/>
          </p:cNvSpPr>
          <p:nvPr/>
        </p:nvSpPr>
        <p:spPr bwMode="auto">
          <a:xfrm>
            <a:off x="3708400" y="1773238"/>
            <a:ext cx="1295400" cy="136842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077" name="AutoShape 45"/>
          <p:cNvSpPr>
            <a:spLocks noChangeArrowheads="1"/>
          </p:cNvSpPr>
          <p:nvPr/>
        </p:nvSpPr>
        <p:spPr bwMode="auto">
          <a:xfrm rot="10800000">
            <a:off x="2587625" y="3141663"/>
            <a:ext cx="1116013" cy="15113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r>
              <a:rPr lang="cs-CZ" altLang="cs-CZ" sz="2800" dirty="0">
                <a:latin typeface="Georgia" pitchFamily="18" charset="0"/>
              </a:rPr>
              <a:t>Decentralizační teorém – vliv heterogenity preferencí na velikost neefektivnosti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5445125"/>
            <a:ext cx="8351838" cy="10064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p …………..cena veřejného statku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D1 a D2 …poptávka po místních veřejných službách v oblasti 1 a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Q1 a Q2 …požadovaná úroveň spotřeby reprezentantů v oblasti 1 a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QC ……..…kompromisní úroveň poskytování veřejného statku stanovená centrální vládou </a:t>
            </a:r>
          </a:p>
        </p:txBody>
      </p:sp>
      <p:sp>
        <p:nvSpPr>
          <p:cNvPr id="44037" name="Line 5"/>
          <p:cNvSpPr>
            <a:spLocks noChangeShapeType="1"/>
          </p:cNvSpPr>
          <p:nvPr/>
        </p:nvSpPr>
        <p:spPr bwMode="auto">
          <a:xfrm>
            <a:off x="1403350" y="1412875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1403350" y="4868863"/>
            <a:ext cx="568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1116013" y="47244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0</a:t>
            </a:r>
          </a:p>
        </p:txBody>
      </p:sp>
      <p:sp>
        <p:nvSpPr>
          <p:cNvPr id="44040" name="Text Box 8"/>
          <p:cNvSpPr txBox="1">
            <a:spLocks noChangeArrowheads="1"/>
          </p:cNvSpPr>
          <p:nvPr/>
        </p:nvSpPr>
        <p:spPr bwMode="auto">
          <a:xfrm>
            <a:off x="755650" y="1341438"/>
            <a:ext cx="86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cena</a:t>
            </a:r>
          </a:p>
        </p:txBody>
      </p:sp>
      <p:sp>
        <p:nvSpPr>
          <p:cNvPr id="44041" name="Text Box 9"/>
          <p:cNvSpPr txBox="1">
            <a:spLocks noChangeArrowheads="1"/>
          </p:cNvSpPr>
          <p:nvPr/>
        </p:nvSpPr>
        <p:spPr bwMode="auto">
          <a:xfrm>
            <a:off x="6227763" y="4868863"/>
            <a:ext cx="13700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množství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>
            <a:off x="1403350" y="3141663"/>
            <a:ext cx="5545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3" name="Text Box 11"/>
          <p:cNvSpPr txBox="1">
            <a:spLocks noChangeArrowheads="1"/>
          </p:cNvSpPr>
          <p:nvPr/>
        </p:nvSpPr>
        <p:spPr bwMode="auto">
          <a:xfrm>
            <a:off x="1116013" y="2924175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p</a:t>
            </a:r>
          </a:p>
        </p:txBody>
      </p:sp>
      <p:sp>
        <p:nvSpPr>
          <p:cNvPr id="44044" name="Text Box 12"/>
          <p:cNvSpPr txBox="1">
            <a:spLocks noChangeArrowheads="1"/>
          </p:cNvSpPr>
          <p:nvPr/>
        </p:nvSpPr>
        <p:spPr bwMode="auto">
          <a:xfrm>
            <a:off x="6443663" y="2852738"/>
            <a:ext cx="1296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AC = MC</a:t>
            </a:r>
          </a:p>
        </p:txBody>
      </p:sp>
      <p:sp>
        <p:nvSpPr>
          <p:cNvPr id="44045" name="Line 13"/>
          <p:cNvSpPr>
            <a:spLocks noChangeShapeType="1"/>
          </p:cNvSpPr>
          <p:nvPr/>
        </p:nvSpPr>
        <p:spPr bwMode="auto">
          <a:xfrm>
            <a:off x="1835150" y="1773238"/>
            <a:ext cx="2016125" cy="273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6" name="Line 14"/>
          <p:cNvSpPr>
            <a:spLocks noChangeShapeType="1"/>
          </p:cNvSpPr>
          <p:nvPr/>
        </p:nvSpPr>
        <p:spPr bwMode="auto">
          <a:xfrm>
            <a:off x="3203575" y="1700213"/>
            <a:ext cx="2520950" cy="2665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47" name="Text Box 15"/>
          <p:cNvSpPr txBox="1">
            <a:spLocks noChangeArrowheads="1"/>
          </p:cNvSpPr>
          <p:nvPr/>
        </p:nvSpPr>
        <p:spPr bwMode="auto">
          <a:xfrm>
            <a:off x="1835150" y="15573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</a:t>
            </a:r>
            <a:r>
              <a:rPr lang="cs-CZ" altLang="cs-CZ" baseline="-25000">
                <a:latin typeface="Georgia" pitchFamily="18" charset="0"/>
              </a:rPr>
              <a:t>1</a:t>
            </a:r>
          </a:p>
        </p:txBody>
      </p:sp>
      <p:sp>
        <p:nvSpPr>
          <p:cNvPr id="44048" name="Text Box 16"/>
          <p:cNvSpPr txBox="1">
            <a:spLocks noChangeArrowheads="1"/>
          </p:cNvSpPr>
          <p:nvPr/>
        </p:nvSpPr>
        <p:spPr bwMode="auto">
          <a:xfrm>
            <a:off x="3276600" y="16287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</a:t>
            </a:r>
            <a:r>
              <a:rPr lang="cs-CZ" altLang="cs-CZ" baseline="-25000">
                <a:latin typeface="Georgia" pitchFamily="18" charset="0"/>
              </a:rPr>
              <a:t>2</a:t>
            </a:r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2843213" y="31416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0" name="Line 18"/>
          <p:cNvSpPr>
            <a:spLocks noChangeShapeType="1"/>
          </p:cNvSpPr>
          <p:nvPr/>
        </p:nvSpPr>
        <p:spPr bwMode="auto">
          <a:xfrm>
            <a:off x="4572000" y="31416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3708400" y="1773238"/>
            <a:ext cx="0" cy="3095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52" name="Text Box 20"/>
          <p:cNvSpPr txBox="1">
            <a:spLocks noChangeArrowheads="1"/>
          </p:cNvSpPr>
          <p:nvPr/>
        </p:nvSpPr>
        <p:spPr bwMode="auto">
          <a:xfrm>
            <a:off x="4500563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</a:t>
            </a:r>
          </a:p>
        </p:txBody>
      </p:sp>
      <p:sp>
        <p:nvSpPr>
          <p:cNvPr id="44053" name="Text Box 21"/>
          <p:cNvSpPr txBox="1">
            <a:spLocks noChangeArrowheads="1"/>
          </p:cNvSpPr>
          <p:nvPr/>
        </p:nvSpPr>
        <p:spPr bwMode="auto">
          <a:xfrm>
            <a:off x="3635375" y="31416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C</a:t>
            </a:r>
          </a:p>
        </p:txBody>
      </p:sp>
      <p:sp>
        <p:nvSpPr>
          <p:cNvPr id="44054" name="Text Box 22"/>
          <p:cNvSpPr txBox="1">
            <a:spLocks noChangeArrowheads="1"/>
          </p:cNvSpPr>
          <p:nvPr/>
        </p:nvSpPr>
        <p:spPr bwMode="auto">
          <a:xfrm>
            <a:off x="3635375" y="40052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B</a:t>
            </a:r>
          </a:p>
        </p:txBody>
      </p:sp>
      <p:sp>
        <p:nvSpPr>
          <p:cNvPr id="44055" name="Text Box 23"/>
          <p:cNvSpPr txBox="1">
            <a:spLocks noChangeArrowheads="1"/>
          </p:cNvSpPr>
          <p:nvPr/>
        </p:nvSpPr>
        <p:spPr bwMode="auto">
          <a:xfrm>
            <a:off x="2771775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A</a:t>
            </a:r>
          </a:p>
        </p:txBody>
      </p:sp>
      <p:sp>
        <p:nvSpPr>
          <p:cNvPr id="44056" name="Text Box 24"/>
          <p:cNvSpPr txBox="1">
            <a:spLocks noChangeArrowheads="1"/>
          </p:cNvSpPr>
          <p:nvPr/>
        </p:nvSpPr>
        <p:spPr bwMode="auto">
          <a:xfrm>
            <a:off x="3419475" y="21336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E</a:t>
            </a:r>
          </a:p>
        </p:txBody>
      </p:sp>
      <p:sp>
        <p:nvSpPr>
          <p:cNvPr id="44057" name="Text Box 25"/>
          <p:cNvSpPr txBox="1">
            <a:spLocks noChangeArrowheads="1"/>
          </p:cNvSpPr>
          <p:nvPr/>
        </p:nvSpPr>
        <p:spPr bwMode="auto">
          <a:xfrm>
            <a:off x="3492500" y="48688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c</a:t>
            </a:r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4356100" y="486886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2</a:t>
            </a:r>
          </a:p>
        </p:txBody>
      </p:sp>
      <p:sp>
        <p:nvSpPr>
          <p:cNvPr id="44059" name="Text Box 27"/>
          <p:cNvSpPr txBox="1">
            <a:spLocks noChangeArrowheads="1"/>
          </p:cNvSpPr>
          <p:nvPr/>
        </p:nvSpPr>
        <p:spPr bwMode="auto">
          <a:xfrm>
            <a:off x="2627313" y="4868863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1</a:t>
            </a:r>
          </a:p>
        </p:txBody>
      </p:sp>
      <p:sp>
        <p:nvSpPr>
          <p:cNvPr id="44060" name="Text Box 28"/>
          <p:cNvSpPr txBox="1">
            <a:spLocks noChangeArrowheads="1"/>
          </p:cNvSpPr>
          <p:nvPr/>
        </p:nvSpPr>
        <p:spPr bwMode="auto">
          <a:xfrm>
            <a:off x="4787900" y="2133600"/>
            <a:ext cx="2232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vynucená úspora</a:t>
            </a:r>
          </a:p>
        </p:txBody>
      </p:sp>
      <p:sp>
        <p:nvSpPr>
          <p:cNvPr id="44061" name="Text Box 29"/>
          <p:cNvSpPr txBox="1">
            <a:spLocks noChangeArrowheads="1"/>
          </p:cNvSpPr>
          <p:nvPr/>
        </p:nvSpPr>
        <p:spPr bwMode="auto">
          <a:xfrm>
            <a:off x="1403350" y="3429000"/>
            <a:ext cx="13684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dodatečná finanční zátěž</a:t>
            </a:r>
          </a:p>
        </p:txBody>
      </p:sp>
      <p:sp>
        <p:nvSpPr>
          <p:cNvPr id="44062" name="Line 30"/>
          <p:cNvSpPr>
            <a:spLocks noChangeShapeType="1"/>
          </p:cNvSpPr>
          <p:nvPr/>
        </p:nvSpPr>
        <p:spPr bwMode="auto">
          <a:xfrm flipV="1">
            <a:off x="2700338" y="3500438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63" name="Line 31"/>
          <p:cNvSpPr>
            <a:spLocks noChangeShapeType="1"/>
          </p:cNvSpPr>
          <p:nvPr/>
        </p:nvSpPr>
        <p:spPr bwMode="auto">
          <a:xfrm flipH="1">
            <a:off x="4140200" y="2420938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64" name="Rectangle 32"/>
          <p:cNvSpPr>
            <a:spLocks noChangeArrowheads="1"/>
          </p:cNvSpPr>
          <p:nvPr/>
        </p:nvSpPr>
        <p:spPr bwMode="auto">
          <a:xfrm>
            <a:off x="250825" y="6453188"/>
            <a:ext cx="8640763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altLang="cs-CZ" sz="1400">
                <a:latin typeface="Georgia" pitchFamily="18" charset="0"/>
              </a:rPr>
              <a:t>Zdroj: Jílek, M. (2009): Fiskální decentralizace – teorie a empírie. s. 59.</a:t>
            </a:r>
          </a:p>
        </p:txBody>
      </p:sp>
      <p:sp>
        <p:nvSpPr>
          <p:cNvPr id="44065" name="Line 33"/>
          <p:cNvSpPr>
            <a:spLocks noChangeShapeType="1"/>
          </p:cNvSpPr>
          <p:nvPr/>
        </p:nvSpPr>
        <p:spPr bwMode="auto">
          <a:xfrm>
            <a:off x="1619250" y="1844675"/>
            <a:ext cx="2160588" cy="2879725"/>
          </a:xfrm>
          <a:prstGeom prst="line">
            <a:avLst/>
          </a:prstGeom>
          <a:noFill/>
          <a:ln w="9525">
            <a:solidFill>
              <a:srgbClr val="6666FF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66" name="Line 34"/>
          <p:cNvSpPr>
            <a:spLocks noChangeShapeType="1"/>
          </p:cNvSpPr>
          <p:nvPr/>
        </p:nvSpPr>
        <p:spPr bwMode="auto">
          <a:xfrm>
            <a:off x="3419475" y="1484313"/>
            <a:ext cx="2808288" cy="2952750"/>
          </a:xfrm>
          <a:prstGeom prst="line">
            <a:avLst/>
          </a:prstGeom>
          <a:noFill/>
          <a:ln w="9525">
            <a:solidFill>
              <a:srgbClr val="6666FF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67" name="Line 35"/>
          <p:cNvSpPr>
            <a:spLocks noChangeShapeType="1"/>
          </p:cNvSpPr>
          <p:nvPr/>
        </p:nvSpPr>
        <p:spPr bwMode="auto">
          <a:xfrm>
            <a:off x="2590800" y="3165475"/>
            <a:ext cx="0" cy="1727200"/>
          </a:xfrm>
          <a:prstGeom prst="line">
            <a:avLst/>
          </a:prstGeom>
          <a:noFill/>
          <a:ln w="9525">
            <a:solidFill>
              <a:srgbClr val="66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68" name="Line 36"/>
          <p:cNvSpPr>
            <a:spLocks noChangeShapeType="1"/>
          </p:cNvSpPr>
          <p:nvPr/>
        </p:nvSpPr>
        <p:spPr bwMode="auto">
          <a:xfrm>
            <a:off x="4994275" y="3141663"/>
            <a:ext cx="0" cy="1727200"/>
          </a:xfrm>
          <a:prstGeom prst="line">
            <a:avLst/>
          </a:prstGeom>
          <a:noFill/>
          <a:ln w="9525">
            <a:solidFill>
              <a:srgbClr val="6666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1331913" y="1484313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D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r>
              <a:rPr lang="cs-CZ" altLang="cs-CZ" baseline="-25000">
                <a:solidFill>
                  <a:srgbClr val="6666FF"/>
                </a:solidFill>
                <a:latin typeface="Georgia" pitchFamily="18" charset="0"/>
              </a:rPr>
              <a:t>1</a:t>
            </a:r>
          </a:p>
        </p:txBody>
      </p:sp>
      <p:sp>
        <p:nvSpPr>
          <p:cNvPr id="44070" name="Text Box 38"/>
          <p:cNvSpPr txBox="1">
            <a:spLocks noChangeArrowheads="1"/>
          </p:cNvSpPr>
          <p:nvPr/>
        </p:nvSpPr>
        <p:spPr bwMode="auto">
          <a:xfrm>
            <a:off x="3059113" y="1268413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D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r>
              <a:rPr lang="cs-CZ" altLang="cs-CZ" baseline="-25000">
                <a:solidFill>
                  <a:srgbClr val="6666FF"/>
                </a:solidFill>
                <a:latin typeface="Georgia" pitchFamily="18" charset="0"/>
              </a:rPr>
              <a:t>2</a:t>
            </a:r>
          </a:p>
        </p:txBody>
      </p:sp>
      <p:sp>
        <p:nvSpPr>
          <p:cNvPr id="44071" name="Text Box 39"/>
          <p:cNvSpPr txBox="1">
            <a:spLocks noChangeArrowheads="1"/>
          </p:cNvSpPr>
          <p:nvPr/>
        </p:nvSpPr>
        <p:spPr bwMode="auto">
          <a:xfrm>
            <a:off x="2195513" y="4868863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Q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r>
              <a:rPr lang="cs-CZ" altLang="cs-CZ" baseline="-25000">
                <a:solidFill>
                  <a:srgbClr val="6666FF"/>
                </a:solidFill>
                <a:latin typeface="Georgia" pitchFamily="18" charset="0"/>
              </a:rPr>
              <a:t>1</a:t>
            </a:r>
          </a:p>
        </p:txBody>
      </p:sp>
      <p:sp>
        <p:nvSpPr>
          <p:cNvPr id="44072" name="Text Box 40"/>
          <p:cNvSpPr txBox="1">
            <a:spLocks noChangeArrowheads="1"/>
          </p:cNvSpPr>
          <p:nvPr/>
        </p:nvSpPr>
        <p:spPr bwMode="auto">
          <a:xfrm>
            <a:off x="4787900" y="4868863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Q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r>
              <a:rPr lang="cs-CZ" altLang="cs-CZ" baseline="-25000">
                <a:solidFill>
                  <a:srgbClr val="6666FF"/>
                </a:solidFill>
                <a:latin typeface="Georgia" pitchFamily="18" charset="0"/>
              </a:rPr>
              <a:t>2</a:t>
            </a:r>
          </a:p>
        </p:txBody>
      </p:sp>
      <p:sp>
        <p:nvSpPr>
          <p:cNvPr id="44073" name="Text Box 41"/>
          <p:cNvSpPr txBox="1">
            <a:spLocks noChangeArrowheads="1"/>
          </p:cNvSpPr>
          <p:nvPr/>
        </p:nvSpPr>
        <p:spPr bwMode="auto">
          <a:xfrm>
            <a:off x="4932363" y="2852738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D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endParaRPr lang="cs-CZ" altLang="cs-CZ" baseline="-25000">
              <a:solidFill>
                <a:srgbClr val="6666FF"/>
              </a:solidFill>
              <a:latin typeface="Georgia" pitchFamily="18" charset="0"/>
            </a:endParaRPr>
          </a:p>
        </p:txBody>
      </p:sp>
      <p:sp>
        <p:nvSpPr>
          <p:cNvPr id="44074" name="Text Box 42"/>
          <p:cNvSpPr txBox="1">
            <a:spLocks noChangeArrowheads="1"/>
          </p:cNvSpPr>
          <p:nvPr/>
        </p:nvSpPr>
        <p:spPr bwMode="auto">
          <a:xfrm>
            <a:off x="2195513" y="2852738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A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endParaRPr lang="cs-CZ" altLang="cs-CZ" baseline="-25000">
              <a:solidFill>
                <a:srgbClr val="6666FF"/>
              </a:solidFill>
              <a:latin typeface="Georgia" pitchFamily="18" charset="0"/>
            </a:endParaRPr>
          </a:p>
        </p:txBody>
      </p:sp>
      <p:sp>
        <p:nvSpPr>
          <p:cNvPr id="44075" name="Text Box 43"/>
          <p:cNvSpPr txBox="1">
            <a:spLocks noChangeArrowheads="1"/>
          </p:cNvSpPr>
          <p:nvPr/>
        </p:nvSpPr>
        <p:spPr bwMode="auto">
          <a:xfrm>
            <a:off x="3635375" y="4508500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B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endParaRPr lang="cs-CZ" altLang="cs-CZ" baseline="-25000">
              <a:solidFill>
                <a:srgbClr val="6666FF"/>
              </a:solidFill>
              <a:latin typeface="Georgia" pitchFamily="18" charset="0"/>
            </a:endParaRPr>
          </a:p>
        </p:txBody>
      </p:sp>
      <p:sp>
        <p:nvSpPr>
          <p:cNvPr id="44076" name="Text Box 44"/>
          <p:cNvSpPr txBox="1">
            <a:spLocks noChangeArrowheads="1"/>
          </p:cNvSpPr>
          <p:nvPr/>
        </p:nvSpPr>
        <p:spPr bwMode="auto">
          <a:xfrm>
            <a:off x="3635375" y="1628775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E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endParaRPr lang="cs-CZ" altLang="cs-CZ" baseline="-25000">
              <a:solidFill>
                <a:srgbClr val="6666FF"/>
              </a:solidFill>
              <a:latin typeface="Georgia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3212" y="6372086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11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4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4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4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4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4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4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4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4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4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4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78" grpId="0" animBg="1"/>
      <p:bldP spid="44077" grpId="0" animBg="1"/>
      <p:bldP spid="44065" grpId="0" animBg="1"/>
      <p:bldP spid="44066" grpId="0" animBg="1"/>
      <p:bldP spid="44067" grpId="0" animBg="1"/>
      <p:bldP spid="44068" grpId="0" animBg="1"/>
      <p:bldP spid="44069" grpId="0"/>
      <p:bldP spid="44070" grpId="0"/>
      <p:bldP spid="44071" grpId="0"/>
      <p:bldP spid="44072" grpId="0"/>
      <p:bldP spid="44073" grpId="0"/>
      <p:bldP spid="44074" grpId="0"/>
      <p:bldP spid="44075" grpId="0"/>
      <p:bldP spid="4407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ChangeArrowheads="1"/>
          </p:cNvSpPr>
          <p:nvPr/>
        </p:nvSpPr>
        <p:spPr bwMode="auto">
          <a:xfrm>
            <a:off x="3708400" y="1773238"/>
            <a:ext cx="863600" cy="1368425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059" name="AutoShape 3"/>
          <p:cNvSpPr>
            <a:spLocks noChangeArrowheads="1"/>
          </p:cNvSpPr>
          <p:nvPr/>
        </p:nvSpPr>
        <p:spPr bwMode="auto">
          <a:xfrm rot="10800000">
            <a:off x="2843213" y="3141663"/>
            <a:ext cx="865187" cy="1439862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496300" cy="1143000"/>
          </a:xfrm>
        </p:spPr>
        <p:txBody>
          <a:bodyPr/>
          <a:lstStyle/>
          <a:p>
            <a:r>
              <a:rPr lang="cs-CZ" altLang="cs-CZ" sz="2800" dirty="0">
                <a:latin typeface="Georgia" pitchFamily="18" charset="0"/>
              </a:rPr>
              <a:t>Decentralizační teorém – vliv cenové elasticity poptávky na velikost neefektivnosti</a:t>
            </a:r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50825" y="5445125"/>
            <a:ext cx="8351838" cy="100647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p …………..cena veřejného statku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D1 a D2 …poptávka po místních veřejných službách v oblasti 1 a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Q1 a Q2 …požadovaná úroveň spotřeby reprezentantů v oblasti 1 a 2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1400">
                <a:latin typeface="Georgia" pitchFamily="18" charset="0"/>
              </a:rPr>
              <a:t>QC ……..…kompromisní úroveň poskytování veřejného statku stanovená centrální vládou </a:t>
            </a:r>
          </a:p>
        </p:txBody>
      </p:sp>
      <p:sp>
        <p:nvSpPr>
          <p:cNvPr id="45062" name="Line 6"/>
          <p:cNvSpPr>
            <a:spLocks noChangeShapeType="1"/>
          </p:cNvSpPr>
          <p:nvPr/>
        </p:nvSpPr>
        <p:spPr bwMode="auto">
          <a:xfrm>
            <a:off x="1403350" y="1412875"/>
            <a:ext cx="0" cy="345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>
            <a:off x="1403350" y="4868863"/>
            <a:ext cx="568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64" name="Text Box 8"/>
          <p:cNvSpPr txBox="1">
            <a:spLocks noChangeArrowheads="1"/>
          </p:cNvSpPr>
          <p:nvPr/>
        </p:nvSpPr>
        <p:spPr bwMode="auto">
          <a:xfrm>
            <a:off x="1116013" y="4724400"/>
            <a:ext cx="36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0</a:t>
            </a: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755650" y="1341438"/>
            <a:ext cx="8651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cena</a:t>
            </a: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6227763" y="4868863"/>
            <a:ext cx="13700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množství</a:t>
            </a:r>
          </a:p>
        </p:txBody>
      </p:sp>
      <p:sp>
        <p:nvSpPr>
          <p:cNvPr id="45067" name="Line 11"/>
          <p:cNvSpPr>
            <a:spLocks noChangeShapeType="1"/>
          </p:cNvSpPr>
          <p:nvPr/>
        </p:nvSpPr>
        <p:spPr bwMode="auto">
          <a:xfrm>
            <a:off x="1403350" y="3141663"/>
            <a:ext cx="5545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1116013" y="2924175"/>
            <a:ext cx="43338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p</a:t>
            </a:r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6443663" y="2852738"/>
            <a:ext cx="1296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AC = MC</a:t>
            </a:r>
          </a:p>
        </p:txBody>
      </p:sp>
      <p:sp>
        <p:nvSpPr>
          <p:cNvPr id="45070" name="Line 14"/>
          <p:cNvSpPr>
            <a:spLocks noChangeShapeType="1"/>
          </p:cNvSpPr>
          <p:nvPr/>
        </p:nvSpPr>
        <p:spPr bwMode="auto">
          <a:xfrm>
            <a:off x="1835150" y="1773238"/>
            <a:ext cx="2016125" cy="273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71" name="Line 15"/>
          <p:cNvSpPr>
            <a:spLocks noChangeShapeType="1"/>
          </p:cNvSpPr>
          <p:nvPr/>
        </p:nvSpPr>
        <p:spPr bwMode="auto">
          <a:xfrm>
            <a:off x="3203575" y="1700213"/>
            <a:ext cx="2520950" cy="2665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1547813" y="18446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</a:t>
            </a:r>
            <a:r>
              <a:rPr lang="cs-CZ" altLang="cs-CZ" baseline="-25000">
                <a:latin typeface="Georgia" pitchFamily="18" charset="0"/>
              </a:rPr>
              <a:t>1</a:t>
            </a: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3276600" y="162877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</a:t>
            </a:r>
            <a:r>
              <a:rPr lang="cs-CZ" altLang="cs-CZ" baseline="-25000">
                <a:latin typeface="Georgia" pitchFamily="18" charset="0"/>
              </a:rPr>
              <a:t>2</a:t>
            </a:r>
          </a:p>
        </p:txBody>
      </p:sp>
      <p:sp>
        <p:nvSpPr>
          <p:cNvPr id="45074" name="Line 18"/>
          <p:cNvSpPr>
            <a:spLocks noChangeShapeType="1"/>
          </p:cNvSpPr>
          <p:nvPr/>
        </p:nvSpPr>
        <p:spPr bwMode="auto">
          <a:xfrm>
            <a:off x="2843213" y="31416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75" name="Line 19"/>
          <p:cNvSpPr>
            <a:spLocks noChangeShapeType="1"/>
          </p:cNvSpPr>
          <p:nvPr/>
        </p:nvSpPr>
        <p:spPr bwMode="auto">
          <a:xfrm>
            <a:off x="4572000" y="3141663"/>
            <a:ext cx="0" cy="1727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76" name="Line 20"/>
          <p:cNvSpPr>
            <a:spLocks noChangeShapeType="1"/>
          </p:cNvSpPr>
          <p:nvPr/>
        </p:nvSpPr>
        <p:spPr bwMode="auto">
          <a:xfrm>
            <a:off x="3708400" y="1773238"/>
            <a:ext cx="0" cy="30956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77" name="Text Box 21"/>
          <p:cNvSpPr txBox="1">
            <a:spLocks noChangeArrowheads="1"/>
          </p:cNvSpPr>
          <p:nvPr/>
        </p:nvSpPr>
        <p:spPr bwMode="auto">
          <a:xfrm>
            <a:off x="4500563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</a:t>
            </a:r>
          </a:p>
        </p:txBody>
      </p:sp>
      <p:sp>
        <p:nvSpPr>
          <p:cNvPr id="45078" name="Text Box 22"/>
          <p:cNvSpPr txBox="1">
            <a:spLocks noChangeArrowheads="1"/>
          </p:cNvSpPr>
          <p:nvPr/>
        </p:nvSpPr>
        <p:spPr bwMode="auto">
          <a:xfrm>
            <a:off x="3635375" y="31416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C</a:t>
            </a:r>
          </a:p>
        </p:txBody>
      </p:sp>
      <p:sp>
        <p:nvSpPr>
          <p:cNvPr id="45079" name="Text Box 23"/>
          <p:cNvSpPr txBox="1">
            <a:spLocks noChangeArrowheads="1"/>
          </p:cNvSpPr>
          <p:nvPr/>
        </p:nvSpPr>
        <p:spPr bwMode="auto">
          <a:xfrm>
            <a:off x="3635375" y="40052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B</a:t>
            </a:r>
          </a:p>
        </p:txBody>
      </p:sp>
      <p:sp>
        <p:nvSpPr>
          <p:cNvPr id="45080" name="Text Box 24"/>
          <p:cNvSpPr txBox="1">
            <a:spLocks noChangeArrowheads="1"/>
          </p:cNvSpPr>
          <p:nvPr/>
        </p:nvSpPr>
        <p:spPr bwMode="auto">
          <a:xfrm>
            <a:off x="2771775" y="28527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A</a:t>
            </a:r>
          </a:p>
        </p:txBody>
      </p:sp>
      <p:sp>
        <p:nvSpPr>
          <p:cNvPr id="45081" name="Text Box 25"/>
          <p:cNvSpPr txBox="1">
            <a:spLocks noChangeArrowheads="1"/>
          </p:cNvSpPr>
          <p:nvPr/>
        </p:nvSpPr>
        <p:spPr bwMode="auto">
          <a:xfrm>
            <a:off x="3419475" y="2133600"/>
            <a:ext cx="3603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E</a:t>
            </a:r>
          </a:p>
        </p:txBody>
      </p:sp>
      <p:sp>
        <p:nvSpPr>
          <p:cNvPr id="45082" name="Text Box 26"/>
          <p:cNvSpPr txBox="1">
            <a:spLocks noChangeArrowheads="1"/>
          </p:cNvSpPr>
          <p:nvPr/>
        </p:nvSpPr>
        <p:spPr bwMode="auto">
          <a:xfrm>
            <a:off x="3492500" y="48688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c</a:t>
            </a:r>
          </a:p>
        </p:txBody>
      </p:sp>
      <p:sp>
        <p:nvSpPr>
          <p:cNvPr id="45083" name="Text Box 27"/>
          <p:cNvSpPr txBox="1">
            <a:spLocks noChangeArrowheads="1"/>
          </p:cNvSpPr>
          <p:nvPr/>
        </p:nvSpPr>
        <p:spPr bwMode="auto">
          <a:xfrm>
            <a:off x="4356100" y="4868863"/>
            <a:ext cx="503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2</a:t>
            </a:r>
          </a:p>
        </p:txBody>
      </p:sp>
      <p:sp>
        <p:nvSpPr>
          <p:cNvPr id="45084" name="Text Box 28"/>
          <p:cNvSpPr txBox="1">
            <a:spLocks noChangeArrowheads="1"/>
          </p:cNvSpPr>
          <p:nvPr/>
        </p:nvSpPr>
        <p:spPr bwMode="auto">
          <a:xfrm>
            <a:off x="2627313" y="4868863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1</a:t>
            </a:r>
          </a:p>
        </p:txBody>
      </p:sp>
      <p:sp>
        <p:nvSpPr>
          <p:cNvPr id="45085" name="Text Box 29"/>
          <p:cNvSpPr txBox="1">
            <a:spLocks noChangeArrowheads="1"/>
          </p:cNvSpPr>
          <p:nvPr/>
        </p:nvSpPr>
        <p:spPr bwMode="auto">
          <a:xfrm>
            <a:off x="4787900" y="2133600"/>
            <a:ext cx="2232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vynucená úspora</a:t>
            </a:r>
          </a:p>
        </p:txBody>
      </p:sp>
      <p:sp>
        <p:nvSpPr>
          <p:cNvPr id="45086" name="Text Box 30"/>
          <p:cNvSpPr txBox="1">
            <a:spLocks noChangeArrowheads="1"/>
          </p:cNvSpPr>
          <p:nvPr/>
        </p:nvSpPr>
        <p:spPr bwMode="auto">
          <a:xfrm>
            <a:off x="1403350" y="3429000"/>
            <a:ext cx="13684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dodatečná finanční zátěž</a:t>
            </a:r>
          </a:p>
        </p:txBody>
      </p:sp>
      <p:sp>
        <p:nvSpPr>
          <p:cNvPr id="45087" name="Line 31"/>
          <p:cNvSpPr>
            <a:spLocks noChangeShapeType="1"/>
          </p:cNvSpPr>
          <p:nvPr/>
        </p:nvSpPr>
        <p:spPr bwMode="auto">
          <a:xfrm flipV="1">
            <a:off x="2700338" y="3500438"/>
            <a:ext cx="576262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88" name="Line 32"/>
          <p:cNvSpPr>
            <a:spLocks noChangeShapeType="1"/>
          </p:cNvSpPr>
          <p:nvPr/>
        </p:nvSpPr>
        <p:spPr bwMode="auto">
          <a:xfrm flipH="1">
            <a:off x="4140200" y="2420938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89" name="Rectangle 33"/>
          <p:cNvSpPr>
            <a:spLocks noChangeArrowheads="1"/>
          </p:cNvSpPr>
          <p:nvPr/>
        </p:nvSpPr>
        <p:spPr bwMode="auto">
          <a:xfrm>
            <a:off x="250825" y="6453188"/>
            <a:ext cx="8640763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cs-CZ" altLang="cs-CZ" sz="1400">
                <a:latin typeface="Georgia" pitchFamily="18" charset="0"/>
              </a:rPr>
              <a:t>Zdroj: Jílek, M. (2009): Fiskální decentralizace – teorie a empírie. s. 59.</a:t>
            </a:r>
          </a:p>
        </p:txBody>
      </p:sp>
      <p:sp>
        <p:nvSpPr>
          <p:cNvPr id="45090" name="Line 34"/>
          <p:cNvSpPr>
            <a:spLocks noChangeShapeType="1"/>
          </p:cNvSpPr>
          <p:nvPr/>
        </p:nvSpPr>
        <p:spPr bwMode="auto">
          <a:xfrm>
            <a:off x="1979613" y="1700213"/>
            <a:ext cx="1800225" cy="3024187"/>
          </a:xfrm>
          <a:prstGeom prst="line">
            <a:avLst/>
          </a:prstGeom>
          <a:noFill/>
          <a:ln w="9525">
            <a:solidFill>
              <a:srgbClr val="6666FF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91" name="Line 35"/>
          <p:cNvSpPr>
            <a:spLocks noChangeShapeType="1"/>
          </p:cNvSpPr>
          <p:nvPr/>
        </p:nvSpPr>
        <p:spPr bwMode="auto">
          <a:xfrm>
            <a:off x="3492500" y="1484313"/>
            <a:ext cx="2016125" cy="3097212"/>
          </a:xfrm>
          <a:prstGeom prst="line">
            <a:avLst/>
          </a:prstGeom>
          <a:noFill/>
          <a:ln w="9525">
            <a:solidFill>
              <a:srgbClr val="6666FF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5094" name="Text Box 38"/>
          <p:cNvSpPr txBox="1">
            <a:spLocks noChangeArrowheads="1"/>
          </p:cNvSpPr>
          <p:nvPr/>
        </p:nvSpPr>
        <p:spPr bwMode="auto">
          <a:xfrm>
            <a:off x="1908175" y="1557338"/>
            <a:ext cx="64928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D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r>
              <a:rPr lang="cs-CZ" altLang="cs-CZ" baseline="-25000">
                <a:solidFill>
                  <a:srgbClr val="6666FF"/>
                </a:solidFill>
                <a:latin typeface="Georgia" pitchFamily="18" charset="0"/>
              </a:rPr>
              <a:t>1</a:t>
            </a:r>
          </a:p>
        </p:txBody>
      </p:sp>
      <p:sp>
        <p:nvSpPr>
          <p:cNvPr id="45095" name="Text Box 39"/>
          <p:cNvSpPr txBox="1">
            <a:spLocks noChangeArrowheads="1"/>
          </p:cNvSpPr>
          <p:nvPr/>
        </p:nvSpPr>
        <p:spPr bwMode="auto">
          <a:xfrm>
            <a:off x="3059113" y="1268413"/>
            <a:ext cx="6492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D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r>
              <a:rPr lang="cs-CZ" altLang="cs-CZ" baseline="-25000">
                <a:solidFill>
                  <a:srgbClr val="6666FF"/>
                </a:solidFill>
                <a:latin typeface="Georgia" pitchFamily="18" charset="0"/>
              </a:rPr>
              <a:t>2</a:t>
            </a:r>
          </a:p>
        </p:txBody>
      </p:sp>
      <p:sp>
        <p:nvSpPr>
          <p:cNvPr id="45100" name="Text Box 44"/>
          <p:cNvSpPr txBox="1">
            <a:spLocks noChangeArrowheads="1"/>
          </p:cNvSpPr>
          <p:nvPr/>
        </p:nvSpPr>
        <p:spPr bwMode="auto">
          <a:xfrm>
            <a:off x="3635375" y="4508500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B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endParaRPr lang="cs-CZ" altLang="cs-CZ" baseline="-25000">
              <a:solidFill>
                <a:srgbClr val="6666FF"/>
              </a:solidFill>
              <a:latin typeface="Georgia" pitchFamily="18" charset="0"/>
            </a:endParaRPr>
          </a:p>
        </p:txBody>
      </p:sp>
      <p:sp>
        <p:nvSpPr>
          <p:cNvPr id="45101" name="Text Box 45"/>
          <p:cNvSpPr txBox="1">
            <a:spLocks noChangeArrowheads="1"/>
          </p:cNvSpPr>
          <p:nvPr/>
        </p:nvSpPr>
        <p:spPr bwMode="auto">
          <a:xfrm>
            <a:off x="3635375" y="1628775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solidFill>
                  <a:srgbClr val="6666FF"/>
                </a:solidFill>
                <a:latin typeface="Georgia" pitchFamily="18" charset="0"/>
              </a:rPr>
              <a:t>E</a:t>
            </a:r>
            <a:r>
              <a:rPr lang="en-US" altLang="cs-CZ">
                <a:solidFill>
                  <a:srgbClr val="6666FF"/>
                </a:solidFill>
                <a:latin typeface="Georgia" pitchFamily="18" charset="0"/>
              </a:rPr>
              <a:t>*</a:t>
            </a:r>
            <a:endParaRPr lang="cs-CZ" altLang="cs-CZ" baseline="-25000">
              <a:solidFill>
                <a:srgbClr val="6666FF"/>
              </a:solidFill>
              <a:latin typeface="Georgia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9925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12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5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5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5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5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5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5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5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5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5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  <p:bldP spid="45059" grpId="0" animBg="1"/>
      <p:bldP spid="45090" grpId="0" animBg="1"/>
      <p:bldP spid="45091" grpId="0" animBg="1"/>
      <p:bldP spid="45094" grpId="0"/>
      <p:bldP spid="45095" grpId="0"/>
      <p:bldP spid="45100" grpId="0"/>
      <p:bldP spid="4510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cs-CZ" altLang="cs-CZ" sz="3600" dirty="0">
                <a:latin typeface="Georgia" pitchFamily="18" charset="0"/>
              </a:rPr>
              <a:t>Hlavní argumenty pro a proti decentralizaci alokační funkce</a:t>
            </a:r>
          </a:p>
        </p:txBody>
      </p:sp>
      <p:graphicFrame>
        <p:nvGraphicFramePr>
          <p:cNvPr id="34893" name="Group 77"/>
          <p:cNvGraphicFramePr>
            <a:graphicFrameLocks noGrp="1"/>
          </p:cNvGraphicFramePr>
          <p:nvPr>
            <p:ph idx="1"/>
          </p:nvPr>
        </p:nvGraphicFramePr>
        <p:xfrm>
          <a:off x="468313" y="1341438"/>
          <a:ext cx="8229600" cy="5066348"/>
        </p:xfrm>
        <a:graphic>
          <a:graphicData uri="http://schemas.openxmlformats.org/drawingml/2006/table">
            <a:tbl>
              <a:tblPr/>
              <a:tblGrid>
                <a:gridCol w="3394075"/>
                <a:gridCol w="2376487"/>
                <a:gridCol w="2459038"/>
              </a:tblGrid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Kritérium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Decentralizace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Centralizace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Externality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Úspory z rozsahu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Efektivnost daňového systému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Respektování místních preferencí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Konkurence mezi samosprávami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 i proti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 i proti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Inovace v zabezpečování místních veřejných statků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proti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515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Další neekonomická kritéria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eorgia" pitchFamily="18" charset="0"/>
                        </a:rPr>
                        <a:t>pro?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eorgia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94" name="Rectangle 78"/>
          <p:cNvSpPr>
            <a:spLocks noChangeArrowheads="1"/>
          </p:cNvSpPr>
          <p:nvPr/>
        </p:nvSpPr>
        <p:spPr bwMode="auto">
          <a:xfrm>
            <a:off x="468313" y="6542088"/>
            <a:ext cx="83423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 sz="1400">
                <a:latin typeface="Georgia" pitchFamily="18" charset="0"/>
              </a:rPr>
              <a:t>Zdroj: DAFFLON (2006), citováno dle JÍLEK, M. (2009): Fiskální decentralizace, teorie a empírie, s. 57.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9379" y="6370638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13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b"/>
          <a:lstStyle/>
          <a:p>
            <a:r>
              <a:rPr lang="cs-CZ" altLang="cs-CZ" sz="3200" b="1">
                <a:latin typeface="Georgia" pitchFamily="18" charset="0"/>
              </a:rPr>
              <a:t>Modely fiskálního federalismu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608013" y="2128838"/>
            <a:ext cx="7934325" cy="4000500"/>
          </a:xfrm>
        </p:spPr>
        <p:txBody>
          <a:bodyPr/>
          <a:lstStyle/>
          <a:p>
            <a:pPr marL="273050" indent="-273050"/>
            <a:endParaRPr lang="cs-CZ" altLang="cs-CZ" sz="2800" dirty="0">
              <a:latin typeface="Georgia" pitchFamily="18" charset="0"/>
            </a:endParaRPr>
          </a:p>
          <a:p>
            <a:pPr marL="273050" indent="-273050"/>
            <a:r>
              <a:rPr lang="cs-CZ" altLang="cs-CZ" sz="2800" dirty="0">
                <a:latin typeface="Georgia" pitchFamily="18" charset="0"/>
              </a:rPr>
              <a:t>kooperativní federalismus (horizontální model)</a:t>
            </a:r>
          </a:p>
          <a:p>
            <a:pPr marL="273050" indent="-273050"/>
            <a:endParaRPr lang="cs-CZ" altLang="cs-CZ" sz="2800" dirty="0">
              <a:latin typeface="Georgia" pitchFamily="18" charset="0"/>
            </a:endParaRPr>
          </a:p>
          <a:p>
            <a:pPr marL="273050" indent="-273050"/>
            <a:r>
              <a:rPr lang="cs-CZ" altLang="cs-CZ" sz="2800" dirty="0">
                <a:latin typeface="Georgia" pitchFamily="18" charset="0"/>
              </a:rPr>
              <a:t>vertikální model</a:t>
            </a:r>
          </a:p>
          <a:p>
            <a:pPr marL="273050" indent="-273050"/>
            <a:endParaRPr lang="cs-CZ" altLang="cs-CZ" sz="2800" dirty="0">
              <a:latin typeface="Georgia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9178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B440D58-FBB7-4F81-B33A-C6B3A3BD6494}" type="slidenum">
              <a:rPr lang="cs-CZ" altLang="cs-CZ">
                <a:latin typeface="Gabriola" panose="04040605051002020D02" pitchFamily="82" charset="0"/>
              </a:rPr>
              <a:pPr/>
              <a:t>14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15888"/>
            <a:ext cx="8229600" cy="720725"/>
          </a:xfrm>
        </p:spPr>
        <p:txBody>
          <a:bodyPr anchor="b"/>
          <a:lstStyle/>
          <a:p>
            <a:r>
              <a:rPr lang="cs-CZ" altLang="cs-CZ" sz="3200" dirty="0">
                <a:latin typeface="Georgia" pitchFamily="18" charset="0"/>
              </a:rPr>
              <a:t>Horizontální model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250825" y="1196975"/>
            <a:ext cx="8607425" cy="5230813"/>
          </a:xfrm>
        </p:spPr>
        <p:txBody>
          <a:bodyPr>
            <a:normAutofit/>
          </a:bodyPr>
          <a:lstStyle/>
          <a:p>
            <a:pPr marL="273050" indent="-273050" algn="just">
              <a:lnSpc>
                <a:spcPct val="80000"/>
              </a:lnSpc>
            </a:pPr>
            <a:r>
              <a:rPr lang="cs-CZ" altLang="cs-CZ" sz="2400" dirty="0" smtClean="0">
                <a:latin typeface="Georgia" pitchFamily="18" charset="0"/>
              </a:rPr>
              <a:t>rysy </a:t>
            </a:r>
            <a:r>
              <a:rPr lang="cs-CZ" altLang="cs-CZ" sz="2400" dirty="0">
                <a:latin typeface="Georgia" pitchFamily="18" charset="0"/>
              </a:rPr>
              <a:t>unitárního státu: </a:t>
            </a:r>
          </a:p>
          <a:p>
            <a:pPr marL="547688" lvl="1" indent="-273050" algn="just"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silná ústřední vláda s rozsáhlou oblastí vlivu, </a:t>
            </a:r>
          </a:p>
          <a:p>
            <a:pPr marL="547688" lvl="1" indent="-273050" algn="just"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jednotná legislativa, </a:t>
            </a:r>
          </a:p>
          <a:p>
            <a:pPr marL="547688" lvl="1" indent="-273050" algn="just"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jednotná daňová soustava; </a:t>
            </a:r>
          </a:p>
          <a:p>
            <a:pPr marL="273050" indent="-273050" algn="just">
              <a:lnSpc>
                <a:spcPct val="80000"/>
              </a:lnSpc>
            </a:pPr>
            <a:endParaRPr lang="cs-CZ" altLang="cs-CZ" sz="2400" dirty="0">
              <a:latin typeface="Georgia" pitchFamily="18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také prvky federativního uspořádání: </a:t>
            </a:r>
          </a:p>
          <a:p>
            <a:pPr marL="547688" lvl="1" indent="-273050" algn="just"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existence střední úrovně vlád – zemí</a:t>
            </a:r>
          </a:p>
          <a:p>
            <a:pPr marL="273050" indent="-273050" algn="just">
              <a:lnSpc>
                <a:spcPct val="80000"/>
              </a:lnSpc>
            </a:pPr>
            <a:endParaRPr lang="cs-CZ" altLang="cs-CZ" sz="2400" dirty="0">
              <a:latin typeface="Georgia" pitchFamily="18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finanční vztahy mezi rozpočty zejména na horizontální linii, ale i vertikální linii mezi spolkovými zeměmi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B440D58-FBB7-4F81-B33A-C6B3A3BD6494}" type="slidenum">
              <a:rPr lang="cs-CZ" altLang="cs-CZ">
                <a:latin typeface="Gabriola" panose="04040605051002020D02" pitchFamily="82" charset="0"/>
              </a:rPr>
              <a:pPr/>
              <a:t>15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229600" cy="706437"/>
          </a:xfrm>
        </p:spPr>
        <p:txBody>
          <a:bodyPr anchor="b"/>
          <a:lstStyle/>
          <a:p>
            <a:r>
              <a:rPr lang="cs-CZ" altLang="cs-CZ" sz="3200" dirty="0">
                <a:latin typeface="Georgia" pitchFamily="18" charset="0"/>
              </a:rPr>
              <a:t>Vertikální model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323528" y="1600200"/>
            <a:ext cx="8568952" cy="4637088"/>
          </a:xfrm>
        </p:spPr>
        <p:txBody>
          <a:bodyPr>
            <a:normAutofit/>
          </a:bodyPr>
          <a:lstStyle/>
          <a:p>
            <a:pPr marL="273050" indent="-273050" algn="just"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uplatňován v anglosaských zemích (USA, Kanada, Austrálie)</a:t>
            </a:r>
          </a:p>
          <a:p>
            <a:pPr marL="273050" indent="-273050" algn="just">
              <a:lnSpc>
                <a:spcPct val="80000"/>
              </a:lnSpc>
            </a:pPr>
            <a:endParaRPr lang="cs-CZ" altLang="cs-CZ" sz="2400" dirty="0">
              <a:latin typeface="Georgia" pitchFamily="18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vychází z fiskální autonomie jednotlivých úrovní vlády, ponechává dostatečný prostor pro nezávislou fiskální politiku na každé úrovni odpovědnosti i jednotlivým úrovním vlád na horizontální linii</a:t>
            </a:r>
          </a:p>
          <a:p>
            <a:pPr marL="273050" indent="-273050" algn="just">
              <a:lnSpc>
                <a:spcPct val="80000"/>
              </a:lnSpc>
            </a:pPr>
            <a:endParaRPr lang="cs-CZ" altLang="cs-CZ" sz="2400" dirty="0">
              <a:latin typeface="Georgia" pitchFamily="18" charset="0"/>
            </a:endParaRPr>
          </a:p>
          <a:p>
            <a:pPr marL="273050" indent="-273050" algn="just"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centralizovaný model fiskálního federalismu</a:t>
            </a:r>
          </a:p>
          <a:p>
            <a:pPr marL="273050" indent="-273050" algn="just"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decentralizovaný model fiskálního federalismu</a:t>
            </a:r>
          </a:p>
          <a:p>
            <a:pPr marL="273050" indent="-273050" algn="just"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kombinovaný model fiskálního federalismu</a:t>
            </a:r>
          </a:p>
          <a:p>
            <a:pPr marL="273050" indent="-273050" algn="just">
              <a:lnSpc>
                <a:spcPct val="80000"/>
              </a:lnSpc>
            </a:pPr>
            <a:endParaRPr lang="cs-CZ" altLang="cs-CZ" sz="2400" dirty="0">
              <a:latin typeface="Georgia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4475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B440D58-FBB7-4F81-B33A-C6B3A3BD6494}" type="slidenum">
              <a:rPr lang="cs-CZ" altLang="cs-CZ">
                <a:latin typeface="Gabriola" panose="04040605051002020D02" pitchFamily="82" charset="0"/>
              </a:rPr>
              <a:pPr/>
              <a:t>16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115888"/>
            <a:ext cx="8229600" cy="865187"/>
          </a:xfrm>
        </p:spPr>
        <p:txBody>
          <a:bodyPr anchor="b"/>
          <a:lstStyle/>
          <a:p>
            <a:r>
              <a:rPr lang="cs-CZ" altLang="cs-CZ" sz="3200" dirty="0">
                <a:latin typeface="Georgia" pitchFamily="18" charset="0"/>
              </a:rPr>
              <a:t>Centralizovaný model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79388" y="1268413"/>
            <a:ext cx="8750300" cy="5399087"/>
          </a:xfrm>
        </p:spPr>
        <p:txBody>
          <a:bodyPr>
            <a:normAutofit/>
          </a:bodyPr>
          <a:lstStyle/>
          <a:p>
            <a:pPr marL="273050" indent="-273050" algn="just">
              <a:lnSpc>
                <a:spcPct val="70000"/>
              </a:lnSpc>
            </a:pPr>
            <a:r>
              <a:rPr lang="cs-CZ" altLang="cs-CZ" sz="2400" dirty="0">
                <a:latin typeface="Georgia" pitchFamily="18" charset="0"/>
              </a:rPr>
              <a:t>velmi nízká míra soběstačnosti nižších vládních úrovní</a:t>
            </a:r>
          </a:p>
          <a:p>
            <a:pPr marL="273050" indent="-273050" algn="just">
              <a:lnSpc>
                <a:spcPct val="70000"/>
              </a:lnSpc>
            </a:pPr>
            <a:endParaRPr lang="cs-CZ" altLang="cs-CZ" sz="900" dirty="0">
              <a:latin typeface="Georgia" pitchFamily="18" charset="0"/>
            </a:endParaRPr>
          </a:p>
          <a:p>
            <a:pPr marL="273050" indent="-273050" algn="just">
              <a:lnSpc>
                <a:spcPct val="70000"/>
              </a:lnSpc>
            </a:pPr>
            <a:r>
              <a:rPr lang="cs-CZ" altLang="cs-CZ" sz="2400" dirty="0">
                <a:latin typeface="Georgia" pitchFamily="18" charset="0"/>
              </a:rPr>
              <a:t>nejvýznamnější příjmy plynou do ústředního rozpočtu a pouze ústřední rozpočet je soběstačný</a:t>
            </a:r>
          </a:p>
          <a:p>
            <a:pPr marL="273050" indent="-273050" algn="just">
              <a:lnSpc>
                <a:spcPct val="70000"/>
              </a:lnSpc>
            </a:pPr>
            <a:endParaRPr lang="cs-CZ" altLang="cs-CZ" sz="900" dirty="0">
              <a:latin typeface="Georgia" pitchFamily="18" charset="0"/>
            </a:endParaRPr>
          </a:p>
          <a:p>
            <a:pPr marL="273050" indent="-273050" algn="just">
              <a:lnSpc>
                <a:spcPct val="70000"/>
              </a:lnSpc>
            </a:pPr>
            <a:r>
              <a:rPr lang="cs-CZ" altLang="cs-CZ" sz="2400" dirty="0">
                <a:latin typeface="Georgia" pitchFamily="18" charset="0"/>
              </a:rPr>
              <a:t>finanční vztahy mezi rozpočty jsou uskutečňovány po vertikální linii a zejména formou účelových dotací</a:t>
            </a:r>
          </a:p>
          <a:p>
            <a:pPr marL="273050" indent="-273050" algn="just">
              <a:lnSpc>
                <a:spcPct val="70000"/>
              </a:lnSpc>
            </a:pPr>
            <a:endParaRPr lang="cs-CZ" altLang="cs-CZ" sz="900" dirty="0">
              <a:latin typeface="Georgia" pitchFamily="18" charset="0"/>
            </a:endParaRPr>
          </a:p>
          <a:p>
            <a:pPr marL="273050" indent="-273050" algn="just">
              <a:lnSpc>
                <a:spcPct val="70000"/>
              </a:lnSpc>
            </a:pPr>
            <a:r>
              <a:rPr lang="cs-CZ" altLang="cs-CZ" sz="2400" dirty="0">
                <a:latin typeface="Georgia" pitchFamily="18" charset="0"/>
              </a:rPr>
              <a:t>vlastní příjmy nižších stupňů nestačí krýt jejich výdaje a jsou odkázány na dotace z vyšších rozpočtů</a:t>
            </a:r>
          </a:p>
          <a:p>
            <a:pPr marL="273050" indent="-273050" algn="just">
              <a:lnSpc>
                <a:spcPct val="70000"/>
              </a:lnSpc>
            </a:pPr>
            <a:endParaRPr lang="cs-CZ" altLang="cs-CZ" sz="900" dirty="0">
              <a:latin typeface="Georgia" pitchFamily="18" charset="0"/>
            </a:endParaRPr>
          </a:p>
          <a:p>
            <a:pPr marL="273050" indent="-273050" algn="just">
              <a:lnSpc>
                <a:spcPct val="70000"/>
              </a:lnSpc>
            </a:pPr>
            <a:r>
              <a:rPr lang="cs-CZ" altLang="cs-CZ" sz="2400" dirty="0">
                <a:latin typeface="Georgia" pitchFamily="18" charset="0"/>
              </a:rPr>
              <a:t>rozsáhlé přerozdělovací vztahy v rozpočtové soustavě; prostřednictvím dotací stát ovlivňuje intenzivně činnost a hospodaření nižších vládních úrovní</a:t>
            </a:r>
          </a:p>
          <a:p>
            <a:pPr marL="273050" indent="-273050" algn="just">
              <a:lnSpc>
                <a:spcPct val="70000"/>
              </a:lnSpc>
            </a:pPr>
            <a:endParaRPr lang="cs-CZ" altLang="cs-CZ" sz="900" dirty="0">
              <a:latin typeface="Georgia" pitchFamily="18" charset="0"/>
            </a:endParaRPr>
          </a:p>
          <a:p>
            <a:pPr marL="273050" indent="-273050" algn="just">
              <a:lnSpc>
                <a:spcPct val="70000"/>
              </a:lnSpc>
            </a:pPr>
            <a:r>
              <a:rPr lang="cs-CZ" altLang="cs-CZ" sz="2400" dirty="0">
                <a:latin typeface="Georgia" pitchFamily="18" charset="0"/>
              </a:rPr>
              <a:t>Československo do roku 1990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6997191" y="638063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B440D58-FBB7-4F81-B33A-C6B3A3BD6494}" type="slidenum">
              <a:rPr lang="cs-CZ" altLang="cs-CZ">
                <a:latin typeface="Gabriola" panose="04040605051002020D02" pitchFamily="82" charset="0"/>
              </a:rPr>
              <a:pPr/>
              <a:t>17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>
              <a:cs typeface="Arial" charset="0"/>
            </a:endParaRPr>
          </a:p>
        </p:txBody>
      </p:sp>
      <p:grpSp>
        <p:nvGrpSpPr>
          <p:cNvPr id="18435" name="Group 4"/>
          <p:cNvGrpSpPr>
            <a:grpSpLocks noChangeAspect="1"/>
          </p:cNvGrpSpPr>
          <p:nvPr/>
        </p:nvGrpSpPr>
        <p:grpSpPr bwMode="auto">
          <a:xfrm>
            <a:off x="395288" y="333375"/>
            <a:ext cx="8496300" cy="4902200"/>
            <a:chOff x="2231" y="12418"/>
            <a:chExt cx="7200" cy="4320"/>
          </a:xfrm>
        </p:grpSpPr>
        <p:sp>
          <p:nvSpPr>
            <p:cNvPr id="18436" name="AutoShape 29"/>
            <p:cNvSpPr>
              <a:spLocks noChangeAspect="1" noChangeArrowheads="1" noTextEdit="1"/>
            </p:cNvSpPr>
            <p:nvPr/>
          </p:nvSpPr>
          <p:spPr bwMode="auto">
            <a:xfrm>
              <a:off x="2231" y="12418"/>
              <a:ext cx="7200" cy="43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37" name="Line 28"/>
            <p:cNvSpPr>
              <a:spLocks noChangeShapeType="1"/>
            </p:cNvSpPr>
            <p:nvPr/>
          </p:nvSpPr>
          <p:spPr bwMode="auto">
            <a:xfrm>
              <a:off x="2785" y="12994"/>
              <a:ext cx="22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38" name="Text Box 27"/>
            <p:cNvSpPr txBox="1">
              <a:spLocks noChangeArrowheads="1"/>
            </p:cNvSpPr>
            <p:nvPr/>
          </p:nvSpPr>
          <p:spPr bwMode="auto">
            <a:xfrm>
              <a:off x="5000" y="12706"/>
              <a:ext cx="831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SR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39" name="Line 26"/>
            <p:cNvSpPr>
              <a:spLocks noChangeShapeType="1"/>
            </p:cNvSpPr>
            <p:nvPr/>
          </p:nvSpPr>
          <p:spPr bwMode="auto">
            <a:xfrm>
              <a:off x="5831" y="12994"/>
              <a:ext cx="138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40" name="Text Box 25"/>
            <p:cNvSpPr txBox="1">
              <a:spLocks noChangeArrowheads="1"/>
            </p:cNvSpPr>
            <p:nvPr/>
          </p:nvSpPr>
          <p:spPr bwMode="auto">
            <a:xfrm>
              <a:off x="2785" y="12672"/>
              <a:ext cx="2070" cy="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Daně a ostatní příjmy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41" name="Line 24"/>
            <p:cNvSpPr>
              <a:spLocks noChangeShapeType="1"/>
            </p:cNvSpPr>
            <p:nvPr/>
          </p:nvSpPr>
          <p:spPr bwMode="auto">
            <a:xfrm flipH="1">
              <a:off x="3339" y="13282"/>
              <a:ext cx="1938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42" name="Line 23"/>
            <p:cNvSpPr>
              <a:spLocks noChangeShapeType="1"/>
            </p:cNvSpPr>
            <p:nvPr/>
          </p:nvSpPr>
          <p:spPr bwMode="auto">
            <a:xfrm>
              <a:off x="5277" y="13282"/>
              <a:ext cx="831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43" name="Text Box 22"/>
            <p:cNvSpPr txBox="1">
              <a:spLocks noChangeArrowheads="1"/>
            </p:cNvSpPr>
            <p:nvPr/>
          </p:nvSpPr>
          <p:spPr bwMode="auto">
            <a:xfrm>
              <a:off x="2785" y="14434"/>
              <a:ext cx="831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RR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44" name="Text Box 21"/>
            <p:cNvSpPr txBox="1">
              <a:spLocks noChangeArrowheads="1"/>
            </p:cNvSpPr>
            <p:nvPr/>
          </p:nvSpPr>
          <p:spPr bwMode="auto">
            <a:xfrm>
              <a:off x="5831" y="14434"/>
              <a:ext cx="831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RR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45" name="Line 20"/>
            <p:cNvSpPr>
              <a:spLocks noChangeShapeType="1"/>
            </p:cNvSpPr>
            <p:nvPr/>
          </p:nvSpPr>
          <p:spPr bwMode="auto">
            <a:xfrm>
              <a:off x="3339" y="14722"/>
              <a:ext cx="830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46" name="Line 19"/>
            <p:cNvSpPr>
              <a:spLocks noChangeShapeType="1"/>
            </p:cNvSpPr>
            <p:nvPr/>
          </p:nvSpPr>
          <p:spPr bwMode="auto">
            <a:xfrm>
              <a:off x="6385" y="14722"/>
              <a:ext cx="831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47" name="Text Box 18"/>
            <p:cNvSpPr txBox="1">
              <a:spLocks noChangeArrowheads="1"/>
            </p:cNvSpPr>
            <p:nvPr/>
          </p:nvSpPr>
          <p:spPr bwMode="auto">
            <a:xfrm>
              <a:off x="4123" y="14512"/>
              <a:ext cx="1723" cy="5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Vlastní výdaje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48" name="Text Box 17"/>
            <p:cNvSpPr txBox="1">
              <a:spLocks noChangeArrowheads="1"/>
            </p:cNvSpPr>
            <p:nvPr/>
          </p:nvSpPr>
          <p:spPr bwMode="auto">
            <a:xfrm>
              <a:off x="7216" y="14449"/>
              <a:ext cx="1661" cy="5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Vlastní výdaje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49" name="Text Box 16"/>
            <p:cNvSpPr txBox="1">
              <a:spLocks noChangeArrowheads="1"/>
            </p:cNvSpPr>
            <p:nvPr/>
          </p:nvSpPr>
          <p:spPr bwMode="auto">
            <a:xfrm>
              <a:off x="5554" y="13282"/>
              <a:ext cx="110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Dotace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50" name="Text Box 15"/>
            <p:cNvSpPr txBox="1">
              <a:spLocks noChangeArrowheads="1"/>
            </p:cNvSpPr>
            <p:nvPr/>
          </p:nvSpPr>
          <p:spPr bwMode="auto">
            <a:xfrm>
              <a:off x="4245" y="13814"/>
              <a:ext cx="110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Dotace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51" name="Text Box 14"/>
            <p:cNvSpPr txBox="1">
              <a:spLocks noChangeArrowheads="1"/>
            </p:cNvSpPr>
            <p:nvPr/>
          </p:nvSpPr>
          <p:spPr bwMode="auto">
            <a:xfrm>
              <a:off x="3513" y="15298"/>
              <a:ext cx="1107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Dotace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52" name="Text Box 13"/>
            <p:cNvSpPr txBox="1">
              <a:spLocks noChangeArrowheads="1"/>
            </p:cNvSpPr>
            <p:nvPr/>
          </p:nvSpPr>
          <p:spPr bwMode="auto">
            <a:xfrm>
              <a:off x="6556" y="15298"/>
              <a:ext cx="1107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Dotace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53" name="Text Box 12"/>
            <p:cNvSpPr txBox="1">
              <a:spLocks noChangeArrowheads="1"/>
            </p:cNvSpPr>
            <p:nvPr/>
          </p:nvSpPr>
          <p:spPr bwMode="auto">
            <a:xfrm>
              <a:off x="2508" y="15874"/>
              <a:ext cx="83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MR</a:t>
              </a:r>
              <a:r>
                <a:rPr lang="cs-CZ" altLang="cs-CZ" sz="2800" baseline="-30000">
                  <a:latin typeface="Georgia" pitchFamily="18" charset="0"/>
                  <a:cs typeface="Times New Roman" pitchFamily="18" charset="0"/>
                </a:rPr>
                <a:t>1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54" name="Text Box 11"/>
            <p:cNvSpPr txBox="1">
              <a:spLocks noChangeArrowheads="1"/>
            </p:cNvSpPr>
            <p:nvPr/>
          </p:nvSpPr>
          <p:spPr bwMode="auto">
            <a:xfrm>
              <a:off x="3339" y="15874"/>
              <a:ext cx="830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MR</a:t>
              </a:r>
              <a:r>
                <a:rPr lang="cs-CZ" altLang="cs-CZ" sz="2800" baseline="-30000">
                  <a:latin typeface="Georgia" pitchFamily="18" charset="0"/>
                  <a:cs typeface="Times New Roman" pitchFamily="18" charset="0"/>
                </a:rPr>
                <a:t>2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55" name="Text Box 10"/>
            <p:cNvSpPr txBox="1">
              <a:spLocks noChangeArrowheads="1"/>
            </p:cNvSpPr>
            <p:nvPr/>
          </p:nvSpPr>
          <p:spPr bwMode="auto">
            <a:xfrm>
              <a:off x="5554" y="15874"/>
              <a:ext cx="83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MR</a:t>
              </a:r>
              <a:r>
                <a:rPr lang="cs-CZ" altLang="cs-CZ" sz="2800" baseline="-30000">
                  <a:latin typeface="Georgia" pitchFamily="18" charset="0"/>
                  <a:cs typeface="Times New Roman" pitchFamily="18" charset="0"/>
                </a:rPr>
                <a:t>1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56" name="Text Box 9"/>
            <p:cNvSpPr txBox="1">
              <a:spLocks noChangeArrowheads="1"/>
            </p:cNvSpPr>
            <p:nvPr/>
          </p:nvSpPr>
          <p:spPr bwMode="auto">
            <a:xfrm>
              <a:off x="6385" y="15874"/>
              <a:ext cx="831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MR</a:t>
              </a:r>
              <a:r>
                <a:rPr lang="cs-CZ" altLang="cs-CZ" sz="2800" baseline="-30000">
                  <a:latin typeface="Georgia" pitchFamily="18" charset="0"/>
                  <a:cs typeface="Times New Roman" pitchFamily="18" charset="0"/>
                </a:rPr>
                <a:t>2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18457" name="Line 8"/>
            <p:cNvSpPr>
              <a:spLocks noChangeShapeType="1"/>
            </p:cNvSpPr>
            <p:nvPr/>
          </p:nvSpPr>
          <p:spPr bwMode="auto">
            <a:xfrm flipH="1">
              <a:off x="2785" y="15010"/>
              <a:ext cx="277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58" name="Line 7"/>
            <p:cNvSpPr>
              <a:spLocks noChangeShapeType="1"/>
            </p:cNvSpPr>
            <p:nvPr/>
          </p:nvSpPr>
          <p:spPr bwMode="auto">
            <a:xfrm>
              <a:off x="3062" y="15010"/>
              <a:ext cx="554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59" name="Line 6"/>
            <p:cNvSpPr>
              <a:spLocks noChangeShapeType="1"/>
            </p:cNvSpPr>
            <p:nvPr/>
          </p:nvSpPr>
          <p:spPr bwMode="auto">
            <a:xfrm flipH="1">
              <a:off x="5831" y="15010"/>
              <a:ext cx="277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8460" name="Line 5"/>
            <p:cNvSpPr>
              <a:spLocks noChangeShapeType="1"/>
            </p:cNvSpPr>
            <p:nvPr/>
          </p:nvSpPr>
          <p:spPr bwMode="auto">
            <a:xfrm>
              <a:off x="6108" y="15010"/>
              <a:ext cx="554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18461" name="Rectangle 45"/>
          <p:cNvSpPr>
            <a:spLocks noChangeArrowheads="1"/>
          </p:cNvSpPr>
          <p:nvPr/>
        </p:nvSpPr>
        <p:spPr bwMode="auto">
          <a:xfrm>
            <a:off x="250825" y="5876925"/>
            <a:ext cx="65039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/>
            <a:r>
              <a:rPr lang="cs-CZ" altLang="cs-CZ" sz="1400">
                <a:latin typeface="Georgia" pitchFamily="18" charset="0"/>
                <a:cs typeface="Times New Roman" pitchFamily="18" charset="0"/>
              </a:rPr>
              <a:t>Zdroj: Peková, 2004, s. 170, upraveno.</a:t>
            </a:r>
            <a:endParaRPr lang="cs-CZ" altLang="cs-CZ" sz="1400">
              <a:latin typeface="Georgia" pitchFamily="18" charset="0"/>
              <a:cs typeface="Arial" charset="0"/>
            </a:endParaRPr>
          </a:p>
          <a:p>
            <a:pPr algn="just" eaLnBrk="0" hangingPunct="0"/>
            <a:r>
              <a:rPr lang="cs-CZ" altLang="cs-CZ" sz="1400">
                <a:latin typeface="Georgia" pitchFamily="18" charset="0"/>
                <a:cs typeface="Times New Roman" pitchFamily="18" charset="0"/>
              </a:rPr>
              <a:t>Legenda: SR = státní rozpočet, RR = regionální rozpočet, MR = místní rozpočty.</a:t>
            </a:r>
            <a:endParaRPr lang="cs-CZ" altLang="cs-CZ" sz="1400">
              <a:latin typeface="Georgia" pitchFamily="18" charset="0"/>
              <a:cs typeface="Arial" charset="0"/>
            </a:endParaRPr>
          </a:p>
        </p:txBody>
      </p:sp>
      <p:sp>
        <p:nvSpPr>
          <p:cNvPr id="18514" name="Rectangle 82"/>
          <p:cNvSpPr>
            <a:spLocks noChangeArrowheads="1"/>
          </p:cNvSpPr>
          <p:nvPr/>
        </p:nvSpPr>
        <p:spPr bwMode="auto">
          <a:xfrm>
            <a:off x="6300788" y="765175"/>
            <a:ext cx="1606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>
                <a:latin typeface="Georgia" pitchFamily="18" charset="0"/>
              </a:rPr>
              <a:t>Vlastní výdaje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B440D58-FBB7-4F81-B33A-C6B3A3BD6494}" type="slidenum">
              <a:rPr lang="cs-CZ" altLang="cs-CZ">
                <a:latin typeface="Gabriola" panose="04040605051002020D02" pitchFamily="82" charset="0"/>
              </a:rPr>
              <a:pPr/>
              <a:t>18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68313" y="188913"/>
            <a:ext cx="8229600" cy="792162"/>
          </a:xfrm>
        </p:spPr>
        <p:txBody>
          <a:bodyPr anchor="b"/>
          <a:lstStyle/>
          <a:p>
            <a:r>
              <a:rPr lang="cs-CZ" altLang="cs-CZ" sz="3200" dirty="0">
                <a:latin typeface="Georgia" pitchFamily="18" charset="0"/>
              </a:rPr>
              <a:t>Decentralizovaný model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107504" y="1557338"/>
            <a:ext cx="8856983" cy="4637087"/>
          </a:xfrm>
        </p:spPr>
        <p:txBody>
          <a:bodyPr/>
          <a:lstStyle/>
          <a:p>
            <a:pPr marL="273050" indent="-273050" algn="just">
              <a:lnSpc>
                <a:spcPct val="90000"/>
              </a:lnSpc>
            </a:pPr>
            <a:r>
              <a:rPr lang="cs-CZ" altLang="cs-CZ" sz="2400" dirty="0">
                <a:latin typeface="Georgia" pitchFamily="18" charset="0"/>
              </a:rPr>
              <a:t>úplná míra finanční samostatnosti nižších vládních úrovní bez existence přerozdělovacích procesů uvnitř rozpočtové soustavy,</a:t>
            </a:r>
          </a:p>
          <a:p>
            <a:pPr marL="273050" indent="-273050" algn="just">
              <a:lnSpc>
                <a:spcPct val="90000"/>
              </a:lnSpc>
            </a:pPr>
            <a:endParaRPr lang="cs-CZ" altLang="cs-CZ" sz="900" dirty="0">
              <a:latin typeface="Georgia" pitchFamily="18" charset="0"/>
            </a:endParaRPr>
          </a:p>
          <a:p>
            <a:pPr marL="273050" indent="-273050" algn="just">
              <a:lnSpc>
                <a:spcPct val="90000"/>
              </a:lnSpc>
            </a:pPr>
            <a:r>
              <a:rPr lang="cs-CZ" altLang="cs-CZ" sz="2400" dirty="0">
                <a:latin typeface="Georgia" pitchFamily="18" charset="0"/>
              </a:rPr>
              <a:t>i nejnižší úrovně vlády by měly disponovat dostatečným objemem příjmů a kompetencí k celoročnímu pokrytí svých výdajových potřeb,</a:t>
            </a:r>
          </a:p>
          <a:p>
            <a:pPr marL="273050" indent="-273050" algn="just">
              <a:lnSpc>
                <a:spcPct val="90000"/>
              </a:lnSpc>
            </a:pPr>
            <a:endParaRPr lang="cs-CZ" altLang="cs-CZ" sz="900" dirty="0">
              <a:latin typeface="Georgia" pitchFamily="18" charset="0"/>
            </a:endParaRPr>
          </a:p>
          <a:p>
            <a:pPr marL="273050" indent="-273050" algn="just">
              <a:lnSpc>
                <a:spcPct val="90000"/>
              </a:lnSpc>
            </a:pPr>
            <a:r>
              <a:rPr lang="cs-CZ" altLang="cs-CZ" sz="2400" dirty="0">
                <a:latin typeface="Georgia" pitchFamily="18" charset="0"/>
              </a:rPr>
              <a:t>nižší vládní úrovně by musely mít vlastní rozsáhlou daňovou pravomoc,</a:t>
            </a:r>
          </a:p>
          <a:p>
            <a:pPr marL="273050" indent="-273050" algn="just">
              <a:lnSpc>
                <a:spcPct val="90000"/>
              </a:lnSpc>
            </a:pPr>
            <a:endParaRPr lang="cs-CZ" altLang="cs-CZ" sz="900" dirty="0">
              <a:latin typeface="Georgia" pitchFamily="18" charset="0"/>
            </a:endParaRPr>
          </a:p>
          <a:p>
            <a:pPr marL="273050" indent="-273050" algn="just">
              <a:lnSpc>
                <a:spcPct val="90000"/>
              </a:lnSpc>
            </a:pPr>
            <a:r>
              <a:rPr lang="cs-CZ" altLang="cs-CZ" sz="2400" dirty="0">
                <a:latin typeface="Georgia" pitchFamily="18" charset="0"/>
              </a:rPr>
              <a:t>v praxi se v čisté podobě nevyskytuje, pouze teoretický model.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B440D58-FBB7-4F81-B33A-C6B3A3BD6494}" type="slidenum">
              <a:rPr lang="cs-CZ" altLang="cs-CZ">
                <a:latin typeface="Gabriola" panose="04040605051002020D02" pitchFamily="82" charset="0"/>
              </a:rPr>
              <a:pPr/>
              <a:t>19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2800" b="1" dirty="0">
                <a:latin typeface="Georgia" pitchFamily="18" charset="0"/>
              </a:rPr>
              <a:t>Důvody pro rozpracování teorie fiskálního federalismu (dle Pekové):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229600" cy="42100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potřeba určité decentralizace veřejného sektoru na nižší vládní úrovně;</a:t>
            </a:r>
          </a:p>
          <a:p>
            <a:pPr>
              <a:lnSpc>
                <a:spcPct val="80000"/>
              </a:lnSpc>
            </a:pPr>
            <a:endParaRPr lang="cs-CZ" altLang="cs-CZ" sz="2400" dirty="0"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potřeba zvýšení efektivnosti při financování potřeb veřejného sektoru ve smyslu </a:t>
            </a:r>
            <a:r>
              <a:rPr lang="cs-CZ" altLang="cs-CZ" sz="2400" dirty="0" err="1">
                <a:latin typeface="Georgia" pitchFamily="18" charset="0"/>
              </a:rPr>
              <a:t>paretovské</a:t>
            </a:r>
            <a:r>
              <a:rPr lang="cs-CZ" altLang="cs-CZ" sz="2400" dirty="0">
                <a:latin typeface="Georgia" pitchFamily="18" charset="0"/>
              </a:rPr>
              <a:t> efektivnosti;</a:t>
            </a:r>
          </a:p>
          <a:p>
            <a:pPr>
              <a:lnSpc>
                <a:spcPct val="80000"/>
              </a:lnSpc>
            </a:pPr>
            <a:endParaRPr lang="cs-CZ" altLang="cs-CZ" sz="2400" dirty="0"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potřeba zkvalitnit demokratické rozhodování o finančních tocích v rozpočtové soustavě a zvýšit rozhodovací odpovědnost příslušných orgánů na všech úrovních.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2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>
              <a:cs typeface="Arial" charset="0"/>
            </a:endParaRPr>
          </a:p>
        </p:txBody>
      </p:sp>
      <p:grpSp>
        <p:nvGrpSpPr>
          <p:cNvPr id="20483" name="Group 4"/>
          <p:cNvGrpSpPr>
            <a:grpSpLocks/>
          </p:cNvGrpSpPr>
          <p:nvPr/>
        </p:nvGrpSpPr>
        <p:grpSpPr bwMode="auto">
          <a:xfrm>
            <a:off x="250825" y="620713"/>
            <a:ext cx="8497888" cy="4032250"/>
            <a:chOff x="2231" y="12418"/>
            <a:chExt cx="7200" cy="3744"/>
          </a:xfrm>
        </p:grpSpPr>
        <p:sp>
          <p:nvSpPr>
            <p:cNvPr id="20484" name="AutoShape 20"/>
            <p:cNvSpPr>
              <a:spLocks noChangeArrowheads="1" noTextEdit="1"/>
            </p:cNvSpPr>
            <p:nvPr/>
          </p:nvSpPr>
          <p:spPr bwMode="auto">
            <a:xfrm>
              <a:off x="2231" y="12418"/>
              <a:ext cx="7200" cy="374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85" name="Line 19"/>
            <p:cNvSpPr>
              <a:spLocks noChangeShapeType="1"/>
            </p:cNvSpPr>
            <p:nvPr/>
          </p:nvSpPr>
          <p:spPr bwMode="auto">
            <a:xfrm>
              <a:off x="2508" y="12994"/>
              <a:ext cx="2492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86" name="Text Box 18"/>
            <p:cNvSpPr txBox="1">
              <a:spLocks noChangeArrowheads="1"/>
            </p:cNvSpPr>
            <p:nvPr/>
          </p:nvSpPr>
          <p:spPr bwMode="auto">
            <a:xfrm>
              <a:off x="5000" y="12706"/>
              <a:ext cx="831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SR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0487" name="Line 17"/>
            <p:cNvSpPr>
              <a:spLocks noChangeShapeType="1"/>
            </p:cNvSpPr>
            <p:nvPr/>
          </p:nvSpPr>
          <p:spPr bwMode="auto">
            <a:xfrm>
              <a:off x="5831" y="12994"/>
              <a:ext cx="138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88" name="Line 16"/>
            <p:cNvSpPr>
              <a:spLocks noChangeShapeType="1"/>
            </p:cNvSpPr>
            <p:nvPr/>
          </p:nvSpPr>
          <p:spPr bwMode="auto">
            <a:xfrm>
              <a:off x="2508" y="14146"/>
              <a:ext cx="2492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89" name="Line 15"/>
            <p:cNvSpPr>
              <a:spLocks noChangeShapeType="1"/>
            </p:cNvSpPr>
            <p:nvPr/>
          </p:nvSpPr>
          <p:spPr bwMode="auto">
            <a:xfrm>
              <a:off x="5831" y="14146"/>
              <a:ext cx="138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0" name="Text Box 14"/>
            <p:cNvSpPr txBox="1">
              <a:spLocks noChangeArrowheads="1"/>
            </p:cNvSpPr>
            <p:nvPr/>
          </p:nvSpPr>
          <p:spPr bwMode="auto">
            <a:xfrm>
              <a:off x="5000" y="13858"/>
              <a:ext cx="831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RR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0491" name="Line 13"/>
            <p:cNvSpPr>
              <a:spLocks noChangeShapeType="1"/>
            </p:cNvSpPr>
            <p:nvPr/>
          </p:nvSpPr>
          <p:spPr bwMode="auto">
            <a:xfrm>
              <a:off x="2508" y="15298"/>
              <a:ext cx="2492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2" name="Line 12"/>
            <p:cNvSpPr>
              <a:spLocks noChangeShapeType="1"/>
            </p:cNvSpPr>
            <p:nvPr/>
          </p:nvSpPr>
          <p:spPr bwMode="auto">
            <a:xfrm>
              <a:off x="5831" y="15298"/>
              <a:ext cx="138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0493" name="Text Box 11"/>
            <p:cNvSpPr txBox="1">
              <a:spLocks noChangeArrowheads="1"/>
            </p:cNvSpPr>
            <p:nvPr/>
          </p:nvSpPr>
          <p:spPr bwMode="auto">
            <a:xfrm>
              <a:off x="7295" y="15025"/>
              <a:ext cx="1938" cy="6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Vlastní výdaje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0494" name="Text Box 10"/>
            <p:cNvSpPr txBox="1">
              <a:spLocks noChangeArrowheads="1"/>
            </p:cNvSpPr>
            <p:nvPr/>
          </p:nvSpPr>
          <p:spPr bwMode="auto">
            <a:xfrm>
              <a:off x="7234" y="13956"/>
              <a:ext cx="1938" cy="4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Vlastní výdaje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0495" name="Text Box 9"/>
            <p:cNvSpPr txBox="1">
              <a:spLocks noChangeArrowheads="1"/>
            </p:cNvSpPr>
            <p:nvPr/>
          </p:nvSpPr>
          <p:spPr bwMode="auto">
            <a:xfrm>
              <a:off x="5000" y="15010"/>
              <a:ext cx="831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MR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0496" name="Text Box 8"/>
            <p:cNvSpPr txBox="1">
              <a:spLocks noChangeArrowheads="1"/>
            </p:cNvSpPr>
            <p:nvPr/>
          </p:nvSpPr>
          <p:spPr bwMode="auto">
            <a:xfrm>
              <a:off x="2508" y="13755"/>
              <a:ext cx="2175" cy="10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Daně 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  <a:p>
              <a:pPr eaLnBrk="0" hangingPunct="0"/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a ostatní příjmy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0497" name="Text Box 7"/>
            <p:cNvSpPr txBox="1">
              <a:spLocks noChangeArrowheads="1"/>
            </p:cNvSpPr>
            <p:nvPr/>
          </p:nvSpPr>
          <p:spPr bwMode="auto">
            <a:xfrm>
              <a:off x="2508" y="14959"/>
              <a:ext cx="2175" cy="9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Daně 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  <a:p>
              <a:pPr eaLnBrk="0" hangingPunct="0"/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a ostatní příjmy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0498" name="Text Box 6"/>
            <p:cNvSpPr txBox="1">
              <a:spLocks noChangeArrowheads="1"/>
            </p:cNvSpPr>
            <p:nvPr/>
          </p:nvSpPr>
          <p:spPr bwMode="auto">
            <a:xfrm>
              <a:off x="7234" y="12752"/>
              <a:ext cx="1869" cy="58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Vlastní výdaje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0499" name="Text Box 5"/>
            <p:cNvSpPr txBox="1">
              <a:spLocks noChangeArrowheads="1"/>
            </p:cNvSpPr>
            <p:nvPr/>
          </p:nvSpPr>
          <p:spPr bwMode="auto">
            <a:xfrm>
              <a:off x="2469" y="12553"/>
              <a:ext cx="2176" cy="9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Daně 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  <a:p>
              <a:pPr eaLnBrk="0" hangingPunct="0"/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a ostatní příjmy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</p:grpSp>
      <p:sp>
        <p:nvSpPr>
          <p:cNvPr id="20500" name="Rectangle 31"/>
          <p:cNvSpPr>
            <a:spLocks noChangeArrowheads="1"/>
          </p:cNvSpPr>
          <p:nvPr/>
        </p:nvSpPr>
        <p:spPr bwMode="auto">
          <a:xfrm>
            <a:off x="179388" y="5876925"/>
            <a:ext cx="6502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1400">
                <a:latin typeface="Georgia" pitchFamily="18" charset="0"/>
                <a:cs typeface="Times New Roman" pitchFamily="18" charset="0"/>
              </a:rPr>
              <a:t>Zdroj: Peková, 2004, s. 171, upraveno. </a:t>
            </a:r>
            <a:endParaRPr lang="cs-CZ" altLang="cs-CZ" sz="1400">
              <a:latin typeface="Georgia" pitchFamily="18" charset="0"/>
              <a:cs typeface="Arial" charset="0"/>
            </a:endParaRPr>
          </a:p>
          <a:p>
            <a:pPr eaLnBrk="0" hangingPunct="0"/>
            <a:r>
              <a:rPr lang="cs-CZ" altLang="cs-CZ" sz="1400">
                <a:latin typeface="Georgia" pitchFamily="18" charset="0"/>
                <a:cs typeface="Times New Roman" pitchFamily="18" charset="0"/>
              </a:rPr>
              <a:t>Legenda: SR = státní rozpočet, RR = regionální rozpočet, MR = místní rozpočet.</a:t>
            </a:r>
            <a:endParaRPr lang="cs-CZ" altLang="cs-CZ" sz="1400">
              <a:latin typeface="Georgia" pitchFamily="18" charset="0"/>
              <a:cs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7000" y="6381750"/>
            <a:ext cx="2133600" cy="476250"/>
          </a:xfrm>
        </p:spPr>
        <p:txBody>
          <a:bodyPr/>
          <a:lstStyle/>
          <a:p>
            <a:fld id="{5B440D58-FBB7-4F81-B33A-C6B3A3BD6494}" type="slidenum">
              <a:rPr lang="cs-CZ" altLang="cs-CZ" smtClean="0">
                <a:latin typeface="Gabriola" panose="04040605051002020D02" pitchFamily="82" charset="0"/>
              </a:rPr>
              <a:pPr/>
              <a:t>20</a:t>
            </a:fld>
            <a:endParaRPr lang="cs-CZ" altLang="cs-CZ" dirty="0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sz="quarter" idx="4294967295"/>
          </p:nvPr>
        </p:nvSpPr>
        <p:spPr>
          <a:xfrm>
            <a:off x="395288" y="620713"/>
            <a:ext cx="8104187" cy="6048375"/>
          </a:xfrm>
        </p:spPr>
        <p:txBody>
          <a:bodyPr/>
          <a:lstStyle/>
          <a:p>
            <a:pPr marL="273050" indent="-273050" algn="just">
              <a:lnSpc>
                <a:spcPct val="90000"/>
              </a:lnSpc>
            </a:pPr>
            <a:r>
              <a:rPr lang="cs-CZ" altLang="cs-CZ" sz="2400" dirty="0">
                <a:latin typeface="Georgia" pitchFamily="18" charset="0"/>
              </a:rPr>
              <a:t>V praxi se však ve většině zemí zpravidla uplatňuje určitá </a:t>
            </a:r>
            <a:r>
              <a:rPr lang="cs-CZ" altLang="cs-CZ" sz="2400" dirty="0">
                <a:solidFill>
                  <a:srgbClr val="0033CC"/>
                </a:solidFill>
                <a:latin typeface="Georgia" pitchFamily="18" charset="0"/>
              </a:rPr>
              <a:t>kombinace</a:t>
            </a:r>
            <a:r>
              <a:rPr lang="cs-CZ" altLang="cs-CZ" sz="24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cs-CZ" altLang="cs-CZ" sz="2400" dirty="0">
                <a:latin typeface="Georgia" pitchFamily="18" charset="0"/>
              </a:rPr>
              <a:t>prvků</a:t>
            </a:r>
            <a:r>
              <a:rPr lang="cs-CZ" altLang="cs-CZ" sz="2400" dirty="0">
                <a:solidFill>
                  <a:srgbClr val="FFFF00"/>
                </a:solidFill>
                <a:latin typeface="Georgia" pitchFamily="18" charset="0"/>
              </a:rPr>
              <a:t> </a:t>
            </a:r>
            <a:r>
              <a:rPr lang="cs-CZ" altLang="cs-CZ" sz="2400" dirty="0">
                <a:latin typeface="Georgia" pitchFamily="18" charset="0"/>
              </a:rPr>
              <a:t>vertikálního a horizontálního modelu fiskálního federalismu.</a:t>
            </a:r>
          </a:p>
          <a:p>
            <a:pPr marL="273050" indent="-273050" algn="just">
              <a:lnSpc>
                <a:spcPct val="90000"/>
              </a:lnSpc>
            </a:pPr>
            <a:endParaRPr lang="cs-CZ" altLang="cs-CZ" sz="2400" dirty="0">
              <a:latin typeface="Georgia" pitchFamily="18" charset="0"/>
            </a:endParaRPr>
          </a:p>
          <a:p>
            <a:pPr marL="273050" indent="-273050" algn="just">
              <a:lnSpc>
                <a:spcPct val="90000"/>
              </a:lnSpc>
            </a:pPr>
            <a:r>
              <a:rPr lang="cs-CZ" altLang="cs-CZ" sz="2400" dirty="0">
                <a:latin typeface="Georgia" pitchFamily="18" charset="0"/>
              </a:rPr>
              <a:t>Každá vládní úroveň má své vlastní příjmy (nižší úrovně zpravidla menší příjmy a to ve formě daňových i nedaňových příjmů), které jsou doplněny o dotace z vyššího rozpočtu.</a:t>
            </a:r>
          </a:p>
          <a:p>
            <a:pPr marL="273050" indent="-273050" algn="just">
              <a:lnSpc>
                <a:spcPct val="90000"/>
              </a:lnSpc>
            </a:pPr>
            <a:endParaRPr lang="cs-CZ" altLang="cs-CZ" sz="2400" dirty="0">
              <a:latin typeface="Georgia" pitchFamily="18" charset="0"/>
            </a:endParaRPr>
          </a:p>
          <a:p>
            <a:pPr marL="273050" indent="-273050" algn="just">
              <a:lnSpc>
                <a:spcPct val="90000"/>
              </a:lnSpc>
            </a:pPr>
            <a:r>
              <a:rPr lang="cs-CZ" altLang="cs-CZ" sz="2400" dirty="0">
                <a:latin typeface="Georgia" pitchFamily="18" charset="0"/>
              </a:rPr>
              <a:t>Stát prostřednictvím přerozdělovaných procesů může zmírňovat nerovný daňový výnos v jednotlivých regionech či obcích. V tomto modelu lze rozlišovat větší či menší míru centralizace či decentralizace.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4475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B440D58-FBB7-4F81-B33A-C6B3A3BD6494}" type="slidenum">
              <a:rPr lang="cs-CZ" altLang="cs-CZ">
                <a:latin typeface="Gabriola" panose="04040605051002020D02" pitchFamily="82" charset="0"/>
              </a:rPr>
              <a:pPr/>
              <a:t>21</a:t>
            </a:fld>
            <a:endParaRPr lang="cs-CZ" altLang="cs-CZ" dirty="0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>
              <a:cs typeface="Arial" charset="0"/>
            </a:endParaRPr>
          </a:p>
        </p:txBody>
      </p:sp>
      <p:grpSp>
        <p:nvGrpSpPr>
          <p:cNvPr id="22531" name="Group 4"/>
          <p:cNvGrpSpPr>
            <a:grpSpLocks/>
          </p:cNvGrpSpPr>
          <p:nvPr/>
        </p:nvGrpSpPr>
        <p:grpSpPr bwMode="auto">
          <a:xfrm>
            <a:off x="323850" y="260350"/>
            <a:ext cx="8496300" cy="5400675"/>
            <a:chOff x="2231" y="12418"/>
            <a:chExt cx="7200" cy="4320"/>
          </a:xfrm>
        </p:grpSpPr>
        <p:sp>
          <p:nvSpPr>
            <p:cNvPr id="22532" name="AutoShape 29"/>
            <p:cNvSpPr>
              <a:spLocks noChangeArrowheads="1" noTextEdit="1"/>
            </p:cNvSpPr>
            <p:nvPr/>
          </p:nvSpPr>
          <p:spPr bwMode="auto">
            <a:xfrm>
              <a:off x="2231" y="12418"/>
              <a:ext cx="7200" cy="43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33" name="Line 28"/>
            <p:cNvSpPr>
              <a:spLocks noChangeShapeType="1"/>
            </p:cNvSpPr>
            <p:nvPr/>
          </p:nvSpPr>
          <p:spPr bwMode="auto">
            <a:xfrm>
              <a:off x="2785" y="12994"/>
              <a:ext cx="221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34" name="Text Box 27"/>
            <p:cNvSpPr txBox="1">
              <a:spLocks noChangeArrowheads="1"/>
            </p:cNvSpPr>
            <p:nvPr/>
          </p:nvSpPr>
          <p:spPr bwMode="auto">
            <a:xfrm>
              <a:off x="5000" y="12706"/>
              <a:ext cx="831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SR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35" name="Line 26"/>
            <p:cNvSpPr>
              <a:spLocks noChangeShapeType="1"/>
            </p:cNvSpPr>
            <p:nvPr/>
          </p:nvSpPr>
          <p:spPr bwMode="auto">
            <a:xfrm>
              <a:off x="5831" y="12994"/>
              <a:ext cx="1385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36" name="Text Box 25"/>
            <p:cNvSpPr txBox="1">
              <a:spLocks noChangeArrowheads="1"/>
            </p:cNvSpPr>
            <p:nvPr/>
          </p:nvSpPr>
          <p:spPr bwMode="auto">
            <a:xfrm>
              <a:off x="2780" y="12648"/>
              <a:ext cx="2215" cy="8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000">
                  <a:latin typeface="Georgia" pitchFamily="18" charset="0"/>
                  <a:cs typeface="Times New Roman" pitchFamily="18" charset="0"/>
                </a:rPr>
                <a:t>Daně a</a:t>
              </a:r>
              <a:endParaRPr lang="cs-CZ" altLang="cs-CZ" sz="2000">
                <a:latin typeface="Georgia" pitchFamily="18" charset="0"/>
                <a:cs typeface="Arial" charset="0"/>
              </a:endParaRPr>
            </a:p>
            <a:p>
              <a:pPr eaLnBrk="0" hangingPunct="0"/>
              <a:r>
                <a:rPr lang="cs-CZ" altLang="cs-CZ" sz="2000">
                  <a:latin typeface="Georgia" pitchFamily="18" charset="0"/>
                  <a:cs typeface="Times New Roman" pitchFamily="18" charset="0"/>
                </a:rPr>
                <a:t>ostatní příjmy</a:t>
              </a:r>
              <a:endParaRPr lang="cs-CZ" altLang="cs-CZ" sz="20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37" name="Line 24"/>
            <p:cNvSpPr>
              <a:spLocks noChangeShapeType="1"/>
            </p:cNvSpPr>
            <p:nvPr/>
          </p:nvSpPr>
          <p:spPr bwMode="auto">
            <a:xfrm flipH="1">
              <a:off x="4723" y="13282"/>
              <a:ext cx="554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38" name="Line 23"/>
            <p:cNvSpPr>
              <a:spLocks noChangeShapeType="1"/>
            </p:cNvSpPr>
            <p:nvPr/>
          </p:nvSpPr>
          <p:spPr bwMode="auto">
            <a:xfrm>
              <a:off x="5554" y="13282"/>
              <a:ext cx="1939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39" name="Text Box 22"/>
            <p:cNvSpPr txBox="1">
              <a:spLocks noChangeArrowheads="1"/>
            </p:cNvSpPr>
            <p:nvPr/>
          </p:nvSpPr>
          <p:spPr bwMode="auto">
            <a:xfrm>
              <a:off x="4446" y="14434"/>
              <a:ext cx="554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RR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40" name="Text Box 21"/>
            <p:cNvSpPr txBox="1">
              <a:spLocks noChangeArrowheads="1"/>
            </p:cNvSpPr>
            <p:nvPr/>
          </p:nvSpPr>
          <p:spPr bwMode="auto">
            <a:xfrm>
              <a:off x="7493" y="14434"/>
              <a:ext cx="553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RR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41" name="Line 20"/>
            <p:cNvSpPr>
              <a:spLocks noChangeShapeType="1"/>
            </p:cNvSpPr>
            <p:nvPr/>
          </p:nvSpPr>
          <p:spPr bwMode="auto">
            <a:xfrm>
              <a:off x="2231" y="14722"/>
              <a:ext cx="2215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42" name="Line 19"/>
            <p:cNvSpPr>
              <a:spLocks noChangeShapeType="1"/>
            </p:cNvSpPr>
            <p:nvPr/>
          </p:nvSpPr>
          <p:spPr bwMode="auto">
            <a:xfrm>
              <a:off x="7769" y="15010"/>
              <a:ext cx="554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43" name="Text Box 18"/>
            <p:cNvSpPr txBox="1">
              <a:spLocks noChangeArrowheads="1"/>
            </p:cNvSpPr>
            <p:nvPr/>
          </p:nvSpPr>
          <p:spPr bwMode="auto">
            <a:xfrm>
              <a:off x="4855" y="15586"/>
              <a:ext cx="976" cy="1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Vlastní výdaje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44" name="Text Box 17"/>
            <p:cNvSpPr txBox="1">
              <a:spLocks noChangeArrowheads="1"/>
            </p:cNvSpPr>
            <p:nvPr/>
          </p:nvSpPr>
          <p:spPr bwMode="auto">
            <a:xfrm>
              <a:off x="8046" y="15586"/>
              <a:ext cx="1385" cy="11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Vlastní výdaje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45" name="Text Box 16"/>
            <p:cNvSpPr txBox="1">
              <a:spLocks noChangeArrowheads="1"/>
            </p:cNvSpPr>
            <p:nvPr/>
          </p:nvSpPr>
          <p:spPr bwMode="auto">
            <a:xfrm>
              <a:off x="6108" y="13282"/>
              <a:ext cx="110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Dotace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46" name="Text Box 15"/>
            <p:cNvSpPr txBox="1">
              <a:spLocks noChangeArrowheads="1"/>
            </p:cNvSpPr>
            <p:nvPr/>
          </p:nvSpPr>
          <p:spPr bwMode="auto">
            <a:xfrm>
              <a:off x="3893" y="13570"/>
              <a:ext cx="1107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       Dotace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47" name="Text Box 14"/>
            <p:cNvSpPr txBox="1">
              <a:spLocks noChangeArrowheads="1"/>
            </p:cNvSpPr>
            <p:nvPr/>
          </p:nvSpPr>
          <p:spPr bwMode="auto">
            <a:xfrm>
              <a:off x="3451" y="15240"/>
              <a:ext cx="1107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  Dotace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48" name="Text Box 13"/>
            <p:cNvSpPr txBox="1">
              <a:spLocks noChangeArrowheads="1"/>
            </p:cNvSpPr>
            <p:nvPr/>
          </p:nvSpPr>
          <p:spPr bwMode="auto">
            <a:xfrm>
              <a:off x="6319" y="15240"/>
              <a:ext cx="110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>
                  <a:latin typeface="Georgia" pitchFamily="18" charset="0"/>
                  <a:cs typeface="Times New Roman" pitchFamily="18" charset="0"/>
                </a:rPr>
                <a:t>       Dotace</a:t>
              </a:r>
              <a:endParaRPr lang="cs-CZ" altLang="cs-CZ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49" name="Text Box 12"/>
            <p:cNvSpPr txBox="1">
              <a:spLocks noChangeArrowheads="1"/>
            </p:cNvSpPr>
            <p:nvPr/>
          </p:nvSpPr>
          <p:spPr bwMode="auto">
            <a:xfrm>
              <a:off x="3339" y="15874"/>
              <a:ext cx="830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just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MR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50" name="Text Box 11"/>
            <p:cNvSpPr txBox="1">
              <a:spLocks noChangeArrowheads="1"/>
            </p:cNvSpPr>
            <p:nvPr/>
          </p:nvSpPr>
          <p:spPr bwMode="auto">
            <a:xfrm>
              <a:off x="6385" y="15874"/>
              <a:ext cx="727" cy="8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800">
                  <a:latin typeface="Georgia" pitchFamily="18" charset="0"/>
                  <a:cs typeface="Times New Roman" pitchFamily="18" charset="0"/>
                </a:rPr>
                <a:t>MR</a:t>
              </a:r>
              <a:endParaRPr lang="cs-CZ" altLang="cs-CZ" sz="28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51" name="Line 10"/>
            <p:cNvSpPr>
              <a:spLocks noChangeShapeType="1"/>
            </p:cNvSpPr>
            <p:nvPr/>
          </p:nvSpPr>
          <p:spPr bwMode="auto">
            <a:xfrm flipH="1">
              <a:off x="3893" y="15010"/>
              <a:ext cx="830" cy="11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2" name="Line 9"/>
            <p:cNvSpPr>
              <a:spLocks noChangeShapeType="1"/>
            </p:cNvSpPr>
            <p:nvPr/>
          </p:nvSpPr>
          <p:spPr bwMode="auto">
            <a:xfrm>
              <a:off x="4723" y="15010"/>
              <a:ext cx="554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3" name="Line 8"/>
            <p:cNvSpPr>
              <a:spLocks noChangeShapeType="1"/>
            </p:cNvSpPr>
            <p:nvPr/>
          </p:nvSpPr>
          <p:spPr bwMode="auto">
            <a:xfrm flipH="1">
              <a:off x="6939" y="15010"/>
              <a:ext cx="830" cy="10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2554" name="Text Box 7"/>
            <p:cNvSpPr txBox="1">
              <a:spLocks noChangeArrowheads="1"/>
            </p:cNvSpPr>
            <p:nvPr/>
          </p:nvSpPr>
          <p:spPr bwMode="auto">
            <a:xfrm>
              <a:off x="2231" y="14376"/>
              <a:ext cx="2215" cy="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000">
                  <a:latin typeface="Georgia" pitchFamily="18" charset="0"/>
                  <a:cs typeface="Times New Roman" pitchFamily="18" charset="0"/>
                </a:rPr>
                <a:t>Daně a </a:t>
              </a:r>
              <a:endParaRPr lang="cs-CZ" altLang="cs-CZ" sz="2000">
                <a:latin typeface="Georgia" pitchFamily="18" charset="0"/>
                <a:cs typeface="Arial" charset="0"/>
              </a:endParaRPr>
            </a:p>
            <a:p>
              <a:pPr eaLnBrk="0" hangingPunct="0"/>
              <a:r>
                <a:rPr lang="cs-CZ" altLang="cs-CZ" sz="2000">
                  <a:latin typeface="Georgia" pitchFamily="18" charset="0"/>
                  <a:cs typeface="Times New Roman" pitchFamily="18" charset="0"/>
                </a:rPr>
                <a:t>ostatní příjmy</a:t>
              </a:r>
              <a:endParaRPr lang="cs-CZ" altLang="cs-CZ" sz="20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55" name="Text Box 6"/>
            <p:cNvSpPr txBox="1">
              <a:spLocks noChangeArrowheads="1"/>
            </p:cNvSpPr>
            <p:nvPr/>
          </p:nvSpPr>
          <p:spPr bwMode="auto">
            <a:xfrm>
              <a:off x="5554" y="14376"/>
              <a:ext cx="1924" cy="8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000">
                  <a:latin typeface="Georgia" pitchFamily="18" charset="0"/>
                  <a:cs typeface="Times New Roman" pitchFamily="18" charset="0"/>
                </a:rPr>
                <a:t>Daně a </a:t>
              </a:r>
              <a:endParaRPr lang="cs-CZ" altLang="cs-CZ" sz="2000">
                <a:latin typeface="Georgia" pitchFamily="18" charset="0"/>
                <a:cs typeface="Arial" charset="0"/>
              </a:endParaRPr>
            </a:p>
            <a:p>
              <a:pPr eaLnBrk="0" hangingPunct="0"/>
              <a:r>
                <a:rPr lang="cs-CZ" altLang="cs-CZ" sz="2000">
                  <a:latin typeface="Georgia" pitchFamily="18" charset="0"/>
                  <a:cs typeface="Times New Roman" pitchFamily="18" charset="0"/>
                </a:rPr>
                <a:t>ostatní příjmy</a:t>
              </a:r>
              <a:endParaRPr lang="cs-CZ" altLang="cs-CZ" sz="20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2556" name="Line 5"/>
            <p:cNvSpPr>
              <a:spLocks noChangeShapeType="1"/>
            </p:cNvSpPr>
            <p:nvPr/>
          </p:nvSpPr>
          <p:spPr bwMode="auto">
            <a:xfrm>
              <a:off x="5554" y="14722"/>
              <a:ext cx="1939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2557" name="Rectangle 45"/>
          <p:cNvSpPr>
            <a:spLocks noChangeArrowheads="1"/>
          </p:cNvSpPr>
          <p:nvPr/>
        </p:nvSpPr>
        <p:spPr bwMode="auto">
          <a:xfrm>
            <a:off x="0" y="5916613"/>
            <a:ext cx="654526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1400">
                <a:latin typeface="Georgia" pitchFamily="18" charset="0"/>
                <a:cs typeface="Times New Roman" pitchFamily="18" charset="0"/>
              </a:rPr>
              <a:t>Zdroj: Peková, 2004, s. 173, upraveno.</a:t>
            </a:r>
          </a:p>
          <a:p>
            <a:pPr eaLnBrk="0" hangingPunct="0"/>
            <a:r>
              <a:rPr lang="cs-CZ" altLang="cs-CZ" sz="1400">
                <a:latin typeface="Georgia" pitchFamily="18" charset="0"/>
                <a:cs typeface="Times New Roman" pitchFamily="18" charset="0"/>
              </a:rPr>
              <a:t>Legenda: SR = státní rozpočet, RR = regionální rozpočet, MR = místní rozpočet.</a:t>
            </a:r>
            <a:r>
              <a:rPr lang="cs-CZ" altLang="cs-CZ" sz="1400">
                <a:latin typeface="Georgia" pitchFamily="18" charset="0"/>
                <a:cs typeface="Arial" charset="0"/>
              </a:rPr>
              <a:t> </a:t>
            </a:r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6443663" y="836613"/>
            <a:ext cx="16065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altLang="cs-CZ">
                <a:latin typeface="Georgia" pitchFamily="18" charset="0"/>
              </a:rPr>
              <a:t>Vlastní výdaje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B440D58-FBB7-4F81-B33A-C6B3A3BD6494}" type="slidenum">
              <a:rPr lang="cs-CZ" altLang="cs-CZ">
                <a:latin typeface="Gabriola" panose="04040605051002020D02" pitchFamily="82" charset="0"/>
              </a:rPr>
              <a:pPr/>
              <a:t>22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8640960" cy="850106"/>
          </a:xfrm>
        </p:spPr>
        <p:txBody>
          <a:bodyPr anchor="b"/>
          <a:lstStyle/>
          <a:p>
            <a:r>
              <a:rPr lang="cs-CZ" altLang="cs-CZ" sz="3200" dirty="0">
                <a:latin typeface="Georgia" pitchFamily="18" charset="0"/>
              </a:rPr>
              <a:t>MODEL FISKÁLNÍHO FEDERALISMU V ČR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sz="quarter" idx="4294967295"/>
          </p:nvPr>
        </p:nvSpPr>
        <p:spPr>
          <a:xfrm>
            <a:off x="457200" y="1773238"/>
            <a:ext cx="8201025" cy="4329112"/>
          </a:xfrm>
        </p:spPr>
        <p:txBody>
          <a:bodyPr/>
          <a:lstStyle/>
          <a:p>
            <a:pPr marL="273050" indent="-273050"/>
            <a:r>
              <a:rPr lang="cs-CZ" altLang="cs-CZ" sz="2400" dirty="0">
                <a:latin typeface="Georgia" pitchFamily="18" charset="0"/>
              </a:rPr>
              <a:t>Lze jej označit jako </a:t>
            </a:r>
            <a:r>
              <a:rPr lang="cs-CZ" altLang="cs-CZ" sz="2400" b="1" dirty="0">
                <a:latin typeface="Georgia" pitchFamily="18" charset="0"/>
              </a:rPr>
              <a:t>kombinovaný model fiskálního federalismu </a:t>
            </a:r>
            <a:r>
              <a:rPr lang="cs-CZ" altLang="cs-CZ" sz="2400" dirty="0">
                <a:latin typeface="Georgia" pitchFamily="18" charset="0"/>
              </a:rPr>
              <a:t>s určitými</a:t>
            </a:r>
            <a:r>
              <a:rPr lang="cs-CZ" altLang="cs-CZ" sz="2400" b="1" dirty="0">
                <a:latin typeface="Georgia" pitchFamily="18" charset="0"/>
              </a:rPr>
              <a:t> decentralizačními prvky</a:t>
            </a:r>
            <a:r>
              <a:rPr lang="cs-CZ" altLang="cs-CZ" sz="2400" dirty="0">
                <a:latin typeface="Georgia" pitchFamily="18" charset="0"/>
              </a:rPr>
              <a:t>. </a:t>
            </a:r>
          </a:p>
          <a:p>
            <a:pPr marL="273050" indent="-273050"/>
            <a:endParaRPr lang="cs-CZ" altLang="cs-CZ" sz="2400" dirty="0">
              <a:latin typeface="Georgia" pitchFamily="18" charset="0"/>
            </a:endParaRPr>
          </a:p>
          <a:p>
            <a:pPr marL="273050" indent="-273050"/>
            <a:r>
              <a:rPr lang="cs-CZ" altLang="cs-CZ" sz="2400" dirty="0">
                <a:latin typeface="Georgia" pitchFamily="18" charset="0"/>
              </a:rPr>
              <a:t>Ani v současném modelu nejsou obce a kraje zcela finančně soběstačné.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5400" y="638063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B440D58-FBB7-4F81-B33A-C6B3A3BD6494}" type="slidenum">
              <a:rPr lang="cs-CZ" altLang="cs-CZ">
                <a:latin typeface="Gabriola" panose="04040605051002020D02" pitchFamily="82" charset="0"/>
              </a:rPr>
              <a:pPr/>
              <a:t>23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cs-CZ" altLang="cs-CZ">
              <a:cs typeface="Arial" charset="0"/>
            </a:endParaRPr>
          </a:p>
        </p:txBody>
      </p:sp>
      <p:grpSp>
        <p:nvGrpSpPr>
          <p:cNvPr id="24579" name="Group 4"/>
          <p:cNvGrpSpPr>
            <a:grpSpLocks/>
          </p:cNvGrpSpPr>
          <p:nvPr/>
        </p:nvGrpSpPr>
        <p:grpSpPr bwMode="auto">
          <a:xfrm>
            <a:off x="395288" y="260350"/>
            <a:ext cx="8424862" cy="5832475"/>
            <a:chOff x="2239" y="12061"/>
            <a:chExt cx="7674" cy="5760"/>
          </a:xfrm>
        </p:grpSpPr>
        <p:sp>
          <p:nvSpPr>
            <p:cNvPr id="24580" name="AutoShape 41"/>
            <p:cNvSpPr>
              <a:spLocks noChangeArrowheads="1" noTextEdit="1"/>
            </p:cNvSpPr>
            <p:nvPr/>
          </p:nvSpPr>
          <p:spPr bwMode="auto">
            <a:xfrm>
              <a:off x="2239" y="12061"/>
              <a:ext cx="7674" cy="576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1" name="Line 40"/>
            <p:cNvSpPr>
              <a:spLocks noChangeShapeType="1"/>
            </p:cNvSpPr>
            <p:nvPr/>
          </p:nvSpPr>
          <p:spPr bwMode="auto">
            <a:xfrm>
              <a:off x="2613" y="12908"/>
              <a:ext cx="138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2" name="Text Box 39"/>
            <p:cNvSpPr txBox="1">
              <a:spLocks noChangeArrowheads="1"/>
            </p:cNvSpPr>
            <p:nvPr/>
          </p:nvSpPr>
          <p:spPr bwMode="auto">
            <a:xfrm>
              <a:off x="3999" y="12418"/>
              <a:ext cx="1661" cy="880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St</a:t>
              </a:r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á</a:t>
              </a:r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tn</a:t>
              </a:r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í</a:t>
              </a:r>
              <a:r>
                <a:rPr lang="cs-CZ" altLang="cs-CZ" sz="1000">
                  <a:latin typeface="Calibri" pitchFamily="34" charset="0"/>
                  <a:cs typeface="Times New Roman" pitchFamily="18" charset="0"/>
                </a:rPr>
                <a:t> </a:t>
              </a:r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rozpočet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583" name="Line 38"/>
            <p:cNvSpPr>
              <a:spLocks noChangeShapeType="1"/>
            </p:cNvSpPr>
            <p:nvPr/>
          </p:nvSpPr>
          <p:spPr bwMode="auto">
            <a:xfrm>
              <a:off x="5656" y="12908"/>
              <a:ext cx="138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4" name="Text Box 37"/>
            <p:cNvSpPr txBox="1">
              <a:spLocks noChangeArrowheads="1"/>
            </p:cNvSpPr>
            <p:nvPr/>
          </p:nvSpPr>
          <p:spPr bwMode="auto">
            <a:xfrm>
              <a:off x="2785" y="12418"/>
              <a:ext cx="110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Př</a:t>
              </a:r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í</a:t>
              </a:r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jmy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585" name="Line 36"/>
            <p:cNvSpPr>
              <a:spLocks noChangeShapeType="1"/>
            </p:cNvSpPr>
            <p:nvPr/>
          </p:nvSpPr>
          <p:spPr bwMode="auto">
            <a:xfrm flipH="1">
              <a:off x="4828" y="13370"/>
              <a:ext cx="2" cy="9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6" name="Line 35"/>
            <p:cNvSpPr>
              <a:spLocks noChangeShapeType="1"/>
            </p:cNvSpPr>
            <p:nvPr/>
          </p:nvSpPr>
          <p:spPr bwMode="auto">
            <a:xfrm>
              <a:off x="5656" y="13098"/>
              <a:ext cx="2284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7" name="Line 34"/>
            <p:cNvSpPr>
              <a:spLocks noChangeShapeType="1"/>
            </p:cNvSpPr>
            <p:nvPr/>
          </p:nvSpPr>
          <p:spPr bwMode="auto">
            <a:xfrm>
              <a:off x="5656" y="16554"/>
              <a:ext cx="1384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88" name="Text Box 33"/>
            <p:cNvSpPr txBox="1">
              <a:spLocks noChangeArrowheads="1"/>
            </p:cNvSpPr>
            <p:nvPr/>
          </p:nvSpPr>
          <p:spPr bwMode="auto">
            <a:xfrm>
              <a:off x="5831" y="16072"/>
              <a:ext cx="1212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Výdaje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589" name="Text Box 32"/>
            <p:cNvSpPr txBox="1">
              <a:spLocks noChangeArrowheads="1"/>
            </p:cNvSpPr>
            <p:nvPr/>
          </p:nvSpPr>
          <p:spPr bwMode="auto">
            <a:xfrm>
              <a:off x="5831" y="14240"/>
              <a:ext cx="1212" cy="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Výdaje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590" name="Text Box 31"/>
            <p:cNvSpPr txBox="1">
              <a:spLocks noChangeArrowheads="1"/>
            </p:cNvSpPr>
            <p:nvPr/>
          </p:nvSpPr>
          <p:spPr bwMode="auto">
            <a:xfrm>
              <a:off x="6385" y="12994"/>
              <a:ext cx="110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Dotace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591" name="Text Box 30"/>
            <p:cNvSpPr txBox="1">
              <a:spLocks noChangeArrowheads="1"/>
            </p:cNvSpPr>
            <p:nvPr/>
          </p:nvSpPr>
          <p:spPr bwMode="auto">
            <a:xfrm>
              <a:off x="3616" y="13479"/>
              <a:ext cx="1107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Dotace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592" name="Text Box 29"/>
            <p:cNvSpPr txBox="1">
              <a:spLocks noChangeArrowheads="1"/>
            </p:cNvSpPr>
            <p:nvPr/>
          </p:nvSpPr>
          <p:spPr bwMode="auto">
            <a:xfrm>
              <a:off x="3702" y="15212"/>
              <a:ext cx="1108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Dotace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593" name="Line 28"/>
            <p:cNvSpPr>
              <a:spLocks noChangeShapeType="1"/>
            </p:cNvSpPr>
            <p:nvPr/>
          </p:nvSpPr>
          <p:spPr bwMode="auto">
            <a:xfrm>
              <a:off x="2613" y="14722"/>
              <a:ext cx="1384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4" name="Line 27"/>
            <p:cNvSpPr>
              <a:spLocks noChangeShapeType="1"/>
            </p:cNvSpPr>
            <p:nvPr/>
          </p:nvSpPr>
          <p:spPr bwMode="auto">
            <a:xfrm flipV="1">
              <a:off x="2613" y="16644"/>
              <a:ext cx="138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5" name="Line 26"/>
            <p:cNvSpPr>
              <a:spLocks noChangeShapeType="1"/>
            </p:cNvSpPr>
            <p:nvPr/>
          </p:nvSpPr>
          <p:spPr bwMode="auto">
            <a:xfrm>
              <a:off x="5656" y="14722"/>
              <a:ext cx="1384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6" name="Text Box 25"/>
            <p:cNvSpPr txBox="1">
              <a:spLocks noChangeArrowheads="1"/>
            </p:cNvSpPr>
            <p:nvPr/>
          </p:nvSpPr>
          <p:spPr bwMode="auto">
            <a:xfrm>
              <a:off x="3999" y="14340"/>
              <a:ext cx="1661" cy="880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Rozpočty krajů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597" name="Line 24"/>
            <p:cNvSpPr>
              <a:spLocks noChangeShapeType="1"/>
            </p:cNvSpPr>
            <p:nvPr/>
          </p:nvSpPr>
          <p:spPr bwMode="auto">
            <a:xfrm>
              <a:off x="5656" y="14920"/>
              <a:ext cx="184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598" name="Text Box 23"/>
            <p:cNvSpPr txBox="1">
              <a:spLocks noChangeArrowheads="1"/>
            </p:cNvSpPr>
            <p:nvPr/>
          </p:nvSpPr>
          <p:spPr bwMode="auto">
            <a:xfrm>
              <a:off x="2785" y="14240"/>
              <a:ext cx="110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Př</a:t>
              </a:r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í</a:t>
              </a:r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jmy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599" name="Text Box 22"/>
            <p:cNvSpPr txBox="1">
              <a:spLocks noChangeArrowheads="1"/>
            </p:cNvSpPr>
            <p:nvPr/>
          </p:nvSpPr>
          <p:spPr bwMode="auto">
            <a:xfrm>
              <a:off x="2785" y="16162"/>
              <a:ext cx="1108" cy="6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Př</a:t>
              </a:r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í</a:t>
              </a:r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jmy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600" name="Line 21"/>
            <p:cNvSpPr>
              <a:spLocks noChangeShapeType="1"/>
            </p:cNvSpPr>
            <p:nvPr/>
          </p:nvSpPr>
          <p:spPr bwMode="auto">
            <a:xfrm flipH="1">
              <a:off x="4828" y="15298"/>
              <a:ext cx="2" cy="95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1" name="Line 20"/>
            <p:cNvSpPr>
              <a:spLocks noChangeShapeType="1"/>
            </p:cNvSpPr>
            <p:nvPr/>
          </p:nvSpPr>
          <p:spPr bwMode="auto">
            <a:xfrm flipH="1">
              <a:off x="5639" y="13282"/>
              <a:ext cx="2407" cy="10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2" name="Text Box 19"/>
            <p:cNvSpPr txBox="1">
              <a:spLocks noChangeArrowheads="1"/>
            </p:cNvSpPr>
            <p:nvPr/>
          </p:nvSpPr>
          <p:spPr bwMode="auto">
            <a:xfrm>
              <a:off x="3999" y="16255"/>
              <a:ext cx="1661" cy="880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Rozpočty obc</a:t>
              </a:r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í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603" name="Text Box 18"/>
            <p:cNvSpPr txBox="1">
              <a:spLocks noChangeArrowheads="1"/>
            </p:cNvSpPr>
            <p:nvPr/>
          </p:nvSpPr>
          <p:spPr bwMode="auto">
            <a:xfrm>
              <a:off x="7505" y="14340"/>
              <a:ext cx="2277" cy="952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Mimorozpočtov</a:t>
              </a:r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é</a:t>
              </a:r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 </a:t>
              </a:r>
              <a:endParaRPr lang="cs-CZ" altLang="cs-CZ" sz="2400">
                <a:cs typeface="Arial" charset="0"/>
              </a:endParaRPr>
            </a:p>
            <a:p>
              <a:pPr algn="ctr" eaLnBrk="0" hangingPunct="0"/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fondy krajů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604" name="Text Box 17"/>
            <p:cNvSpPr txBox="1">
              <a:spLocks noChangeArrowheads="1"/>
            </p:cNvSpPr>
            <p:nvPr/>
          </p:nvSpPr>
          <p:spPr bwMode="auto">
            <a:xfrm>
              <a:off x="5831" y="12418"/>
              <a:ext cx="1079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Výdaje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605" name="Text Box 16"/>
            <p:cNvSpPr txBox="1">
              <a:spLocks noChangeArrowheads="1"/>
            </p:cNvSpPr>
            <p:nvPr/>
          </p:nvSpPr>
          <p:spPr bwMode="auto">
            <a:xfrm>
              <a:off x="7933" y="12426"/>
              <a:ext cx="1447" cy="880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St</a:t>
              </a:r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á</a:t>
              </a:r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tn</a:t>
              </a:r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í</a:t>
              </a:r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 fondy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606" name="Line 15"/>
            <p:cNvSpPr>
              <a:spLocks noChangeShapeType="1"/>
            </p:cNvSpPr>
            <p:nvPr/>
          </p:nvSpPr>
          <p:spPr bwMode="auto">
            <a:xfrm flipH="1">
              <a:off x="5639" y="13282"/>
              <a:ext cx="2407" cy="29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7" name="Text Box 14"/>
            <p:cNvSpPr txBox="1">
              <a:spLocks noChangeArrowheads="1"/>
            </p:cNvSpPr>
            <p:nvPr/>
          </p:nvSpPr>
          <p:spPr bwMode="auto">
            <a:xfrm>
              <a:off x="7493" y="16162"/>
              <a:ext cx="2277" cy="952"/>
            </a:xfrm>
            <a:prstGeom prst="rect">
              <a:avLst/>
            </a:prstGeom>
            <a:noFill/>
            <a:ln w="6350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Mimorozpočtov</a:t>
              </a:r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é</a:t>
              </a:r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 </a:t>
              </a:r>
              <a:endParaRPr lang="cs-CZ" altLang="cs-CZ" sz="2400">
                <a:cs typeface="Arial" charset="0"/>
              </a:endParaRPr>
            </a:p>
            <a:p>
              <a:pPr algn="ctr" eaLnBrk="0" hangingPunct="0"/>
              <a:r>
                <a:rPr lang="cs-CZ" altLang="cs-CZ" sz="2400">
                  <a:latin typeface="Calibri" pitchFamily="34" charset="0"/>
                  <a:cs typeface="Times New Roman" pitchFamily="18" charset="0"/>
                </a:rPr>
                <a:t>fondy obc</a:t>
              </a:r>
              <a:r>
                <a:rPr lang="cs-CZ" altLang="cs-CZ" sz="2400">
                  <a:latin typeface="Georgia" pitchFamily="18" charset="0"/>
                  <a:cs typeface="Times New Roman" pitchFamily="18" charset="0"/>
                </a:rPr>
                <a:t>í</a:t>
              </a:r>
              <a:endParaRPr lang="cs-CZ" altLang="cs-CZ" sz="2400">
                <a:latin typeface="Georgia" pitchFamily="18" charset="0"/>
                <a:cs typeface="Arial" charset="0"/>
              </a:endParaRPr>
            </a:p>
          </p:txBody>
        </p:sp>
        <p:sp>
          <p:nvSpPr>
            <p:cNvPr id="24608" name="Line 13"/>
            <p:cNvSpPr>
              <a:spLocks noChangeShapeType="1"/>
            </p:cNvSpPr>
            <p:nvPr/>
          </p:nvSpPr>
          <p:spPr bwMode="auto">
            <a:xfrm>
              <a:off x="5639" y="16752"/>
              <a:ext cx="1849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09" name="Line 12"/>
            <p:cNvSpPr>
              <a:spLocks noChangeShapeType="1"/>
            </p:cNvSpPr>
            <p:nvPr/>
          </p:nvSpPr>
          <p:spPr bwMode="auto">
            <a:xfrm>
              <a:off x="8600" y="15298"/>
              <a:ext cx="1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0" name="Line 11"/>
            <p:cNvSpPr>
              <a:spLocks noChangeShapeType="1"/>
            </p:cNvSpPr>
            <p:nvPr/>
          </p:nvSpPr>
          <p:spPr bwMode="auto">
            <a:xfrm flipH="1">
              <a:off x="3339" y="15874"/>
              <a:ext cx="5261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1" name="Line 10"/>
            <p:cNvSpPr>
              <a:spLocks noChangeShapeType="1"/>
            </p:cNvSpPr>
            <p:nvPr/>
          </p:nvSpPr>
          <p:spPr bwMode="auto">
            <a:xfrm>
              <a:off x="3339" y="15010"/>
              <a:ext cx="0" cy="86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2" name="Line 9"/>
            <p:cNvSpPr>
              <a:spLocks noChangeShapeType="1"/>
            </p:cNvSpPr>
            <p:nvPr/>
          </p:nvSpPr>
          <p:spPr bwMode="auto">
            <a:xfrm>
              <a:off x="3339" y="15010"/>
              <a:ext cx="646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3" name="Line 8"/>
            <p:cNvSpPr>
              <a:spLocks noChangeShapeType="1"/>
            </p:cNvSpPr>
            <p:nvPr/>
          </p:nvSpPr>
          <p:spPr bwMode="auto">
            <a:xfrm>
              <a:off x="8600" y="17116"/>
              <a:ext cx="1" cy="59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4" name="Line 7"/>
            <p:cNvSpPr>
              <a:spLocks noChangeShapeType="1"/>
            </p:cNvSpPr>
            <p:nvPr/>
          </p:nvSpPr>
          <p:spPr bwMode="auto">
            <a:xfrm flipH="1">
              <a:off x="3339" y="17696"/>
              <a:ext cx="5261" cy="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5" name="Line 6"/>
            <p:cNvSpPr>
              <a:spLocks noChangeShapeType="1"/>
            </p:cNvSpPr>
            <p:nvPr/>
          </p:nvSpPr>
          <p:spPr bwMode="auto">
            <a:xfrm flipV="1">
              <a:off x="3339" y="16935"/>
              <a:ext cx="1" cy="76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4616" name="Line 5"/>
            <p:cNvSpPr>
              <a:spLocks noChangeShapeType="1"/>
            </p:cNvSpPr>
            <p:nvPr/>
          </p:nvSpPr>
          <p:spPr bwMode="auto">
            <a:xfrm>
              <a:off x="3339" y="16935"/>
              <a:ext cx="646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4617" name="Line 59"/>
          <p:cNvSpPr>
            <a:spLocks noChangeShapeType="1"/>
          </p:cNvSpPr>
          <p:nvPr/>
        </p:nvSpPr>
        <p:spPr bwMode="auto">
          <a:xfrm>
            <a:off x="1116013" y="6524625"/>
            <a:ext cx="420687" cy="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18" name="Line 58"/>
          <p:cNvSpPr>
            <a:spLocks noChangeShapeType="1"/>
          </p:cNvSpPr>
          <p:nvPr/>
        </p:nvSpPr>
        <p:spPr bwMode="auto">
          <a:xfrm>
            <a:off x="3203575" y="6524625"/>
            <a:ext cx="457200" cy="0"/>
          </a:xfrm>
          <a:prstGeom prst="line">
            <a:avLst/>
          </a:prstGeom>
          <a:noFill/>
          <a:ln w="9525">
            <a:solidFill>
              <a:srgbClr val="000000"/>
            </a:solidFill>
            <a:prstDash val="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4619" name="Rectangle 60"/>
          <p:cNvSpPr>
            <a:spLocks noChangeArrowheads="1"/>
          </p:cNvSpPr>
          <p:nvPr/>
        </p:nvSpPr>
        <p:spPr bwMode="auto">
          <a:xfrm>
            <a:off x="0" y="6119813"/>
            <a:ext cx="4595813" cy="738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altLang="cs-CZ" sz="1400">
                <a:latin typeface="Georgia" pitchFamily="18" charset="0"/>
                <a:cs typeface="Times New Roman" pitchFamily="18" charset="0"/>
              </a:rPr>
              <a:t>Zdroj: Peková, 2004, s. 173.</a:t>
            </a:r>
            <a:endParaRPr lang="cs-CZ" altLang="cs-CZ" sz="1400">
              <a:latin typeface="Georgia" pitchFamily="18" charset="0"/>
              <a:cs typeface="Arial" charset="0"/>
            </a:endParaRPr>
          </a:p>
          <a:p>
            <a:pPr eaLnBrk="0" hangingPunct="0"/>
            <a:r>
              <a:rPr lang="cs-CZ" altLang="cs-CZ" sz="1400">
                <a:latin typeface="Georgia" pitchFamily="18" charset="0"/>
                <a:cs typeface="Times New Roman" pitchFamily="18" charset="0"/>
              </a:rPr>
              <a:t>Legenda:                        příjmy, výdaje                       dotace</a:t>
            </a:r>
            <a:endParaRPr lang="cs-CZ" altLang="cs-CZ" sz="1400">
              <a:latin typeface="Georgia" pitchFamily="18" charset="0"/>
              <a:cs typeface="Arial" charset="0"/>
            </a:endParaRPr>
          </a:p>
          <a:p>
            <a:pPr eaLnBrk="0" hangingPunct="0"/>
            <a:endParaRPr lang="cs-CZ" altLang="cs-CZ" sz="1400">
              <a:latin typeface="Georgia" pitchFamily="18" charset="0"/>
              <a:cs typeface="Arial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B440D58-FBB7-4F81-B33A-C6B3A3BD6494}" type="slidenum">
              <a:rPr lang="cs-CZ" altLang="cs-CZ">
                <a:latin typeface="Gabriola" panose="04040605051002020D02" pitchFamily="82" charset="0"/>
              </a:rPr>
              <a:pPr/>
              <a:t>24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>
                <a:latin typeface="Georgia" pitchFamily="18" charset="0"/>
              </a:rPr>
              <a:t>Související pojmy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sz="2800">
                <a:latin typeface="Georgia" pitchFamily="18" charset="0"/>
              </a:rPr>
              <a:t>Finanční soběstačnost</a:t>
            </a:r>
          </a:p>
          <a:p>
            <a:r>
              <a:rPr lang="cs-CZ" altLang="cs-CZ" sz="2800">
                <a:latin typeface="Georgia" pitchFamily="18" charset="0"/>
              </a:rPr>
              <a:t>Míra samofinancování</a:t>
            </a:r>
          </a:p>
          <a:p>
            <a:r>
              <a:rPr lang="cs-CZ" altLang="cs-CZ" sz="2800">
                <a:latin typeface="Georgia" pitchFamily="18" charset="0"/>
              </a:rPr>
              <a:t>Fiskální pozice</a:t>
            </a:r>
          </a:p>
          <a:p>
            <a:r>
              <a:rPr lang="cs-CZ" altLang="cs-CZ" sz="2800">
                <a:latin typeface="Georgia" pitchFamily="18" charset="0"/>
              </a:rPr>
              <a:t>Fiskální kapacita</a:t>
            </a:r>
          </a:p>
          <a:p>
            <a:r>
              <a:rPr lang="cs-CZ" altLang="cs-CZ" sz="2800">
                <a:latin typeface="Georgia" pitchFamily="18" charset="0"/>
              </a:rPr>
              <a:t>Fiskální potřeba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63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25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>
                <a:latin typeface="Georgia" pitchFamily="18" charset="0"/>
              </a:rPr>
              <a:t>Doporučená literatura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16113"/>
            <a:ext cx="8075613" cy="42100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altLang="cs-CZ" sz="2000" dirty="0">
                <a:latin typeface="Georgia" pitchFamily="18" charset="0"/>
              </a:rPr>
              <a:t>JÍLEK, M. (2008): </a:t>
            </a:r>
            <a:r>
              <a:rPr lang="cs-CZ" altLang="cs-CZ" sz="2000" b="1" dirty="0">
                <a:latin typeface="Georgia" pitchFamily="18" charset="0"/>
              </a:rPr>
              <a:t>Fiskální decentralizace, teorie a empirie</a:t>
            </a:r>
            <a:r>
              <a:rPr lang="cs-CZ" altLang="cs-CZ" sz="2000" dirty="0">
                <a:latin typeface="Georgia" pitchFamily="18" charset="0"/>
              </a:rPr>
              <a:t>. ASPI – </a:t>
            </a:r>
            <a:r>
              <a:rPr lang="cs-CZ" altLang="cs-CZ" sz="2000" dirty="0" err="1">
                <a:latin typeface="Georgia" pitchFamily="18" charset="0"/>
              </a:rPr>
              <a:t>Wolters</a:t>
            </a:r>
            <a:r>
              <a:rPr lang="cs-CZ" altLang="cs-CZ" sz="2000" dirty="0">
                <a:latin typeface="Georgia" pitchFamily="18" charset="0"/>
              </a:rPr>
              <a:t> </a:t>
            </a:r>
            <a:r>
              <a:rPr lang="cs-CZ" altLang="cs-CZ" sz="2000" dirty="0" err="1">
                <a:latin typeface="Georgia" pitchFamily="18" charset="0"/>
              </a:rPr>
              <a:t>Kluwer</a:t>
            </a:r>
            <a:r>
              <a:rPr lang="cs-CZ" altLang="cs-CZ" sz="2000" dirty="0">
                <a:latin typeface="Georgia" pitchFamily="18" charset="0"/>
              </a:rPr>
              <a:t>, Praha, 428 s.</a:t>
            </a:r>
          </a:p>
          <a:p>
            <a:pPr marL="609600" indent="-609600">
              <a:buFontTx/>
              <a:buNone/>
            </a:pPr>
            <a:endParaRPr lang="cs-CZ" altLang="cs-CZ" sz="2000" dirty="0">
              <a:latin typeface="Georgia" pitchFamily="18" charset="0"/>
            </a:endParaRPr>
          </a:p>
          <a:p>
            <a:pPr marL="609600" indent="-609600">
              <a:buFontTx/>
              <a:buNone/>
            </a:pPr>
            <a:r>
              <a:rPr lang="cs-CZ" altLang="cs-CZ" sz="2000" dirty="0">
                <a:latin typeface="Georgia" pitchFamily="18" charset="0"/>
              </a:rPr>
              <a:t>MUSGRAVE, R. A., MUSGRAVE, P. B. (1994): </a:t>
            </a:r>
            <a:r>
              <a:rPr lang="cs-CZ" altLang="cs-CZ" sz="2000" b="1" dirty="0">
                <a:latin typeface="Georgia" pitchFamily="18" charset="0"/>
              </a:rPr>
              <a:t>Veřejné finance v teorii a praxi</a:t>
            </a:r>
            <a:r>
              <a:rPr lang="cs-CZ" altLang="cs-CZ" sz="2000" dirty="0">
                <a:latin typeface="Georgia" pitchFamily="18" charset="0"/>
              </a:rPr>
              <a:t>. Management </a:t>
            </a:r>
            <a:r>
              <a:rPr lang="cs-CZ" altLang="cs-CZ" sz="2000" dirty="0" err="1">
                <a:latin typeface="Georgia" pitchFamily="18" charset="0"/>
              </a:rPr>
              <a:t>Press</a:t>
            </a:r>
            <a:r>
              <a:rPr lang="cs-CZ" altLang="cs-CZ" sz="2000" dirty="0">
                <a:latin typeface="Georgia" pitchFamily="18" charset="0"/>
              </a:rPr>
              <a:t>, Praha, 582 s., kapitola 27.</a:t>
            </a:r>
          </a:p>
          <a:p>
            <a:pPr marL="609600" indent="-609600">
              <a:buFontTx/>
              <a:buNone/>
            </a:pPr>
            <a:endParaRPr lang="cs-CZ" altLang="cs-CZ" sz="2000" dirty="0">
              <a:latin typeface="Georgia" pitchFamily="18" charset="0"/>
            </a:endParaRPr>
          </a:p>
          <a:p>
            <a:pPr marL="609600" indent="-609600">
              <a:buFontTx/>
              <a:buNone/>
            </a:pPr>
            <a:r>
              <a:rPr lang="cs-CZ" altLang="cs-CZ" sz="2000" dirty="0">
                <a:latin typeface="Georgia" pitchFamily="18" charset="0"/>
              </a:rPr>
              <a:t>PEKOVÁ, J. (2011): </a:t>
            </a:r>
            <a:r>
              <a:rPr lang="cs-CZ" altLang="cs-CZ" sz="2000" b="1" dirty="0">
                <a:latin typeface="Georgia" pitchFamily="18" charset="0"/>
              </a:rPr>
              <a:t>Finance územní samosprávy: teorie a praxe v ČR</a:t>
            </a:r>
            <a:r>
              <a:rPr lang="cs-CZ" altLang="cs-CZ" sz="2000" dirty="0">
                <a:latin typeface="Georgia" pitchFamily="18" charset="0"/>
              </a:rPr>
              <a:t>. </a:t>
            </a:r>
            <a:r>
              <a:rPr lang="cs-CZ" altLang="cs-CZ" sz="2000" dirty="0" err="1">
                <a:latin typeface="Georgia" pitchFamily="18" charset="0"/>
              </a:rPr>
              <a:t>Wolters</a:t>
            </a:r>
            <a:r>
              <a:rPr lang="cs-CZ" altLang="cs-CZ" sz="2000" dirty="0">
                <a:latin typeface="Georgia" pitchFamily="18" charset="0"/>
              </a:rPr>
              <a:t> </a:t>
            </a:r>
            <a:r>
              <a:rPr lang="cs-CZ" altLang="cs-CZ" sz="2000" dirty="0" err="1">
                <a:latin typeface="Georgia" pitchFamily="18" charset="0"/>
              </a:rPr>
              <a:t>Kluwer</a:t>
            </a:r>
            <a:r>
              <a:rPr lang="cs-CZ" altLang="cs-CZ" sz="2000" dirty="0">
                <a:latin typeface="Georgia" pitchFamily="18" charset="0"/>
              </a:rPr>
              <a:t> ČR, Praha, 587 s., kapitola 2.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26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2924175"/>
            <a:ext cx="8229600" cy="1143000"/>
          </a:xfrm>
        </p:spPr>
        <p:txBody>
          <a:bodyPr/>
          <a:lstStyle/>
          <a:p>
            <a:r>
              <a:rPr lang="cs-CZ" altLang="cs-CZ" sz="3600" cap="small" dirty="0">
                <a:latin typeface="Georgia" pitchFamily="18" charset="0"/>
              </a:rPr>
              <a:t>Děkuji za pozornost.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573154" y="6381750"/>
            <a:ext cx="563511" cy="476250"/>
          </a:xfrm>
        </p:spPr>
        <p:txBody>
          <a:bodyPr/>
          <a:lstStyle/>
          <a:p>
            <a:fld id="{257A963B-2CDF-4444-8B41-2FEABA970407}" type="slidenum">
              <a:rPr lang="cs-CZ" altLang="cs-CZ" smtClean="0">
                <a:latin typeface="Gabriola" panose="04040605051002020D02" pitchFamily="82" charset="0"/>
              </a:rPr>
              <a:pPr/>
              <a:t>27</a:t>
            </a:fld>
            <a:endParaRPr lang="cs-CZ" altLang="cs-CZ" dirty="0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66800"/>
          </a:xfrm>
        </p:spPr>
        <p:txBody>
          <a:bodyPr anchor="b"/>
          <a:lstStyle/>
          <a:p>
            <a:r>
              <a:rPr lang="cs-CZ" altLang="cs-CZ" sz="3200" b="1" dirty="0">
                <a:latin typeface="Georgia" pitchFamily="18" charset="0"/>
              </a:rPr>
              <a:t>Decentralizace funkcí veřejných financí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457200" y="1603375"/>
            <a:ext cx="8201025" cy="4498975"/>
          </a:xfrm>
        </p:spPr>
        <p:txBody>
          <a:bodyPr/>
          <a:lstStyle/>
          <a:p>
            <a:pPr marL="273050" indent="-273050"/>
            <a:r>
              <a:rPr lang="cs-CZ" altLang="cs-CZ" sz="2800" dirty="0">
                <a:latin typeface="Georgia" pitchFamily="18" charset="0"/>
              </a:rPr>
              <a:t>Decentralizace alokační funkce – na úrovni ÚSC nejdůležitější funkce.</a:t>
            </a:r>
          </a:p>
          <a:p>
            <a:pPr marL="273050" indent="-273050"/>
            <a:endParaRPr lang="cs-CZ" altLang="cs-CZ" sz="2800" dirty="0">
              <a:latin typeface="Georgia" pitchFamily="18" charset="0"/>
            </a:endParaRPr>
          </a:p>
          <a:p>
            <a:pPr marL="273050" indent="-273050"/>
            <a:r>
              <a:rPr lang="cs-CZ" altLang="cs-CZ" sz="2800" dirty="0">
                <a:latin typeface="Georgia" pitchFamily="18" charset="0"/>
              </a:rPr>
              <a:t>Decentralizace redistribuční funkce – míra a forma závisí na uplatňovaném modelu fiskálního federalismu.</a:t>
            </a:r>
          </a:p>
          <a:p>
            <a:pPr marL="273050" indent="-273050"/>
            <a:endParaRPr lang="cs-CZ" altLang="cs-CZ" sz="2800" dirty="0">
              <a:latin typeface="Georgia" pitchFamily="18" charset="0"/>
            </a:endParaRPr>
          </a:p>
          <a:p>
            <a:pPr marL="273050" indent="-273050"/>
            <a:r>
              <a:rPr lang="cs-CZ" altLang="cs-CZ" sz="2800" dirty="0">
                <a:latin typeface="Georgia" pitchFamily="18" charset="0"/>
              </a:rPr>
              <a:t>Decentralizace stabilizační funkce – funkce vykonávaná zejména na úrovni státu.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0632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5B440D58-FBB7-4F81-B33A-C6B3A3BD6494}" type="slidenum">
              <a:rPr lang="cs-CZ" altLang="cs-CZ">
                <a:latin typeface="Gabriola" panose="04040605051002020D02" pitchFamily="82" charset="0"/>
              </a:rPr>
              <a:pPr/>
              <a:t>3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cs-CZ" altLang="cs-CZ" sz="2800" b="1" dirty="0">
                <a:latin typeface="Georgia" pitchFamily="18" charset="0"/>
              </a:rPr>
              <a:t>Teorie fiskálního federalismu zkoumá: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40768"/>
            <a:ext cx="9144000" cy="5183857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400" b="1" dirty="0">
                <a:latin typeface="Georgia" pitchFamily="18" charset="0"/>
              </a:rPr>
              <a:t>optimální míru decentralizace</a:t>
            </a:r>
            <a:r>
              <a:rPr lang="cs-CZ" altLang="cs-CZ" sz="2400" dirty="0">
                <a:latin typeface="Georgia" pitchFamily="18" charset="0"/>
              </a:rPr>
              <a:t> zajišťování veřejných statků na územní samosprávu, optimální míru decentralizace funkcí veřejných financí</a:t>
            </a:r>
            <a:r>
              <a:rPr lang="cs-CZ" altLang="cs-CZ" sz="2400" dirty="0" smtClean="0">
                <a:latin typeface="Georgia" pitchFamily="18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cs-CZ" altLang="cs-CZ" sz="2400" b="1" dirty="0"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latin typeface="Georgia" pitchFamily="18" charset="0"/>
              </a:rPr>
              <a:t>vertikální a horizontální strukturu</a:t>
            </a:r>
            <a:r>
              <a:rPr lang="cs-CZ" altLang="cs-CZ" sz="2400" dirty="0">
                <a:latin typeface="Georgia" pitchFamily="18" charset="0"/>
              </a:rPr>
              <a:t> rozpočtové soustavy</a:t>
            </a:r>
            <a:r>
              <a:rPr lang="cs-CZ" altLang="cs-CZ" sz="2400" dirty="0" smtClean="0">
                <a:latin typeface="Georgia" pitchFamily="18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cs-CZ" altLang="cs-CZ" sz="2400" dirty="0"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dirty="0">
                <a:latin typeface="Georgia" pitchFamily="18" charset="0"/>
              </a:rPr>
              <a:t>možnosti </a:t>
            </a:r>
            <a:r>
              <a:rPr lang="cs-CZ" altLang="cs-CZ" sz="2400" b="1" dirty="0">
                <a:latin typeface="Georgia" pitchFamily="18" charset="0"/>
              </a:rPr>
              <a:t>optimalizace finančních vazeb</a:t>
            </a:r>
            <a:r>
              <a:rPr lang="cs-CZ" altLang="cs-CZ" sz="2400" dirty="0">
                <a:latin typeface="Georgia" pitchFamily="18" charset="0"/>
              </a:rPr>
              <a:t> uvnitř rozpočtové soustavy</a:t>
            </a:r>
            <a:r>
              <a:rPr lang="cs-CZ" altLang="cs-CZ" sz="2400" dirty="0" smtClean="0">
                <a:latin typeface="Georgia" pitchFamily="18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cs-CZ" altLang="cs-CZ" sz="2400" b="1" dirty="0"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latin typeface="Georgia" pitchFamily="18" charset="0"/>
              </a:rPr>
              <a:t>způsob tvorby, rozdělování a užití finančních prostředků</a:t>
            </a:r>
            <a:r>
              <a:rPr lang="cs-CZ" altLang="cs-CZ" sz="2400" dirty="0">
                <a:latin typeface="Georgia" pitchFamily="18" charset="0"/>
              </a:rPr>
              <a:t> jednotlivých veřejných rozpočtů a mimorozpočtových fondů</a:t>
            </a:r>
            <a:r>
              <a:rPr lang="cs-CZ" altLang="cs-CZ" sz="2400" dirty="0" smtClean="0">
                <a:latin typeface="Georgia" pitchFamily="18" charset="0"/>
              </a:rPr>
              <a:t>;</a:t>
            </a:r>
          </a:p>
          <a:p>
            <a:pPr>
              <a:lnSpc>
                <a:spcPct val="80000"/>
              </a:lnSpc>
            </a:pPr>
            <a:endParaRPr lang="cs-CZ" altLang="cs-CZ" sz="2400" b="1" dirty="0">
              <a:latin typeface="Georgia" pitchFamily="18" charset="0"/>
            </a:endParaRPr>
          </a:p>
          <a:p>
            <a:pPr>
              <a:lnSpc>
                <a:spcPct val="80000"/>
              </a:lnSpc>
            </a:pPr>
            <a:r>
              <a:rPr lang="cs-CZ" altLang="cs-CZ" sz="2400" b="1" dirty="0">
                <a:latin typeface="Georgia" pitchFamily="18" charset="0"/>
              </a:rPr>
              <a:t>způsob optimálního přiřazení veřejných</a:t>
            </a:r>
            <a:r>
              <a:rPr lang="cs-CZ" altLang="cs-CZ" sz="2400" dirty="0">
                <a:latin typeface="Georgia" pitchFamily="18" charset="0"/>
              </a:rPr>
              <a:t> </a:t>
            </a:r>
            <a:r>
              <a:rPr lang="cs-CZ" altLang="cs-CZ" sz="2400" b="1" dirty="0">
                <a:latin typeface="Georgia" pitchFamily="18" charset="0"/>
              </a:rPr>
              <a:t>příjmů</a:t>
            </a:r>
            <a:r>
              <a:rPr lang="cs-CZ" altLang="cs-CZ" sz="2400" dirty="0">
                <a:latin typeface="Georgia" pitchFamily="18" charset="0"/>
              </a:rPr>
              <a:t> </a:t>
            </a:r>
            <a:r>
              <a:rPr lang="cs-CZ" altLang="cs-CZ" sz="2400" b="1" dirty="0">
                <a:latin typeface="Georgia" pitchFamily="18" charset="0"/>
              </a:rPr>
              <a:t>a veřejných výdajů</a:t>
            </a:r>
            <a:r>
              <a:rPr lang="cs-CZ" altLang="cs-CZ" sz="2400" dirty="0">
                <a:latin typeface="Georgia" pitchFamily="18" charset="0"/>
              </a:rPr>
              <a:t> jednotlivým veřejným rozpočtům a mimorozpočtovým fondům.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03212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4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>
                <a:latin typeface="Georgia" pitchFamily="18" charset="0"/>
              </a:rPr>
              <a:t>Tieboutův model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362950" cy="45688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400" dirty="0">
                <a:latin typeface="Georgia" pitchFamily="18" charset="0"/>
              </a:rPr>
              <a:t>Jednotlivci vybírají mezi různými kombinacemi a úrovněmi poskytovaných služeb - tzv. „hlasování nohou“. </a:t>
            </a:r>
          </a:p>
          <a:p>
            <a:pPr>
              <a:lnSpc>
                <a:spcPct val="90000"/>
              </a:lnSpc>
            </a:pPr>
            <a:endParaRPr lang="cs-CZ" altLang="cs-CZ" sz="2400" dirty="0"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Georgia" pitchFamily="18" charset="0"/>
              </a:rPr>
              <a:t>„A </a:t>
            </a:r>
            <a:r>
              <a:rPr lang="cs-CZ" altLang="cs-CZ" sz="2400" dirty="0" err="1">
                <a:latin typeface="Georgia" pitchFamily="18" charset="0"/>
              </a:rPr>
              <a:t>Pure</a:t>
            </a:r>
            <a:r>
              <a:rPr lang="cs-CZ" altLang="cs-CZ" sz="2400" dirty="0">
                <a:latin typeface="Georgia" pitchFamily="18" charset="0"/>
              </a:rPr>
              <a:t> </a:t>
            </a:r>
            <a:r>
              <a:rPr lang="cs-CZ" altLang="cs-CZ" sz="2400" dirty="0" err="1">
                <a:latin typeface="Georgia" pitchFamily="18" charset="0"/>
              </a:rPr>
              <a:t>Theory</a:t>
            </a:r>
            <a:r>
              <a:rPr lang="cs-CZ" altLang="cs-CZ" sz="2400" dirty="0">
                <a:latin typeface="Georgia" pitchFamily="18" charset="0"/>
              </a:rPr>
              <a:t> </a:t>
            </a:r>
            <a:r>
              <a:rPr lang="cs-CZ" altLang="cs-CZ" sz="2400" dirty="0" err="1">
                <a:latin typeface="Georgia" pitchFamily="18" charset="0"/>
              </a:rPr>
              <a:t>of</a:t>
            </a:r>
            <a:r>
              <a:rPr lang="cs-CZ" altLang="cs-CZ" sz="2400" dirty="0">
                <a:latin typeface="Georgia" pitchFamily="18" charset="0"/>
              </a:rPr>
              <a:t> </a:t>
            </a:r>
            <a:r>
              <a:rPr lang="cs-CZ" altLang="cs-CZ" sz="2400" dirty="0" err="1">
                <a:latin typeface="Georgia" pitchFamily="18" charset="0"/>
              </a:rPr>
              <a:t>Local</a:t>
            </a:r>
            <a:r>
              <a:rPr lang="cs-CZ" altLang="cs-CZ" sz="2400" dirty="0">
                <a:latin typeface="Georgia" pitchFamily="18" charset="0"/>
              </a:rPr>
              <a:t> </a:t>
            </a:r>
            <a:r>
              <a:rPr lang="cs-CZ" altLang="cs-CZ" sz="2400" dirty="0" err="1">
                <a:latin typeface="Georgia" pitchFamily="18" charset="0"/>
              </a:rPr>
              <a:t>Expenditures</a:t>
            </a:r>
            <a:r>
              <a:rPr lang="cs-CZ" altLang="cs-CZ" sz="2400" dirty="0">
                <a:latin typeface="Georgia" pitchFamily="18" charset="0"/>
              </a:rPr>
              <a:t>“ (1956):  jedinec si vybírá takové místní společenství, které nejlépe uspokojuje jeho potřeby v oblasti veřejných statků. Čím vyšší je počet místních jednotek a čím vyšší je rozdílnost mezi nimi, tím blíže je jedinec k plnému upokojení svých potřeb. </a:t>
            </a:r>
          </a:p>
          <a:p>
            <a:pPr>
              <a:lnSpc>
                <a:spcPct val="90000"/>
              </a:lnSpc>
            </a:pPr>
            <a:endParaRPr lang="cs-CZ" altLang="cs-CZ" sz="2400" dirty="0">
              <a:latin typeface="Georgia" pitchFamily="18" charset="0"/>
            </a:endParaRPr>
          </a:p>
          <a:p>
            <a:pPr>
              <a:lnSpc>
                <a:spcPct val="90000"/>
              </a:lnSpc>
            </a:pPr>
            <a:r>
              <a:rPr lang="cs-CZ" altLang="cs-CZ" sz="2400" dirty="0">
                <a:latin typeface="Georgia" pitchFamily="18" charset="0"/>
              </a:rPr>
              <a:t>Spousta omezujících předpokladů – kritika modelu.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72086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5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 dirty="0">
                <a:latin typeface="Georgia" pitchFamily="18" charset="0"/>
              </a:rPr>
              <a:t>Ekonomická teorie klubů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altLang="cs-CZ" sz="2800" dirty="0">
                <a:latin typeface="Georgia" pitchFamily="18" charset="0"/>
              </a:rPr>
              <a:t>Předpoklady:</a:t>
            </a:r>
          </a:p>
          <a:p>
            <a:r>
              <a:rPr lang="cs-CZ" altLang="cs-CZ" sz="2800" dirty="0">
                <a:latin typeface="Georgia" pitchFamily="18" charset="0"/>
              </a:rPr>
              <a:t>je uvažováno poskytování pouze jednoho čistě veřejného statku, ze kterého mají užitek pouze obyvatelé žijící v dané oblasti; </a:t>
            </a:r>
          </a:p>
          <a:p>
            <a:r>
              <a:rPr lang="cs-CZ" altLang="cs-CZ" sz="2800" dirty="0">
                <a:latin typeface="Georgia" pitchFamily="18" charset="0"/>
              </a:rPr>
              <a:t>záliby (preference) i důchody všech obyvatel jsou identické.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72086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6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640960" cy="1143000"/>
          </a:xfrm>
        </p:spPr>
        <p:txBody>
          <a:bodyPr/>
          <a:lstStyle/>
          <a:p>
            <a:r>
              <a:rPr lang="cs-CZ" altLang="cs-CZ" sz="3200" dirty="0">
                <a:latin typeface="Georgia" pitchFamily="18" charset="0"/>
              </a:rPr>
              <a:t>1. Volba optimální velikosti skupiny při dané úrovni služeb</a:t>
            </a:r>
          </a:p>
        </p:txBody>
      </p:sp>
      <p:sp>
        <p:nvSpPr>
          <p:cNvPr id="39968" name="Rectangle 32"/>
          <p:cNvSpPr>
            <a:spLocks noChangeArrowheads="1"/>
          </p:cNvSpPr>
          <p:nvPr/>
        </p:nvSpPr>
        <p:spPr bwMode="auto">
          <a:xfrm>
            <a:off x="755650" y="6521450"/>
            <a:ext cx="5194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cs-CZ" altLang="cs-CZ" sz="1400">
                <a:latin typeface="Georgia" pitchFamily="18" charset="0"/>
              </a:rPr>
              <a:t>Zdroj: Musgrave, R. A., Musgrave, P. B., 2004, s. 418, upraveno.</a:t>
            </a:r>
          </a:p>
        </p:txBody>
      </p:sp>
      <p:sp>
        <p:nvSpPr>
          <p:cNvPr id="39969" name="Line 33"/>
          <p:cNvSpPr>
            <a:spLocks noChangeShapeType="1"/>
          </p:cNvSpPr>
          <p:nvPr/>
        </p:nvSpPr>
        <p:spPr bwMode="auto">
          <a:xfrm>
            <a:off x="2051050" y="1844675"/>
            <a:ext cx="0" cy="3889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0" name="Line 34"/>
          <p:cNvSpPr>
            <a:spLocks noChangeShapeType="1"/>
          </p:cNvSpPr>
          <p:nvPr/>
        </p:nvSpPr>
        <p:spPr bwMode="auto">
          <a:xfrm>
            <a:off x="2051050" y="5734050"/>
            <a:ext cx="51847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71" name="Text Box 35"/>
          <p:cNvSpPr txBox="1">
            <a:spLocks noChangeArrowheads="1"/>
          </p:cNvSpPr>
          <p:nvPr/>
        </p:nvSpPr>
        <p:spPr bwMode="auto">
          <a:xfrm>
            <a:off x="0" y="1916113"/>
            <a:ext cx="19796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celkové náklady na hlavu</a:t>
            </a:r>
          </a:p>
        </p:txBody>
      </p:sp>
      <p:sp>
        <p:nvSpPr>
          <p:cNvPr id="39972" name="Text Box 36"/>
          <p:cNvSpPr txBox="1">
            <a:spLocks noChangeArrowheads="1"/>
          </p:cNvSpPr>
          <p:nvPr/>
        </p:nvSpPr>
        <p:spPr bwMode="auto">
          <a:xfrm>
            <a:off x="6300788" y="5734050"/>
            <a:ext cx="20161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počet osob, N</a:t>
            </a:r>
          </a:p>
        </p:txBody>
      </p:sp>
      <p:sp>
        <p:nvSpPr>
          <p:cNvPr id="39973" name="Text Box 37"/>
          <p:cNvSpPr txBox="1">
            <a:spLocks noChangeArrowheads="1"/>
          </p:cNvSpPr>
          <p:nvPr/>
        </p:nvSpPr>
        <p:spPr bwMode="auto">
          <a:xfrm>
            <a:off x="1835150" y="566102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0</a:t>
            </a:r>
          </a:p>
        </p:txBody>
      </p:sp>
      <p:sp>
        <p:nvSpPr>
          <p:cNvPr id="39989" name="Text Box 53"/>
          <p:cNvSpPr txBox="1">
            <a:spLocks noChangeArrowheads="1"/>
          </p:cNvSpPr>
          <p:nvPr/>
        </p:nvSpPr>
        <p:spPr bwMode="auto">
          <a:xfrm>
            <a:off x="6156325" y="5373688"/>
            <a:ext cx="5762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A</a:t>
            </a:r>
            <a:r>
              <a:rPr lang="cs-CZ" altLang="cs-CZ" baseline="-25000">
                <a:latin typeface="Georgia" pitchFamily="18" charset="0"/>
              </a:rPr>
              <a:t>m</a:t>
            </a:r>
          </a:p>
        </p:txBody>
      </p:sp>
      <p:sp>
        <p:nvSpPr>
          <p:cNvPr id="39992" name="Freeform 56"/>
          <p:cNvSpPr>
            <a:spLocks/>
          </p:cNvSpPr>
          <p:nvPr/>
        </p:nvSpPr>
        <p:spPr bwMode="auto">
          <a:xfrm>
            <a:off x="2771775" y="2060575"/>
            <a:ext cx="3384550" cy="3168650"/>
          </a:xfrm>
          <a:custGeom>
            <a:avLst/>
            <a:gdLst>
              <a:gd name="T0" fmla="*/ 0 w 2132"/>
              <a:gd name="T1" fmla="*/ 0 h 1996"/>
              <a:gd name="T2" fmla="*/ 318 w 2132"/>
              <a:gd name="T3" fmla="*/ 1180 h 1996"/>
              <a:gd name="T4" fmla="*/ 1134 w 2132"/>
              <a:gd name="T5" fmla="*/ 1769 h 1996"/>
              <a:gd name="T6" fmla="*/ 2132 w 2132"/>
              <a:gd name="T7" fmla="*/ 1996 h 1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32" h="1996">
                <a:moveTo>
                  <a:pt x="0" y="0"/>
                </a:moveTo>
                <a:cubicBezTo>
                  <a:pt x="64" y="442"/>
                  <a:pt x="129" y="885"/>
                  <a:pt x="318" y="1180"/>
                </a:cubicBezTo>
                <a:cubicBezTo>
                  <a:pt x="507" y="1475"/>
                  <a:pt x="832" y="1633"/>
                  <a:pt x="1134" y="1769"/>
                </a:cubicBezTo>
                <a:cubicBezTo>
                  <a:pt x="1436" y="1905"/>
                  <a:pt x="1966" y="1958"/>
                  <a:pt x="2132" y="1996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93" name="Text Box 57"/>
          <p:cNvSpPr txBox="1">
            <a:spLocks noChangeArrowheads="1"/>
          </p:cNvSpPr>
          <p:nvPr/>
        </p:nvSpPr>
        <p:spPr bwMode="auto">
          <a:xfrm>
            <a:off x="6156325" y="5084763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A</a:t>
            </a:r>
          </a:p>
        </p:txBody>
      </p:sp>
      <p:sp>
        <p:nvSpPr>
          <p:cNvPr id="39995" name="Freeform 59"/>
          <p:cNvSpPr>
            <a:spLocks/>
          </p:cNvSpPr>
          <p:nvPr/>
        </p:nvSpPr>
        <p:spPr bwMode="auto">
          <a:xfrm>
            <a:off x="2339975" y="2205038"/>
            <a:ext cx="3671888" cy="3384550"/>
          </a:xfrm>
          <a:custGeom>
            <a:avLst/>
            <a:gdLst>
              <a:gd name="T0" fmla="*/ 0 w 2313"/>
              <a:gd name="T1" fmla="*/ 0 h 2132"/>
              <a:gd name="T2" fmla="*/ 181 w 2313"/>
              <a:gd name="T3" fmla="*/ 1406 h 2132"/>
              <a:gd name="T4" fmla="*/ 952 w 2313"/>
              <a:gd name="T5" fmla="*/ 1950 h 2132"/>
              <a:gd name="T6" fmla="*/ 2313 w 2313"/>
              <a:gd name="T7" fmla="*/ 2132 h 2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313" h="2132">
                <a:moveTo>
                  <a:pt x="0" y="0"/>
                </a:moveTo>
                <a:cubicBezTo>
                  <a:pt x="11" y="540"/>
                  <a:pt x="22" y="1081"/>
                  <a:pt x="181" y="1406"/>
                </a:cubicBezTo>
                <a:cubicBezTo>
                  <a:pt x="340" y="1731"/>
                  <a:pt x="597" y="1829"/>
                  <a:pt x="952" y="1950"/>
                </a:cubicBezTo>
                <a:cubicBezTo>
                  <a:pt x="1307" y="2071"/>
                  <a:pt x="2086" y="2102"/>
                  <a:pt x="2313" y="213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96" name="Freeform 60"/>
          <p:cNvSpPr>
            <a:spLocks/>
          </p:cNvSpPr>
          <p:nvPr/>
        </p:nvSpPr>
        <p:spPr bwMode="auto">
          <a:xfrm>
            <a:off x="2051050" y="1989138"/>
            <a:ext cx="3384550" cy="3744912"/>
          </a:xfrm>
          <a:custGeom>
            <a:avLst/>
            <a:gdLst>
              <a:gd name="T0" fmla="*/ 0 w 2132"/>
              <a:gd name="T1" fmla="*/ 2359 h 2359"/>
              <a:gd name="T2" fmla="*/ 1452 w 2132"/>
              <a:gd name="T3" fmla="*/ 1678 h 2359"/>
              <a:gd name="T4" fmla="*/ 2132 w 2132"/>
              <a:gd name="T5" fmla="*/ 0 h 23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32" h="2359">
                <a:moveTo>
                  <a:pt x="0" y="2359"/>
                </a:moveTo>
                <a:cubicBezTo>
                  <a:pt x="548" y="2215"/>
                  <a:pt x="1097" y="2071"/>
                  <a:pt x="1452" y="1678"/>
                </a:cubicBezTo>
                <a:cubicBezTo>
                  <a:pt x="1807" y="1285"/>
                  <a:pt x="2019" y="280"/>
                  <a:pt x="2132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97" name="Freeform 61"/>
          <p:cNvSpPr>
            <a:spLocks/>
          </p:cNvSpPr>
          <p:nvPr/>
        </p:nvSpPr>
        <p:spPr bwMode="auto">
          <a:xfrm>
            <a:off x="2051050" y="1916113"/>
            <a:ext cx="2808288" cy="3817937"/>
          </a:xfrm>
          <a:custGeom>
            <a:avLst/>
            <a:gdLst>
              <a:gd name="T0" fmla="*/ 0 w 1769"/>
              <a:gd name="T1" fmla="*/ 2405 h 2405"/>
              <a:gd name="T2" fmla="*/ 1134 w 1769"/>
              <a:gd name="T3" fmla="*/ 1633 h 2405"/>
              <a:gd name="T4" fmla="*/ 1769 w 1769"/>
              <a:gd name="T5" fmla="*/ 0 h 24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769" h="2405">
                <a:moveTo>
                  <a:pt x="0" y="2405"/>
                </a:moveTo>
                <a:cubicBezTo>
                  <a:pt x="419" y="2219"/>
                  <a:pt x="839" y="2034"/>
                  <a:pt x="1134" y="1633"/>
                </a:cubicBezTo>
                <a:cubicBezTo>
                  <a:pt x="1429" y="1232"/>
                  <a:pt x="1663" y="272"/>
                  <a:pt x="1769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39998" name="Text Box 62"/>
          <p:cNvSpPr txBox="1">
            <a:spLocks noChangeArrowheads="1"/>
          </p:cNvSpPr>
          <p:nvPr/>
        </p:nvSpPr>
        <p:spPr bwMode="auto">
          <a:xfrm>
            <a:off x="4356100" y="1844675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B</a:t>
            </a:r>
            <a:r>
              <a:rPr lang="cs-CZ" altLang="cs-CZ" baseline="-25000">
                <a:latin typeface="Georgia" pitchFamily="18" charset="0"/>
              </a:rPr>
              <a:t>m</a:t>
            </a:r>
          </a:p>
        </p:txBody>
      </p:sp>
      <p:sp>
        <p:nvSpPr>
          <p:cNvPr id="39999" name="Text Box 63"/>
          <p:cNvSpPr txBox="1">
            <a:spLocks noChangeArrowheads="1"/>
          </p:cNvSpPr>
          <p:nvPr/>
        </p:nvSpPr>
        <p:spPr bwMode="auto">
          <a:xfrm>
            <a:off x="5364163" y="19891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B</a:t>
            </a:r>
            <a:endParaRPr lang="cs-CZ" altLang="cs-CZ" baseline="-25000">
              <a:latin typeface="Georgia" pitchFamily="18" charset="0"/>
            </a:endParaRPr>
          </a:p>
        </p:txBody>
      </p:sp>
      <p:sp>
        <p:nvSpPr>
          <p:cNvPr id="40000" name="AutoShape 64"/>
          <p:cNvSpPr>
            <a:spLocks noChangeArrowheads="1"/>
          </p:cNvSpPr>
          <p:nvPr/>
        </p:nvSpPr>
        <p:spPr bwMode="auto">
          <a:xfrm>
            <a:off x="3165475" y="4941888"/>
            <a:ext cx="215900" cy="287337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001" name="Line 65"/>
          <p:cNvSpPr>
            <a:spLocks noChangeShapeType="1"/>
          </p:cNvSpPr>
          <p:nvPr/>
        </p:nvSpPr>
        <p:spPr bwMode="auto">
          <a:xfrm flipV="1">
            <a:off x="3276600" y="3933825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002" name="Line 66"/>
          <p:cNvSpPr>
            <a:spLocks noChangeShapeType="1"/>
          </p:cNvSpPr>
          <p:nvPr/>
        </p:nvSpPr>
        <p:spPr bwMode="auto">
          <a:xfrm flipH="1">
            <a:off x="2051050" y="3933825"/>
            <a:ext cx="12255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003" name="Text Box 67"/>
          <p:cNvSpPr txBox="1">
            <a:spLocks noChangeArrowheads="1"/>
          </p:cNvSpPr>
          <p:nvPr/>
        </p:nvSpPr>
        <p:spPr bwMode="auto">
          <a:xfrm>
            <a:off x="2987675" y="5734050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N</a:t>
            </a:r>
            <a:r>
              <a:rPr lang="cs-CZ" altLang="cs-CZ" baseline="-25000">
                <a:latin typeface="Georgia" pitchFamily="18" charset="0"/>
              </a:rPr>
              <a:t>2</a:t>
            </a:r>
          </a:p>
        </p:txBody>
      </p:sp>
      <p:sp>
        <p:nvSpPr>
          <p:cNvPr id="40005" name="Text Box 69"/>
          <p:cNvSpPr txBox="1">
            <a:spLocks noChangeArrowheads="1"/>
          </p:cNvSpPr>
          <p:nvPr/>
        </p:nvSpPr>
        <p:spPr bwMode="auto">
          <a:xfrm>
            <a:off x="1763713" y="3716338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C</a:t>
            </a:r>
          </a:p>
        </p:txBody>
      </p:sp>
      <p:sp>
        <p:nvSpPr>
          <p:cNvPr id="40006" name="Freeform 70"/>
          <p:cNvSpPr>
            <a:spLocks/>
          </p:cNvSpPr>
          <p:nvPr/>
        </p:nvSpPr>
        <p:spPr bwMode="auto">
          <a:xfrm>
            <a:off x="3708400" y="1773238"/>
            <a:ext cx="2519363" cy="1943100"/>
          </a:xfrm>
          <a:custGeom>
            <a:avLst/>
            <a:gdLst>
              <a:gd name="T0" fmla="*/ 0 w 1587"/>
              <a:gd name="T1" fmla="*/ 0 h 1224"/>
              <a:gd name="T2" fmla="*/ 363 w 1587"/>
              <a:gd name="T3" fmla="*/ 635 h 1224"/>
              <a:gd name="T4" fmla="*/ 862 w 1587"/>
              <a:gd name="T5" fmla="*/ 1043 h 1224"/>
              <a:gd name="T6" fmla="*/ 1587 w 1587"/>
              <a:gd name="T7" fmla="*/ 1224 h 12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587" h="1224">
                <a:moveTo>
                  <a:pt x="0" y="0"/>
                </a:moveTo>
                <a:cubicBezTo>
                  <a:pt x="109" y="230"/>
                  <a:pt x="219" y="461"/>
                  <a:pt x="363" y="635"/>
                </a:cubicBezTo>
                <a:cubicBezTo>
                  <a:pt x="507" y="809"/>
                  <a:pt x="658" y="945"/>
                  <a:pt x="862" y="1043"/>
                </a:cubicBezTo>
                <a:cubicBezTo>
                  <a:pt x="1066" y="1141"/>
                  <a:pt x="1466" y="1194"/>
                  <a:pt x="1587" y="122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007" name="Freeform 71"/>
          <p:cNvSpPr>
            <a:spLocks/>
          </p:cNvSpPr>
          <p:nvPr/>
        </p:nvSpPr>
        <p:spPr bwMode="auto">
          <a:xfrm>
            <a:off x="3348038" y="1916113"/>
            <a:ext cx="2808287" cy="2376487"/>
          </a:xfrm>
          <a:custGeom>
            <a:avLst/>
            <a:gdLst>
              <a:gd name="T0" fmla="*/ 0 w 1769"/>
              <a:gd name="T1" fmla="*/ 0 h 1497"/>
              <a:gd name="T2" fmla="*/ 317 w 1769"/>
              <a:gd name="T3" fmla="*/ 726 h 1497"/>
              <a:gd name="T4" fmla="*/ 862 w 1769"/>
              <a:gd name="T5" fmla="*/ 1271 h 1497"/>
              <a:gd name="T6" fmla="*/ 1769 w 1769"/>
              <a:gd name="T7" fmla="*/ 1497 h 14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769" h="1497">
                <a:moveTo>
                  <a:pt x="0" y="0"/>
                </a:moveTo>
                <a:cubicBezTo>
                  <a:pt x="86" y="257"/>
                  <a:pt x="173" y="514"/>
                  <a:pt x="317" y="726"/>
                </a:cubicBezTo>
                <a:cubicBezTo>
                  <a:pt x="461" y="938"/>
                  <a:pt x="620" y="1143"/>
                  <a:pt x="862" y="1271"/>
                </a:cubicBezTo>
                <a:cubicBezTo>
                  <a:pt x="1104" y="1399"/>
                  <a:pt x="1618" y="1459"/>
                  <a:pt x="1769" y="1497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008" name="Text Box 72"/>
          <p:cNvSpPr txBox="1">
            <a:spLocks noChangeArrowheads="1"/>
          </p:cNvSpPr>
          <p:nvPr/>
        </p:nvSpPr>
        <p:spPr bwMode="auto">
          <a:xfrm>
            <a:off x="6227763" y="3573463"/>
            <a:ext cx="5762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A</a:t>
            </a:r>
            <a:r>
              <a:rPr lang="en-US" altLang="cs-CZ">
                <a:latin typeface="Georgia" pitchFamily="18" charset="0"/>
                <a:cs typeface="Arial" charset="0"/>
              </a:rPr>
              <a:t>'</a:t>
            </a:r>
          </a:p>
        </p:txBody>
      </p:sp>
      <p:sp>
        <p:nvSpPr>
          <p:cNvPr id="40009" name="Text Box 73"/>
          <p:cNvSpPr txBox="1">
            <a:spLocks noChangeArrowheads="1"/>
          </p:cNvSpPr>
          <p:nvPr/>
        </p:nvSpPr>
        <p:spPr bwMode="auto">
          <a:xfrm>
            <a:off x="6227763" y="4076700"/>
            <a:ext cx="7921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A</a:t>
            </a:r>
            <a:r>
              <a:rPr lang="en-US" altLang="cs-CZ">
                <a:latin typeface="Georgia" pitchFamily="18" charset="0"/>
              </a:rPr>
              <a:t>'</a:t>
            </a:r>
            <a:r>
              <a:rPr lang="cs-CZ" altLang="cs-CZ" baseline="-25000">
                <a:latin typeface="Georgia" pitchFamily="18" charset="0"/>
                <a:cs typeface="Arial" charset="0"/>
              </a:rPr>
              <a:t>m</a:t>
            </a:r>
            <a:endParaRPr lang="en-US" altLang="cs-CZ" baseline="-25000">
              <a:latin typeface="Georgia" pitchFamily="18" charset="0"/>
              <a:cs typeface="Arial" charset="0"/>
            </a:endParaRPr>
          </a:p>
        </p:txBody>
      </p:sp>
      <p:sp>
        <p:nvSpPr>
          <p:cNvPr id="40010" name="AutoShape 74"/>
          <p:cNvSpPr>
            <a:spLocks noChangeArrowheads="1"/>
          </p:cNvSpPr>
          <p:nvPr/>
        </p:nvSpPr>
        <p:spPr bwMode="auto">
          <a:xfrm>
            <a:off x="4173538" y="3500438"/>
            <a:ext cx="254000" cy="288925"/>
          </a:xfrm>
          <a:prstGeom prst="star4">
            <a:avLst>
              <a:gd name="adj" fmla="val 12500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40011" name="Line 75"/>
          <p:cNvSpPr>
            <a:spLocks noChangeShapeType="1"/>
          </p:cNvSpPr>
          <p:nvPr/>
        </p:nvSpPr>
        <p:spPr bwMode="auto">
          <a:xfrm>
            <a:off x="4284663" y="2781300"/>
            <a:ext cx="0" cy="29527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012" name="Text Box 76"/>
          <p:cNvSpPr txBox="1">
            <a:spLocks noChangeArrowheads="1"/>
          </p:cNvSpPr>
          <p:nvPr/>
        </p:nvSpPr>
        <p:spPr bwMode="auto">
          <a:xfrm>
            <a:off x="4067175" y="5734050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N</a:t>
            </a:r>
            <a:r>
              <a:rPr lang="cs-CZ" altLang="cs-CZ" baseline="-25000">
                <a:latin typeface="Georgia" pitchFamily="18" charset="0"/>
              </a:rPr>
              <a:t>4</a:t>
            </a:r>
          </a:p>
        </p:txBody>
      </p:sp>
      <p:sp>
        <p:nvSpPr>
          <p:cNvPr id="40013" name="Line 77"/>
          <p:cNvSpPr>
            <a:spLocks noChangeShapeType="1"/>
          </p:cNvSpPr>
          <p:nvPr/>
        </p:nvSpPr>
        <p:spPr bwMode="auto">
          <a:xfrm flipH="1">
            <a:off x="2051050" y="2781300"/>
            <a:ext cx="2233613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014" name="Text Box 78"/>
          <p:cNvSpPr txBox="1">
            <a:spLocks noChangeArrowheads="1"/>
          </p:cNvSpPr>
          <p:nvPr/>
        </p:nvSpPr>
        <p:spPr bwMode="auto">
          <a:xfrm>
            <a:off x="1692275" y="26368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C</a:t>
            </a:r>
            <a:r>
              <a:rPr lang="en-US" altLang="cs-CZ">
                <a:latin typeface="Georgia" pitchFamily="18" charset="0"/>
                <a:cs typeface="Arial" charset="0"/>
              </a:rPr>
              <a:t>'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9925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7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9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9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9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0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0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0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0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0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0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0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0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0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0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0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0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0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0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0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0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0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0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0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0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89" grpId="0"/>
      <p:bldP spid="39992" grpId="0" animBg="1"/>
      <p:bldP spid="39993" grpId="0"/>
      <p:bldP spid="39995" grpId="0" animBg="1"/>
      <p:bldP spid="39996" grpId="0" animBg="1"/>
      <p:bldP spid="39997" grpId="0" animBg="1"/>
      <p:bldP spid="39998" grpId="0"/>
      <p:bldP spid="39999" grpId="0"/>
      <p:bldP spid="40000" grpId="0" animBg="1"/>
      <p:bldP spid="40001" grpId="0" animBg="1"/>
      <p:bldP spid="40002" grpId="0" animBg="1"/>
      <p:bldP spid="40003" grpId="0"/>
      <p:bldP spid="40005" grpId="0"/>
      <p:bldP spid="40006" grpId="0" animBg="1"/>
      <p:bldP spid="40007" grpId="0" animBg="1"/>
      <p:bldP spid="40008" grpId="0"/>
      <p:bldP spid="40009" grpId="0"/>
      <p:bldP spid="40010" grpId="0" animBg="1"/>
      <p:bldP spid="40011" grpId="0" animBg="1"/>
      <p:bldP spid="40012" grpId="0"/>
      <p:bldP spid="40013" grpId="0" animBg="1"/>
      <p:bldP spid="400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74638"/>
            <a:ext cx="8712968" cy="1143000"/>
          </a:xfrm>
        </p:spPr>
        <p:txBody>
          <a:bodyPr/>
          <a:lstStyle/>
          <a:p>
            <a:r>
              <a:rPr lang="cs-CZ" altLang="cs-CZ" sz="3200" dirty="0">
                <a:latin typeface="Georgia" pitchFamily="18" charset="0"/>
              </a:rPr>
              <a:t>2. Volba optimální úrovně služeb pro různě zvolené počty osob </a:t>
            </a:r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468313" y="6521450"/>
            <a:ext cx="5194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cs-CZ" altLang="cs-CZ" sz="1400">
                <a:latin typeface="Georgia" pitchFamily="18" charset="0"/>
              </a:rPr>
              <a:t>Zdroj: Musgrave, R. A., Musgrave, P. B., 2004, s. 418, upraveno.</a:t>
            </a:r>
          </a:p>
        </p:txBody>
      </p:sp>
      <p:sp>
        <p:nvSpPr>
          <p:cNvPr id="40988" name="Line 28"/>
          <p:cNvSpPr>
            <a:spLocks noChangeShapeType="1"/>
          </p:cNvSpPr>
          <p:nvPr/>
        </p:nvSpPr>
        <p:spPr bwMode="auto">
          <a:xfrm>
            <a:off x="1547813" y="1628775"/>
            <a:ext cx="0" cy="417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89" name="Line 29"/>
          <p:cNvSpPr>
            <a:spLocks noChangeShapeType="1"/>
          </p:cNvSpPr>
          <p:nvPr/>
        </p:nvSpPr>
        <p:spPr bwMode="auto">
          <a:xfrm>
            <a:off x="1547813" y="5805488"/>
            <a:ext cx="59769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90" name="Text Box 30"/>
          <p:cNvSpPr txBox="1">
            <a:spLocks noChangeArrowheads="1"/>
          </p:cNvSpPr>
          <p:nvPr/>
        </p:nvSpPr>
        <p:spPr bwMode="auto">
          <a:xfrm>
            <a:off x="395288" y="1700213"/>
            <a:ext cx="11509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náklady na člena</a:t>
            </a:r>
          </a:p>
        </p:txBody>
      </p:sp>
      <p:sp>
        <p:nvSpPr>
          <p:cNvPr id="40991" name="Text Box 31"/>
          <p:cNvSpPr txBox="1">
            <a:spLocks noChangeArrowheads="1"/>
          </p:cNvSpPr>
          <p:nvPr/>
        </p:nvSpPr>
        <p:spPr bwMode="auto">
          <a:xfrm>
            <a:off x="6588125" y="5876925"/>
            <a:ext cx="21605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objem služeb, Q</a:t>
            </a:r>
          </a:p>
        </p:txBody>
      </p:sp>
      <p:sp>
        <p:nvSpPr>
          <p:cNvPr id="40992" name="Text Box 32"/>
          <p:cNvSpPr txBox="1">
            <a:spLocks noChangeArrowheads="1"/>
          </p:cNvSpPr>
          <p:nvPr/>
        </p:nvSpPr>
        <p:spPr bwMode="auto">
          <a:xfrm>
            <a:off x="1258888" y="5734050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0</a:t>
            </a:r>
          </a:p>
        </p:txBody>
      </p:sp>
      <p:sp>
        <p:nvSpPr>
          <p:cNvPr id="40993" name="Freeform 33"/>
          <p:cNvSpPr>
            <a:spLocks/>
          </p:cNvSpPr>
          <p:nvPr/>
        </p:nvSpPr>
        <p:spPr bwMode="auto">
          <a:xfrm>
            <a:off x="1908175" y="1773238"/>
            <a:ext cx="5040313" cy="3816350"/>
          </a:xfrm>
          <a:custGeom>
            <a:avLst/>
            <a:gdLst>
              <a:gd name="T0" fmla="*/ 0 w 3175"/>
              <a:gd name="T1" fmla="*/ 0 h 2404"/>
              <a:gd name="T2" fmla="*/ 272 w 3175"/>
              <a:gd name="T3" fmla="*/ 1361 h 2404"/>
              <a:gd name="T4" fmla="*/ 1088 w 3175"/>
              <a:gd name="T5" fmla="*/ 2132 h 2404"/>
              <a:gd name="T6" fmla="*/ 3175 w 3175"/>
              <a:gd name="T7" fmla="*/ 2404 h 24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175" h="2404">
                <a:moveTo>
                  <a:pt x="0" y="0"/>
                </a:moveTo>
                <a:cubicBezTo>
                  <a:pt x="45" y="503"/>
                  <a:pt x="91" y="1006"/>
                  <a:pt x="272" y="1361"/>
                </a:cubicBezTo>
                <a:cubicBezTo>
                  <a:pt x="453" y="1716"/>
                  <a:pt x="604" y="1958"/>
                  <a:pt x="1088" y="2132"/>
                </a:cubicBezTo>
                <a:cubicBezTo>
                  <a:pt x="1572" y="2306"/>
                  <a:pt x="2827" y="2359"/>
                  <a:pt x="3175" y="240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94" name="Text Box 34"/>
          <p:cNvSpPr txBox="1">
            <a:spLocks noChangeArrowheads="1"/>
          </p:cNvSpPr>
          <p:nvPr/>
        </p:nvSpPr>
        <p:spPr bwMode="auto">
          <a:xfrm>
            <a:off x="1908175" y="17732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D</a:t>
            </a:r>
          </a:p>
        </p:txBody>
      </p:sp>
      <p:sp>
        <p:nvSpPr>
          <p:cNvPr id="40995" name="Line 35"/>
          <p:cNvSpPr>
            <a:spLocks noChangeShapeType="1"/>
          </p:cNvSpPr>
          <p:nvPr/>
        </p:nvSpPr>
        <p:spPr bwMode="auto">
          <a:xfrm flipV="1">
            <a:off x="1763713" y="2205038"/>
            <a:ext cx="4537075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96" name="Line 36"/>
          <p:cNvSpPr>
            <a:spLocks noChangeShapeType="1"/>
          </p:cNvSpPr>
          <p:nvPr/>
        </p:nvSpPr>
        <p:spPr bwMode="auto">
          <a:xfrm flipV="1">
            <a:off x="1835150" y="3933825"/>
            <a:ext cx="4968875" cy="11509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97" name="Line 37"/>
          <p:cNvSpPr>
            <a:spLocks noChangeShapeType="1"/>
          </p:cNvSpPr>
          <p:nvPr/>
        </p:nvSpPr>
        <p:spPr bwMode="auto">
          <a:xfrm flipV="1">
            <a:off x="1908175" y="4797425"/>
            <a:ext cx="496887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98" name="Line 38"/>
          <p:cNvSpPr>
            <a:spLocks noChangeShapeType="1"/>
          </p:cNvSpPr>
          <p:nvPr/>
        </p:nvSpPr>
        <p:spPr bwMode="auto">
          <a:xfrm flipV="1">
            <a:off x="1908175" y="5229225"/>
            <a:ext cx="496887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0999" name="Text Box 39"/>
          <p:cNvSpPr txBox="1">
            <a:spLocks noChangeArrowheads="1"/>
          </p:cNvSpPr>
          <p:nvPr/>
        </p:nvSpPr>
        <p:spPr bwMode="auto">
          <a:xfrm>
            <a:off x="6300788" y="1916113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S</a:t>
            </a:r>
            <a:r>
              <a:rPr lang="cs-CZ" altLang="cs-CZ" baseline="-25000">
                <a:latin typeface="Georgia" pitchFamily="18" charset="0"/>
              </a:rPr>
              <a:t>1</a:t>
            </a:r>
          </a:p>
        </p:txBody>
      </p:sp>
      <p:sp>
        <p:nvSpPr>
          <p:cNvPr id="41000" name="Text Box 40"/>
          <p:cNvSpPr txBox="1">
            <a:spLocks noChangeArrowheads="1"/>
          </p:cNvSpPr>
          <p:nvPr/>
        </p:nvSpPr>
        <p:spPr bwMode="auto">
          <a:xfrm>
            <a:off x="6877050" y="5013325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S</a:t>
            </a:r>
            <a:r>
              <a:rPr lang="cs-CZ" altLang="cs-CZ" baseline="-25000">
                <a:latin typeface="Georgia" pitchFamily="18" charset="0"/>
              </a:rPr>
              <a:t>7</a:t>
            </a:r>
          </a:p>
        </p:txBody>
      </p:sp>
      <p:sp>
        <p:nvSpPr>
          <p:cNvPr id="41001" name="Text Box 41"/>
          <p:cNvSpPr txBox="1">
            <a:spLocks noChangeArrowheads="1"/>
          </p:cNvSpPr>
          <p:nvPr/>
        </p:nvSpPr>
        <p:spPr bwMode="auto">
          <a:xfrm>
            <a:off x="6877050" y="4508500"/>
            <a:ext cx="647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S</a:t>
            </a:r>
            <a:r>
              <a:rPr lang="cs-CZ" altLang="cs-CZ" baseline="-25000">
                <a:latin typeface="Georgia" pitchFamily="18" charset="0"/>
              </a:rPr>
              <a:t>4</a:t>
            </a:r>
          </a:p>
        </p:txBody>
      </p:sp>
      <p:sp>
        <p:nvSpPr>
          <p:cNvPr id="41002" name="Text Box 42"/>
          <p:cNvSpPr txBox="1">
            <a:spLocks noChangeArrowheads="1"/>
          </p:cNvSpPr>
          <p:nvPr/>
        </p:nvSpPr>
        <p:spPr bwMode="auto">
          <a:xfrm>
            <a:off x="6804025" y="3716338"/>
            <a:ext cx="6477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S</a:t>
            </a:r>
            <a:r>
              <a:rPr lang="cs-CZ" altLang="cs-CZ" baseline="-25000">
                <a:latin typeface="Georgia" pitchFamily="18" charset="0"/>
              </a:rPr>
              <a:t>2</a:t>
            </a:r>
          </a:p>
        </p:txBody>
      </p:sp>
      <p:sp>
        <p:nvSpPr>
          <p:cNvPr id="41003" name="Line 43"/>
          <p:cNvSpPr>
            <a:spLocks noChangeShapeType="1"/>
          </p:cNvSpPr>
          <p:nvPr/>
        </p:nvSpPr>
        <p:spPr bwMode="auto">
          <a:xfrm>
            <a:off x="2411413" y="4076700"/>
            <a:ext cx="0" cy="17287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04" name="Line 44"/>
          <p:cNvSpPr>
            <a:spLocks noChangeShapeType="1"/>
          </p:cNvSpPr>
          <p:nvPr/>
        </p:nvSpPr>
        <p:spPr bwMode="auto">
          <a:xfrm>
            <a:off x="2987675" y="4797425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05" name="Line 45"/>
          <p:cNvSpPr>
            <a:spLocks noChangeShapeType="1"/>
          </p:cNvSpPr>
          <p:nvPr/>
        </p:nvSpPr>
        <p:spPr bwMode="auto">
          <a:xfrm>
            <a:off x="3779838" y="5229225"/>
            <a:ext cx="0" cy="5762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07" name="Line 47"/>
          <p:cNvSpPr>
            <a:spLocks noChangeShapeType="1"/>
          </p:cNvSpPr>
          <p:nvPr/>
        </p:nvSpPr>
        <p:spPr bwMode="auto">
          <a:xfrm>
            <a:off x="4787900" y="5373688"/>
            <a:ext cx="0" cy="431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1008" name="Text Box 48"/>
          <p:cNvSpPr txBox="1">
            <a:spLocks noChangeArrowheads="1"/>
          </p:cNvSpPr>
          <p:nvPr/>
        </p:nvSpPr>
        <p:spPr bwMode="auto">
          <a:xfrm>
            <a:off x="2195513" y="580548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1</a:t>
            </a:r>
          </a:p>
        </p:txBody>
      </p:sp>
      <p:sp>
        <p:nvSpPr>
          <p:cNvPr id="41009" name="Text Box 49"/>
          <p:cNvSpPr txBox="1">
            <a:spLocks noChangeArrowheads="1"/>
          </p:cNvSpPr>
          <p:nvPr/>
        </p:nvSpPr>
        <p:spPr bwMode="auto">
          <a:xfrm>
            <a:off x="2771775" y="580548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2</a:t>
            </a:r>
          </a:p>
        </p:txBody>
      </p:sp>
      <p:sp>
        <p:nvSpPr>
          <p:cNvPr id="41010" name="Text Box 50"/>
          <p:cNvSpPr txBox="1">
            <a:spLocks noChangeArrowheads="1"/>
          </p:cNvSpPr>
          <p:nvPr/>
        </p:nvSpPr>
        <p:spPr bwMode="auto">
          <a:xfrm>
            <a:off x="3563938" y="580548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4</a:t>
            </a:r>
          </a:p>
        </p:txBody>
      </p:sp>
      <p:sp>
        <p:nvSpPr>
          <p:cNvPr id="41011" name="Text Box 51"/>
          <p:cNvSpPr txBox="1">
            <a:spLocks noChangeArrowheads="1"/>
          </p:cNvSpPr>
          <p:nvPr/>
        </p:nvSpPr>
        <p:spPr bwMode="auto">
          <a:xfrm>
            <a:off x="4500563" y="5805488"/>
            <a:ext cx="5032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7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8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0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0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0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0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0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0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0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10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0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0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10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10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1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1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0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0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1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10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0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0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3" grpId="0" animBg="1"/>
      <p:bldP spid="40994" grpId="0"/>
      <p:bldP spid="40995" grpId="0" animBg="1"/>
      <p:bldP spid="40996" grpId="0" animBg="1"/>
      <p:bldP spid="40997" grpId="0" animBg="1"/>
      <p:bldP spid="40998" grpId="0" animBg="1"/>
      <p:bldP spid="40999" grpId="0"/>
      <p:bldP spid="41000" grpId="0"/>
      <p:bldP spid="41001" grpId="0"/>
      <p:bldP spid="41002" grpId="0"/>
      <p:bldP spid="41003" grpId="0" animBg="1"/>
      <p:bldP spid="41004" grpId="0" animBg="1"/>
      <p:bldP spid="41005" grpId="0" animBg="1"/>
      <p:bldP spid="41007" grpId="0" animBg="1"/>
      <p:bldP spid="41008" grpId="0"/>
      <p:bldP spid="41009" grpId="0"/>
      <p:bldP spid="41010" grpId="0"/>
      <p:bldP spid="410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274638"/>
            <a:ext cx="8713092" cy="1143000"/>
          </a:xfrm>
        </p:spPr>
        <p:txBody>
          <a:bodyPr/>
          <a:lstStyle/>
          <a:p>
            <a:r>
              <a:rPr lang="cs-CZ" altLang="cs-CZ" sz="3200" dirty="0">
                <a:latin typeface="Georgia" pitchFamily="18" charset="0"/>
              </a:rPr>
              <a:t>3. Kombinace optimální velikosti společenství a optimální úrovně veřejné služby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468313" y="6521450"/>
            <a:ext cx="436403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cs-CZ" altLang="cs-CZ" sz="1400">
                <a:latin typeface="Georgia" pitchFamily="18" charset="0"/>
              </a:rPr>
              <a:t>Zdroj: Musgrave, R. A., Musgrave, P. B., 2004, s. 418.</a:t>
            </a:r>
          </a:p>
        </p:txBody>
      </p:sp>
      <p:sp>
        <p:nvSpPr>
          <p:cNvPr id="42017" name="Line 33"/>
          <p:cNvSpPr>
            <a:spLocks noChangeShapeType="1"/>
          </p:cNvSpPr>
          <p:nvPr/>
        </p:nvSpPr>
        <p:spPr bwMode="auto">
          <a:xfrm>
            <a:off x="1619250" y="1773238"/>
            <a:ext cx="0" cy="3960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8" name="Line 34"/>
          <p:cNvSpPr>
            <a:spLocks noChangeShapeType="1"/>
          </p:cNvSpPr>
          <p:nvPr/>
        </p:nvSpPr>
        <p:spPr bwMode="auto">
          <a:xfrm>
            <a:off x="1619250" y="5734050"/>
            <a:ext cx="56165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19" name="Text Box 35"/>
          <p:cNvSpPr txBox="1">
            <a:spLocks noChangeArrowheads="1"/>
          </p:cNvSpPr>
          <p:nvPr/>
        </p:nvSpPr>
        <p:spPr bwMode="auto">
          <a:xfrm>
            <a:off x="6011863" y="5805488"/>
            <a:ext cx="2736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velikost společenství, N</a:t>
            </a:r>
          </a:p>
        </p:txBody>
      </p:sp>
      <p:sp>
        <p:nvSpPr>
          <p:cNvPr id="42021" name="Line 37"/>
          <p:cNvSpPr>
            <a:spLocks noChangeShapeType="1"/>
          </p:cNvSpPr>
          <p:nvPr/>
        </p:nvSpPr>
        <p:spPr bwMode="auto">
          <a:xfrm flipV="1">
            <a:off x="1908175" y="2852738"/>
            <a:ext cx="4535488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22" name="Line 38"/>
          <p:cNvSpPr>
            <a:spLocks noChangeShapeType="1"/>
          </p:cNvSpPr>
          <p:nvPr/>
        </p:nvSpPr>
        <p:spPr bwMode="auto">
          <a:xfrm flipV="1">
            <a:off x="1908175" y="2205038"/>
            <a:ext cx="4464050" cy="2808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24" name="Text Box 40"/>
          <p:cNvSpPr txBox="1">
            <a:spLocks noChangeArrowheads="1"/>
          </p:cNvSpPr>
          <p:nvPr/>
        </p:nvSpPr>
        <p:spPr bwMode="auto">
          <a:xfrm>
            <a:off x="1331913" y="558958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0</a:t>
            </a:r>
          </a:p>
        </p:txBody>
      </p:sp>
      <p:sp>
        <p:nvSpPr>
          <p:cNvPr id="42025" name="Text Box 41"/>
          <p:cNvSpPr txBox="1">
            <a:spLocks noChangeArrowheads="1"/>
          </p:cNvSpPr>
          <p:nvPr/>
        </p:nvSpPr>
        <p:spPr bwMode="auto">
          <a:xfrm>
            <a:off x="179388" y="1700213"/>
            <a:ext cx="1441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úroveň služeb, Q</a:t>
            </a:r>
          </a:p>
        </p:txBody>
      </p:sp>
      <p:sp>
        <p:nvSpPr>
          <p:cNvPr id="42026" name="Text Box 42"/>
          <p:cNvSpPr txBox="1">
            <a:spLocks noChangeArrowheads="1"/>
          </p:cNvSpPr>
          <p:nvPr/>
        </p:nvSpPr>
        <p:spPr bwMode="auto">
          <a:xfrm>
            <a:off x="6443663" y="2708275"/>
            <a:ext cx="43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</a:p>
        </p:txBody>
      </p:sp>
      <p:sp>
        <p:nvSpPr>
          <p:cNvPr id="42027" name="Text Box 43"/>
          <p:cNvSpPr txBox="1">
            <a:spLocks noChangeArrowheads="1"/>
          </p:cNvSpPr>
          <p:nvPr/>
        </p:nvSpPr>
        <p:spPr bwMode="auto">
          <a:xfrm>
            <a:off x="6372225" y="1989138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N</a:t>
            </a:r>
          </a:p>
        </p:txBody>
      </p:sp>
      <p:sp>
        <p:nvSpPr>
          <p:cNvPr id="42028" name="Text Box 44"/>
          <p:cNvSpPr txBox="1">
            <a:spLocks noChangeArrowheads="1"/>
          </p:cNvSpPr>
          <p:nvPr/>
        </p:nvSpPr>
        <p:spPr bwMode="auto">
          <a:xfrm>
            <a:off x="4284663" y="3500438"/>
            <a:ext cx="431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E</a:t>
            </a:r>
          </a:p>
        </p:txBody>
      </p:sp>
      <p:sp>
        <p:nvSpPr>
          <p:cNvPr id="42029" name="Line 45"/>
          <p:cNvSpPr>
            <a:spLocks noChangeShapeType="1"/>
          </p:cNvSpPr>
          <p:nvPr/>
        </p:nvSpPr>
        <p:spPr bwMode="auto">
          <a:xfrm>
            <a:off x="4211638" y="3573463"/>
            <a:ext cx="0" cy="2160587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0" name="Line 46"/>
          <p:cNvSpPr>
            <a:spLocks noChangeShapeType="1"/>
          </p:cNvSpPr>
          <p:nvPr/>
        </p:nvSpPr>
        <p:spPr bwMode="auto">
          <a:xfrm>
            <a:off x="2484438" y="4094163"/>
            <a:ext cx="0" cy="16367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1" name="Line 47"/>
          <p:cNvSpPr>
            <a:spLocks noChangeShapeType="1"/>
          </p:cNvSpPr>
          <p:nvPr/>
        </p:nvSpPr>
        <p:spPr bwMode="auto">
          <a:xfrm>
            <a:off x="3348038" y="3860800"/>
            <a:ext cx="0" cy="18732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2" name="Line 48"/>
          <p:cNvSpPr>
            <a:spLocks noChangeShapeType="1"/>
          </p:cNvSpPr>
          <p:nvPr/>
        </p:nvSpPr>
        <p:spPr bwMode="auto">
          <a:xfrm>
            <a:off x="5651500" y="3105150"/>
            <a:ext cx="0" cy="262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3" name="Line 49"/>
          <p:cNvSpPr>
            <a:spLocks noChangeShapeType="1"/>
          </p:cNvSpPr>
          <p:nvPr/>
        </p:nvSpPr>
        <p:spPr bwMode="auto">
          <a:xfrm flipH="1">
            <a:off x="1619250" y="4113213"/>
            <a:ext cx="8651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4" name="Line 50"/>
          <p:cNvSpPr>
            <a:spLocks noChangeShapeType="1"/>
          </p:cNvSpPr>
          <p:nvPr/>
        </p:nvSpPr>
        <p:spPr bwMode="auto">
          <a:xfrm flipH="1">
            <a:off x="1619250" y="3824288"/>
            <a:ext cx="17287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5" name="Line 51"/>
          <p:cNvSpPr>
            <a:spLocks noChangeShapeType="1"/>
          </p:cNvSpPr>
          <p:nvPr/>
        </p:nvSpPr>
        <p:spPr bwMode="auto">
          <a:xfrm flipH="1">
            <a:off x="1619250" y="3568700"/>
            <a:ext cx="2592388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6" name="Line 52"/>
          <p:cNvSpPr>
            <a:spLocks noChangeShapeType="1"/>
          </p:cNvSpPr>
          <p:nvPr/>
        </p:nvSpPr>
        <p:spPr bwMode="auto">
          <a:xfrm flipH="1">
            <a:off x="1619250" y="3105150"/>
            <a:ext cx="403225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42037" name="Text Box 53"/>
          <p:cNvSpPr txBox="1">
            <a:spLocks noChangeArrowheads="1"/>
          </p:cNvSpPr>
          <p:nvPr/>
        </p:nvSpPr>
        <p:spPr bwMode="auto">
          <a:xfrm>
            <a:off x="2268538" y="573405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N</a:t>
            </a:r>
            <a:r>
              <a:rPr lang="cs-CZ" altLang="cs-CZ" baseline="-25000">
                <a:latin typeface="Georgia" pitchFamily="18" charset="0"/>
              </a:rPr>
              <a:t>2</a:t>
            </a:r>
          </a:p>
        </p:txBody>
      </p:sp>
      <p:sp>
        <p:nvSpPr>
          <p:cNvPr id="42038" name="Text Box 54"/>
          <p:cNvSpPr txBox="1">
            <a:spLocks noChangeArrowheads="1"/>
          </p:cNvSpPr>
          <p:nvPr/>
        </p:nvSpPr>
        <p:spPr bwMode="auto">
          <a:xfrm>
            <a:off x="3132138" y="573405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N</a:t>
            </a:r>
            <a:r>
              <a:rPr lang="cs-CZ" altLang="cs-CZ" baseline="-25000">
                <a:latin typeface="Georgia" pitchFamily="18" charset="0"/>
              </a:rPr>
              <a:t>4</a:t>
            </a:r>
          </a:p>
        </p:txBody>
      </p:sp>
      <p:sp>
        <p:nvSpPr>
          <p:cNvPr id="42039" name="Text Box 55"/>
          <p:cNvSpPr txBox="1">
            <a:spLocks noChangeArrowheads="1"/>
          </p:cNvSpPr>
          <p:nvPr/>
        </p:nvSpPr>
        <p:spPr bwMode="auto">
          <a:xfrm>
            <a:off x="3995738" y="5734050"/>
            <a:ext cx="503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N</a:t>
            </a:r>
            <a:r>
              <a:rPr lang="cs-CZ" altLang="cs-CZ" baseline="-25000">
                <a:latin typeface="Georgia" pitchFamily="18" charset="0"/>
              </a:rPr>
              <a:t>7</a:t>
            </a:r>
          </a:p>
        </p:txBody>
      </p:sp>
      <p:sp>
        <p:nvSpPr>
          <p:cNvPr id="42040" name="Text Box 56"/>
          <p:cNvSpPr txBox="1">
            <a:spLocks noChangeArrowheads="1"/>
          </p:cNvSpPr>
          <p:nvPr/>
        </p:nvSpPr>
        <p:spPr bwMode="auto">
          <a:xfrm>
            <a:off x="5435600" y="5734050"/>
            <a:ext cx="649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N</a:t>
            </a:r>
            <a:r>
              <a:rPr lang="cs-CZ" altLang="cs-CZ" baseline="-25000">
                <a:latin typeface="Georgia" pitchFamily="18" charset="0"/>
              </a:rPr>
              <a:t>10</a:t>
            </a:r>
          </a:p>
        </p:txBody>
      </p:sp>
      <p:sp>
        <p:nvSpPr>
          <p:cNvPr id="42041" name="Text Box 57"/>
          <p:cNvSpPr txBox="1">
            <a:spLocks noChangeArrowheads="1"/>
          </p:cNvSpPr>
          <p:nvPr/>
        </p:nvSpPr>
        <p:spPr bwMode="auto">
          <a:xfrm>
            <a:off x="1187450" y="3933825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2</a:t>
            </a:r>
          </a:p>
        </p:txBody>
      </p:sp>
      <p:sp>
        <p:nvSpPr>
          <p:cNvPr id="42042" name="Text Box 58"/>
          <p:cNvSpPr txBox="1">
            <a:spLocks noChangeArrowheads="1"/>
          </p:cNvSpPr>
          <p:nvPr/>
        </p:nvSpPr>
        <p:spPr bwMode="auto">
          <a:xfrm>
            <a:off x="1187450" y="3644900"/>
            <a:ext cx="5048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4</a:t>
            </a:r>
          </a:p>
        </p:txBody>
      </p:sp>
      <p:sp>
        <p:nvSpPr>
          <p:cNvPr id="42043" name="Text Box 59"/>
          <p:cNvSpPr txBox="1">
            <a:spLocks noChangeArrowheads="1"/>
          </p:cNvSpPr>
          <p:nvPr/>
        </p:nvSpPr>
        <p:spPr bwMode="auto">
          <a:xfrm>
            <a:off x="1187450" y="3357563"/>
            <a:ext cx="504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7</a:t>
            </a:r>
          </a:p>
        </p:txBody>
      </p:sp>
      <p:sp>
        <p:nvSpPr>
          <p:cNvPr id="42044" name="Text Box 60"/>
          <p:cNvSpPr txBox="1">
            <a:spLocks noChangeArrowheads="1"/>
          </p:cNvSpPr>
          <p:nvPr/>
        </p:nvSpPr>
        <p:spPr bwMode="auto">
          <a:xfrm>
            <a:off x="1187450" y="2924175"/>
            <a:ext cx="57626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>
                <a:latin typeface="Georgia" pitchFamily="18" charset="0"/>
              </a:rPr>
              <a:t>Q</a:t>
            </a:r>
            <a:r>
              <a:rPr lang="cs-CZ" altLang="cs-CZ" baseline="-25000">
                <a:latin typeface="Georgia" pitchFamily="18" charset="0"/>
              </a:rPr>
              <a:t>10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7010400" y="6381750"/>
            <a:ext cx="2133600" cy="47625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257A963B-2CDF-4444-8B41-2FEABA970407}" type="slidenum">
              <a:rPr lang="cs-CZ" altLang="cs-CZ">
                <a:latin typeface="Gabriola" panose="04040605051002020D02" pitchFamily="82" charset="0"/>
              </a:rPr>
              <a:pPr/>
              <a:t>9</a:t>
            </a:fld>
            <a:endParaRPr lang="cs-CZ" altLang="cs-CZ">
              <a:latin typeface="Gabriola" panose="04040605051002020D02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2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2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2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2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2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2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2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2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2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2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2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20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20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2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2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2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2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2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2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2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2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2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2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2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2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2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2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2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021" grpId="0" animBg="1"/>
      <p:bldP spid="42022" grpId="0" animBg="1"/>
      <p:bldP spid="42026" grpId="0"/>
      <p:bldP spid="42027" grpId="0"/>
      <p:bldP spid="42028" grpId="0"/>
      <p:bldP spid="42029" grpId="0" animBg="1"/>
      <p:bldP spid="42030" grpId="0" animBg="1"/>
      <p:bldP spid="42031" grpId="0" animBg="1"/>
      <p:bldP spid="42032" grpId="0" animBg="1"/>
      <p:bldP spid="42033" grpId="0" animBg="1"/>
      <p:bldP spid="42034" grpId="0" animBg="1"/>
      <p:bldP spid="42035" grpId="0" animBg="1"/>
      <p:bldP spid="42036" grpId="0" animBg="1"/>
      <p:bldP spid="42037" grpId="0"/>
      <p:bldP spid="42038" grpId="0"/>
      <p:bldP spid="42039" grpId="0"/>
      <p:bldP spid="42040" grpId="0"/>
      <p:bldP spid="42041" grpId="0"/>
      <p:bldP spid="42042" grpId="0"/>
      <p:bldP spid="42043" grpId="0"/>
      <p:bldP spid="42044" grpId="0"/>
    </p:bld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1111</Words>
  <Application>Microsoft Office PowerPoint</Application>
  <PresentationFormat>Předvádění na obrazovce (4:3)</PresentationFormat>
  <Paragraphs>351</Paragraphs>
  <Slides>27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28" baseType="lpstr">
      <vt:lpstr>Výchozí návrh</vt:lpstr>
      <vt:lpstr>Fiskální federalismus,  fiskální decentralizace,  prostorové aspekty veřejných financí</vt:lpstr>
      <vt:lpstr>Důvody pro rozpracování teorie fiskálního federalismu (dle Pekové):</vt:lpstr>
      <vt:lpstr>Decentralizace funkcí veřejných financí</vt:lpstr>
      <vt:lpstr>Teorie fiskálního federalismu zkoumá:</vt:lpstr>
      <vt:lpstr>Tieboutův model</vt:lpstr>
      <vt:lpstr>Ekonomická teorie klubů</vt:lpstr>
      <vt:lpstr>1. Volba optimální velikosti skupiny při dané úrovni služeb</vt:lpstr>
      <vt:lpstr>2. Volba optimální úrovně služeb pro různě zvolené počty osob </vt:lpstr>
      <vt:lpstr>3. Kombinace optimální velikosti společenství a optimální úrovně veřejné služby</vt:lpstr>
      <vt:lpstr>Oatesův decentralizační teorém – ztráta efektu z centralizace</vt:lpstr>
      <vt:lpstr>Decentralizační teorém – vliv heterogenity preferencí na velikost neefektivnosti</vt:lpstr>
      <vt:lpstr>Decentralizační teorém – vliv cenové elasticity poptávky na velikost neefektivnosti</vt:lpstr>
      <vt:lpstr>Hlavní argumenty pro a proti decentralizaci alokační funkce</vt:lpstr>
      <vt:lpstr>Modely fiskálního federalismu</vt:lpstr>
      <vt:lpstr>Horizontální model</vt:lpstr>
      <vt:lpstr>Vertikální model</vt:lpstr>
      <vt:lpstr>Centralizovaný model</vt:lpstr>
      <vt:lpstr>Prezentace aplikace PowerPoint</vt:lpstr>
      <vt:lpstr>Decentralizovaný model</vt:lpstr>
      <vt:lpstr>Prezentace aplikace PowerPoint</vt:lpstr>
      <vt:lpstr>Prezentace aplikace PowerPoint</vt:lpstr>
      <vt:lpstr>Prezentace aplikace PowerPoint</vt:lpstr>
      <vt:lpstr>MODEL FISKÁLNÍHO FEDERALISMU V ČR</vt:lpstr>
      <vt:lpstr>Prezentace aplikace PowerPoint</vt:lpstr>
      <vt:lpstr>Související pojmy</vt:lpstr>
      <vt:lpstr>Doporučená literatura</vt:lpstr>
      <vt:lpstr>Děkuji za pozornost.</vt:lpstr>
    </vt:vector>
  </TitlesOfParts>
  <Company>ESF -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Fiskální federalismus,  fiskální decentralizace,  prostorové aspekty veřejných financí</dc:title>
  <dc:creator>oplustii</dc:creator>
  <cp:lastModifiedBy>Oplustilova Irena</cp:lastModifiedBy>
  <cp:revision>19</cp:revision>
  <dcterms:created xsi:type="dcterms:W3CDTF">2013-02-19T08:55:42Z</dcterms:created>
  <dcterms:modified xsi:type="dcterms:W3CDTF">2014-02-18T11:20:17Z</dcterms:modified>
</cp:coreProperties>
</file>