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10" r:id="rId3"/>
    <p:sldId id="321" r:id="rId4"/>
    <p:sldId id="410" r:id="rId5"/>
    <p:sldId id="408" r:id="rId6"/>
    <p:sldId id="391" r:id="rId7"/>
    <p:sldId id="392" r:id="rId8"/>
    <p:sldId id="393" r:id="rId9"/>
    <p:sldId id="405" r:id="rId10"/>
    <p:sldId id="406" r:id="rId11"/>
    <p:sldId id="407" r:id="rId12"/>
    <p:sldId id="394" r:id="rId13"/>
    <p:sldId id="395" r:id="rId14"/>
    <p:sldId id="396" r:id="rId15"/>
    <p:sldId id="399" r:id="rId16"/>
    <p:sldId id="400" r:id="rId17"/>
    <p:sldId id="401" r:id="rId18"/>
    <p:sldId id="397" r:id="rId19"/>
    <p:sldId id="402" r:id="rId20"/>
    <p:sldId id="403" r:id="rId21"/>
    <p:sldId id="404" r:id="rId22"/>
    <p:sldId id="409" r:id="rId23"/>
    <p:sldId id="398" r:id="rId24"/>
    <p:sldId id="356" r:id="rId25"/>
    <p:sldId id="327" r:id="rId26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747" autoAdjust="0"/>
  </p:normalViewPr>
  <p:slideViewPr>
    <p:cSldViewPr>
      <p:cViewPr>
        <p:scale>
          <a:sx n="50" d="100"/>
          <a:sy n="50" d="100"/>
        </p:scale>
        <p:origin x="-912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Marketing měst a obcí, Teorie a praxe rozvoje měst a obcí, Ing. Jiří Velinský, 23. 11. 2013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Víceleté rozpočtování – tutoriál 04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Systémy územních rozpočtů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4. 2014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Metody střednědobého prognózování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expertní metoda</a:t>
            </a:r>
          </a:p>
          <a:p>
            <a:r>
              <a:rPr lang="cs-CZ" altLang="cs-CZ" sz="2400" dirty="0" smtClean="0">
                <a:latin typeface="Verdana" pitchFamily="34" charset="0"/>
              </a:rPr>
              <a:t>techniky časových řad</a:t>
            </a:r>
          </a:p>
          <a:p>
            <a:r>
              <a:rPr lang="cs-CZ" altLang="cs-CZ" sz="2400" dirty="0" smtClean="0">
                <a:latin typeface="Verdana" pitchFamily="34" charset="0"/>
              </a:rPr>
              <a:t>deterministické techniky</a:t>
            </a:r>
          </a:p>
          <a:p>
            <a:r>
              <a:rPr lang="cs-CZ" altLang="cs-CZ" sz="2400" dirty="0" smtClean="0">
                <a:latin typeface="Verdana" pitchFamily="34" charset="0"/>
              </a:rPr>
              <a:t>ekonometrické prognózování</a:t>
            </a:r>
            <a:endParaRPr lang="cs-CZ" altLang="cs-CZ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0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Rozpočtový výhled na úrovni ÚSC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pomocný nástroj ÚSC sloužící pro střednědobé finanční plánování rozvoje jeho hospodářství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obsahuje souhrnné základní údaje o příjmech a výdajích, zejména o dlouhodobých závazcích a pohledávkách, o finančních zdrojích a potřebách dlouhodobě realizovaných záměrů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81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Rozpočtový výhled na úrovni ÚSC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u dlouhodobých závazků se uvádějí jejich dopady na hospodaření ÚSC po celou dobu trvání závazku</a:t>
            </a:r>
          </a:p>
          <a:p>
            <a:r>
              <a:rPr lang="cs-CZ" altLang="cs-CZ" dirty="0" smtClean="0"/>
              <a:t>je </a:t>
            </a:r>
            <a:r>
              <a:rPr lang="cs-CZ" altLang="cs-CZ" dirty="0"/>
              <a:t>definován zákonem 250/2000 Sb., o </a:t>
            </a:r>
            <a:r>
              <a:rPr lang="cs-CZ" altLang="cs-CZ" dirty="0" smtClean="0"/>
              <a:t>rozpočtových </a:t>
            </a:r>
            <a:r>
              <a:rPr lang="cs-CZ" altLang="cs-CZ" dirty="0"/>
              <a:t>pravidlech územních </a:t>
            </a:r>
            <a:r>
              <a:rPr lang="cs-CZ" altLang="cs-CZ" dirty="0" smtClean="0"/>
              <a:t>rozpočtů</a:t>
            </a:r>
            <a:endParaRPr lang="cs-CZ" altLang="cs-CZ" dirty="0"/>
          </a:p>
          <a:p>
            <a:r>
              <a:rPr lang="cs-CZ" altLang="cs-CZ" dirty="0" smtClean="0"/>
              <a:t>není zcela jasný </a:t>
            </a:r>
            <a:r>
              <a:rPr lang="cs-CZ" altLang="cs-CZ" dirty="0"/>
              <a:t>výklad povinnosti rozpočtový výhled </a:t>
            </a:r>
            <a:r>
              <a:rPr lang="cs-CZ" altLang="cs-CZ" dirty="0" smtClean="0"/>
              <a:t>sestavovat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170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Rozpočtový výhled na úrovni ÚSC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sestavuje </a:t>
            </a:r>
            <a:r>
              <a:rPr lang="cs-CZ" altLang="cs-CZ" dirty="0"/>
              <a:t>se v menší míře podrobnosti než roční </a:t>
            </a:r>
            <a:r>
              <a:rPr lang="cs-CZ" altLang="cs-CZ" dirty="0" smtClean="0"/>
              <a:t>rozpočet</a:t>
            </a:r>
            <a:endParaRPr lang="cs-CZ" altLang="cs-CZ" dirty="0"/>
          </a:p>
          <a:p>
            <a:r>
              <a:rPr lang="cs-CZ" altLang="cs-CZ" dirty="0" smtClean="0"/>
              <a:t>není </a:t>
            </a:r>
            <a:r>
              <a:rPr lang="cs-CZ" altLang="cs-CZ" dirty="0"/>
              <a:t>pevně dána jeho </a:t>
            </a:r>
            <a:r>
              <a:rPr lang="cs-CZ" altLang="cs-CZ" dirty="0" smtClean="0"/>
              <a:t>struktura</a:t>
            </a:r>
            <a:endParaRPr lang="cs-CZ" altLang="cs-CZ" dirty="0"/>
          </a:p>
          <a:p>
            <a:r>
              <a:rPr lang="cs-CZ" altLang="cs-CZ" dirty="0" smtClean="0"/>
              <a:t>není </a:t>
            </a:r>
            <a:r>
              <a:rPr lang="cs-CZ" altLang="cs-CZ" dirty="0"/>
              <a:t>dáno jeho začlenění do rozpočtového procesu a provázanost s rozpočtem </a:t>
            </a:r>
            <a:r>
              <a:rPr lang="cs-CZ" altLang="cs-CZ" dirty="0" smtClean="0"/>
              <a:t>obce</a:t>
            </a:r>
          </a:p>
          <a:p>
            <a:r>
              <a:rPr lang="cs-CZ" altLang="cs-CZ" dirty="0" smtClean="0"/>
              <a:t>není stanovena publikační povinnost</a:t>
            </a: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37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rozpočtového výhledu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</a:t>
            </a:r>
            <a:r>
              <a:rPr lang="cs-CZ" altLang="cs-CZ" dirty="0" smtClean="0"/>
              <a:t>imity </a:t>
            </a:r>
            <a:r>
              <a:rPr lang="cs-CZ" altLang="cs-CZ" dirty="0"/>
              <a:t>výdajů obce na daný </a:t>
            </a:r>
            <a:r>
              <a:rPr lang="cs-CZ" altLang="cs-CZ" dirty="0" smtClean="0"/>
              <a:t>účel</a:t>
            </a:r>
            <a:endParaRPr lang="cs-CZ" altLang="cs-CZ" dirty="0"/>
          </a:p>
          <a:p>
            <a:r>
              <a:rPr lang="cs-CZ" altLang="cs-CZ" dirty="0"/>
              <a:t>k</a:t>
            </a:r>
            <a:r>
              <a:rPr lang="cs-CZ" altLang="cs-CZ" dirty="0" smtClean="0"/>
              <a:t>omentář </a:t>
            </a:r>
            <a:r>
              <a:rPr lang="cs-CZ" altLang="cs-CZ" dirty="0"/>
              <a:t>k </a:t>
            </a:r>
            <a:r>
              <a:rPr lang="cs-CZ" altLang="cs-CZ" dirty="0" smtClean="0"/>
              <a:t>rozpočtu a </a:t>
            </a:r>
            <a:r>
              <a:rPr lang="cs-CZ" altLang="cs-CZ" dirty="0"/>
              <a:t>shrnutí rozpočtových politik, které víceletý rozpočet </a:t>
            </a:r>
            <a:r>
              <a:rPr lang="cs-CZ" altLang="cs-CZ" dirty="0" smtClean="0"/>
              <a:t>obsahuje</a:t>
            </a:r>
            <a:endParaRPr lang="cs-CZ" altLang="cs-CZ" dirty="0"/>
          </a:p>
          <a:p>
            <a:r>
              <a:rPr lang="cs-CZ" altLang="cs-CZ" dirty="0" smtClean="0"/>
              <a:t>analýza </a:t>
            </a:r>
            <a:r>
              <a:rPr lang="cs-CZ" altLang="cs-CZ" dirty="0"/>
              <a:t>rozpočtových příjmů, zvážení možných postupů jejich zvyšování, hledání dalších zdrojů příjmů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/>
              <a:t>v</a:t>
            </a:r>
            <a:r>
              <a:rPr lang="cs-CZ" altLang="cs-CZ" dirty="0" smtClean="0"/>
              <a:t>ymezení </a:t>
            </a:r>
            <a:r>
              <a:rPr lang="cs-CZ" altLang="cs-CZ" dirty="0"/>
              <a:t>rozpočtového procesu a stanovení významných dat v jeho </a:t>
            </a:r>
            <a:r>
              <a:rPr lang="cs-CZ" altLang="cs-CZ" dirty="0" smtClean="0"/>
              <a:t>průběhu, popis </a:t>
            </a:r>
            <a:r>
              <a:rPr lang="cs-CZ" altLang="cs-CZ" dirty="0"/>
              <a:t>procesů zabezpečujících realizaci víceletého </a:t>
            </a:r>
            <a:r>
              <a:rPr lang="cs-CZ" altLang="cs-CZ" dirty="0" smtClean="0"/>
              <a:t>rozpočtu</a:t>
            </a: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26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rozpočtového výhledu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vymezení </a:t>
            </a:r>
            <a:r>
              <a:rPr lang="cs-CZ" altLang="cs-CZ" dirty="0"/>
              <a:t>finančních metod a postupů v následujících oblastech: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kapitálových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výdajů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rozpočtování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výdajů jednotlivých projektů a způsob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financování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způsob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řízení výdajů a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předvídání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způsob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řízení zadluženosti obce ve vztahu ke kapitálovým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výdajům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tvorba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mimorozpočtových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fondů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správa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grantů, jejich řízení a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plánování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výkaznictví</a:t>
            </a:r>
          </a:p>
          <a:p>
            <a:pPr marL="457200" lvl="1" indent="-457200"/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metodika </a:t>
            </a:r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analýzy příjmů a odhadu jejich </a:t>
            </a:r>
            <a:r>
              <a:rPr lang="cs-CZ" altLang="cs-CZ" sz="2000" dirty="0" smtClean="0">
                <a:ea typeface="+mn-ea"/>
                <a:cs typeface="+mn-cs"/>
                <a:sym typeface="Wingdings" pitchFamily="2" charset="2"/>
              </a:rPr>
              <a:t>výše</a:t>
            </a:r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2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 rozpočtového výhledu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propojení </a:t>
            </a:r>
            <a:r>
              <a:rPr lang="cs-CZ" altLang="cs-CZ" dirty="0"/>
              <a:t>se strategickým plánem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 smtClean="0"/>
              <a:t>popis </a:t>
            </a:r>
            <a:r>
              <a:rPr lang="cs-CZ" altLang="cs-CZ" dirty="0"/>
              <a:t>investiční politiky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r>
              <a:rPr lang="cs-CZ" altLang="cs-CZ" dirty="0" smtClean="0"/>
              <a:t>dlouhodobou </a:t>
            </a:r>
            <a:r>
              <a:rPr lang="cs-CZ" altLang="cs-CZ" dirty="0"/>
              <a:t>politiku v oblasti řízení dluhu </a:t>
            </a:r>
            <a:r>
              <a:rPr lang="cs-CZ" altLang="cs-CZ" dirty="0" smtClean="0"/>
              <a:t>obce</a:t>
            </a:r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919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Typy víceletých rozpočtů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</a:t>
            </a:r>
            <a:r>
              <a:rPr lang="cs-CZ" altLang="cs-CZ" sz="2400" dirty="0" smtClean="0"/>
              <a:t>ropojení </a:t>
            </a:r>
            <a:r>
              <a:rPr lang="cs-CZ" altLang="cs-CZ" sz="2400" dirty="0"/>
              <a:t>rozpočtu a RV – víceletý rozpočet má charakter finančního plánu, závazně je přijímán pouze roční rozpočet a rozpočtový výhled slouží jako předběžný </a:t>
            </a:r>
            <a:r>
              <a:rPr lang="cs-CZ" altLang="cs-CZ" sz="2400" dirty="0" smtClean="0"/>
              <a:t>plán</a:t>
            </a:r>
            <a:endParaRPr lang="cs-CZ" altLang="cs-CZ" sz="2400" dirty="0"/>
          </a:p>
          <a:p>
            <a:r>
              <a:rPr lang="cs-CZ" altLang="cs-CZ" sz="2400" dirty="0"/>
              <a:t>r</a:t>
            </a:r>
            <a:r>
              <a:rPr lang="cs-CZ" altLang="cs-CZ" sz="2400" dirty="0" smtClean="0"/>
              <a:t>olující </a:t>
            </a:r>
            <a:r>
              <a:rPr lang="cs-CZ" altLang="cs-CZ" sz="2400" dirty="0"/>
              <a:t>víceletý rozpočet  - obsahuje detailní predikce P a V na dva či více následujících let. Přitom jsou však P a V následujícího roku vždy samostatně </a:t>
            </a:r>
            <a:r>
              <a:rPr lang="cs-CZ" altLang="cs-CZ" sz="2400" dirty="0" smtClean="0"/>
              <a:t>schvalovány</a:t>
            </a:r>
            <a:endParaRPr lang="cs-CZ" altLang="cs-CZ" sz="2400" dirty="0"/>
          </a:p>
          <a:p>
            <a:r>
              <a:rPr lang="cs-CZ" altLang="cs-CZ" sz="2400" dirty="0" smtClean="0"/>
              <a:t>„tradiční</a:t>
            </a:r>
            <a:r>
              <a:rPr lang="cs-CZ" altLang="cs-CZ" sz="2400" dirty="0"/>
              <a:t>“ zpravidla dvouletý rozpočet - celý dokument je přijímán najednou. Na konci ročního rozpočtového období může být rozpočet zpřesněn a změněn, aby reagoval na případné </a:t>
            </a:r>
            <a:r>
              <a:rPr lang="cs-CZ" altLang="cs-CZ" sz="2400" dirty="0" smtClean="0"/>
              <a:t>změny</a:t>
            </a:r>
            <a:endParaRPr lang="cs-CZ" altLang="cs-CZ" sz="2400" dirty="0"/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56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Provázanost rozpočtového výhledu s dalšími nástroji řízení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Základním </a:t>
            </a:r>
            <a:r>
              <a:rPr lang="cs-CZ" altLang="cs-CZ" dirty="0"/>
              <a:t>dokumentem při plánování rozvoje obce je strategický plán obce. Vytváří rámce pro tvorbu dalších dokumentů.</a:t>
            </a:r>
          </a:p>
          <a:p>
            <a:r>
              <a:rPr lang="cs-CZ" altLang="cs-CZ" dirty="0" smtClean="0"/>
              <a:t>Rozpočtový </a:t>
            </a:r>
            <a:r>
              <a:rPr lang="cs-CZ" altLang="cs-CZ" dirty="0"/>
              <a:t>výhled by měl podávat informace o tom, zda jsou aktivity plánované ve strategickém plánu rozvoje obce realizovatelné, a za jakých podmínek. Vytváří finanční rámec pro jeho realizaci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9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Provázanost rozpočtového výhledu s dalšími nástroji řízení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Je </a:t>
            </a:r>
            <a:r>
              <a:rPr lang="cs-CZ" altLang="cs-CZ" dirty="0"/>
              <a:t>zde ale i opačná vazba. Projednávání strategického plánu za účasti veřejnosti dává jasný signál o prioritách obce a tedy o tom, kam mají směřovat rozpočtové zdroje.</a:t>
            </a:r>
          </a:p>
          <a:p>
            <a:r>
              <a:rPr lang="cs-CZ" altLang="cs-CZ" dirty="0" smtClean="0"/>
              <a:t>Propojení </a:t>
            </a:r>
            <a:r>
              <a:rPr lang="cs-CZ" altLang="cs-CZ" dirty="0"/>
              <a:t>obou těchto nástrojů umožňuje vytvořit racionální systém alokace zdrojů. Vzniká tak rámec v němž jsou hodnoceny jednotlivé politiky a programy obce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03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</a:t>
            </a:r>
            <a:r>
              <a:rPr lang="cs-CZ" altLang="cs-CZ" dirty="0"/>
              <a:t>4</a:t>
            </a:r>
            <a:r>
              <a:rPr lang="cs-CZ" altLang="cs-CZ" dirty="0" smtClean="0"/>
              <a:t>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rozcvička</a:t>
            </a:r>
          </a:p>
          <a:p>
            <a:r>
              <a:rPr lang="cs-CZ" altLang="cs-CZ" dirty="0" smtClean="0"/>
              <a:t>víceleté rozpočtování</a:t>
            </a:r>
          </a:p>
          <a:p>
            <a:r>
              <a:rPr lang="cs-CZ" altLang="cs-CZ" dirty="0" smtClean="0"/>
              <a:t>důvody pro víceleté rozpočtování</a:t>
            </a:r>
          </a:p>
          <a:p>
            <a:r>
              <a:rPr lang="cs-CZ" altLang="cs-CZ" dirty="0" smtClean="0"/>
              <a:t>možné problémy</a:t>
            </a:r>
          </a:p>
          <a:p>
            <a:r>
              <a:rPr lang="cs-CZ" altLang="cs-CZ" dirty="0" smtClean="0"/>
              <a:t>předpoklady úspěšného víceletého rozpočtování</a:t>
            </a:r>
          </a:p>
          <a:p>
            <a:r>
              <a:rPr lang="cs-CZ" altLang="cs-CZ" dirty="0" smtClean="0"/>
              <a:t>metody střednědobého prognózování</a:t>
            </a:r>
          </a:p>
          <a:p>
            <a:r>
              <a:rPr lang="cs-CZ" altLang="cs-CZ" dirty="0" smtClean="0"/>
              <a:t>rozpočtový výhled na úrovni </a:t>
            </a:r>
            <a:r>
              <a:rPr lang="cs-CZ" altLang="cs-CZ" dirty="0" smtClean="0"/>
              <a:t>ÚSC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Výhody používání rozpočtového výhledu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r>
              <a:rPr lang="cs-CZ" altLang="cs-CZ" sz="2400" dirty="0" smtClean="0"/>
              <a:t>zlepšení </a:t>
            </a:r>
            <a:r>
              <a:rPr lang="cs-CZ" altLang="cs-CZ" sz="2400" dirty="0"/>
              <a:t>strategického a dlouhodobého plánování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u</a:t>
            </a:r>
            <a:r>
              <a:rPr lang="cs-CZ" altLang="cs-CZ" sz="2400" dirty="0" smtClean="0"/>
              <a:t>držení </a:t>
            </a:r>
            <a:r>
              <a:rPr lang="cs-CZ" altLang="cs-CZ" sz="2400" dirty="0"/>
              <a:t>fiskálního zdraví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v</a:t>
            </a:r>
            <a:r>
              <a:rPr lang="cs-CZ" altLang="cs-CZ" sz="2400" dirty="0" smtClean="0"/>
              <a:t>ytvoření </a:t>
            </a:r>
            <a:r>
              <a:rPr lang="cs-CZ" altLang="cs-CZ" sz="2400" dirty="0"/>
              <a:t>a podpora rozpočtových procesů, které se více orientují na vytváření a realizaci jednotlivých obecních </a:t>
            </a:r>
            <a:r>
              <a:rPr lang="cs-CZ" altLang="cs-CZ" sz="2400" dirty="0" smtClean="0"/>
              <a:t>politik</a:t>
            </a:r>
            <a:endParaRPr lang="cs-CZ" altLang="cs-CZ" sz="2400" dirty="0"/>
          </a:p>
          <a:p>
            <a:r>
              <a:rPr lang="cs-CZ" altLang="cs-CZ" sz="2400" dirty="0"/>
              <a:t>s</a:t>
            </a:r>
            <a:r>
              <a:rPr lang="cs-CZ" altLang="cs-CZ" sz="2400" dirty="0" smtClean="0"/>
              <a:t>nížení </a:t>
            </a:r>
            <a:r>
              <a:rPr lang="cs-CZ" altLang="cs-CZ" sz="2400" dirty="0"/>
              <a:t>spoléhání se na jednorázové rozpočtové příjmy a krátkodobé dotace při financování rozpočtových potřeb </a:t>
            </a:r>
            <a:r>
              <a:rPr lang="cs-CZ" altLang="cs-CZ" sz="2400" dirty="0" smtClean="0"/>
              <a:t>obce</a:t>
            </a:r>
            <a:endParaRPr lang="cs-CZ" altLang="cs-CZ" sz="2400" dirty="0"/>
          </a:p>
          <a:p>
            <a:r>
              <a:rPr lang="cs-CZ" altLang="cs-CZ" sz="2400" dirty="0"/>
              <a:t>s</a:t>
            </a:r>
            <a:r>
              <a:rPr lang="cs-CZ" altLang="cs-CZ" sz="2400" dirty="0" smtClean="0"/>
              <a:t>nížení </a:t>
            </a:r>
            <a:r>
              <a:rPr lang="cs-CZ" altLang="cs-CZ" sz="2400" dirty="0"/>
              <a:t>počtu hodin věnovaných práci na </a:t>
            </a:r>
            <a:r>
              <a:rPr lang="cs-CZ" altLang="cs-CZ" sz="2400" dirty="0" smtClean="0"/>
              <a:t>rozpočtu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61503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Výhody používání rozpočtového výhledu – dle názoru českých měst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sz="2400" dirty="0"/>
              <a:t>přehled o finanční situaci obce, provázanost příjmů a výdajů obce</a:t>
            </a:r>
          </a:p>
          <a:p>
            <a:r>
              <a:rPr lang="cs-CZ" altLang="cs-CZ" sz="2400" dirty="0"/>
              <a:t>lepší plánování investic  - představa o možných zdrojích jejich financování</a:t>
            </a:r>
          </a:p>
          <a:p>
            <a:r>
              <a:rPr lang="cs-CZ" altLang="cs-CZ" sz="2400" dirty="0"/>
              <a:t>řízení dluhu obce – výše závazků a jejich splácení., představa o maximálním únosném zadlužení obce</a:t>
            </a:r>
          </a:p>
          <a:p>
            <a:r>
              <a:rPr lang="cs-CZ" altLang="cs-CZ" sz="2400" dirty="0"/>
              <a:t>snadnější příprava rozpočtu města, jeho kvalitnější příprava</a:t>
            </a:r>
          </a:p>
          <a:p>
            <a:r>
              <a:rPr lang="cs-CZ" altLang="cs-CZ" sz="2400" dirty="0"/>
              <a:t>zlepšení strategického a dlouhodobého plánování obce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6565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Případová studie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termín odevzdání: 1. 5. 2014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70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Shrnutí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</a:t>
            </a:r>
            <a:r>
              <a:rPr lang="cs-CZ" altLang="cs-CZ" dirty="0"/>
              <a:t>4</a:t>
            </a:r>
            <a:r>
              <a:rPr lang="cs-CZ" altLang="cs-CZ" dirty="0" smtClean="0"/>
              <a:t>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obsah </a:t>
            </a:r>
            <a:r>
              <a:rPr lang="cs-CZ" altLang="cs-CZ" dirty="0" smtClean="0"/>
              <a:t>rozpočtového výhledu</a:t>
            </a:r>
          </a:p>
          <a:p>
            <a:r>
              <a:rPr lang="cs-CZ" altLang="cs-CZ" dirty="0" smtClean="0"/>
              <a:t>typy víceletých rozpočtů</a:t>
            </a:r>
          </a:p>
          <a:p>
            <a:r>
              <a:rPr lang="cs-CZ" altLang="cs-CZ" dirty="0" smtClean="0"/>
              <a:t>výhody používání rozpočtových výhledů</a:t>
            </a:r>
          </a:p>
          <a:p>
            <a:r>
              <a:rPr lang="cs-CZ" altLang="cs-CZ" dirty="0" smtClean="0"/>
              <a:t>konzultace případových studií</a:t>
            </a:r>
          </a:p>
        </p:txBody>
      </p:sp>
    </p:spTree>
    <p:extLst>
      <p:ext uri="{BB962C8B-B14F-4D97-AF65-F5344CB8AC3E}">
        <p14:creationId xmlns:p14="http://schemas.microsoft.com/office/powerpoint/2010/main" val="209083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</a:t>
            </a:r>
            <a:r>
              <a:rPr lang="cs-CZ" altLang="cs-CZ" dirty="0"/>
              <a:t>4</a:t>
            </a:r>
            <a:r>
              <a:rPr lang="cs-CZ" altLang="cs-CZ" dirty="0" smtClean="0"/>
              <a:t>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Víceleté rozpočtování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/>
              <a:t>v Česku </a:t>
            </a:r>
            <a:r>
              <a:rPr lang="cs-CZ" altLang="cs-CZ" sz="2400" dirty="0"/>
              <a:t>má víceleté finanční řízení formu rozpočtového </a:t>
            </a:r>
            <a:r>
              <a:rPr lang="cs-CZ" altLang="cs-CZ" sz="2400" dirty="0" smtClean="0"/>
              <a:t>výhledu</a:t>
            </a:r>
          </a:p>
          <a:p>
            <a:r>
              <a:rPr lang="cs-CZ" altLang="cs-CZ" sz="2400" dirty="0" smtClean="0"/>
              <a:t>MMF </a:t>
            </a:r>
            <a:r>
              <a:rPr lang="cs-CZ" altLang="cs-CZ" sz="2400" dirty="0"/>
              <a:t>či Světová banka hovoří o víceletých výdajových (fiskálních) rámcích, které jsou aplikovány zejména na národní </a:t>
            </a:r>
            <a:r>
              <a:rPr lang="cs-CZ" altLang="cs-CZ" sz="2400" dirty="0" smtClean="0"/>
              <a:t>úrovni</a:t>
            </a:r>
          </a:p>
          <a:p>
            <a:r>
              <a:rPr lang="cs-CZ" altLang="cs-CZ" sz="2400" dirty="0" smtClean="0"/>
              <a:t>využívají </a:t>
            </a:r>
            <a:r>
              <a:rPr lang="cs-CZ" altLang="cs-CZ" sz="2400" dirty="0"/>
              <a:t>se zejména při reformách řízení veřejných výdajů v tranzitivních a rozvojových zemích (Malawi, Mauritius, Ghana, Zair, </a:t>
            </a:r>
            <a:r>
              <a:rPr lang="cs-CZ" altLang="cs-CZ" sz="2400" dirty="0" smtClean="0"/>
              <a:t>Uganda)</a:t>
            </a:r>
          </a:p>
          <a:p>
            <a:r>
              <a:rPr lang="cs-CZ" altLang="cs-CZ" sz="2400" dirty="0" smtClean="0"/>
              <a:t>v </a:t>
            </a:r>
            <a:r>
              <a:rPr lang="cs-CZ" altLang="cs-CZ" sz="2400" dirty="0"/>
              <a:t>zemích OECD byl víceletý rozpočet uplatňován od 70. – 80. let </a:t>
            </a:r>
            <a:r>
              <a:rPr lang="cs-CZ" altLang="cs-CZ" sz="2400" dirty="0" smtClean="0"/>
              <a:t>20. století</a:t>
            </a:r>
          </a:p>
        </p:txBody>
      </p:sp>
    </p:spTree>
    <p:extLst>
      <p:ext uri="{BB962C8B-B14F-4D97-AF65-F5344CB8AC3E}">
        <p14:creationId xmlns:p14="http://schemas.microsoft.com/office/powerpoint/2010/main" val="31425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Důvody pro víceleté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vyžaduje</a:t>
            </a:r>
            <a:r>
              <a:rPr lang="cs-CZ" altLang="cs-CZ" dirty="0"/>
              <a:t>, aby vlády vyjádřili </a:t>
            </a:r>
            <a:r>
              <a:rPr lang="cs-CZ" altLang="cs-CZ" dirty="0" smtClean="0"/>
              <a:t>jasně cíle </a:t>
            </a:r>
            <a:r>
              <a:rPr lang="cs-CZ" altLang="cs-CZ" dirty="0"/>
              <a:t>a priority svých </a:t>
            </a:r>
            <a:r>
              <a:rPr lang="cs-CZ" altLang="cs-CZ" dirty="0" smtClean="0"/>
              <a:t>politik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signalizuje, </a:t>
            </a:r>
            <a:r>
              <a:rPr lang="cs-CZ" altLang="cs-CZ" dirty="0"/>
              <a:t>zda jsou realizované politiky a jejich dopady v souladu s definovanou fiskální strategií </a:t>
            </a:r>
            <a:r>
              <a:rPr lang="cs-CZ" altLang="cs-CZ" dirty="0" smtClean="0"/>
              <a:t>vlády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přesouvá </a:t>
            </a:r>
            <a:r>
              <a:rPr lang="cs-CZ" altLang="cs-CZ" dirty="0"/>
              <a:t>pozornost z roviny rozhodování o detailních výdajích do roviny změn celých </a:t>
            </a:r>
            <a:r>
              <a:rPr lang="cs-CZ" altLang="cs-CZ" dirty="0" smtClean="0"/>
              <a:t>politik 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vytváří </a:t>
            </a:r>
            <a:r>
              <a:rPr lang="cs-CZ" altLang="cs-CZ" dirty="0"/>
              <a:t>fiskální meze v nichž se mohou roční výdaje rozpočtu pohybovat a tím podporuje fiskální disciplínu a alokaci zdrojů dle </a:t>
            </a:r>
            <a:r>
              <a:rPr lang="cs-CZ" altLang="cs-CZ" dirty="0" smtClean="0"/>
              <a:t>priorit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27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Důvody pro víceleté rozpočtování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podporuje </a:t>
            </a:r>
            <a:r>
              <a:rPr lang="cs-CZ" altLang="cs-CZ" dirty="0"/>
              <a:t>efektivnost v alokaci veřejných prostředků, nutí politiky vyjádřit priority a ochotu je financovat. Informuje ostatní subjekty, a tím zvyšuje předvídatelnost jednání </a:t>
            </a:r>
            <a:r>
              <a:rPr lang="cs-CZ" altLang="cs-CZ" dirty="0" smtClean="0"/>
              <a:t>vlády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zajišťuje </a:t>
            </a:r>
            <a:r>
              <a:rPr lang="cs-CZ" altLang="cs-CZ" dirty="0"/>
              <a:t>kontinuitu v rozpočtovém procesu. Při rozhodování o ročním rozpočtu jsou diskuse vedeny v kontextu střednědobé fiskální strategie a priorit realizovaných politik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Možné problémy víceletého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/>
              <a:t>přílišné </a:t>
            </a:r>
            <a:r>
              <a:rPr lang="cs-CZ" altLang="cs-CZ" sz="2400" dirty="0"/>
              <a:t>spoléhání na odhady budoucích příjmů a výdajů při tvorbě ročního rozpočtu může vést k </a:t>
            </a:r>
            <a:r>
              <a:rPr lang="cs-CZ" altLang="cs-CZ" sz="2400" dirty="0" err="1"/>
              <a:t>neflexibilitě</a:t>
            </a:r>
            <a:r>
              <a:rPr lang="cs-CZ" altLang="cs-CZ" sz="2400" dirty="0"/>
              <a:t> a setrvačnosti v tvorbě fiskální </a:t>
            </a:r>
            <a:r>
              <a:rPr lang="cs-CZ" altLang="cs-CZ" sz="2400" dirty="0" smtClean="0"/>
              <a:t>politiky</a:t>
            </a:r>
            <a:endParaRPr lang="cs-CZ" altLang="cs-CZ" sz="2400" dirty="0"/>
          </a:p>
          <a:p>
            <a:r>
              <a:rPr lang="cs-CZ" altLang="cs-CZ" sz="2400" dirty="0" smtClean="0"/>
              <a:t>příliš </a:t>
            </a:r>
            <a:r>
              <a:rPr lang="cs-CZ" altLang="cs-CZ" sz="2400" dirty="0"/>
              <a:t>optimistické víceleté projekce mohou být využity ke schválení veřejných výdajů, které by jinak schváleny </a:t>
            </a:r>
            <a:r>
              <a:rPr lang="cs-CZ" altLang="cs-CZ" sz="2400" dirty="0" smtClean="0"/>
              <a:t>nebyly</a:t>
            </a:r>
            <a:endParaRPr lang="cs-CZ" altLang="cs-CZ" sz="2400" dirty="0"/>
          </a:p>
          <a:p>
            <a:r>
              <a:rPr lang="cs-CZ" altLang="cs-CZ" sz="2400" dirty="0" smtClean="0"/>
              <a:t>tento </a:t>
            </a:r>
            <a:r>
              <a:rPr lang="cs-CZ" altLang="cs-CZ" sz="2400" dirty="0"/>
              <a:t>přístup k rozpočtování může být příliš náročný </a:t>
            </a:r>
            <a:r>
              <a:rPr lang="cs-CZ" altLang="cs-CZ" sz="2400" dirty="0" smtClean="0">
                <a:sym typeface="Wingdings" pitchFamily="2" charset="2"/>
              </a:rPr>
              <a:t>- </a:t>
            </a:r>
            <a:r>
              <a:rPr lang="cs-CZ" altLang="cs-CZ" sz="2400" dirty="0" smtClean="0"/>
              <a:t>může </a:t>
            </a:r>
            <a:r>
              <a:rPr lang="cs-CZ" altLang="cs-CZ" sz="2400" dirty="0"/>
              <a:t>odvést pozornost a zdroje od důležitých cílů při vytváření ročního rozpočtu.</a:t>
            </a:r>
          </a:p>
          <a:p>
            <a:r>
              <a:rPr lang="cs-CZ" altLang="cs-CZ" sz="2400" dirty="0" smtClean="0"/>
              <a:t>může </a:t>
            </a:r>
            <a:r>
              <a:rPr lang="cs-CZ" altLang="cs-CZ" sz="2400" dirty="0"/>
              <a:t>se jednat jen o seznam přání, který nebude ročními rozpočty naplňován.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39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Úspěšné fungování víceletého rozpočtování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deklarovaná </a:t>
            </a:r>
            <a:r>
              <a:rPr lang="cs-CZ" altLang="cs-CZ" sz="2400" dirty="0">
                <a:latin typeface="Verdana" pitchFamily="34" charset="0"/>
              </a:rPr>
              <a:t>politická podpora procesu víceletého </a:t>
            </a:r>
            <a:r>
              <a:rPr lang="cs-CZ" altLang="cs-CZ" sz="2400" dirty="0" smtClean="0">
                <a:latin typeface="Verdana" pitchFamily="34" charset="0"/>
              </a:rPr>
              <a:t>rozpočtování</a:t>
            </a:r>
          </a:p>
          <a:p>
            <a:r>
              <a:rPr lang="cs-CZ" altLang="cs-CZ" sz="2400" dirty="0" smtClean="0">
                <a:latin typeface="Verdana" pitchFamily="34" charset="0"/>
              </a:rPr>
              <a:t>procesy </a:t>
            </a:r>
            <a:r>
              <a:rPr lang="cs-CZ" altLang="cs-CZ" sz="2400" dirty="0">
                <a:latin typeface="Verdana" pitchFamily="34" charset="0"/>
              </a:rPr>
              <a:t>rozpočtové kontroly, rozpočtových procesů a </a:t>
            </a:r>
            <a:r>
              <a:rPr lang="cs-CZ" altLang="cs-CZ" sz="2400" dirty="0" smtClean="0">
                <a:latin typeface="Verdana" pitchFamily="34" charset="0"/>
              </a:rPr>
              <a:t>metod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jasně </a:t>
            </a:r>
            <a:r>
              <a:rPr lang="cs-CZ" altLang="cs-CZ" sz="2400" dirty="0">
                <a:latin typeface="Verdana" pitchFamily="34" charset="0"/>
              </a:rPr>
              <a:t>definované rozvojové priority a cíle </a:t>
            </a:r>
            <a:r>
              <a:rPr lang="cs-CZ" altLang="cs-CZ" sz="2400" dirty="0" smtClean="0">
                <a:latin typeface="Verdana" pitchFamily="34" charset="0"/>
              </a:rPr>
              <a:t>obce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jasně </a:t>
            </a:r>
            <a:r>
              <a:rPr lang="cs-CZ" altLang="cs-CZ" sz="2400" dirty="0">
                <a:latin typeface="Verdana" pitchFamily="34" charset="0"/>
              </a:rPr>
              <a:t>definované víceleté projekty a zabezpečované služby </a:t>
            </a:r>
          </a:p>
          <a:p>
            <a:r>
              <a:rPr lang="cs-CZ" altLang="cs-CZ" sz="2400" dirty="0" smtClean="0">
                <a:latin typeface="Verdana" pitchFamily="34" charset="0"/>
              </a:rPr>
              <a:t>obec </a:t>
            </a:r>
            <a:r>
              <a:rPr lang="cs-CZ" altLang="cs-CZ" sz="2400" dirty="0">
                <a:latin typeface="Verdana" pitchFamily="34" charset="0"/>
              </a:rPr>
              <a:t>využívá nástrojů dlouhodobého strategického a finančního </a:t>
            </a:r>
            <a:r>
              <a:rPr lang="cs-CZ" altLang="cs-CZ" sz="2400" dirty="0" smtClean="0">
                <a:latin typeface="Verdana" pitchFamily="34" charset="0"/>
              </a:rPr>
              <a:t>řízení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metodika </a:t>
            </a:r>
            <a:r>
              <a:rPr lang="cs-CZ" altLang="cs-CZ" sz="2400" dirty="0">
                <a:latin typeface="Verdana" pitchFamily="34" charset="0"/>
              </a:rPr>
              <a:t>tvorby odhadů budoucích příjmů a </a:t>
            </a:r>
            <a:r>
              <a:rPr lang="cs-CZ" altLang="cs-CZ" sz="2400" dirty="0" smtClean="0">
                <a:latin typeface="Verdana" pitchFamily="34" charset="0"/>
              </a:rPr>
              <a:t>výdajů</a:t>
            </a:r>
            <a:endParaRPr lang="cs-CZ" altLang="cs-CZ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Víceleté rozpočtování, Systémy územních rozpočtů, 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26. 4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Úspěšné fungování víceletého rozpočtování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Verdana" pitchFamily="34" charset="0"/>
              </a:rPr>
              <a:t>postupy </a:t>
            </a:r>
            <a:r>
              <a:rPr lang="cs-CZ" altLang="cs-CZ" sz="2400" dirty="0">
                <a:latin typeface="Verdana" pitchFamily="34" charset="0"/>
              </a:rPr>
              <a:t>zabezpečující informování o průběhu politik a </a:t>
            </a:r>
            <a:r>
              <a:rPr lang="cs-CZ" altLang="cs-CZ" sz="2400" dirty="0" smtClean="0">
                <a:latin typeface="Verdana" pitchFamily="34" charset="0"/>
              </a:rPr>
              <a:t>procesů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zpracování </a:t>
            </a:r>
            <a:r>
              <a:rPr lang="cs-CZ" altLang="cs-CZ" sz="2400" dirty="0">
                <a:latin typeface="Verdana" pitchFamily="34" charset="0"/>
              </a:rPr>
              <a:t>víceletého rozpočtu je </a:t>
            </a:r>
            <a:r>
              <a:rPr lang="cs-CZ" altLang="cs-CZ" sz="2400" dirty="0" smtClean="0">
                <a:latin typeface="Verdana" pitchFamily="34" charset="0"/>
              </a:rPr>
              <a:t>variantní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víceletý </a:t>
            </a:r>
            <a:r>
              <a:rPr lang="cs-CZ" altLang="cs-CZ" sz="2400" dirty="0">
                <a:latin typeface="Verdana" pitchFamily="34" charset="0"/>
              </a:rPr>
              <a:t>rozpočet je zpracováván jak pro kapitálovou, tak pro běžnou část </a:t>
            </a:r>
            <a:r>
              <a:rPr lang="cs-CZ" altLang="cs-CZ" sz="2400" dirty="0" smtClean="0">
                <a:latin typeface="Verdana" pitchFamily="34" charset="0"/>
              </a:rPr>
              <a:t>rozpočtu</a:t>
            </a:r>
            <a:endParaRPr lang="cs-CZ" altLang="cs-CZ" sz="2400" dirty="0">
              <a:latin typeface="Verdana" pitchFamily="34" charset="0"/>
            </a:endParaRPr>
          </a:p>
          <a:p>
            <a:r>
              <a:rPr lang="cs-CZ" altLang="cs-CZ" sz="2400" dirty="0" smtClean="0">
                <a:latin typeface="Verdana" pitchFamily="34" charset="0"/>
              </a:rPr>
              <a:t>dokument </a:t>
            </a:r>
            <a:r>
              <a:rPr lang="cs-CZ" altLang="cs-CZ" sz="2400" dirty="0">
                <a:latin typeface="Verdana" pitchFamily="34" charset="0"/>
              </a:rPr>
              <a:t>je zpracován ve srozumitelné </a:t>
            </a:r>
            <a:r>
              <a:rPr lang="cs-CZ" altLang="cs-CZ" sz="2400" dirty="0" smtClean="0">
                <a:latin typeface="Verdana" pitchFamily="34" charset="0"/>
              </a:rPr>
              <a:t>formě</a:t>
            </a:r>
            <a:endParaRPr lang="cs-CZ" altLang="cs-CZ" sz="2400" dirty="0">
              <a:latin typeface="Verdana" pitchFamily="34" charset="0"/>
            </a:endParaRP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505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1453</TotalTime>
  <Words>1471</Words>
  <Application>Microsoft Office PowerPoint</Application>
  <PresentationFormat>Předvádění na obrazovce (4:3)</PresentationFormat>
  <Paragraphs>186</Paragraphs>
  <Slides>24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ESF_prezentace_okrova_sablona</vt:lpstr>
      <vt:lpstr>BÉŽOVÁ TITL</vt:lpstr>
      <vt:lpstr>Víceleté rozpočtování – tutoriál 04</vt:lpstr>
      <vt:lpstr>Program I.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Rozpočtový výhled na úrovni ÚSC I.</vt:lpstr>
      <vt:lpstr>Rozpočtový výhled na úrovni ÚSC II.</vt:lpstr>
      <vt:lpstr>Rozpočtový výhled na úrovni ÚSC III.</vt:lpstr>
      <vt:lpstr>Obsah rozpočtového výhledu I.</vt:lpstr>
      <vt:lpstr>Obsah rozpočtového výhledu II.</vt:lpstr>
      <vt:lpstr>Obsah rozpočtového výhledu III.</vt:lpstr>
      <vt:lpstr>Typy víceletých rozpočtů</vt:lpstr>
      <vt:lpstr>Provázanost rozpočtového výhledu s dalšími nástroji řízení I.</vt:lpstr>
      <vt:lpstr>Provázanost rozpočtového výhledu s dalšími nástroji řízení II.</vt:lpstr>
      <vt:lpstr>Výhody používání rozpočtového výhledu</vt:lpstr>
      <vt:lpstr>Výhody používání rozpočtového výhledu – dle názoru českých měst</vt:lpstr>
      <vt:lpstr>Případová studie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Velinsky</cp:lastModifiedBy>
  <cp:revision>104</cp:revision>
  <cp:lastPrinted>2014-04-11T17:59:44Z</cp:lastPrinted>
  <dcterms:created xsi:type="dcterms:W3CDTF">2013-11-06T13:20:55Z</dcterms:created>
  <dcterms:modified xsi:type="dcterms:W3CDTF">2014-04-26T12:42:08Z</dcterms:modified>
</cp:coreProperties>
</file>