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2" r:id="rId5"/>
    <p:sldId id="260" r:id="rId6"/>
    <p:sldId id="261" r:id="rId7"/>
    <p:sldId id="264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8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A9320C-1159-43B9-929C-E4C54A54BE65}" type="datetimeFigureOut">
              <a:rPr lang="cs-CZ" smtClean="0"/>
              <a:t>14.2.2014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DB556E-84C7-4713-A28C-826EAE5836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675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8DB547-53D1-454F-8CDE-17AEBF248F0F}" type="slidenum">
              <a:rPr lang="cs-CZ"/>
              <a:pPr/>
              <a:t>3</a:t>
            </a:fld>
            <a:endParaRPr lang="cs-CZ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Posílit morální hodnoty, zlepšit si zdraví, </a:t>
            </a:r>
            <a:r>
              <a:rPr lang="cs-CZ" dirty="0" smtClean="0"/>
              <a:t>propagovat zemi, posilovat národní hrdost</a:t>
            </a:r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A5552B-2944-4F5A-BACE-F80F511A45B9}" type="slidenum">
              <a:rPr lang="cs-CZ"/>
              <a:pPr/>
              <a:t>7</a:t>
            </a:fld>
            <a:endParaRPr lang="cs-CZ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Jednotlivec?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A173-A5A8-4348-95D6-EB9058F99A6B}" type="datetimeFigureOut">
              <a:rPr lang="cs-CZ" smtClean="0"/>
              <a:t>14.2.2014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FAB8-3C8C-4FBF-821E-C85AB9B80F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650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A173-A5A8-4348-95D6-EB9058F99A6B}" type="datetimeFigureOut">
              <a:rPr lang="cs-CZ" smtClean="0"/>
              <a:t>14.2.2014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FAB8-3C8C-4FBF-821E-C85AB9B80F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109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A173-A5A8-4348-95D6-EB9058F99A6B}" type="datetimeFigureOut">
              <a:rPr lang="cs-CZ" smtClean="0"/>
              <a:t>14.2.2014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FAB8-3C8C-4FBF-821E-C85AB9B80F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352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A173-A5A8-4348-95D6-EB9058F99A6B}" type="datetimeFigureOut">
              <a:rPr lang="cs-CZ" smtClean="0"/>
              <a:t>14.2.2014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FAB8-3C8C-4FBF-821E-C85AB9B80F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973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A173-A5A8-4348-95D6-EB9058F99A6B}" type="datetimeFigureOut">
              <a:rPr lang="cs-CZ" smtClean="0"/>
              <a:t>14.2.2014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FAB8-3C8C-4FBF-821E-C85AB9B80F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40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A173-A5A8-4348-95D6-EB9058F99A6B}" type="datetimeFigureOut">
              <a:rPr lang="cs-CZ" smtClean="0"/>
              <a:t>14.2.2014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FAB8-3C8C-4FBF-821E-C85AB9B80F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273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A173-A5A8-4348-95D6-EB9058F99A6B}" type="datetimeFigureOut">
              <a:rPr lang="cs-CZ" smtClean="0"/>
              <a:t>14.2.2014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FAB8-3C8C-4FBF-821E-C85AB9B80F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7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A173-A5A8-4348-95D6-EB9058F99A6B}" type="datetimeFigureOut">
              <a:rPr lang="cs-CZ" smtClean="0"/>
              <a:t>14.2.2014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FAB8-3C8C-4FBF-821E-C85AB9B80F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04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A173-A5A8-4348-95D6-EB9058F99A6B}" type="datetimeFigureOut">
              <a:rPr lang="cs-CZ" smtClean="0"/>
              <a:t>14.2.2014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FAB8-3C8C-4FBF-821E-C85AB9B80F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678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A173-A5A8-4348-95D6-EB9058F99A6B}" type="datetimeFigureOut">
              <a:rPr lang="cs-CZ" smtClean="0"/>
              <a:t>14.2.2014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FAB8-3C8C-4FBF-821E-C85AB9B80F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012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A173-A5A8-4348-95D6-EB9058F99A6B}" type="datetimeFigureOut">
              <a:rPr lang="cs-CZ" smtClean="0"/>
              <a:t>14.2.2014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FAB8-3C8C-4FBF-821E-C85AB9B80F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689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CA173-A5A8-4348-95D6-EB9058F99A6B}" type="datetimeFigureOut">
              <a:rPr lang="cs-CZ" smtClean="0"/>
              <a:t>14.2.2014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5FAB8-3C8C-4FBF-821E-C85AB9B80F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087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EKSP_P1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45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Sport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/>
              <a:t>latinského „disportare“ a starofrancouzského „le désporter“, což znamená </a:t>
            </a:r>
            <a:r>
              <a:rPr lang="cs-CZ" sz="2800" b="1"/>
              <a:t>bavit se, příjemně trávit volný čas</a:t>
            </a:r>
            <a:r>
              <a:rPr lang="cs-CZ" sz="2800"/>
              <a:t> </a:t>
            </a:r>
          </a:p>
          <a:p>
            <a:r>
              <a:rPr lang="cs-CZ" sz="2800"/>
              <a:t>Historie:</a:t>
            </a:r>
          </a:p>
          <a:p>
            <a:pPr lvl="1"/>
            <a:r>
              <a:rPr lang="cs-CZ" sz="2400"/>
              <a:t>Boj: Starověk - Čína, Indiáni, Řecko</a:t>
            </a:r>
          </a:p>
          <a:p>
            <a:pPr lvl="1"/>
            <a:r>
              <a:rPr lang="cs-CZ" sz="2400"/>
              <a:t>Boj a zábava: Středověk - rytířské klání, míčové hry</a:t>
            </a:r>
          </a:p>
          <a:p>
            <a:pPr lvl="1"/>
            <a:r>
              <a:rPr lang="cs-CZ" sz="2400"/>
              <a:t>Středověk:</a:t>
            </a:r>
          </a:p>
          <a:p>
            <a:pPr lvl="2"/>
            <a:r>
              <a:rPr lang="cs-CZ" sz="2000"/>
              <a:t>17st. Komenský, 18st. Strutt, 19st. Ling</a:t>
            </a:r>
          </a:p>
          <a:p>
            <a:pPr lvl="1"/>
            <a:r>
              <a:rPr lang="cs-CZ" sz="2400"/>
              <a:t>Zábava a zdraví – 19. století: olympijské hry</a:t>
            </a:r>
          </a:p>
          <a:p>
            <a:pPr lvl="2"/>
            <a:r>
              <a:rPr lang="cs-CZ" sz="2000"/>
              <a:t>U nás: Jahn, Tyrš – společenský, zdravotní, branný aspekt</a:t>
            </a:r>
          </a:p>
        </p:txBody>
      </p:sp>
    </p:spTree>
    <p:extLst>
      <p:ext uri="{BB962C8B-B14F-4D97-AF65-F5344CB8AC3E}">
        <p14:creationId xmlns:p14="http://schemas.microsoft.com/office/powerpoint/2010/main" val="145093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Sport dnes	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Cíl bavit se</a:t>
            </a:r>
          </a:p>
          <a:p>
            <a:r>
              <a:rPr lang="cs-CZ" dirty="0"/>
              <a:t>Cíl vítězit</a:t>
            </a:r>
          </a:p>
          <a:p>
            <a:r>
              <a:rPr lang="cs-CZ" dirty="0"/>
              <a:t>Cíl dosáhnout zisku</a:t>
            </a:r>
          </a:p>
          <a:p>
            <a:r>
              <a:rPr lang="cs-CZ" dirty="0"/>
              <a:t>…?</a:t>
            </a:r>
          </a:p>
          <a:p>
            <a:pPr>
              <a:buFontTx/>
              <a:buNone/>
            </a:pPr>
            <a:r>
              <a:rPr lang="cs-CZ" dirty="0" smtClean="0"/>
              <a:t>Čím se liší odvětví sportu od zdravotnictví?</a:t>
            </a:r>
          </a:p>
          <a:p>
            <a:pPr>
              <a:buFontTx/>
              <a:buNone/>
            </a:pPr>
            <a:r>
              <a:rPr lang="cs-CZ" dirty="0" smtClean="0"/>
              <a:t>Čím se liší sport a kultura?</a:t>
            </a:r>
          </a:p>
          <a:p>
            <a:pPr>
              <a:buFontTx/>
              <a:buNone/>
            </a:pPr>
            <a:r>
              <a:rPr lang="cs-CZ" dirty="0" smtClean="0"/>
              <a:t>Proč nás to zajímá z ekonomického hlediska?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729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Význam sportu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/>
              <a:t>Sociální aspekt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Rovné příležitosti, morální hodnoty, 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Zdravotní aspekt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Příznivé dopady na zdraví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Ekonomický aspekt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Stimul k rozvoji ekonomiky (výstavba, zaměstnanost, výroba)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Sekundární ekonomické dopady – cestovní ruch, modernizace infrastruktury (kvůli sportu)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Politický aspekt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Sport jako reprezentace politického systému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Sport jako politická agenda, prosazování vlastního zájmu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solidFill>
                  <a:schemeClr val="accent2"/>
                </a:solidFill>
              </a:rPr>
              <a:t>Všechny aspekty mohou být potenciálně pozitivní i negativní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Můžeme ignorovat ekonomický aspekt, prakticky ale naše možnosti vždy určí množství disponibilních zdrojů</a:t>
            </a:r>
          </a:p>
        </p:txBody>
      </p:sp>
    </p:spTree>
    <p:extLst>
      <p:ext uri="{BB962C8B-B14F-4D97-AF65-F5344CB8AC3E}">
        <p14:creationId xmlns:p14="http://schemas.microsoft.com/office/powerpoint/2010/main" val="361749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Ekonomie sportu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Mladé odvětví</a:t>
            </a:r>
          </a:p>
          <a:p>
            <a:r>
              <a:rPr lang="cs-CZ" dirty="0" smtClean="0"/>
              <a:t>Široký (nejasný záběr)</a:t>
            </a:r>
          </a:p>
          <a:p>
            <a:r>
              <a:rPr lang="cs-CZ" dirty="0" smtClean="0"/>
              <a:t>Oblasti</a:t>
            </a:r>
          </a:p>
          <a:p>
            <a:pPr lvl="1"/>
            <a:r>
              <a:rPr lang="cs-CZ" dirty="0" smtClean="0"/>
              <a:t>Veřejný sektor, spotřeba, sportovní akce, ekonomické podmínky rozvoje sportování, mezinárodní sport,..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19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ekonomie sportu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Metodologické</a:t>
            </a:r>
          </a:p>
          <a:p>
            <a:pPr lvl="1"/>
            <a:r>
              <a:rPr lang="cs-CZ" dirty="0" smtClean="0"/>
              <a:t>Aktivní sportovec</a:t>
            </a:r>
          </a:p>
          <a:p>
            <a:pPr lvl="1"/>
            <a:r>
              <a:rPr lang="cs-CZ" dirty="0" smtClean="0"/>
              <a:t>Nepřesné (</a:t>
            </a:r>
            <a:r>
              <a:rPr lang="cs-CZ" dirty="0" err="1" smtClean="0"/>
              <a:t>nerozklíčované</a:t>
            </a:r>
            <a:r>
              <a:rPr lang="cs-CZ" dirty="0" smtClean="0"/>
              <a:t>) </a:t>
            </a:r>
            <a:r>
              <a:rPr lang="cs-CZ" dirty="0" smtClean="0"/>
              <a:t>statistiky (HPD, zaměstnanost,…)</a:t>
            </a:r>
            <a:endParaRPr lang="cs-CZ" dirty="0" smtClean="0"/>
          </a:p>
          <a:p>
            <a:pPr lvl="1"/>
            <a:r>
              <a:rPr lang="cs-CZ" dirty="0" smtClean="0"/>
              <a:t>Hodnocení nepřímých </a:t>
            </a:r>
            <a:r>
              <a:rPr lang="cs-CZ" dirty="0" smtClean="0"/>
              <a:t>efektů (externality, efekty z investic)</a:t>
            </a:r>
            <a:endParaRPr lang="cs-CZ" dirty="0" smtClean="0"/>
          </a:p>
          <a:p>
            <a:r>
              <a:rPr lang="cs-CZ" dirty="0" smtClean="0"/>
              <a:t>Vliv ekonomických teorií</a:t>
            </a:r>
          </a:p>
          <a:p>
            <a:pPr lvl="1"/>
            <a:r>
              <a:rPr lang="cs-CZ" dirty="0" smtClean="0"/>
              <a:t>Neoklasická </a:t>
            </a:r>
            <a:r>
              <a:rPr lang="cs-CZ" dirty="0" smtClean="0"/>
              <a:t>– trh (nezasahuj a čekej)</a:t>
            </a:r>
            <a:endParaRPr lang="cs-CZ" dirty="0" smtClean="0"/>
          </a:p>
          <a:p>
            <a:pPr lvl="1"/>
            <a:r>
              <a:rPr lang="cs-CZ" dirty="0" smtClean="0"/>
              <a:t>Marxistická </a:t>
            </a:r>
            <a:r>
              <a:rPr lang="cs-CZ" dirty="0" smtClean="0"/>
              <a:t>– rovnost (standardizuj a přinuť)</a:t>
            </a:r>
            <a:endParaRPr lang="cs-CZ" dirty="0" smtClean="0"/>
          </a:p>
          <a:p>
            <a:pPr lvl="1"/>
            <a:r>
              <a:rPr lang="cs-CZ" dirty="0" smtClean="0"/>
              <a:t>Keynesiánská </a:t>
            </a:r>
            <a:r>
              <a:rPr lang="cs-CZ" dirty="0" smtClean="0"/>
              <a:t>– stát (dotuj a doufej)</a:t>
            </a:r>
            <a:endParaRPr lang="cs-CZ" dirty="0" smtClean="0"/>
          </a:p>
          <a:p>
            <a:r>
              <a:rPr lang="cs-CZ" dirty="0" smtClean="0"/>
              <a:t>Nejasná identita disciplíny</a:t>
            </a:r>
          </a:p>
          <a:p>
            <a:pPr lvl="1"/>
            <a:r>
              <a:rPr lang="cs-CZ" dirty="0" smtClean="0"/>
              <a:t>? Politika státu, profesionální sport, obchod se sportovním zbožím, právní aspekty, ekonomika sportovního zařízení,…?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212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Praktické problémy ekonomie sportu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92625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Role státu – jak moc má stát zasahovat</a:t>
            </a:r>
          </a:p>
          <a:p>
            <a:pPr lvl="1"/>
            <a:r>
              <a:rPr lang="cs-CZ" dirty="0"/>
              <a:t>Do produkce a skladby </a:t>
            </a:r>
            <a:r>
              <a:rPr lang="cs-CZ" dirty="0" smtClean="0"/>
              <a:t>sportovních produktů (poskytovat/dotovat sporty, sportovní zařízení)</a:t>
            </a:r>
            <a:endParaRPr lang="cs-CZ" dirty="0"/>
          </a:p>
          <a:p>
            <a:pPr lvl="1"/>
            <a:r>
              <a:rPr lang="cs-CZ" dirty="0"/>
              <a:t>Do podmínek fungování sportovních firem</a:t>
            </a:r>
          </a:p>
          <a:p>
            <a:r>
              <a:rPr lang="cs-CZ" dirty="0"/>
              <a:t>Chování klubu</a:t>
            </a:r>
          </a:p>
          <a:p>
            <a:pPr lvl="1"/>
            <a:r>
              <a:rPr lang="cs-CZ" dirty="0"/>
              <a:t>Jak uvnitř daných pravidel maximalizovat svůj užitek (případně zisk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Nákupy hráčů, práva, licence, ekonomické dopady profesionálních lig</a:t>
            </a:r>
            <a:endParaRPr lang="cs-CZ" dirty="0"/>
          </a:p>
          <a:p>
            <a:r>
              <a:rPr lang="cs-CZ" dirty="0"/>
              <a:t>Chování firmy</a:t>
            </a:r>
          </a:p>
          <a:p>
            <a:pPr lvl="1"/>
            <a:r>
              <a:rPr lang="cs-CZ" dirty="0"/>
              <a:t>Jak maximalizovat </a:t>
            </a:r>
            <a:r>
              <a:rPr lang="cs-CZ" dirty="0" smtClean="0"/>
              <a:t>zisk</a:t>
            </a:r>
          </a:p>
          <a:p>
            <a:pPr lvl="1"/>
            <a:r>
              <a:rPr lang="cs-CZ" dirty="0" smtClean="0"/>
              <a:t>Dopady na trh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676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Pavlík - DSO</a:t>
            </a:r>
          </a:p>
          <a:p>
            <a:r>
              <a:rPr lang="cs-CZ" dirty="0" smtClean="0"/>
              <a:t>Novotný – Sport v ekonomice – kpt.1-4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81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386</Words>
  <Application>Microsoft Office PowerPoint</Application>
  <PresentationFormat>Předvádění na obrazovce (4:3)</PresentationFormat>
  <Paragraphs>65</Paragraphs>
  <Slides>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Úvod</vt:lpstr>
      <vt:lpstr>Sport</vt:lpstr>
      <vt:lpstr>Sport dnes </vt:lpstr>
      <vt:lpstr>Význam sportu</vt:lpstr>
      <vt:lpstr>Ekonomie sportu</vt:lpstr>
      <vt:lpstr>Problémy ekonomie sportu</vt:lpstr>
      <vt:lpstr>Praktické problémy ekonomie sportu</vt:lpstr>
      <vt:lpstr>Literatura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</dc:title>
  <dc:creator>MP</dc:creator>
  <cp:lastModifiedBy>MP</cp:lastModifiedBy>
  <cp:revision>5</cp:revision>
  <dcterms:created xsi:type="dcterms:W3CDTF">2012-02-22T09:01:17Z</dcterms:created>
  <dcterms:modified xsi:type="dcterms:W3CDTF">2014-02-14T09:20:53Z</dcterms:modified>
</cp:coreProperties>
</file>