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96" r:id="rId3"/>
    <p:sldId id="358" r:id="rId4"/>
    <p:sldId id="356" r:id="rId5"/>
    <p:sldId id="357" r:id="rId6"/>
    <p:sldId id="359" r:id="rId7"/>
    <p:sldId id="360" r:id="rId8"/>
    <p:sldId id="363" r:id="rId9"/>
    <p:sldId id="361" r:id="rId10"/>
    <p:sldId id="353" r:id="rId11"/>
    <p:sldId id="319" r:id="rId12"/>
    <p:sldId id="351" r:id="rId13"/>
    <p:sldId id="321" r:id="rId14"/>
    <p:sldId id="322" r:id="rId15"/>
    <p:sldId id="323" r:id="rId16"/>
    <p:sldId id="325" r:id="rId17"/>
    <p:sldId id="324" r:id="rId18"/>
    <p:sldId id="368" r:id="rId19"/>
    <p:sldId id="327" r:id="rId20"/>
    <p:sldId id="365" r:id="rId21"/>
    <p:sldId id="366" r:id="rId22"/>
    <p:sldId id="330" r:id="rId23"/>
    <p:sldId id="331" r:id="rId24"/>
    <p:sldId id="332" r:id="rId25"/>
    <p:sldId id="334" r:id="rId26"/>
    <p:sldId id="335" r:id="rId27"/>
    <p:sldId id="336" r:id="rId28"/>
    <p:sldId id="337" r:id="rId29"/>
    <p:sldId id="338" r:id="rId30"/>
    <p:sldId id="339" r:id="rId31"/>
    <p:sldId id="354" r:id="rId32"/>
    <p:sldId id="340" r:id="rId33"/>
    <p:sldId id="341" r:id="rId34"/>
    <p:sldId id="355" r:id="rId35"/>
    <p:sldId id="342" r:id="rId36"/>
    <p:sldId id="343" r:id="rId37"/>
    <p:sldId id="344" r:id="rId38"/>
    <p:sldId id="348" r:id="rId39"/>
    <p:sldId id="350" r:id="rId40"/>
    <p:sldId id="367" r:id="rId4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D7A522-EA88-47E9-949B-6902022F23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636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BF109-AF97-4054-BA2A-22A5557926DD}" type="slidenum">
              <a:rPr lang="cs-CZ"/>
              <a:pPr/>
              <a:t>3</a:t>
            </a:fld>
            <a:endParaRPr lang="cs-CZ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http://www.incoma.cz/cz/default.aspx</a:t>
            </a:r>
          </a:p>
          <a:p>
            <a:r>
              <a:rPr lang="cs-CZ" dirty="0" smtClean="0"/>
              <a:t>http://www.tns-aisa.cz/NewsDet-n16-cs.aspx</a:t>
            </a:r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9D87ED-353D-44A2-BB12-8719D8EA0D26}" type="slidenum">
              <a:rPr lang="cs-CZ" smtClean="0"/>
              <a:pPr eaLnBrk="1" hangingPunct="1"/>
              <a:t>27</a:t>
            </a:fld>
            <a:endParaRPr lang="cs-C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smtClean="0"/>
              <a:t>http://www.online-sazeni.cz/ze-zakulisi/tipsport-predstaveni-jednicky-na-trhu-kursoveho-sazeni.html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http://www.mumost.cz/vismo/dokumenty2.asp?id_org=9959&amp;id=3493</a:t>
            </a: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E7256D-C0B6-42D5-AD92-392F5A6B0D7E}" type="slidenum">
              <a:rPr lang="cs-CZ" smtClean="0"/>
              <a:pPr eaLnBrk="1" hangingPunct="1"/>
              <a:t>34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http://www.czso.cz/csu/redakce.nsf/i/kultura_a_sport/$File/06_kultura_sport.pdf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64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489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http://www.mpsv.cz/files/clanky/9789/1002_textova_cast.pdf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64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5DDA45-7AD8-4A94-B19B-2CC893E64CDB}" type="slidenum">
              <a:rPr lang="cs-CZ"/>
              <a:pPr/>
              <a:t>9</a:t>
            </a:fld>
            <a:endParaRPr lang="cs-CZ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www.czso.cz/csu/2011edicniplan.nsf/t/2E0038726D/$File/0001110905.xls</a:t>
            </a: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http://web-nlb.sazka.cz/Vyrocky/v-zprava-2009/doc/vz_sazka_2009_cz.pdf</a:t>
            </a: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D56A30-F29A-4269-BD23-C9834746A672}" type="slidenum">
              <a:rPr lang="cs-CZ" smtClean="0"/>
              <a:pPr eaLnBrk="1" hangingPunct="1"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http://www.mfcr.cz/cps/rde/xbcr/mfcr/Legislativa_Zakon_202-1990__od_1_1_2012__zdroj_ASPI.pdf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76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http://www.mfcr.cz/cps/rde/xchg/mfcr/xsl/loterie_statistika_63044.html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845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http://www.mfcr.cz/cps/rde/xchg/mfcr/xsl/loterie_statistika_64035.html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978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http://www.mfcr.cz/cps/rde/xchg/mfcr/xsl/loterie_statistika_56219.html</a:t>
            </a: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2DD9E2-C74A-42FC-B904-CA54811DCC02}" type="slidenum">
              <a:rPr lang="cs-CZ" smtClean="0"/>
              <a:pPr eaLnBrk="1" hangingPunct="1"/>
              <a:t>25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42531-7B60-470C-B4D2-8D9707D4CE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33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CE50C-F58E-4E93-A33D-5565F3E453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51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AA0F7-A956-48F3-AD97-EAF3870F73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9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E3015-630A-4122-8772-632126C901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983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8AB2C-D0C5-4624-ABB5-E6AA025E8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279A5-CD93-478B-B9DD-95B77D00DC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61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43C86-C115-4331-A899-525ACB43B2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55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6EDB5-03E8-4669-B546-7F99EE6965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1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4B1DD-51F7-43E8-9452-D107BEA3F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51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232E6-72C2-47FD-AF52-1F12E2F0A9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09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0C4A5-0806-464C-A259-AE3A0E6446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56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1EFEE-EDD8-44EF-B38B-C091925E99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41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0CE34-2009-4027-ACB0-B684ECEF5E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7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6C0EAC-5B2E-4CC1-B2D0-4E822885DC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hooting.cz/" TargetMode="External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hyperlink" Target="http://www.sokol-cos.cz/" TargetMode="External"/><Relationship Id="rId7" Type="http://schemas.openxmlformats.org/officeDocument/2006/relationships/hyperlink" Target="http://www.olympic.cz/" TargetMode="External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hyperlink" Target="http://www.cstv.cz/" TargetMode="Externa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sporty-cz.cz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://www.autoklub.cz/" TargetMode="External"/><Relationship Id="rId15" Type="http://schemas.openxmlformats.org/officeDocument/2006/relationships/image" Target="../media/image9.png"/><Relationship Id="rId10" Type="http://schemas.openxmlformats.org/officeDocument/2006/relationships/hyperlink" Target="http://www.orel.cz/" TargetMode="External"/><Relationship Id="rId19" Type="http://schemas.openxmlformats.org/officeDocument/2006/relationships/image" Target="../media/image13.png"/><Relationship Id="rId4" Type="http://schemas.openxmlformats.org/officeDocument/2006/relationships/hyperlink" Target="http://www.caspv.cz/" TargetMode="External"/><Relationship Id="rId9" Type="http://schemas.openxmlformats.org/officeDocument/2006/relationships/hyperlink" Target="http://www.atjsk.cz/" TargetMode="External"/><Relationship Id="rId1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loterie.html" TargetMode="External"/><Relationship Id="rId2" Type="http://schemas.openxmlformats.org/officeDocument/2006/relationships/hyperlink" Target="http://www.mfcr.cz/cps/rde/xbcr/mfcr/Legislativa_Zakon_202-1990__od_1_1_2012__zdroj_ASPI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eb-nlb.sazka.cz/LoterieAHry/docDetail.aspx?nid=10122&amp;docid=19017116&amp;doctype=ART&amp;did=10122" TargetMode="External"/><Relationship Id="rId4" Type="http://schemas.openxmlformats.org/officeDocument/2006/relationships/hyperlink" Target="http://www.mfcr.cz/cps/rde/xchg/mfcr/xsl/loterie_statistika_67416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130425"/>
            <a:ext cx="8424863" cy="1470025"/>
          </a:xfrm>
        </p:spPr>
        <p:txBody>
          <a:bodyPr/>
          <a:lstStyle/>
          <a:p>
            <a:pPr eaLnBrk="1" hangingPunct="1"/>
            <a:r>
              <a:rPr lang="cs-CZ" sz="4000" dirty="0" smtClean="0"/>
              <a:t>Soukromé zdroje</a:t>
            </a:r>
            <a:br>
              <a:rPr lang="cs-CZ" sz="4000" dirty="0" smtClean="0"/>
            </a:br>
            <a:r>
              <a:rPr lang="cs-CZ" sz="4000" dirty="0" smtClean="0"/>
              <a:t>Loterie a sázky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P6</a:t>
            </a:r>
            <a:endParaRPr lang="cs-CZ" dirty="0" smtClean="0"/>
          </a:p>
          <a:p>
            <a:pPr eaLnBrk="1" hangingPunct="1"/>
            <a:r>
              <a:rPr lang="cs-CZ" dirty="0" smtClean="0"/>
              <a:t>EKSP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2. Loterie a sázky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sz="2800" dirty="0" smtClean="0"/>
              <a:t>Vnímání sázení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Z výzkumu „Vnímání bohatství v České republice“, který provedla v roce 2009 společnost </a:t>
            </a:r>
            <a:r>
              <a:rPr lang="cs-CZ" sz="1600" dirty="0" err="1" smtClean="0"/>
              <a:t>GfK</a:t>
            </a:r>
            <a:r>
              <a:rPr lang="cs-CZ" sz="1600" dirty="0" smtClean="0"/>
              <a:t> Czech, s.r.o., mimo jiné vyplynulo,</a:t>
            </a:r>
          </a:p>
          <a:p>
            <a:pPr lvl="1"/>
            <a:r>
              <a:rPr lang="cs-CZ" sz="1600" dirty="0" smtClean="0"/>
              <a:t>že sázky a loterie považuje většina obyvatel České republiky za přijatelný a poctivý zdroj bohatství. Sázky a loterie považují za možný způsob zbohatnutí téměř 2/3 dospělých obyvatel České republiky.</a:t>
            </a:r>
          </a:p>
          <a:p>
            <a:r>
              <a:rPr lang="cs-CZ" sz="1600" dirty="0" smtClean="0"/>
              <a:t>Za výhru, která přinese majiteli bohatství, pokládá polovina lidí částku do 5 000 000 Kč, necelé tři čtvrtiny částku do 10 000 000 Kč a šestina  dotázaných nejméně 50 000 000 Kč.</a:t>
            </a:r>
          </a:p>
          <a:p>
            <a:r>
              <a:rPr lang="cs-CZ" sz="1600" dirty="0" smtClean="0"/>
              <a:t>Pokud jde o využití výhry, nejčastěji by lidé investovali do bydlení (55 %), volného času – zejména cestování (35 %), dětí nebo rodiny (32 %) a materiálních statků, především automobilů (32 %). </a:t>
            </a:r>
          </a:p>
          <a:p>
            <a:r>
              <a:rPr lang="cs-CZ" sz="1600" dirty="0" smtClean="0"/>
              <a:t>Nejvyšší výhry si obyvatelé České republiky nejčastěji spojují s číselnou loterií Sportka (55 %) a ruletou v kasinech (15 %).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>
                <a:solidFill>
                  <a:schemeClr val="accent2"/>
                </a:solidFill>
              </a:rPr>
              <a:t>Zákon o loteriích a jiných podobných hrách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č. 202/1990 Sb., o loteriích a jiných podobných hrách, ve znění pozdějších zákonů</a:t>
            </a:r>
          </a:p>
          <a:p>
            <a:pPr lvl="1" eaLnBrk="1" hangingPunct="1"/>
            <a:r>
              <a:rPr lang="cs-CZ" dirty="0" smtClean="0"/>
              <a:t>Poslední novelizace 2012 – klíčová</a:t>
            </a:r>
          </a:p>
          <a:p>
            <a:pPr lvl="2" eaLnBrk="1" hangingPunct="1"/>
            <a:r>
              <a:rPr lang="cs-CZ" dirty="0" smtClean="0"/>
              <a:t>Diskuze dalších novelizací</a:t>
            </a:r>
          </a:p>
          <a:p>
            <a:pPr lvl="3" eaLnBrk="1" hangingPunct="1"/>
            <a:r>
              <a:rPr lang="cs-CZ" dirty="0" smtClean="0"/>
              <a:t>Složitost</a:t>
            </a:r>
          </a:p>
          <a:p>
            <a:pPr lvl="3" eaLnBrk="1" hangingPunct="1"/>
            <a:r>
              <a:rPr lang="cs-CZ" dirty="0" smtClean="0"/>
              <a:t>Rozpor s evropským právem</a:t>
            </a:r>
          </a:p>
          <a:p>
            <a:pPr lvl="2" eaLnBrk="1" hangingPunct="1"/>
            <a:endParaRPr lang="cs-CZ" dirty="0"/>
          </a:p>
          <a:p>
            <a:pPr eaLnBrk="1" hangingPunct="1"/>
            <a:r>
              <a:rPr lang="cs-CZ" dirty="0" smtClean="0"/>
              <a:t>…nestabilní prostředí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§ 1</a:t>
            </a:r>
            <a:endParaRPr lang="cs-CZ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r>
              <a:rPr lang="cs-CZ" sz="1800" dirty="0" smtClean="0"/>
              <a:t>Loterií  nebo  jinou  podobnou  hrou se rozumí hra, jíž se účastní dobrovolně  každá  fyzická  osoba,  která  zaplatí vklad (sázku), jehož návratnost  se  účastníkovi  nezaručuje.  </a:t>
            </a:r>
          </a:p>
          <a:p>
            <a:r>
              <a:rPr lang="cs-CZ" sz="1800" dirty="0" smtClean="0"/>
              <a:t>O výhře nebo prohře rozhoduje náhoda nebo předem neznámá okolnost</a:t>
            </a:r>
          </a:p>
          <a:p>
            <a:r>
              <a:rPr lang="cs-CZ" sz="1800" dirty="0" smtClean="0"/>
              <a:t>Okolnost, jež určuje výhru nesmí být nikomu předem známa a  musí  být  takového  druhu,  aby  nemohla  být  provozovatelem  nebo sázejícím ovlivněna.</a:t>
            </a:r>
          </a:p>
          <a:p>
            <a:r>
              <a:rPr lang="cs-CZ" sz="1800" dirty="0" smtClean="0"/>
              <a:t>Pravděpodobnost výhry nesmí být menší než 1 : 200.</a:t>
            </a:r>
          </a:p>
          <a:p>
            <a:r>
              <a:rPr lang="cs-CZ" sz="1800" dirty="0" smtClean="0"/>
              <a:t>Provozovatelem loterie nebo jiné podobné hry může být jen právnická osoba  se  sídlem na území České republiky, které oprávněný orgán vydal povolení k provozování loterie nebo jiné podobné hry.</a:t>
            </a:r>
          </a:p>
          <a:p>
            <a:r>
              <a:rPr lang="cs-CZ" sz="1800" dirty="0" smtClean="0"/>
              <a:t>Účastníkem loterie nebo jiné podobné hry (dále jen "sázející") může být  jen  fyzická osoba, která dovršila 18 let věku a která v souladu s herním  plánem  uhradí  vklad  (sázku)  provozovateli  předem,  a  to v hotovosti  nebo  bezhotovostně.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4000" b="1" smtClean="0"/>
              <a:t>§ 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6165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000" b="1" dirty="0" smtClean="0"/>
              <a:t>Loteriemi a jinými podobnými hrami jsou zejména (14):</a:t>
            </a:r>
            <a:endParaRPr lang="cs-CZ" sz="2000" dirty="0" smtClean="0"/>
          </a:p>
          <a:p>
            <a:pPr eaLnBrk="1" hangingPunct="1">
              <a:buFontTx/>
              <a:buAutoNum type="alphaLcParenR"/>
            </a:pPr>
            <a:r>
              <a:rPr lang="cs-CZ" sz="2000" b="1" dirty="0" smtClean="0"/>
              <a:t>peněžité nebo věcné loterie</a:t>
            </a:r>
            <a:r>
              <a:rPr lang="cs-CZ" sz="2000" dirty="0" smtClean="0"/>
              <a:t>, při nichž je provozovatelem vydán podle herního plánu určený počet losů s pořadovými čísly. Do slosování se zahrnou všechny vydané losy;</a:t>
            </a:r>
          </a:p>
          <a:p>
            <a:pPr eaLnBrk="1" hangingPunct="1">
              <a:buFontTx/>
              <a:buAutoNum type="alphaLcParenR"/>
            </a:pPr>
            <a:r>
              <a:rPr lang="cs-CZ" sz="2000" b="1" dirty="0" smtClean="0"/>
              <a:t>tomboly</a:t>
            </a:r>
            <a:r>
              <a:rPr lang="cs-CZ" sz="2000" dirty="0" smtClean="0"/>
              <a:t>, při nichž se do slosování zahrnou pouze prodané losy. Losy se prodávají a výhry vydávají v den a na místě slosování;</a:t>
            </a:r>
          </a:p>
          <a:p>
            <a:pPr eaLnBrk="1" hangingPunct="1">
              <a:buFontTx/>
              <a:buAutoNum type="alphaLcParenR"/>
            </a:pPr>
            <a:r>
              <a:rPr lang="cs-CZ" sz="2000" b="1" dirty="0" smtClean="0"/>
              <a:t>číselné loterie</a:t>
            </a:r>
            <a:r>
              <a:rPr lang="cs-CZ" sz="2000" dirty="0" smtClean="0"/>
              <a:t>, u nichž není předem určen ani počet účastníků, ani výše </a:t>
            </a:r>
            <a:r>
              <a:rPr lang="cs-CZ" sz="2000" u="sng" dirty="0" smtClean="0"/>
              <a:t>herní jistiny</a:t>
            </a:r>
            <a:r>
              <a:rPr lang="cs-CZ" sz="2000" dirty="0" smtClean="0"/>
              <a:t>, </a:t>
            </a:r>
            <a:r>
              <a:rPr lang="cs-CZ" sz="2000" i="1" dirty="0" smtClean="0"/>
              <a:t>kterou se rozumí násobek počtu vydaných losů a prodejní ceny za jeden los</a:t>
            </a:r>
            <a:r>
              <a:rPr lang="cs-CZ" sz="2000" dirty="0" smtClean="0"/>
              <a:t>. </a:t>
            </a:r>
          </a:p>
          <a:p>
            <a:pPr lvl="1" eaLnBrk="1" hangingPunct="1">
              <a:buFontTx/>
              <a:buAutoNum type="alphaLcParenR"/>
            </a:pPr>
            <a:r>
              <a:rPr lang="cs-CZ" sz="1600" dirty="0" smtClean="0"/>
              <a:t>Výhra se vypočítává podle počtu výherců a úhrnné výše vkladů (sázek) předem stanoveným podílem, popřípadě se stanoví násobkem vkladu (sázky) podle toho, jak z omezeného počtu čísel tažených při slosování uhodl účastník podle herního plánu určený počet tažených čísel;</a:t>
            </a:r>
          </a:p>
          <a:p>
            <a:pPr eaLnBrk="1" hangingPunct="1">
              <a:buFontTx/>
              <a:buAutoNum type="alphaLcParenR"/>
            </a:pPr>
            <a:r>
              <a:rPr lang="cs-CZ" sz="2000" b="1" dirty="0" smtClean="0"/>
              <a:t>okamžité loterie</a:t>
            </a:r>
            <a:r>
              <a:rPr lang="cs-CZ" sz="2000" dirty="0" smtClean="0"/>
              <a:t>, při nichž se účastník hry na vyznačené, až do doby koupě zakryté, části sázkového tiketu nebo losu bezprostředně po jeho získání doví případnou výhru;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4000" b="1" smtClean="0"/>
              <a:t>§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 smtClean="0"/>
              <a:t>Loteriemi a jinými podobnými hrami jsou zejména: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dirty="0" smtClean="0"/>
          </a:p>
          <a:p>
            <a:pPr eaLnBrk="1" hangingPunct="1">
              <a:buFontTx/>
              <a:buAutoNum type="alphaLcParenR" startAt="5"/>
            </a:pPr>
            <a:r>
              <a:rPr lang="cs-CZ" sz="2000" b="1" dirty="0" smtClean="0"/>
              <a:t>sázkové hry</a:t>
            </a:r>
            <a:r>
              <a:rPr lang="cs-CZ" sz="2000" dirty="0" smtClean="0"/>
              <a:t> provozované pomocí elektronicky nebo </a:t>
            </a:r>
            <a:r>
              <a:rPr lang="cs-CZ" sz="2000" dirty="0" err="1" smtClean="0"/>
              <a:t>elektronickomechanicky</a:t>
            </a:r>
            <a:r>
              <a:rPr lang="cs-CZ" sz="2000" dirty="0" smtClean="0"/>
              <a:t> řízených výherních hracích přístrojů nebo podobných zařízení (dále jen "</a:t>
            </a:r>
            <a:r>
              <a:rPr lang="cs-CZ" sz="2000" u="sng" dirty="0" smtClean="0"/>
              <a:t>výherní hrací přístroje</a:t>
            </a:r>
            <a:r>
              <a:rPr lang="cs-CZ" sz="2000" dirty="0" smtClean="0"/>
              <a:t>”);</a:t>
            </a:r>
          </a:p>
          <a:p>
            <a:pPr eaLnBrk="1" hangingPunct="1">
              <a:buFontTx/>
              <a:buAutoNum type="alphaLcParenR" startAt="5"/>
            </a:pPr>
            <a:r>
              <a:rPr lang="cs-CZ" sz="2000" b="1" dirty="0" smtClean="0"/>
              <a:t>sázkové hry, při nichž je výhra podmíněna uhodnutím sportovních výsledků </a:t>
            </a:r>
            <a:r>
              <a:rPr lang="cs-CZ" sz="2000" dirty="0" smtClean="0"/>
              <a:t>nebo pořadí ve sportovních soutěžích, závodech, dostizích a</a:t>
            </a:r>
            <a:r>
              <a:rPr lang="cs-CZ" sz="2000" b="1" dirty="0" smtClean="0"/>
              <a:t> výše výhry je závislá na poměru počtu výherců k celkové výši vkladů </a:t>
            </a:r>
            <a:r>
              <a:rPr lang="cs-CZ" sz="2000" dirty="0" smtClean="0"/>
              <a:t>(sázek) a předem stanovenému podílu výher;</a:t>
            </a:r>
          </a:p>
          <a:p>
            <a:pPr eaLnBrk="1" hangingPunct="1">
              <a:buFontTx/>
              <a:buAutoNum type="alphaLcParenR" startAt="5"/>
            </a:pPr>
            <a:r>
              <a:rPr lang="cs-CZ" sz="2000" b="1" dirty="0" smtClean="0"/>
              <a:t>sázkové hry provozované pomocí zvláštního druhu žetonů</a:t>
            </a:r>
            <a:r>
              <a:rPr lang="cs-CZ" sz="2000" dirty="0" smtClean="0"/>
              <a:t> s kombinací patnácti čísel v číselné řadě od jedné do devadesáti, při kterých není předem určen počet účastníků a ani výše herní jistiny. Losování se provádí veřejně za pomocí mechanického zařízení a spočívá v postupném losování čísel od jedné do devadesáti. Výhra se vypočítává podle úhrnné výše vkladů podle druhu výhry a v každé hře podle výsledku losování. Podmínky hry stanoví podrobně herní plán;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4000" b="1" smtClean="0"/>
              <a:t>§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/>
              <a:t>Loteriemi a jinými podobnými hrami jsou zejména:</a:t>
            </a: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1800" b="1" dirty="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lphaLcParenR" startAt="8"/>
            </a:pPr>
            <a:r>
              <a:rPr lang="cs-CZ" sz="1800" b="1" dirty="0" smtClean="0"/>
              <a:t>sázkové hry, při nichž je výhra podmíněna uhodnutím sportovních výsledků </a:t>
            </a:r>
            <a:r>
              <a:rPr lang="cs-CZ" sz="1800" dirty="0" smtClean="0"/>
              <a:t>nebo pořadí ve sportovních soutěžích, závodech, dostizích nebo uhodnutím jiných událostí veřejného zájmu, pokud sázky na tyto události neodporují etickým principům.</a:t>
            </a:r>
            <a:r>
              <a:rPr lang="cs-CZ" sz="1800" b="1" dirty="0" smtClean="0"/>
              <a:t> Výše výhry je přímo úměrná výhernímu poměru, </a:t>
            </a:r>
            <a:r>
              <a:rPr lang="cs-CZ" sz="1800" dirty="0" smtClean="0"/>
              <a:t>ve kterém byla sázka přijata a výši vsazené částky</a:t>
            </a:r>
            <a:r>
              <a:rPr lang="cs-CZ" sz="1800" b="1" dirty="0" smtClean="0"/>
              <a:t> </a:t>
            </a:r>
            <a:r>
              <a:rPr lang="cs-CZ" sz="1800" dirty="0" smtClean="0"/>
              <a:t>(dále jen "</a:t>
            </a:r>
            <a:r>
              <a:rPr lang="cs-CZ" sz="1800" u="sng" dirty="0" smtClean="0"/>
              <a:t>kursové sázky</a:t>
            </a:r>
            <a:r>
              <a:rPr lang="cs-CZ" sz="1800" dirty="0" smtClean="0"/>
              <a:t>");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arenR" startAt="8"/>
            </a:pPr>
            <a:r>
              <a:rPr lang="cs-CZ" sz="1800" b="1" dirty="0" smtClean="0"/>
              <a:t>sázkové hry provozované ve zvláště k tomu určených hernách</a:t>
            </a:r>
            <a:r>
              <a:rPr lang="cs-CZ" sz="1800" dirty="0" smtClean="0"/>
              <a:t> (kasinech), a to i za pomoci mechanických zařízení (např. ruleta), při nichž není předem určen počet účastníků a ani není známa výše vsazených částek jedné hry. Výhra se vypočítává z výše vkladů podle podmínek stanovených herním plánem;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arenR" startAt="8"/>
            </a:pPr>
            <a:r>
              <a:rPr lang="cs-CZ" sz="1800" b="1" dirty="0" smtClean="0"/>
              <a:t>loterie a jiné podobné hry provozované pomocí technických zařízení obsluhovaných přímo sázejícím</a:t>
            </a:r>
            <a:r>
              <a:rPr lang="cs-CZ" sz="1800" dirty="0" smtClean="0"/>
              <a:t> nebo provozované po telefonu, při nichž není předem určen počet účastníků a ani není předem známa výše vsazených částek. Výhra se vypočítává z výše vkladů anebo podle podmínek stanovených v herním plánu.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1800" dirty="0" smtClean="0"/>
              <a:t>+ další 4 typy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1800" dirty="0"/>
              <a:t>	</a:t>
            </a:r>
            <a:r>
              <a:rPr lang="cs-CZ" sz="1800" dirty="0" smtClean="0"/>
              <a:t>tj. </a:t>
            </a:r>
            <a:r>
              <a:rPr lang="cs-CZ" sz="1800" b="1" dirty="0" smtClean="0"/>
              <a:t>dostihy, karty</a:t>
            </a:r>
            <a:r>
              <a:rPr lang="cs-CZ" sz="1800" dirty="0" smtClean="0"/>
              <a:t>, technické zařízení centrální (lokální) loterijní systém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§ 4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Výtěžkem se rozumí příjem jednoho provozovatele tvořený všemi vsazenými částkami, snížený o výhry, správní poplatek a o vlastní náklady provozovatele přímo související s provozováním her.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Povolení může být vydáno pouze právnické osobě, která má sídlo na území ČR. </a:t>
            </a:r>
            <a:r>
              <a:rPr lang="cs-CZ" sz="1800" i="1" dirty="0" smtClean="0"/>
              <a:t>Povolení nelze vydat tuzemské právnické osobě se zahraniční majetkovou účastí</a:t>
            </a:r>
            <a:r>
              <a:rPr lang="cs-CZ" sz="1800" dirty="0" smtClean="0"/>
              <a:t>, ani právnické osobě, ve které má tato společnost majetkovou účast.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K zajištění pohledávek státu, obcí a výplat výher sázejícím je žadatel povinen složit na zvláštní účet u banky peněžní částku (v rozmezí 5-50mil Kč dle typu hry)</a:t>
            </a:r>
          </a:p>
          <a:p>
            <a:r>
              <a:rPr lang="cs-CZ" sz="1800" dirty="0" smtClean="0"/>
              <a:t>(10) Provozování cizozemských loterií včetně prodeje cizozemských losů, </a:t>
            </a:r>
            <a:r>
              <a:rPr lang="cs-CZ" sz="1800" b="1" dirty="0" smtClean="0"/>
              <a:t>účast na sázkách v zahraničí</a:t>
            </a:r>
            <a:r>
              <a:rPr lang="cs-CZ" sz="1800" dirty="0" smtClean="0"/>
              <a:t>, při nichž jsou sázky placeny do zahraničí, a sbírka sázek pro sázkové hry provozované v zahraničí nebo zprostředkování sázek na sázkové hry provozované v zahraničí </a:t>
            </a:r>
            <a:r>
              <a:rPr lang="cs-CZ" sz="1800" b="1" dirty="0" smtClean="0"/>
              <a:t>je zakázáno</a:t>
            </a:r>
            <a:r>
              <a:rPr lang="cs-CZ" sz="1800" dirty="0" smtClean="0"/>
              <a:t>. Provozování tuzemských loterií a jiných podobných her, při nichž jsou sázky placeny v zahraničí, je zakázáno. Ministerstvo může k zajištění vzájemnosti povolit z tohoto zákazu výjimku.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4000" b="1" dirty="0" smtClean="0"/>
              <a:t>§ 4 PŘED NOVELOU 2012 !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96975"/>
            <a:ext cx="8642350" cy="3527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smtClean="0"/>
              <a:t>Povolení se vydá … bude-li na sociální, zdravotní, sportovní, ekologický, kulturní nebo jinak veřejně prospěšný účel použito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a) části výtěžku ve výši, která odpovídá v tabulce stanovenému procentu, to je nejméně 6 % až 20 % z rozdílu, o který příjem provozovatele, tvořený všemi vsazenými částkami ze všech jím provozovaných her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b) odvodu ve výši, to je nejméně 6 % až 20 % ze souhrnu peněžitých a nepeněžitých výher</a:t>
            </a:r>
            <a:endParaRPr lang="cs-CZ" sz="2400" u="sng" dirty="0" smtClean="0"/>
          </a:p>
        </p:txBody>
      </p:sp>
      <p:graphicFrame>
        <p:nvGraphicFramePr>
          <p:cNvPr id="26708" name="Group 84"/>
          <p:cNvGraphicFramePr>
            <a:graphicFrameLocks noGrp="1"/>
          </p:cNvGraphicFramePr>
          <p:nvPr>
            <p:ph sz="half" idx="2"/>
          </p:nvPr>
        </p:nvGraphicFramePr>
        <p:xfrm>
          <a:off x="539750" y="4941888"/>
          <a:ext cx="7499350" cy="1639887"/>
        </p:xfrm>
        <a:graphic>
          <a:graphicData uri="http://schemas.openxmlformats.org/drawingml/2006/table">
            <a:tbl>
              <a:tblPr/>
              <a:tblGrid>
                <a:gridCol w="1600200"/>
                <a:gridCol w="828675"/>
                <a:gridCol w="963613"/>
                <a:gridCol w="1293812"/>
                <a:gridCol w="1404938"/>
                <a:gridCol w="1408112"/>
              </a:tblGrid>
              <a:tr h="8207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Výše rozdílu v mil. Kč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50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50-100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100-500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500-1000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1000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Stanovené % odvodu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§ 41 </a:t>
            </a:r>
            <a:r>
              <a:rPr lang="cs-CZ" dirty="0" smtClean="0"/>
              <a:t>Odvody – po novele 2012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Dílčí základ odvodu = vklady-výhry</a:t>
            </a:r>
          </a:p>
          <a:p>
            <a:r>
              <a:rPr lang="cs-CZ" sz="2000" dirty="0" smtClean="0"/>
              <a:t>Dílčí základ odvodu u VHP= poměrná (viz výše) a pevná část</a:t>
            </a:r>
          </a:p>
          <a:p>
            <a:r>
              <a:rPr lang="cs-CZ" sz="2000" dirty="0" smtClean="0"/>
              <a:t>Sazba odvodu 20%</a:t>
            </a:r>
          </a:p>
          <a:p>
            <a:r>
              <a:rPr lang="cs-CZ" sz="2000" dirty="0" smtClean="0"/>
              <a:t>Odvod čtvrtletně – </a:t>
            </a:r>
            <a:r>
              <a:rPr lang="cs-CZ" sz="2000" dirty="0" err="1" smtClean="0"/>
              <a:t>Fin.úřad</a:t>
            </a:r>
            <a:endParaRPr lang="cs-CZ" sz="2000" dirty="0" smtClean="0"/>
          </a:p>
          <a:p>
            <a:r>
              <a:rPr lang="cs-CZ" sz="2000" dirty="0" smtClean="0"/>
              <a:t>Rozpočtové určení odvodu VHP a podobné</a:t>
            </a:r>
          </a:p>
          <a:p>
            <a:pPr lvl="1"/>
            <a:r>
              <a:rPr lang="cs-CZ" sz="2000" dirty="0" smtClean="0"/>
              <a:t>20% státní rozpočet</a:t>
            </a:r>
          </a:p>
          <a:p>
            <a:pPr lvl="1"/>
            <a:r>
              <a:rPr lang="cs-CZ" sz="2000" dirty="0" smtClean="0"/>
              <a:t>80% rozpočet obcí</a:t>
            </a:r>
          </a:p>
          <a:p>
            <a:r>
              <a:rPr lang="cs-CZ" sz="2000" dirty="0" smtClean="0"/>
              <a:t>Rozpočtové loterie a podobné</a:t>
            </a:r>
          </a:p>
          <a:p>
            <a:pPr lvl="1"/>
            <a:r>
              <a:rPr lang="cs-CZ" sz="2000" dirty="0" smtClean="0"/>
              <a:t>70% státní rozpočet</a:t>
            </a:r>
          </a:p>
          <a:p>
            <a:pPr lvl="1"/>
            <a:r>
              <a:rPr lang="cs-CZ" sz="2000" dirty="0" smtClean="0"/>
              <a:t>30% rozpočet obcí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9832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accent2"/>
                </a:solidFill>
              </a:rPr>
              <a:t>3. Ekonomické výsledky loterií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trvale roste zájem obyvatelstva o sázení a sázkové hry.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V ČR bylo v roce 2006 vsazeno celkem 98 088,4 mil. Kč, což je meziroční nárůst o 8,2 %.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Do státního rozpočtu a rozpočtu obcí bylo formou správních poplatků a poplatků na státní dozor odvedeno provozovateli loterií a jiných podobných her celkem        2 507,7 mil. Kč. </a:t>
            </a:r>
          </a:p>
          <a:p>
            <a:pPr eaLnBrk="1" hangingPunct="1">
              <a:lnSpc>
                <a:spcPct val="80000"/>
              </a:lnSpc>
            </a:pPr>
            <a:endParaRPr lang="cs-CZ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/>
              <a:t>Vykázaný odvod příspěvku na veřejně prospěšné účely za rok 2010 činil 3,6 mld. Kč.</a:t>
            </a:r>
          </a:p>
          <a:p>
            <a:pPr eaLnBrk="1" hangingPunct="1">
              <a:lnSpc>
                <a:spcPct val="80000"/>
              </a:lnSpc>
            </a:pPr>
            <a:endParaRPr lang="cs-CZ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/>
              <a:t>Výnosy obcí 2012 očekáváné 6 </a:t>
            </a:r>
            <a:r>
              <a:rPr lang="cs-CZ" sz="2400" b="1" dirty="0" err="1" smtClean="0"/>
              <a:t>mld</a:t>
            </a:r>
            <a:r>
              <a:rPr lang="cs-CZ" sz="2400" b="1" dirty="0" smtClean="0"/>
              <a:t>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Struktura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Soukromé zdroje 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Zákon o loteriích a jiných podobných hrách</a:t>
            </a:r>
            <a:endParaRPr lang="cs-CZ" sz="24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Ekonomické výsledky loterií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Tombola-možnosti financování klubu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Sazka a.s.</a:t>
            </a:r>
          </a:p>
          <a:p>
            <a:pPr marL="0" indent="0" eaLnBrk="1" hangingPunct="1"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849532"/>
              </p:ext>
            </p:extLst>
          </p:nvPr>
        </p:nvGraphicFramePr>
        <p:xfrm>
          <a:off x="179515" y="692696"/>
          <a:ext cx="8784972" cy="5412708"/>
        </p:xfrm>
        <a:graphic>
          <a:graphicData uri="http://schemas.openxmlformats.org/drawingml/2006/table">
            <a:tbl>
              <a:tblPr/>
              <a:tblGrid>
                <a:gridCol w="976108"/>
                <a:gridCol w="976108"/>
                <a:gridCol w="976108"/>
                <a:gridCol w="976108"/>
                <a:gridCol w="976108"/>
                <a:gridCol w="976108"/>
                <a:gridCol w="976108"/>
                <a:gridCol w="976108"/>
                <a:gridCol w="976108"/>
              </a:tblGrid>
              <a:tr h="426784">
                <a:tc>
                  <a:txBody>
                    <a:bodyPr/>
                    <a:lstStyle/>
                    <a:p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Rok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Vloženo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Vyplaceno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Příjmy ze hry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Správní poplatky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Státní dozor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Místní poplatky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VPÚ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Loterie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7 456,8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3 606,3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3 850,5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68,2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752,3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7 282,2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3 616,5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3 665,7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61,3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719,2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6 840,5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3 174,3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3 666,1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78,7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711,6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Kursové sázky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11 944,4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9 482,3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2 462,1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76,7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25,7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314,5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8 819,3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6 216,7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2 602,6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77,0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287,9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7 710,5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5 441,1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2 269,5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82,2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22,7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255,9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Bingo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92,3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64,6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27,7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28,0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19,6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8,4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0,8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0,5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21,2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14,9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6,4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0,6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0,3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Kasina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9 770,5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7 948,9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1 821,5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182,2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18,2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145,5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9 555,8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7 841,2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1 714,5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171,3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17,2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143,4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8 918,7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7 375,1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1 543,6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154,4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15,5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0,1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122,4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VHP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63 346,0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49 742,9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13 603,0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2 063,8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1 228,5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1 326,5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48 728,7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36 575,3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12 153,4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1 745,0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1 036,0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677,1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37 812,6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29 067,8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8 744,8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/>
                        <a:t>1 357,7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790,3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423,4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Technické hry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35 904,6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27 710,9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8 193,8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476,5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82,2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915,2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53 416,7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41 101,1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12 315,6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482,0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123,2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1 485,8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64 330,9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48 738,7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/>
                        <a:t>15 592,2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531,9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155,8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96,2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2 017,1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Celkem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128 514,6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98 556,0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29 958,6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2 870,1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126,1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1 228,5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3 455,9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127 830,7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95 370,4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32 460,3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2 537,4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166,4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1 036,0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3 313,8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125 634,4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93 811,9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31 822,4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2 205,5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194,0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886,7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3 530,7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r>
              <a:rPr lang="cs-CZ" sz="2800" dirty="0" smtClean="0"/>
              <a:t>Přehled výnosů z loterií 2008-2010 (v mil. Kč)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84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sz="2800" dirty="0" smtClean="0"/>
              <a:t>Prostředky na veřejně prospěšné účely v letech 2006 – 2010 (v tis. Kč)</a:t>
            </a: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707371"/>
              </p:ext>
            </p:extLst>
          </p:nvPr>
        </p:nvGraphicFramePr>
        <p:xfrm>
          <a:off x="251520" y="1772816"/>
          <a:ext cx="8507288" cy="1500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  <a:gridCol w="682944"/>
                <a:gridCol w="879032"/>
                <a:gridCol w="879032"/>
                <a:gridCol w="879032"/>
                <a:gridCol w="879032"/>
                <a:gridCol w="879032"/>
                <a:gridCol w="879032"/>
                <a:gridCol w="879032"/>
                <a:gridCol w="879032"/>
              </a:tblGrid>
              <a:tr h="188595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>
                          <a:effectLst/>
                        </a:rPr>
                        <a:t> </a:t>
                      </a:r>
                      <a:endParaRPr lang="cs-CZ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Ekologie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Kultura 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Nadace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Obce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Sociální 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Sport 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Školství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Zdravotnictví 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Součet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2006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48 311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58 967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818 106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27 971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1 429 987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11 883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24 221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2 419 446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2007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21 053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67 768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180 968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869 747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21 287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1 511 454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10 325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38 008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2 720 610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2008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23 205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130 607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304 351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1 356 787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76 555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1 628 167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20 041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79 510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3 619 223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2009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36 823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228 532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342 668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735 618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136 942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1 762 784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21 954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95 971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3 361 292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2010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30 486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206 896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477 053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536 733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152 326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2 173 246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40 942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70 513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3 688 195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rozdíl 10/09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-6 337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-21 636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134 385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-198 885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15 384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410 462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18 988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-25 458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326 903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index 10/09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83%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91%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139%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73%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111%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123%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186%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73%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110%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949942"/>
              </p:ext>
            </p:extLst>
          </p:nvPr>
        </p:nvGraphicFramePr>
        <p:xfrm>
          <a:off x="323528" y="4077072"/>
          <a:ext cx="8216900" cy="1514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0100"/>
                <a:gridCol w="927100"/>
                <a:gridCol w="927100"/>
                <a:gridCol w="927100"/>
                <a:gridCol w="927100"/>
                <a:gridCol w="927100"/>
                <a:gridCol w="927100"/>
                <a:gridCol w="927100"/>
                <a:gridCol w="927100"/>
              </a:tblGrid>
              <a:tr h="295275">
                <a:tc gridSpan="9"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Podíl jednotlivých typů účelů na celkových výdajích na veřejně prospěšné účely</a:t>
                      </a:r>
                      <a:endParaRPr lang="cs-CZ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Ekologie</a:t>
                      </a:r>
                      <a:endParaRPr lang="cs-CZ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Kultura 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Nadace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Obce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Sociální 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Sport 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Školství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Zdravotnictví 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2006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0,0%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2,0%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2,4%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33,8%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1,2%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59,1%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0,5%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1,0%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2007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2,5%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6,7%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32,0%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55,6%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0,4%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1,4%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2008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8,4%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37,5%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2,1%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45,0%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2,2%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2009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1,1%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6,8%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10,2%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21,9%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4,1%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52,4%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0,7%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2,9%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2010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12,9%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14,6%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4,1%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58,9%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1,1%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1,9%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1536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341438"/>
            <a:ext cx="8504237" cy="51831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Druhy sázek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Čistě náhodné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Roli hraje určitá znalost nebo strategie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To ovlivňuje pravděpodobnost výhry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Pro firmu i jednotlivce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Loterie – nástroj dosažení zisku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Sázkové kanceláře, Kasina, Herny,…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Loterie – nástroj dobročinnosti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Tomboly, Loterie (pokud je výtěžek určen k jiným účelům, než zisku)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Úspěšnost hráčů</a:t>
            </a:r>
            <a:br>
              <a:rPr lang="cs-CZ" sz="4000" smtClean="0"/>
            </a:br>
            <a:r>
              <a:rPr lang="cs-CZ" sz="2800" smtClean="0"/>
              <a:t>(% vyplacené částky z celkových sázek)</a:t>
            </a:r>
          </a:p>
        </p:txBody>
      </p:sp>
      <p:graphicFrame>
        <p:nvGraphicFramePr>
          <p:cNvPr id="41049" name="Group 8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72078"/>
        </p:xfrm>
        <a:graphic>
          <a:graphicData uri="http://schemas.openxmlformats.org/drawingml/2006/table">
            <a:tbl>
              <a:tblPr/>
              <a:tblGrid>
                <a:gridCol w="3722284"/>
                <a:gridCol w="2253658"/>
                <a:gridCol w="2253658"/>
              </a:tblGrid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2006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2009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Loterie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48,04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49,66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Kurzové sázky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87,96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>
                          <a:effectLst/>
                          <a:latin typeface="Arial"/>
                        </a:rPr>
                        <a:t>70,49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Bingo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70,01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 dirty="0">
                          <a:effectLst/>
                          <a:latin typeface="Arial"/>
                        </a:rPr>
                        <a:t>70,00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Kasina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81,50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 dirty="0">
                          <a:solidFill>
                            <a:srgbClr val="92D050"/>
                          </a:solidFill>
                          <a:effectLst/>
                          <a:latin typeface="Arial"/>
                        </a:rPr>
                        <a:t>82,06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VHP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78,00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 dirty="0">
                          <a:effectLst/>
                          <a:latin typeface="Arial"/>
                        </a:rPr>
                        <a:t>75,06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Technické hry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80,58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>
                          <a:effectLst/>
                          <a:latin typeface="Arial"/>
                        </a:rPr>
                        <a:t>76,94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 (průměr)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77,69</a:t>
                      </a:r>
                      <a:endParaRPr kumimoji="0" lang="cs-CZ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/>
                        </a:rPr>
                        <a:t>74,61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C:\Documents and Settings\pavlik\Plocha\loterie-podil 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8082115" cy="491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Kurzové sázky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Kamenné x online kanceláře</a:t>
            </a:r>
          </a:p>
          <a:p>
            <a:pPr lvl="1" eaLnBrk="1" hangingPunct="1"/>
            <a:r>
              <a:rPr lang="cs-CZ" sz="2400" smtClean="0"/>
              <a:t>Připravovaná novela zákona by měla zajistit kontrolu zletilosti při online sázení</a:t>
            </a:r>
          </a:p>
          <a:p>
            <a:pPr lvl="1" eaLnBrk="1" hangingPunct="1"/>
            <a:r>
              <a:rPr lang="cs-CZ" sz="2400" smtClean="0"/>
              <a:t>Povoleno internetové sázení</a:t>
            </a:r>
          </a:p>
          <a:p>
            <a:pPr lvl="1" eaLnBrk="1" hangingPunct="1"/>
            <a:r>
              <a:rPr lang="cs-CZ" sz="2400" smtClean="0"/>
              <a:t>Výhoda kamenných – anonymita</a:t>
            </a:r>
          </a:p>
          <a:p>
            <a:pPr lvl="1" eaLnBrk="1" hangingPunct="1"/>
            <a:r>
              <a:rPr lang="cs-CZ" sz="2400" smtClean="0"/>
              <a:t>Výhoda online – okamžité transfery, výhodnější kurzy (bez manipulačních poplatků)</a:t>
            </a:r>
          </a:p>
          <a:p>
            <a:pPr eaLnBrk="1" hangingPunct="1"/>
            <a:r>
              <a:rPr lang="cs-CZ" sz="2800" smtClean="0"/>
              <a:t>Problém online kanceláří se sídlem v zahraničí – odvod zisku</a:t>
            </a:r>
          </a:p>
          <a:p>
            <a:pPr lvl="1" eaLnBrk="1" hangingPunct="1"/>
            <a:r>
              <a:rPr lang="cs-CZ" sz="2400" smtClean="0"/>
              <a:t>Technicky nelegální, prakticky se provozuje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Český trh kamenných sázkových kanceláří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25538"/>
            <a:ext cx="8229600" cy="2041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10 tis. Kč v průměru utratí každý Čech za účast na sázkách, loteriích a jiných  hazardních hrách.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Za rok 2005 lidé na kursovém sázení utratili více jak 11,4 mld., z nichž bylo vyplaceno zhruba 10 mld. na výhrách. 200 mil. potom putovalo na dobročinné účely.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 trhu působí celkem šest velkých sázkových kanceláří, zabývajících se kursovým sázením. Největší z nich je Tipsport a.s. (2. Fortuna, 3. Chance)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  <p:pic>
        <p:nvPicPr>
          <p:cNvPr id="20484" name="Picture 5" descr="tipsport_gra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959100"/>
            <a:ext cx="6337300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Internetové sázení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i="1" smtClean="0"/>
              <a:t>Neodstupné údaje…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smtClean="0"/>
              <a:t>Hlavní kanceláře: Bwin, Sportingbet, Unibet,…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velikosti online trhu v ČR odhaduje na 3,5 až 4 miliardy korun ročně.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Češi vyhrávají více, než například Řekové.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bwin.com 80.000 klientů z České republiky. 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Další údaje pocházejí z průzkumu mezi 2200 uživateli Centrum.cz.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polovina uživatelů internetu prý přes internet také sází.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Třetina respondentů si tipováním online vydělala peníze,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ztrátu přiznalo 20 % účastníků průzkumu, polovina jich je zhruba na svém.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accent2"/>
                </a:solidFill>
              </a:rPr>
              <a:t>4</a:t>
            </a:r>
            <a:r>
              <a:rPr lang="cs-CZ" sz="4000" dirty="0" smtClean="0">
                <a:solidFill>
                  <a:schemeClr val="accent2"/>
                </a:solidFill>
              </a:rPr>
              <a:t>. Možnosti pro financování klubu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800" i="1" smtClean="0"/>
              <a:t>Z jiných než vlastních a veřejných zdrojů</a:t>
            </a:r>
          </a:p>
          <a:p>
            <a:pPr eaLnBrk="1" hangingPunct="1"/>
            <a:r>
              <a:rPr lang="cs-CZ" sz="2800" b="1" smtClean="0"/>
              <a:t>Uspořádání tomboly</a:t>
            </a:r>
            <a:r>
              <a:rPr lang="cs-CZ" sz="2800" smtClean="0"/>
              <a:t>, loterie</a:t>
            </a:r>
          </a:p>
          <a:p>
            <a:pPr lvl="1" eaLnBrk="1" hangingPunct="1"/>
            <a:r>
              <a:rPr lang="cs-CZ" sz="2400" smtClean="0"/>
              <a:t>Podléhá schválení, odvod části výtěžku</a:t>
            </a:r>
          </a:p>
          <a:p>
            <a:pPr eaLnBrk="1" hangingPunct="1"/>
            <a:r>
              <a:rPr lang="cs-CZ" sz="2800" smtClean="0"/>
              <a:t>Uspořádání veřejné sbírky</a:t>
            </a:r>
          </a:p>
          <a:p>
            <a:pPr lvl="1" eaLnBrk="1" hangingPunct="1"/>
            <a:r>
              <a:rPr lang="cs-CZ" sz="2400" smtClean="0"/>
              <a:t>Pro sportovní klub spíše nevhodné</a:t>
            </a:r>
          </a:p>
          <a:p>
            <a:pPr eaLnBrk="1" hangingPunct="1">
              <a:buFontTx/>
              <a:buNone/>
            </a:pPr>
            <a:r>
              <a:rPr lang="cs-CZ" sz="2800" smtClean="0"/>
              <a:t>+</a:t>
            </a:r>
          </a:p>
          <a:p>
            <a:pPr eaLnBrk="1" hangingPunct="1"/>
            <a:r>
              <a:rPr lang="cs-CZ" sz="2800" smtClean="0"/>
              <a:t>Dary</a:t>
            </a:r>
          </a:p>
          <a:p>
            <a:pPr eaLnBrk="1" hangingPunct="1"/>
            <a:r>
              <a:rPr lang="cs-CZ" sz="2800" smtClean="0"/>
              <a:t>Sponzoring</a:t>
            </a:r>
          </a:p>
          <a:p>
            <a:pPr eaLnBrk="1" hangingPunct="1"/>
            <a:r>
              <a:rPr lang="cs-CZ" sz="2800" smtClean="0"/>
              <a:t>Vlastní hospodářská činnost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Domácnosti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sz="1800" dirty="0" smtClean="0"/>
              <a:t>INCOMA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Hlavním </a:t>
            </a:r>
            <a:r>
              <a:rPr lang="cs-CZ" sz="2400" dirty="0"/>
              <a:t>motivem pro trávení volného času sportem je: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udělat něco pro své zdraví, zůstat v kondici (62%).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zážitky, příjemným trávením volného času - relaxací (52%),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trávením volného času s přáteli nebo rodinou (31%).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67544" y="3501009"/>
            <a:ext cx="8229600" cy="2592288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TNS AISA</a:t>
            </a:r>
          </a:p>
          <a:p>
            <a:r>
              <a:rPr lang="cs-CZ" sz="1800" dirty="0" smtClean="0"/>
              <a:t>Alespoň 1krát za měsíc sportuje 62% Čechů </a:t>
            </a:r>
          </a:p>
          <a:p>
            <a:r>
              <a:rPr lang="cs-CZ" sz="1800" dirty="0" smtClean="0"/>
              <a:t>podíl pravidelně sportujících se liší i v závislosti na vzdělání. </a:t>
            </a:r>
          </a:p>
          <a:p>
            <a:pPr lvl="1"/>
            <a:r>
              <a:rPr lang="cs-CZ" sz="1800" dirty="0" smtClean="0"/>
              <a:t>vysokoškoláci (91% žen a 69% mužů), </a:t>
            </a:r>
          </a:p>
          <a:p>
            <a:pPr lvl="1"/>
            <a:r>
              <a:rPr lang="cs-CZ" sz="1800" dirty="0" smtClean="0"/>
              <a:t>středoškoláci s maturitou (pravidelně jich cvičí 72% žen a 77% mužů) </a:t>
            </a:r>
          </a:p>
          <a:p>
            <a:pPr lvl="1"/>
            <a:r>
              <a:rPr lang="cs-CZ" sz="1800" dirty="0" smtClean="0"/>
              <a:t>bez maturity (zde pravidelně cvičí jen necelá polovina z nich (cca 48% žen i mužů).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6734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76263"/>
          </a:xfrm>
        </p:spPr>
        <p:txBody>
          <a:bodyPr/>
          <a:lstStyle/>
          <a:p>
            <a:pPr eaLnBrk="1" hangingPunct="1"/>
            <a:r>
              <a:rPr lang="cs-CZ" sz="4000" smtClean="0"/>
              <a:t>Uspořádání tomboly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76103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sz="2000" dirty="0" smtClean="0"/>
              <a:t>Uspořádání tomboly podléhá povolení ve správním řízení. Povolení k provozování tomboly může být vydáno pouze právnické osobě se sídlem na území České republiky bez zahraniční majetkové účasti.</a:t>
            </a:r>
            <a:endParaRPr lang="cs-CZ" sz="2000" b="1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000" b="1" dirty="0" smtClean="0"/>
              <a:t>Kdo je oprávněn podat žádost, a pod.: </a:t>
            </a:r>
            <a:r>
              <a:rPr lang="cs-CZ" sz="2000" dirty="0" smtClean="0"/>
              <a:t>Osoba zmocněná  na základě plné moci udělené provozovatelem. Zmocnění k zastoupení se prokazuje písemnou plnou mocí.</a:t>
            </a:r>
            <a:endParaRPr lang="cs-CZ" sz="2000" b="1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000" b="1" dirty="0" smtClean="0"/>
              <a:t>Postup a podmínky pro vyřízení žádosti: </a:t>
            </a:r>
            <a:r>
              <a:rPr lang="cs-CZ" sz="2000" dirty="0" smtClean="0"/>
              <a:t>Vyplnění formuláře ŽÁDOST O POVOLENÍ TOMBOLY a s ní související náležitosti.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cs-CZ" sz="2000" b="1" dirty="0" smtClean="0"/>
              <a:t>Obec: do 50 tis.; věcná do 200 tis. (jinak MF)</a:t>
            </a:r>
          </a:p>
          <a:p>
            <a:pPr marL="1409700" lvl="2" indent="-609600" eaLnBrk="1" hangingPunct="1">
              <a:lnSpc>
                <a:spcPct val="90000"/>
              </a:lnSpc>
            </a:pPr>
            <a:r>
              <a:rPr lang="cs-CZ" sz="2000" b="1" dirty="0" smtClean="0"/>
              <a:t>Účast orgánu státního dozoru (do 50tis, ne do 20tis)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000" b="1" dirty="0" smtClean="0"/>
              <a:t>Způsob podání žádosti: </a:t>
            </a:r>
            <a:r>
              <a:rPr lang="cs-CZ" sz="2000" dirty="0" smtClean="0"/>
              <a:t>Žádost je nutné podat u úřadu městského obvodu  místně příslušného k pořádané tombole žadatelem.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000" i="1" dirty="0" smtClean="0"/>
              <a:t>herní jistina = počet vydaných losů x cena jednoho losu)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Nelze povolit tombolu když…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a) výdajů provozovatele loterie nebo tomboly, jež podle své povahy mají    být kryty z jeho příjmů,</a:t>
            </a:r>
          </a:p>
          <a:p>
            <a:endParaRPr lang="cs-CZ" sz="2400" smtClean="0"/>
          </a:p>
          <a:p>
            <a:r>
              <a:rPr lang="cs-CZ" sz="2400" smtClean="0"/>
              <a:t>b)  výdajů na pořádání zábav, slavností a podobných akcí, na nichž není    vybíráno vstupné,</a:t>
            </a:r>
          </a:p>
          <a:p>
            <a:endParaRPr lang="cs-CZ" sz="2400" smtClean="0"/>
          </a:p>
          <a:p>
            <a:r>
              <a:rPr lang="cs-CZ" sz="2400" smtClean="0"/>
              <a:t>c)  nákladů  jakékoliv  akce, jestliže je z předběžných rozpočtů patrna    nehospodárnost,   jak  při  pořádání  loterie  nebo  tomboly,  tak  při    plánovaném použití jejího výtěžku.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smtClean="0"/>
              <a:t>Správní a jiné poplatky a způsob jejich uhrazení – tombola - novela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Správní poplatek 5000kč možná změna na 500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Část výtěžku (20%) provozovatel odvede  do 60 dnů po uskutečnění tomboly</a:t>
            </a:r>
          </a:p>
          <a:p>
            <a:pPr eaLnBrk="1" hangingPunct="1">
              <a:lnSpc>
                <a:spcPct val="90000"/>
              </a:lnSpc>
            </a:pPr>
            <a:endParaRPr lang="cs-CZ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Lhůty pro </a:t>
            </a:r>
            <a:r>
              <a:rPr lang="cs-CZ" sz="2400" b="1" dirty="0" err="1" smtClean="0"/>
              <a:t>vyřízení:</a:t>
            </a:r>
            <a:r>
              <a:rPr lang="cs-CZ" sz="2400" dirty="0" err="1" smtClean="0"/>
              <a:t>Ve</a:t>
            </a:r>
            <a:r>
              <a:rPr lang="cs-CZ" sz="2400" dirty="0" smtClean="0"/>
              <a:t> správní lhůtě co nejdříve, nejdéle do 30 dnů od podání žádosti.</a:t>
            </a:r>
          </a:p>
          <a:p>
            <a:pPr eaLnBrk="1" hangingPunct="1">
              <a:lnSpc>
                <a:spcPct val="90000"/>
              </a:lnSpc>
            </a:pPr>
            <a:endParaRPr lang="cs-CZ" sz="2400" b="1" dirty="0"/>
          </a:p>
          <a:p>
            <a:pPr eaLnBrk="1" hangingPunct="1">
              <a:lnSpc>
                <a:spcPct val="90000"/>
              </a:lnSpc>
            </a:pPr>
            <a:endParaRPr lang="cs-CZ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Úhrnná výše výher nesmí být menší než 20% a vyšší než 50% herní jistiny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Proč?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/>
              <a:t>Formuláře, doklady, náležitosti tomboly</a:t>
            </a:r>
            <a:endParaRPr lang="cs-CZ" sz="32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Žádost musí obsahovat:</a:t>
            </a:r>
          </a:p>
          <a:p>
            <a:pPr lvl="1"/>
            <a:r>
              <a:rPr lang="cs-CZ" sz="2000" dirty="0"/>
              <a:t>název a sídlo provozovatele (pořadatele tomboly)</a:t>
            </a:r>
          </a:p>
          <a:p>
            <a:pPr lvl="1"/>
            <a:r>
              <a:rPr lang="cs-CZ" sz="2000" dirty="0"/>
              <a:t>účel, pro který je tombola povolena</a:t>
            </a:r>
          </a:p>
          <a:p>
            <a:pPr lvl="1"/>
            <a:r>
              <a:rPr lang="cs-CZ" sz="2000" dirty="0"/>
              <a:t>cenu losu</a:t>
            </a:r>
          </a:p>
          <a:p>
            <a:pPr lvl="1"/>
            <a:r>
              <a:rPr lang="cs-CZ" sz="2000" dirty="0"/>
              <a:t>počet vydaných losů</a:t>
            </a:r>
          </a:p>
          <a:p>
            <a:pPr lvl="1"/>
            <a:r>
              <a:rPr lang="cs-CZ" sz="2000" dirty="0"/>
              <a:t>herní jistinu</a:t>
            </a:r>
          </a:p>
          <a:p>
            <a:pPr lvl="1"/>
            <a:r>
              <a:rPr lang="cs-CZ" sz="2000" dirty="0"/>
              <a:t>počet a cenu výher</a:t>
            </a:r>
          </a:p>
          <a:p>
            <a:pPr lvl="1"/>
            <a:r>
              <a:rPr lang="cs-CZ" sz="2000" dirty="0"/>
              <a:t>herní plán tomboly</a:t>
            </a:r>
          </a:p>
          <a:p>
            <a:pPr lvl="1"/>
            <a:r>
              <a:rPr lang="cs-CZ" sz="2000" dirty="0"/>
              <a:t>místo a datum slosování</a:t>
            </a:r>
          </a:p>
          <a:p>
            <a:pPr lvl="1"/>
            <a:r>
              <a:rPr lang="cs-CZ" sz="2000" dirty="0"/>
              <a:t>místo vyzvednutí výher</a:t>
            </a:r>
          </a:p>
          <a:p>
            <a:pPr lvl="1"/>
            <a:r>
              <a:rPr lang="cs-CZ" sz="2000" dirty="0"/>
              <a:t>jméno loterního zástupce, který zajišťuje řádný průběh tomboly a  vyúčtování tomboly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cs-CZ" sz="3200" smtClean="0"/>
              <a:t>Příklad pořádání tomboly č. 1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689600"/>
          </a:xfrm>
        </p:spPr>
        <p:txBody>
          <a:bodyPr/>
          <a:lstStyle/>
          <a:p>
            <a:r>
              <a:rPr lang="cs-CZ" sz="2000" dirty="0" smtClean="0"/>
              <a:t>Dne 12. 1. 2007 se koná maturitní ples. Bude vydáno 1 000 ks losů po 10 Kč (tj. herní jistina činí 10 000 Kč). Bude uhrazen správní poplatek ve výši 5000 Kč (500Kč). Je připraveno 20 cen (pravděpodobnost výhry 1 : 50) v celkové hodnotě 4.000,-- Kč (více než 20% a méně než 50% z herní jistiny).</a:t>
            </a:r>
          </a:p>
          <a:p>
            <a:r>
              <a:rPr lang="cs-CZ" sz="2000" dirty="0" smtClean="0"/>
              <a:t>Na plese bylo prodáno 900 losů a nebyla vyzvednuta 1 cena v hodnotě 200,-- Kč. Fyzickým osobám, které zajišťovali prodej losů byla poskytnuta odměna ve výši 900,-- Kč.</a:t>
            </a:r>
          </a:p>
          <a:p>
            <a:r>
              <a:rPr lang="cs-CZ" sz="2000" dirty="0" smtClean="0"/>
              <a:t>Dne 1. 3. 2007 bylo předloženo vyúčtování tomboly (do 60 dnů po konání tomboly): </a:t>
            </a:r>
          </a:p>
          <a:p>
            <a:pPr lvl="1"/>
            <a:r>
              <a:rPr lang="cs-CZ" sz="1600" dirty="0" smtClean="0"/>
              <a:t>příjem tomboly:   9.000,-- Kč (900 losů x 10,-- Kč) + 200,-- Kč (hodnota nevyzvednuté výhry) =  celkem 9.200,-- Kč</a:t>
            </a:r>
          </a:p>
          <a:p>
            <a:pPr lvl="1"/>
            <a:r>
              <a:rPr lang="cs-CZ" sz="1600" dirty="0" smtClean="0"/>
              <a:t>výdaje tomboly:   3.800,-- Kč (hodnota vydaných výher) + 1.000,-- Kč (zaplacený správní poplatek) + 900,-- Kč (odměna osobám zajišťujícím prodej losů) =  celkem 5.700,-- Kč</a:t>
            </a:r>
          </a:p>
          <a:p>
            <a:pPr lvl="1"/>
            <a:r>
              <a:rPr lang="cs-CZ" sz="1600" dirty="0" smtClean="0"/>
              <a:t>výtěžek tomboly           9.200,-- Kč – 5.700,-- Kč = 3.500,-- Kč </a:t>
            </a:r>
          </a:p>
          <a:p>
            <a:pPr lvl="1"/>
            <a:r>
              <a:rPr lang="cs-CZ" sz="1600" dirty="0" smtClean="0"/>
              <a:t>Z toho odvod 20%</a:t>
            </a:r>
          </a:p>
          <a:p>
            <a:pPr lvl="1"/>
            <a:r>
              <a:rPr lang="cs-CZ" sz="1600" strike="sngStrike" dirty="0" smtClean="0"/>
              <a:t>z</a:t>
            </a:r>
            <a:r>
              <a:rPr lang="cs-CZ" sz="1600" strike="sngStrike" dirty="0"/>
              <a:t> toho 6% odvod na veřejně prospěšný účel        210,-- Kč     bude zaslán Útulku pro opuštěná </a:t>
            </a:r>
            <a:r>
              <a:rPr lang="cs-CZ" sz="1600" strike="sngStrike" dirty="0" smtClean="0"/>
              <a:t>zvířata</a:t>
            </a:r>
          </a:p>
          <a:p>
            <a:pPr marL="457200" lvl="1" indent="0">
              <a:buNone/>
            </a:pPr>
            <a:endParaRPr lang="cs-CZ" sz="1600" dirty="0"/>
          </a:p>
          <a:p>
            <a:pPr lvl="1"/>
            <a:endParaRPr lang="cs-CZ" sz="1600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accent2"/>
                </a:solidFill>
              </a:rPr>
              <a:t>5. Sazka </a:t>
            </a:r>
            <a:r>
              <a:rPr lang="cs-CZ" dirty="0" err="1" smtClean="0">
                <a:solidFill>
                  <a:schemeClr val="accent2"/>
                </a:solidFill>
              </a:rPr>
              <a:t>a.s</a:t>
            </a:r>
            <a:endParaRPr lang="cs-CZ" dirty="0" smtClean="0">
              <a:solidFill>
                <a:schemeClr val="accent2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Zákon 202/1992 Sb. o Loteriích a jiných podobných hrách</a:t>
            </a:r>
          </a:p>
          <a:p>
            <a:pPr eaLnBrk="1" hangingPunct="1"/>
            <a:r>
              <a:rPr lang="cs-CZ" dirty="0" smtClean="0"/>
              <a:t>Založena 3.8.1956 (a.s. 1993)</a:t>
            </a:r>
          </a:p>
          <a:p>
            <a:pPr eaLnBrk="1" hangingPunct="1"/>
            <a:r>
              <a:rPr lang="cs-CZ" dirty="0" smtClean="0"/>
              <a:t>SAZKA a.s. je obchodní společnost, </a:t>
            </a:r>
            <a:r>
              <a:rPr lang="cs-CZ" strike="sngStrike" dirty="0" smtClean="0"/>
              <a:t>jejímž hlavním posláním je vytvářet finanční prostředky pro financování veřejně prospěšných účelů ve sportu a tělesné výchově. 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39" name="Group 195"/>
          <p:cNvGraphicFramePr>
            <a:graphicFrameLocks noGrp="1"/>
          </p:cNvGraphicFramePr>
          <p:nvPr/>
        </p:nvGraphicFramePr>
        <p:xfrm>
          <a:off x="688975" y="842963"/>
          <a:ext cx="7766050" cy="5815013"/>
        </p:xfrm>
        <a:graphic>
          <a:graphicData uri="http://schemas.openxmlformats.org/drawingml/2006/table">
            <a:tbl>
              <a:tblPr/>
              <a:tblGrid>
                <a:gridCol w="1022350"/>
                <a:gridCol w="5861050"/>
                <a:gridCol w="882650"/>
              </a:tblGrid>
              <a:tr h="366713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 dni 31. 12. 2007 je jejich složení a rozdělení akcií následující: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67,98%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Český svaz tělesné výchovy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13,54%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Česká obec sokolská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  </a:t>
                      </a: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5,56%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/>
                        </a:rPr>
                        <a:t>Česká asociace Sport pro všechny, o.s.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/>
                        </a:rPr>
                        <a:t>  </a:t>
                      </a:r>
                      <a:r>
                        <a:rPr kumimoji="0" 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4,00%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/>
                        </a:rPr>
                        <a:t>Autoklub ČR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/>
                        </a:rPr>
                        <a:t> 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3,56%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/>
                        </a:rPr>
                        <a:t>Sdružení sportovních svazů ČR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/>
                        </a:rPr>
                        <a:t> 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2,00%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7"/>
                        </a:rPr>
                        <a:t>Český olympijský výbor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7"/>
                        </a:rPr>
                        <a:t>  </a:t>
                      </a: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1,45%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8"/>
                        </a:rPr>
                        <a:t>Český střelecký svaz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8"/>
                        </a:rPr>
                        <a:t>  </a:t>
                      </a:r>
                      <a:r>
                        <a:rPr kumimoji="0" 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1,02%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9"/>
                        </a:rPr>
                        <a:t>Asociace tělovýchovných jednot a sportovních klubů ČR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9"/>
                        </a:rPr>
                        <a:t> 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0,88%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0"/>
                        </a:rPr>
                        <a:t>Orel o.s.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0"/>
                        </a:rPr>
                        <a:t>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744" name="Picture 9" descr="cstv.gif ">
            <a:hlinkClick r:id="rId2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1255713"/>
            <a:ext cx="4762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5" name="Picture 13" descr="sokol.gif ">
            <a:hlinkClick r:id="rId3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1758950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6" name="Picture 17" descr="caspv.gif ">
            <a:hlinkClick r:id="rId4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2460625"/>
            <a:ext cx="333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7" name="Picture 21" descr="acr.gif ">
            <a:hlinkClick r:id="rId5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3238500"/>
            <a:ext cx="333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8" name="Picture 25" descr="ssscr.gif ">
            <a:hlinkClick r:id="rId6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39100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9" name="Picture 29" descr="cov.gif ">
            <a:hlinkClick r:id="rId7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4641850"/>
            <a:ext cx="3524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50" name="Picture 33" descr="css.gif ">
            <a:hlinkClick r:id="rId8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5329238"/>
            <a:ext cx="333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51" name="Picture 37" descr="atjask.gif ">
            <a:hlinkClick r:id="rId9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59705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52" name="Picture 41" descr="orel.gif ">
            <a:hlinkClick r:id="rId10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6337300"/>
            <a:ext cx="6286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53" name="Rectangle 19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sz="4000" dirty="0" smtClean="0"/>
              <a:t>Akcionáři sazky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323528" y="332656"/>
            <a:ext cx="8352928" cy="62713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179512" y="620688"/>
            <a:ext cx="8352928" cy="59833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Aktivity Sazky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r>
              <a:rPr lang="cs-CZ" sz="1800" dirty="0" smtClean="0"/>
              <a:t>V letech 1993–2009 odvedla SAZKA, a.s., na veřejně prospěšné účely především ve sportu a tělovýchově přes 15,0 mld. Kč.</a:t>
            </a:r>
          </a:p>
          <a:p>
            <a:pPr eaLnBrk="1" hangingPunct="1"/>
            <a:r>
              <a:rPr lang="cs-CZ" sz="1800" dirty="0" smtClean="0"/>
              <a:t>Za rok 2006 odvede SAZKA, a.s., z výtěžku svých her a loterií částku </a:t>
            </a:r>
            <a:r>
              <a:rPr lang="cs-CZ" sz="1800" b="1" dirty="0" smtClean="0"/>
              <a:t>1,080</a:t>
            </a:r>
            <a:r>
              <a:rPr lang="cs-CZ" sz="1800" dirty="0" smtClean="0"/>
              <a:t> </a:t>
            </a:r>
            <a:r>
              <a:rPr lang="cs-CZ" sz="1800" b="1" dirty="0" smtClean="0"/>
              <a:t>mld. Kč</a:t>
            </a:r>
            <a:r>
              <a:rPr lang="cs-CZ" sz="1800" dirty="0" smtClean="0"/>
              <a:t>. </a:t>
            </a:r>
          </a:p>
          <a:p>
            <a:pPr eaLnBrk="1" hangingPunct="1"/>
            <a:r>
              <a:rPr lang="cs-CZ" sz="1800" dirty="0" smtClean="0"/>
              <a:t>V roce 2009 odvedla SAZKA, a.s., na veřejně prospěšné účely </a:t>
            </a:r>
            <a:r>
              <a:rPr lang="cs-CZ" sz="1800" b="1" dirty="0" smtClean="0"/>
              <a:t>1 025,46 mil. Kč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Z uvedené částky odvedla 1 019,39 mil. Kč akcionářům, občanským sportovním a tělovýchovným sdružením. Odvody jsou následně využívány na vlastní činnost sportovních a tělovýchovných sdružení a na splátky emise dluhopisů vydaných v souvislosti s výstavbou víceúčelové arény, která byla na základě rozhodnutí vlastníků a žádosti státu vybudována v roce 2004.</a:t>
            </a:r>
          </a:p>
          <a:p>
            <a:r>
              <a:rPr lang="cs-CZ" sz="1800" dirty="0" smtClean="0"/>
              <a:t>Z výtěžku svých her a loterií za rok odvede SAZKA, a.s., na veřejně prospěšné účely částku</a:t>
            </a:r>
          </a:p>
          <a:p>
            <a:pPr lvl="1"/>
            <a:r>
              <a:rPr lang="cs-CZ" sz="1600" dirty="0" smtClean="0"/>
              <a:t>Rok 2009 - 865,57 milionu Kč, což je o 75,13 milionu více, než ukládá zákon.</a:t>
            </a:r>
          </a:p>
          <a:p>
            <a:pPr lvl="1"/>
            <a:r>
              <a:rPr lang="cs-CZ" sz="1600" dirty="0" smtClean="0"/>
              <a:t>Rok 2010 - 912.834 mil Kč</a:t>
            </a:r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tx1"/>
                </a:solidFill>
              </a:rPr>
              <a:t>Sazka aréna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Hala má kruhový půdorys, zastavěná plocha je cca 36 000 m².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Stavba byla zahájena 27. října 2002 a otevřena 24. března 2004.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Pořizovací náklady</a:t>
            </a:r>
            <a:r>
              <a:rPr lang="cs-CZ" sz="2400" smtClean="0"/>
              <a:t>, původně vyčíslené na zhruba 2,5 miliardy, přesahují včetně úroků </a:t>
            </a:r>
            <a:r>
              <a:rPr lang="cs-CZ" sz="2400" b="1" smtClean="0"/>
              <a:t>8 miliard Kč</a:t>
            </a:r>
            <a:r>
              <a:rPr lang="cs-CZ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Počet míst pro diváky se mění podle druhu akce. Pro lední hokej je kapacita 17 000, pro koncert 18 000 a pro atletiku 11 000 míst.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Závazky z emitovaných dluhopisů 5 710 090 (rok 2009)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Dlouhodobé závazky </a:t>
            </a:r>
            <a:r>
              <a:rPr lang="cs-CZ" sz="2400" b="1" smtClean="0"/>
              <a:t>7 725 782 (rok 2009)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Literatura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Zákon o loteriích a jiných podobných hrách </a:t>
            </a:r>
          </a:p>
          <a:p>
            <a:pPr lvl="1" eaLnBrk="1" hangingPunct="1"/>
            <a:r>
              <a:rPr lang="cs-CZ" sz="1400" b="1" dirty="0" smtClean="0">
                <a:solidFill>
                  <a:srgbClr val="FF0000"/>
                </a:solidFill>
              </a:rPr>
              <a:t>§ 1-16</a:t>
            </a:r>
          </a:p>
          <a:p>
            <a:pPr lvl="1" eaLnBrk="1" hangingPunct="1"/>
            <a:r>
              <a:rPr lang="cs-CZ" sz="1400" b="1" dirty="0" smtClean="0">
                <a:solidFill>
                  <a:srgbClr val="FF0000"/>
                </a:solidFill>
                <a:hlinkClick r:id="rId2"/>
              </a:rPr>
              <a:t>http://www.mfcr.cz/cps/rde/xbcr/mfcr/Legislativa_Zakon_202-1990__od_1_1_2012__zdroj_ASPI.pdf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lvl="1" eaLnBrk="1" hangingPunct="1"/>
            <a:endParaRPr lang="cs-CZ" sz="14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sz="2400" dirty="0" smtClean="0">
                <a:hlinkClick r:id="rId3"/>
              </a:rPr>
              <a:t>http://www.mfcr.cz/cps/rde/xchg/mfcr/xsl/loterie.html</a:t>
            </a:r>
            <a:endParaRPr lang="cs-CZ" sz="2400" dirty="0" smtClean="0"/>
          </a:p>
          <a:p>
            <a:pPr lvl="1" eaLnBrk="1" hangingPunct="1"/>
            <a:r>
              <a:rPr lang="cs-CZ" sz="2000" dirty="0" smtClean="0">
                <a:hlinkClick r:id="rId4"/>
              </a:rPr>
              <a:t>http://www.mfcr.cz/cps/rde/xchg/mfcr/xsl/loterie_statistika_67416.html</a:t>
            </a:r>
            <a:endParaRPr lang="cs-CZ" sz="2000" dirty="0" smtClean="0"/>
          </a:p>
          <a:p>
            <a:pPr eaLnBrk="1" hangingPunct="1"/>
            <a:r>
              <a:rPr lang="cs-CZ" sz="2400" dirty="0" smtClean="0">
                <a:hlinkClick r:id="rId5"/>
              </a:rPr>
              <a:t>http://web-nlb.sazka.cz/LoterieAHry/docDetail.aspx?nid=10122&amp;docid=19017116&amp;doctype=ART&amp;did=10122</a:t>
            </a:r>
            <a:endParaRPr lang="cs-CZ" sz="2400" dirty="0" smtClean="0"/>
          </a:p>
          <a:p>
            <a:pPr lvl="1" eaLnBrk="1" hangingPunct="1"/>
            <a:endParaRPr lang="cs-CZ" sz="1800" dirty="0" smtClean="0"/>
          </a:p>
          <a:p>
            <a:pPr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>
                <a:solidFill>
                  <a:schemeClr val="accent2"/>
                </a:solidFill>
              </a:rPr>
              <a:t>1. Soukromé zdroje z disponibilního fondu</a:t>
            </a:r>
          </a:p>
        </p:txBody>
      </p:sp>
      <p:graphicFrame>
        <p:nvGraphicFramePr>
          <p:cNvPr id="34892" name="Group 7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91979"/>
        </p:xfrm>
        <a:graphic>
          <a:graphicData uri="http://schemas.openxmlformats.org/drawingml/2006/table">
            <a:tbl>
              <a:tblPr/>
              <a:tblGrid>
                <a:gridCol w="5338763"/>
                <a:gridCol w="1439862"/>
                <a:gridCol w="1450975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Mld.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z vlastní činnosti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Výdaje domácností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z reklamy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Poplatky televize a médií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sportovních loterií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Podpora podniků a institucí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Celkem (vč.veř.zdrojů)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69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8370" name="Picture 2" descr="C:\Documents and Settings\pavlik\Plocha\sportoviste 2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53201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1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Možné příjmy pro klub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i="1" dirty="0"/>
              <a:t>příjmy z podnikatelské činnosti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i="1" dirty="0"/>
              <a:t>příjmy ze sponzoringu</a:t>
            </a:r>
            <a:r>
              <a:rPr lang="cs-CZ" sz="2400" dirty="0"/>
              <a:t> 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i="1" dirty="0"/>
              <a:t>příjmy z</a:t>
            </a:r>
            <a:endParaRPr lang="cs-CZ" sz="2400" dirty="0"/>
          </a:p>
          <a:p>
            <a:pPr marL="990600" lvl="1" indent="-533400">
              <a:lnSpc>
                <a:spcPct val="90000"/>
              </a:lnSpc>
            </a:pPr>
            <a:r>
              <a:rPr lang="cs-CZ" sz="2000" dirty="0"/>
              <a:t>vybraných členských příspěvků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dirty="0"/>
              <a:t>z prodeje vstupného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dirty="0"/>
              <a:t>tržby z prodeje propagačních materiálů (plakáty, dresy, trička, knihy atd.)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dirty="0"/>
              <a:t>tržby z </a:t>
            </a:r>
            <a:r>
              <a:rPr lang="cs-CZ" sz="2000" dirty="0" smtClean="0"/>
              <a:t>umístění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 smtClean="0"/>
              <a:t>tomboly</a:t>
            </a:r>
            <a:endParaRPr lang="cs-CZ" sz="2000" b="1" dirty="0"/>
          </a:p>
          <a:p>
            <a:pPr marL="609600" indent="-609600">
              <a:lnSpc>
                <a:spcPct val="90000"/>
              </a:lnSpc>
            </a:pPr>
            <a:r>
              <a:rPr lang="cs-CZ" sz="2400" i="1" dirty="0"/>
              <a:t>Příjmy sportovních klubů plynoucí z:</a:t>
            </a:r>
            <a:endParaRPr lang="cs-CZ" sz="2400" dirty="0"/>
          </a:p>
          <a:p>
            <a:pPr marL="990600" lvl="1" indent="-533400">
              <a:lnSpc>
                <a:spcPct val="90000"/>
              </a:lnSpc>
            </a:pPr>
            <a:r>
              <a:rPr lang="cs-CZ" sz="2000" dirty="0"/>
              <a:t>odstupného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dirty="0"/>
              <a:t>výchovného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dirty="0"/>
              <a:t>hostování</a:t>
            </a:r>
          </a:p>
        </p:txBody>
      </p:sp>
    </p:spTree>
    <p:extLst>
      <p:ext uri="{BB962C8B-B14F-4D97-AF65-F5344CB8AC3E}">
        <p14:creationId xmlns:p14="http://schemas.microsoft.com/office/powerpoint/2010/main" val="51474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Výdaje domácností – rok 2007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Za výše uvedené motivy, důvody a přístup ke sportu jsou sportující domácnosti ochotny </a:t>
            </a:r>
            <a:r>
              <a:rPr lang="cs-CZ" sz="2000" b="1" dirty="0"/>
              <a:t>ročně vydat průměrně 23 220,- Kč</a:t>
            </a:r>
            <a:r>
              <a:rPr lang="cs-CZ" sz="2000" dirty="0"/>
              <a:t>, což je téměř o 2000,- Kč více než v loni. 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Největší </a:t>
            </a:r>
            <a:r>
              <a:rPr lang="cs-CZ" sz="2000" dirty="0"/>
              <a:t>podíl na výdajích má: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sportovní oblečení (48%) a vybavení (38%). 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Kolem 10ti % tvoří výdaje za vstupenky a permanentky,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a pod 5 % jsou kurzy a výdaje za trenéra.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Rok </a:t>
            </a:r>
            <a:r>
              <a:rPr lang="cs-CZ" sz="2000" dirty="0"/>
              <a:t>2006 domácí </a:t>
            </a:r>
            <a:r>
              <a:rPr lang="cs-CZ" sz="2000" b="1" dirty="0"/>
              <a:t>spotřeba sportovních potřeb činila 4,174 mld. korun</a:t>
            </a:r>
            <a:r>
              <a:rPr lang="cs-CZ" sz="2000" dirty="0"/>
              <a:t> a ve srovnání s rokem 2000 byla o 1,5 miliardy korun vyšší 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29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Nákup sportovního zboží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Impulsivita při nákupu sportovního vybavení je poměrně vysoká. 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Téměř </a:t>
            </a:r>
            <a:r>
              <a:rPr lang="cs-CZ" sz="2000" dirty="0"/>
              <a:t>polovina respondentů neplánuje nákup konkrétního zboží a nechává se ovlivnit nabídkou prodejny (50%). 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Většina </a:t>
            </a:r>
            <a:r>
              <a:rPr lang="cs-CZ" sz="2000" dirty="0"/>
              <a:t>dotázaných také uvedla, že při nákupu sportovního zboží není věrná „své“ jediné prodejně (70%). 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Dotazovaní </a:t>
            </a:r>
            <a:r>
              <a:rPr lang="cs-CZ" sz="2000" dirty="0"/>
              <a:t>nakupují sportovní módu a vybavení hlavně ve specializovaných prodejnách - preferuje je 80% respondentů </a:t>
            </a:r>
          </a:p>
        </p:txBody>
      </p:sp>
    </p:spTree>
    <p:extLst>
      <p:ext uri="{BB962C8B-B14F-4D97-AF65-F5344CB8AC3E}">
        <p14:creationId xmlns:p14="http://schemas.microsoft.com/office/powerpoint/2010/main" val="17071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7346" name="Picture 2" descr="C:\Documents and Settings\pavlik\Plocha\vydaje domacnost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264329" cy="546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05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 domácností na rekreaci a kulturu – rok 2010</a:t>
            </a:r>
            <a:endParaRPr lang="cs-CZ" dirty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59631"/>
              </p:ext>
            </p:extLst>
          </p:nvPr>
        </p:nvGraphicFramePr>
        <p:xfrm>
          <a:off x="971600" y="2420888"/>
          <a:ext cx="6264694" cy="2520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834542"/>
                <a:gridCol w="979496"/>
                <a:gridCol w="979496"/>
                <a:gridCol w="979496"/>
                <a:gridCol w="979496"/>
              </a:tblGrid>
              <a:tr h="35843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Ukazatel</a:t>
                      </a:r>
                      <a:endParaRPr lang="cs-CZ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2005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2007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2008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2009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2010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A. Spotřební vydání (Kč)</a:t>
                      </a:r>
                      <a:endParaRPr lang="cs-CZ" sz="1600" b="1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91 085 </a:t>
                      </a:r>
                      <a:endParaRPr lang="cs-CZ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104 017 </a:t>
                      </a:r>
                      <a:endParaRPr lang="cs-CZ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112 256 </a:t>
                      </a:r>
                      <a:endParaRPr lang="cs-CZ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115 309 </a:t>
                      </a:r>
                      <a:endParaRPr lang="cs-CZ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116 244 </a:t>
                      </a:r>
                      <a:endParaRPr lang="cs-CZ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634">
                <a:tc>
                  <a:txBody>
                    <a:bodyPr/>
                    <a:lstStyle/>
                    <a:p>
                      <a:pPr algn="l" fontAlgn="b"/>
                      <a:r>
                        <a:rPr lang="nn-NO" sz="1600" u="none" strike="noStrike" dirty="0">
                          <a:effectLst/>
                        </a:rPr>
                        <a:t>9. Rekreace a kultura (v%)</a:t>
                      </a:r>
                      <a:endParaRPr lang="nn-NO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11430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10,6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10,5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10,5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10,3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10,2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10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2954</Words>
  <Application>Microsoft Office PowerPoint</Application>
  <PresentationFormat>Předvádění na obrazovce (4:3)</PresentationFormat>
  <Paragraphs>688</Paragraphs>
  <Slides>40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Výchozí návrh</vt:lpstr>
      <vt:lpstr>Soukromé zdroje Loterie a sázky</vt:lpstr>
      <vt:lpstr>Struktura</vt:lpstr>
      <vt:lpstr>Domácnosti</vt:lpstr>
      <vt:lpstr>1. Soukromé zdroje z disponibilního fondu</vt:lpstr>
      <vt:lpstr>Možné příjmy pro klub</vt:lpstr>
      <vt:lpstr>Výdaje domácností – rok 2007</vt:lpstr>
      <vt:lpstr>Nákup sportovního zboží</vt:lpstr>
      <vt:lpstr>Prezentace aplikace PowerPoint</vt:lpstr>
      <vt:lpstr>Výdaje domácností na rekreaci a kulturu – rok 2010</vt:lpstr>
      <vt:lpstr>2. Loterie a sázky Vnímání sázení</vt:lpstr>
      <vt:lpstr>Zákon o loteriích a jiných podobných hrách</vt:lpstr>
      <vt:lpstr>§ 1</vt:lpstr>
      <vt:lpstr>§ 2</vt:lpstr>
      <vt:lpstr>§ 2</vt:lpstr>
      <vt:lpstr>§ 2</vt:lpstr>
      <vt:lpstr>§ 4</vt:lpstr>
      <vt:lpstr>§ 4 PŘED NOVELOU 2012 !</vt:lpstr>
      <vt:lpstr>§ 41 Odvody – po novele 2012</vt:lpstr>
      <vt:lpstr>3. Ekonomické výsledky loterií</vt:lpstr>
      <vt:lpstr>Přehled výnosů z loterií 2008-2010 (v mil. Kč)</vt:lpstr>
      <vt:lpstr>Prostředky na veřejně prospěšné účely v letech 2006 – 2010 (v tis. Kč)</vt:lpstr>
      <vt:lpstr>Prezentace aplikace PowerPoint</vt:lpstr>
      <vt:lpstr>Druhy sázek</vt:lpstr>
      <vt:lpstr>Úspěšnost hráčů (% vyplacené částky z celkových sázek)</vt:lpstr>
      <vt:lpstr>Prezentace aplikace PowerPoint</vt:lpstr>
      <vt:lpstr>Kurzové sázky</vt:lpstr>
      <vt:lpstr>Český trh kamenných sázkových kanceláří</vt:lpstr>
      <vt:lpstr>Internetové sázení</vt:lpstr>
      <vt:lpstr>4. Možnosti pro financování klubu</vt:lpstr>
      <vt:lpstr>Uspořádání tomboly</vt:lpstr>
      <vt:lpstr>Nelze povolit tombolu když…</vt:lpstr>
      <vt:lpstr>Správní a jiné poplatky a způsob jejich uhrazení – tombola - novela</vt:lpstr>
      <vt:lpstr>Formuláře, doklady, náležitosti tomboly</vt:lpstr>
      <vt:lpstr>Příklad pořádání tomboly č. 1</vt:lpstr>
      <vt:lpstr>5. Sazka a.s</vt:lpstr>
      <vt:lpstr>Akcionáři sazky</vt:lpstr>
      <vt:lpstr>Aktivity Sazky</vt:lpstr>
      <vt:lpstr>Sazka aréna</vt:lpstr>
      <vt:lpstr>Literatura</vt:lpstr>
      <vt:lpstr>Prezentace aplikace PowerPoint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ze soukromých zdrojů. Marketing, sponzoring a reklama</dc:title>
  <dc:creator>Marek</dc:creator>
  <cp:lastModifiedBy>Marek</cp:lastModifiedBy>
  <cp:revision>41</cp:revision>
  <dcterms:created xsi:type="dcterms:W3CDTF">2008-03-28T08:59:36Z</dcterms:created>
  <dcterms:modified xsi:type="dcterms:W3CDTF">2013-03-24T14:14:57Z</dcterms:modified>
</cp:coreProperties>
</file>