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30" r:id="rId3"/>
    <p:sldId id="434" r:id="rId4"/>
    <p:sldId id="485" r:id="rId5"/>
    <p:sldId id="432" r:id="rId6"/>
    <p:sldId id="436" r:id="rId7"/>
    <p:sldId id="441" r:id="rId8"/>
    <p:sldId id="475" r:id="rId9"/>
    <p:sldId id="440" r:id="rId10"/>
    <p:sldId id="439" r:id="rId11"/>
    <p:sldId id="435" r:id="rId12"/>
    <p:sldId id="437" r:id="rId13"/>
    <p:sldId id="444" r:id="rId14"/>
    <p:sldId id="433" r:id="rId15"/>
    <p:sldId id="442" r:id="rId16"/>
    <p:sldId id="484" r:id="rId17"/>
    <p:sldId id="476" r:id="rId18"/>
    <p:sldId id="477" r:id="rId19"/>
    <p:sldId id="478" r:id="rId20"/>
    <p:sldId id="445" r:id="rId21"/>
    <p:sldId id="479" r:id="rId22"/>
    <p:sldId id="480" r:id="rId23"/>
    <p:sldId id="481" r:id="rId24"/>
    <p:sldId id="482" r:id="rId25"/>
    <p:sldId id="446" r:id="rId26"/>
    <p:sldId id="483" r:id="rId27"/>
    <p:sldId id="486" r:id="rId28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00"/>
    <a:srgbClr val="66FF33"/>
    <a:srgbClr val="66FFFF"/>
    <a:srgbClr val="CCCCFF"/>
    <a:srgbClr val="FFFFCC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27" autoAdjust="0"/>
  </p:normalViewPr>
  <p:slideViewPr>
    <p:cSldViewPr>
      <p:cViewPr>
        <p:scale>
          <a:sx n="65" d="100"/>
          <a:sy n="65" d="100"/>
        </p:scale>
        <p:origin x="-105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32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pPr>
              <a:defRPr/>
            </a:pPr>
            <a:fld id="{70068AC3-945E-4EB5-A6D8-B19375EA18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38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5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  <a:p>
            <a:pPr lvl="0"/>
            <a:endParaRPr lang="cs-CZ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pPr>
              <a:defRPr/>
            </a:pPr>
            <a:fld id="{02ADAD8A-EBB0-4DF2-B0AC-B5CAFBA27C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0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34439075-2D0F-4528-A5F2-44F9320356DC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Big4 = Francie, Německo, Španělsko, Itálie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87C9D2BF-0B54-47A3-937E-9600F49CEA43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Participace – ukazatel dlouhodobé nezaměstnanosti: hlavní problém EU a zvláště Big4.</a:t>
            </a:r>
          </a:p>
          <a:p>
            <a:r>
              <a:rPr lang="cs-CZ" dirty="0" smtClean="0"/>
              <a:t>38% Italů nepracuje a nehledá si práci!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8F361F06-7A6E-4845-9212-979F9C46DAC1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endParaRPr kumimoji="1" lang="en-GB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endParaRPr kumimoji="1" lang="en-GB" sz="24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cs-CZ" noProof="0" smtClean="0"/>
              <a:t>Klepnutím upravíte styl předlohy podnadpisu.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CB92-7331-4714-8765-3B6F27015187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BF09-2DA4-479F-B14A-3EA40CBF2E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6FC9D-81A8-4BCF-8833-D0DE10C59C4C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7F180-CAFF-456C-92AF-1E2C53EF92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B37D-D5EF-46BC-A242-9B37A929CEF7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E0E5-1AA3-46F0-9408-9E25521EE0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A750-CA27-42A5-A00F-3094818F0809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4AA0-7EE5-418C-93DF-ED0934ADBA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C558-1DD9-4B45-BCB7-A2268DD983C4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4D0A-0CD7-4BC8-8E39-79A7B8A2A6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0A77-7D61-4C83-8B74-59217493EE21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102A-29A7-483F-8E74-E3CBFC9DE7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78EB-C80B-4506-8648-FA4A2CD17265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AB68-4128-4934-9BE9-0815AB6CD8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301F-2E67-48A4-9255-DDD45802498C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9265-0AD1-4899-B7FB-B6CCF4A6F2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E21B-69A3-4C1A-9472-B3BAA3E8F2BA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6257-EEE7-4F83-A3AF-511BF51469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F336-79D8-40A6-90FE-F5AE65E970FA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9DEC-4756-4246-AE7B-BE26DDEF43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758C-9B19-422F-B0B2-4B027B30B2C2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3AAE-1B82-4E7D-B41A-C1DB09F680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16E5D-AF97-4EC4-B808-2F0EEB64340C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0EF47-50C0-4377-BC1E-D2EAA51E70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endParaRPr kumimoji="1" lang="en-GB" sz="2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endParaRPr kumimoji="1" lang="en-GB" sz="24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endParaRPr kumimoji="1" lang="en-GB" sz="2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 předlohy nadpisu.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AF0B8AE7-6DDC-4949-A736-C8E452687F19}" type="datetime1">
              <a:rPr lang="en-GB"/>
              <a:pPr>
                <a:defRPr/>
              </a:pPr>
              <a:t>02/05/2012</a:t>
            </a:fld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 dirty="0"/>
              <a:t>Monetary Policy of Economic Transition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6ABD54-A561-49CF-A62A-6340AF4233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827584" y="2492896"/>
            <a:ext cx="7561262" cy="12874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latin typeface="Arial Unicode MS" pitchFamily="34" charset="-128"/>
              </a:rPr>
              <a:t>13. Mezinárodní finanční trhy </a:t>
            </a:r>
            <a:br>
              <a:rPr lang="cs-CZ" sz="4000" b="1" dirty="0" smtClean="0">
                <a:latin typeface="Arial Unicode MS" pitchFamily="34" charset="-128"/>
              </a:rPr>
            </a:br>
            <a:r>
              <a:rPr lang="cs-CZ" sz="4000" b="1" dirty="0" smtClean="0">
                <a:latin typeface="Arial Unicode MS" pitchFamily="34" charset="-128"/>
              </a:rPr>
              <a:t>						a euro </a:t>
            </a:r>
            <a:endParaRPr lang="en-GB" sz="40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C1BC1D-25B5-45DF-99A9-09CAE95A3F99}" type="slidenum">
              <a:rPr lang="en-GB" smtClean="0"/>
              <a:pPr/>
              <a:t>10</a:t>
            </a:fld>
            <a:endParaRPr lang="en-GB" dirty="0" smtClean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Trhy státních obligací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213" y="2349500"/>
            <a:ext cx="77724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tradičně nejdůvěryhodnější CP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úrok odráží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kredibilitu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země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jednotná měna = konvergence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kredibility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úroku (?)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DEF288-5991-414B-84DD-2EE605A210D7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Konvergence úrokových sazeb před zahájením eura…</a:t>
            </a:r>
          </a:p>
        </p:txBody>
      </p:sp>
      <p:pic>
        <p:nvPicPr>
          <p:cNvPr id="6" name="Obrázek 5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817393" cy="4752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C012BE-7C96-4F34-91F3-859640B46F47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… a dnes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08" y="1484784"/>
            <a:ext cx="8352556" cy="523853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8526A6-DFC9-4F17-A75C-9BC3541BB58D}" type="slidenum">
              <a:rPr lang="en-GB" smtClean="0"/>
              <a:pPr/>
              <a:t>13</a:t>
            </a:fld>
            <a:endParaRPr lang="en-GB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05050"/>
            <a:ext cx="8424936" cy="306816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343DD0-80F5-453B-9CF5-CA1198CD9356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Mezibankovní úrokové sazby konvergují - EURIBOR</a:t>
            </a:r>
          </a:p>
        </p:txBody>
      </p:sp>
      <p:pic>
        <p:nvPicPr>
          <p:cNvPr id="7" name="Obrázek 6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624736" cy="47939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13299D-1770-4234-9C17-6DEC5F707F1C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Využití jednotné měny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916832"/>
            <a:ext cx="77724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přímé = země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eurozóny</a:t>
            </a: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oběživo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zúčtování, uchování hodnoty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cs-CZ" sz="20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nepřímé = globální ekonomika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světová rezervní měna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nominální měna CP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měna mezinárodního</a:t>
            </a:r>
            <a:r>
              <a:rPr kumimoji="0" lang="cs-CZ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obchodu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transakční měna devizových trhů</a:t>
            </a:r>
            <a:endParaRPr kumimoji="0" lang="cs-CZ" sz="2000" b="1" i="0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Světové devizové rezervy (mld. $)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590" y="1919288"/>
            <a:ext cx="7108802" cy="41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72200" y="6093296"/>
            <a:ext cx="172819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zdroj: </a:t>
            </a:r>
            <a:r>
              <a:rPr kumimoji="0" lang="cs-CZ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Global</a:t>
            </a: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Finance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Světové devizové rezervy (%)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8831" cy="508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52320" y="6569967"/>
            <a:ext cx="1080120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zdroj: MMF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52320" y="6569967"/>
            <a:ext cx="1080120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zdroj: MMF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Světové devizové rezervy (€, %)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0567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Světové devizové rezervy ($ a ¥ </a:t>
            </a:r>
            <a:r>
              <a:rPr lang="cs-CZ" sz="2400" b="1" dirty="0" err="1" smtClean="0">
                <a:latin typeface="Arial Unicode MS" pitchFamily="34" charset="-128"/>
              </a:rPr>
              <a:t>vs</a:t>
            </a:r>
            <a:r>
              <a:rPr lang="cs-CZ" sz="2400" b="1" dirty="0" smtClean="0">
                <a:latin typeface="Arial Unicode MS" pitchFamily="34" charset="-128"/>
              </a:rPr>
              <a:t> €, %)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452320" y="6569967"/>
            <a:ext cx="1080120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zdroj: MMF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6247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881D23-7C58-4448-A305-7BED1D1A7038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Specifika finančních trhů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8636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výnosy z rozsahu – velmi vysoké  ⇒ odstranění bariér zvyšuje velikost a konkurenceschopnost trhu (národní měna = bariéra)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síťový efekt – podporuje výnosy z rozsahu ⇒ tendence ke globalizaci finančních trhů (euro = globální měna)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asymetrické informace – typické pro odvětví ⇒ čím větší trh, tím nepřehlednější rizika (</a:t>
            </a:r>
            <a:r>
              <a:rPr lang="cs-CZ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eurozóna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eliminace rizik)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80B6FB-864B-47D4-9E4A-58A921DF6513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Mezinárodní trh derivátů (%)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807527"/>
            <a:ext cx="7776864" cy="47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Mezinárodní trh derivátů (mld. $)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696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52320" y="6569967"/>
            <a:ext cx="1080120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zdroj: 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52320" y="6569967"/>
            <a:ext cx="1080120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zdroj:  BIS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Mezinárodní trh derivátů (%)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696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Euro v mezinárodním obchodě (kurz  €/$)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8407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60232" y="6165304"/>
            <a:ext cx="1368152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zdroj:  </a:t>
            </a:r>
            <a:r>
              <a:rPr kumimoji="0" lang="cs-CZ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Oanda.com</a:t>
            </a:r>
            <a:endParaRPr kumimoji="0" lang="cs-CZ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Euro v mezinárodním obchodě (kurz  €/$, £/$ a ¥/$)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7687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4CE05B-1AA7-4D50-894B-6D47EE1CE05D}" type="slidenum">
              <a:rPr lang="en-GB" smtClean="0"/>
              <a:pPr/>
              <a:t>25</a:t>
            </a:fld>
            <a:endParaRPr lang="en-GB" dirty="0" smtClean="0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Využití eura jako transakční měny (%)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4725144"/>
            <a:ext cx="7772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cs-CZ" sz="2000" b="1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podíl $ zůstává stabilní</a:t>
            </a: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podíl € neodpovídá předchozímu součtu → zrušení ERM 1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528" y="2423160"/>
          <a:ext cx="8568952" cy="1987706"/>
        </p:xfrm>
        <a:graphic>
          <a:graphicData uri="http://schemas.openxmlformats.org/drawingml/2006/table">
            <a:tbl>
              <a:tblPr/>
              <a:tblGrid>
                <a:gridCol w="951588"/>
                <a:gridCol w="951588"/>
                <a:gridCol w="951588"/>
                <a:gridCol w="951588"/>
                <a:gridCol w="952520"/>
                <a:gridCol w="952520"/>
                <a:gridCol w="952520"/>
                <a:gridCol w="952520"/>
                <a:gridCol w="952520"/>
              </a:tblGrid>
              <a:tr h="42977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€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¥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DEM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FRF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ECU+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£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CHF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8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1992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82,0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47,3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23,4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39,6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11,8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13,6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8,4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8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1995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90,0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48,5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26,0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36,1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8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1998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87,3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46,4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20,2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30,1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5,1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17,3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11,0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7,1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8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2001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90,4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37,6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22,7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8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86,3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37,0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23,0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16,5</a:t>
                      </a:r>
                      <a:endParaRPr lang="cs-CZ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6,8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Euro jako kotva nebo paralelní měna</a:t>
            </a: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fixace kursu </a:t>
            </a:r>
          </a:p>
          <a:p>
            <a:pPr marL="800100" lvl="1" indent="-342900"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cca 40 zemí (ERM 2, 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CFA </a:t>
            </a: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 </a:t>
            </a:r>
            <a:r>
              <a:rPr lang="cs-CZ" sz="2000" b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postkoloniální</a:t>
            </a: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země)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přímo nebo koš – využití stability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měnový výbor</a:t>
            </a: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cs-CZ" sz="20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paralelní měna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neformální oběh (FCA, Turecko, Rusko…)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jednostranná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euroizace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(Kosovo, Černá Hora)</a:t>
            </a:r>
            <a:endParaRPr kumimoji="0" lang="cs-CZ" sz="2000" b="1" i="0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None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 smtClean="0">
                <a:latin typeface="Arial Unicode MS" pitchFamily="34" charset="-128"/>
              </a:rPr>
              <a:t>Užití eura v zemích</a:t>
            </a:r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1916832"/>
          <a:ext cx="8352928" cy="4677251"/>
        </p:xfrm>
        <a:graphic>
          <a:graphicData uri="http://schemas.openxmlformats.org/drawingml/2006/table">
            <a:tbl>
              <a:tblPr/>
              <a:tblGrid>
                <a:gridCol w="1391852"/>
                <a:gridCol w="1391852"/>
                <a:gridCol w="1391852"/>
                <a:gridCol w="1391852"/>
                <a:gridCol w="1392760"/>
                <a:gridCol w="1392760"/>
              </a:tblGrid>
              <a:tr h="57606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ERM-2</a:t>
                      </a: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Ostatní fixace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Fixace na koš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Řízený </a:t>
                      </a:r>
                      <a:r>
                        <a:rPr lang="cs-CZ" sz="1600" b="1" dirty="0" err="1">
                          <a:latin typeface="Calibri"/>
                          <a:ea typeface="Calibri"/>
                          <a:cs typeface="Times New Roman"/>
                        </a:rPr>
                        <a:t>floating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Měnový výbor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latin typeface="Calibri"/>
                          <a:ea typeface="Calibri"/>
                          <a:cs typeface="Times New Roman"/>
                        </a:rPr>
                        <a:t>Euroizace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latin typeface="Calibri"/>
                          <a:ea typeface="Calibri"/>
                          <a:cs typeface="Times New Roman"/>
                        </a:rPr>
                        <a:t>Dánsko</a:t>
                      </a: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Maďarsko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Botswana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Chorvatsko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Bulharsko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Kosovo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>
                          <a:latin typeface="Calibri"/>
                          <a:ea typeface="Calibri"/>
                          <a:cs typeface="Times New Roman"/>
                        </a:rPr>
                        <a:t>Litva</a:t>
                      </a: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>
                          <a:latin typeface="Calibri"/>
                          <a:ea typeface="Calibri"/>
                          <a:cs typeface="Times New Roman"/>
                        </a:rPr>
                        <a:t>Kapverdy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Libye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Česko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Litva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Černá Hora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Lotyšsko</a:t>
                      </a: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>
                          <a:latin typeface="Calibri"/>
                          <a:ea typeface="Calibri"/>
                          <a:cs typeface="Times New Roman"/>
                        </a:rPr>
                        <a:t>Komory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Maroko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Makedonie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Bosna-Herceg.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San Marino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667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Benin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Rusko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Rumunsko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Vatikán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 err="1">
                          <a:latin typeface="Calibri"/>
                          <a:ea typeface="Calibri"/>
                          <a:cs typeface="Times New Roman"/>
                        </a:rPr>
                        <a:t>Burkina</a:t>
                      </a:r>
                      <a:r>
                        <a:rPr lang="cs-CZ" sz="13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300" b="1" dirty="0" err="1">
                          <a:latin typeface="Calibri"/>
                          <a:ea typeface="Calibri"/>
                          <a:cs typeface="Times New Roman"/>
                        </a:rPr>
                        <a:t>Faso</a:t>
                      </a: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>
                          <a:latin typeface="Calibri"/>
                          <a:ea typeface="Calibri"/>
                          <a:cs typeface="Times New Roman"/>
                        </a:rPr>
                        <a:t>Seychely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Srbsko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Monako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Pobřeží slon.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>
                          <a:latin typeface="Calibri"/>
                          <a:ea typeface="Calibri"/>
                          <a:cs typeface="Times New Roman"/>
                        </a:rPr>
                        <a:t>Tunisko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Andorra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6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Guinea-Bissau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 err="1">
                          <a:latin typeface="Calibri"/>
                          <a:ea typeface="Calibri"/>
                          <a:cs typeface="Times New Roman"/>
                        </a:rPr>
                        <a:t>Vanautu</a:t>
                      </a: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Mali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Niger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Senegal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Togo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Kamerun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SAR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Čad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Kongo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49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 dirty="0">
                          <a:latin typeface="Calibri"/>
                          <a:ea typeface="Calibri"/>
                          <a:cs typeface="Times New Roman"/>
                        </a:rPr>
                        <a:t>Rov. Guinea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300" b="1">
                          <a:latin typeface="Calibri"/>
                          <a:ea typeface="Calibri"/>
                          <a:cs typeface="Times New Roman"/>
                        </a:rPr>
                        <a:t>Gabon</a:t>
                      </a: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ED1959-1166-426A-923C-8CB2CE44EB41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Vliv jednotné měny na finanční trhy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309721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eliminace kursového rizika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odstranění frikční bariéry – národních měn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zvýšení intenzity konkurence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buNone/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F4D0A-0CD7-4BC8-8E39-79A7B8A2A60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TOP 10 světových bank a </a:t>
            </a:r>
            <a:r>
              <a:rPr lang="cs-CZ" sz="2400" b="1" dirty="0" err="1" smtClean="0">
                <a:latin typeface="Arial Unicode MS" pitchFamily="34" charset="-128"/>
              </a:rPr>
              <a:t>eurozóna</a:t>
            </a:r>
            <a:endParaRPr lang="cs-CZ" sz="2400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87231"/>
              </p:ext>
            </p:extLst>
          </p:nvPr>
        </p:nvGraphicFramePr>
        <p:xfrm>
          <a:off x="683572" y="1981200"/>
          <a:ext cx="8064891" cy="4745605"/>
        </p:xfrm>
        <a:graphic>
          <a:graphicData uri="http://schemas.openxmlformats.org/drawingml/2006/table">
            <a:tbl>
              <a:tblPr/>
              <a:tblGrid>
                <a:gridCol w="896099"/>
                <a:gridCol w="896099"/>
                <a:gridCol w="896099"/>
                <a:gridCol w="896099"/>
                <a:gridCol w="896099"/>
                <a:gridCol w="896099"/>
                <a:gridCol w="896099"/>
                <a:gridCol w="896099"/>
                <a:gridCol w="896099"/>
              </a:tblGrid>
              <a:tr h="11888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302" marR="3302" marT="330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61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Mizuho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UBS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Royal Bank of Scotland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BNP Paribas SA 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F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335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Citigroup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Citigroup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Deutsche Bank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Deutsche Bank AG 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Ger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335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Sumitomo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Mizuho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BNP Paribas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Barclays Bank PLC 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Deutsche Bank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HSBC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Barclays Bank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JAPAN POST BANK Co Ltd 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Jap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Mitsubishi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Crédit Agricole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HSBC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Crédit Agricole 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F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12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UBS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BNP Paribas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Crédit Agricole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Industrial &amp; Commercial Bank of China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China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BNP Paribas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JP Morgan Chase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Citigroup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 Royal Bank of Scotland 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HSBC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Deutsche Bank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UBS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 Bank of Tokyo-Mitsubishi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Jap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JP Morgan Chase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Royal Bank of Scotland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Mitsubishi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China Construction Bank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China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Hypo Vereinsbank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Bank of America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Bank of America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JPMorgan Chase 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USA</a:t>
                      </a:r>
                    </a:p>
                  </a:txBody>
                  <a:tcPr marL="3302" marR="3302" marT="330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85D12B-9DA7-408A-B1EE-1B7386DAEE01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Specifika bankovního sektoru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213" y="2349500"/>
            <a:ext cx="7772400" cy="424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systémově</a:t>
            </a:r>
            <a:r>
              <a:rPr kumimoji="0" lang="cs-CZ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tíhnou k riziku a bankrotu ⇒ silná regulace sektoru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cs-CZ" sz="2000" b="1" kern="0" baseline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asymetrické informace deformují trh  ⇒ omezení konkurence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cs-CZ" sz="2000" b="1" kern="0" baseline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cs-CZ" sz="2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vysoké transakční náklady změny ⇒ omezení konkurence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cs-CZ" sz="2000" b="1" kern="0" baseline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cs-CZ" sz="2000" b="1" i="0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tx2"/>
              </a:buClr>
              <a:buSzPct val="80000"/>
              <a:defRPr/>
            </a:pPr>
            <a:r>
              <a:rPr lang="cs-CZ" sz="2000" b="1" i="1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Logika</a:t>
            </a:r>
            <a:r>
              <a:rPr lang="cs-CZ" sz="2000" b="1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mnoho malých lokálních bank (symetrie informací) → fúze (výnosy z rozsahu)  → velké </a:t>
            </a:r>
            <a:r>
              <a:rPr lang="cs-CZ" sz="2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banky (asymetrie informací</a:t>
            </a:r>
            <a:r>
              <a:rPr lang="cs-CZ" sz="2000" b="1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→ podvázání konkurenceschopnosti a rozvoje sektoru</a:t>
            </a: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986455-46C7-428D-8890-BA928C507DEE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Vývoj počtu bank v EU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29" y="1556792"/>
            <a:ext cx="8504321" cy="496855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2320" y="6569967"/>
            <a:ext cx="1080120" cy="28803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None/>
              <a:defRPr/>
            </a:pPr>
            <a:r>
              <a:rPr lang="cs-CZ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zdroj: ECB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C01179-388C-4A83-8F99-24D17D3531BA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Koncentrace odvětví – negativní efekt jednotné měny?</a:t>
            </a:r>
            <a:endParaRPr lang="cs-CZ" sz="2400" dirty="0" smtClean="0"/>
          </a:p>
        </p:txBody>
      </p:sp>
      <p:pic>
        <p:nvPicPr>
          <p:cNvPr id="5" name="Obrázek 4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696744" cy="4878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400" b="1" dirty="0" smtClean="0">
                <a:latin typeface="Arial Unicode MS" pitchFamily="34" charset="-128"/>
              </a:rPr>
              <a:t>Nerovnoměrné rozložení počtu bank</a:t>
            </a:r>
            <a:endParaRPr lang="en-GB" sz="2400" dirty="0"/>
          </a:p>
        </p:txBody>
      </p:sp>
      <p:sp>
        <p:nvSpPr>
          <p:cNvPr id="819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C1A19B-6017-41CD-B23A-59632E9535E6}" type="slidenum">
              <a:rPr lang="en-GB" smtClean="0"/>
              <a:pPr/>
              <a:t>8</a:t>
            </a:fld>
            <a:endParaRPr lang="en-GB" dirty="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50" y="1556792"/>
            <a:ext cx="7934198" cy="504056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2320" y="6569967"/>
            <a:ext cx="1080120" cy="28803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None/>
              <a:defRPr/>
            </a:pPr>
            <a:r>
              <a:rPr lang="cs-CZ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zdroj: ECB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535DF8-70E9-4496-AFF1-0E6AFAD7BD43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Trhy cenných papírů (2005)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67541" y="2194560"/>
          <a:ext cx="8352930" cy="2446378"/>
        </p:xfrm>
        <a:graphic>
          <a:graphicData uri="http://schemas.openxmlformats.org/drawingml/2006/table">
            <a:tbl>
              <a:tblPr/>
              <a:tblGrid>
                <a:gridCol w="1008115"/>
                <a:gridCol w="847085"/>
                <a:gridCol w="927600"/>
                <a:gridCol w="927600"/>
                <a:gridCol w="928506"/>
                <a:gridCol w="928506"/>
                <a:gridCol w="1129335"/>
                <a:gridCol w="727677"/>
                <a:gridCol w="928506"/>
              </a:tblGrid>
              <a:tr h="442352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Burza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mld. €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%HDP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Burza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mld. €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%HDP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Burza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mld. €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%HDP</a:t>
                      </a: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New York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10 729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112,7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OMX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593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90,6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Lucemburk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145,3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9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Tokio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2 850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76,5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Milán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592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Budapešť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28,8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9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Londýn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2 284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131,3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Oslo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58,9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Praha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27,4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9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 err="1" smtClean="0">
                          <a:latin typeface="Calibri"/>
                          <a:ea typeface="Calibri"/>
                          <a:cs typeface="Times New Roman"/>
                        </a:rPr>
                        <a:t>Euronext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1 910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78,0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Atény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57,5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Nikósie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35,7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9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Frankfurt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936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42,1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Vídeň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37,9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Bratislava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9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Madrid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769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91,8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Dublin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55,7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Valletta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56,7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9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Curych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667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221,5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Varšava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25,7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ehled projektu">
  <a:themeElements>
    <a:clrScheme name="Přehled projektu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řehled projektu">
      <a:majorFont>
        <a:latin typeface="Times New Roman"/>
        <a:ea typeface=""/>
        <a:cs typeface=""/>
      </a:majorFont>
      <a:minorFont>
        <a:latin typeface="Arial Unicode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66FFFF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66FFFF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řehled projektu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hled projektu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hled projektu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Office\Templates\1029\Přehled projektu.pot</Template>
  <TotalTime>14138</TotalTime>
  <Words>812</Words>
  <Application>Microsoft Office PowerPoint</Application>
  <PresentationFormat>Předvádění na obrazovce (4:3)</PresentationFormat>
  <Paragraphs>369</Paragraphs>
  <Slides>27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Přehled projektu</vt:lpstr>
      <vt:lpstr>13. Mezinárodní finanční trhy        a euro </vt:lpstr>
      <vt:lpstr>Specifika finančních trhů</vt:lpstr>
      <vt:lpstr>Vliv jednotné měny na finanční trhy</vt:lpstr>
      <vt:lpstr>TOP 10 světových bank a eurozóna</vt:lpstr>
      <vt:lpstr>Specifika bankovního sektoru</vt:lpstr>
      <vt:lpstr>Vývoj počtu bank v EU</vt:lpstr>
      <vt:lpstr>Koncentrace odvětví – negativní efekt jednotné měny?</vt:lpstr>
      <vt:lpstr>Nerovnoměrné rozložení počtu bank</vt:lpstr>
      <vt:lpstr>Trhy cenných papírů (2005)</vt:lpstr>
      <vt:lpstr>Trhy státních obligací</vt:lpstr>
      <vt:lpstr>Konvergence úrokových sazeb před zahájením eura…</vt:lpstr>
      <vt:lpstr>… a dnes</vt:lpstr>
      <vt:lpstr>Prezentace aplikace PowerPoint</vt:lpstr>
      <vt:lpstr>Mezibankovní úrokové sazby konvergují - EURIBOR</vt:lpstr>
      <vt:lpstr>Využití jednotné měny</vt:lpstr>
      <vt:lpstr>Světové devizové rezervy (mld. $)</vt:lpstr>
      <vt:lpstr>Světové devizové rezervy (%)</vt:lpstr>
      <vt:lpstr>Světové devizové rezervy (€, %)</vt:lpstr>
      <vt:lpstr>Světové devizové rezervy ($ a ¥ vs €, %)</vt:lpstr>
      <vt:lpstr>Mezinárodní trh derivátů (%)</vt:lpstr>
      <vt:lpstr>Mezinárodní trh derivátů (mld. $)</vt:lpstr>
      <vt:lpstr>Mezinárodní trh derivátů (%)</vt:lpstr>
      <vt:lpstr>Euro v mezinárodním obchodě (kurz  €/$)</vt:lpstr>
      <vt:lpstr>Euro v mezinárodním obchodě (kurz  €/$, £/$ a ¥/$)</vt:lpstr>
      <vt:lpstr>Využití eura jako transakční měny (%)</vt:lpstr>
      <vt:lpstr>Euro jako kotva nebo paralelní měna</vt:lpstr>
      <vt:lpstr>Užití eura v zemích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TP</cp:lastModifiedBy>
  <cp:revision>644</cp:revision>
  <cp:lastPrinted>1601-01-01T00:00:00Z</cp:lastPrinted>
  <dcterms:created xsi:type="dcterms:W3CDTF">1601-01-01T00:00:00Z</dcterms:created>
  <dcterms:modified xsi:type="dcterms:W3CDTF">2012-05-02T10:19:45Z</dcterms:modified>
</cp:coreProperties>
</file>