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17" r:id="rId3"/>
    <p:sldId id="316" r:id="rId4"/>
    <p:sldId id="318" r:id="rId5"/>
    <p:sldId id="319" r:id="rId6"/>
    <p:sldId id="320" r:id="rId7"/>
    <p:sldId id="321" r:id="rId8"/>
    <p:sldId id="322" r:id="rId9"/>
    <p:sldId id="323" r:id="rId10"/>
    <p:sldId id="306" r:id="rId11"/>
    <p:sldId id="325" r:id="rId12"/>
    <p:sldId id="307" r:id="rId13"/>
    <p:sldId id="308" r:id="rId14"/>
    <p:sldId id="326" r:id="rId15"/>
    <p:sldId id="327" r:id="rId16"/>
    <p:sldId id="331" r:id="rId17"/>
    <p:sldId id="328" r:id="rId18"/>
    <p:sldId id="332" r:id="rId19"/>
    <p:sldId id="329" r:id="rId20"/>
    <p:sldId id="330" r:id="rId21"/>
    <p:sldId id="333" r:id="rId22"/>
    <p:sldId id="309" r:id="rId23"/>
    <p:sldId id="334" r:id="rId24"/>
    <p:sldId id="335" r:id="rId25"/>
    <p:sldId id="336" r:id="rId26"/>
    <p:sldId id="312" r:id="rId27"/>
    <p:sldId id="313" r:id="rId28"/>
    <p:sldId id="337" r:id="rId29"/>
    <p:sldId id="338" r:id="rId30"/>
    <p:sldId id="339" r:id="rId31"/>
    <p:sldId id="314" r:id="rId32"/>
    <p:sldId id="340" r:id="rId33"/>
    <p:sldId id="345" r:id="rId34"/>
    <p:sldId id="341" r:id="rId35"/>
    <p:sldId id="346" r:id="rId36"/>
    <p:sldId id="343" r:id="rId37"/>
    <p:sldId id="347" r:id="rId38"/>
    <p:sldId id="342" r:id="rId39"/>
    <p:sldId id="315" r:id="rId40"/>
    <p:sldId id="348" r:id="rId41"/>
    <p:sldId id="344" r:id="rId42"/>
  </p:sldIdLst>
  <p:sldSz cx="9144000" cy="6858000" type="screen4x3"/>
  <p:notesSz cx="6797675" cy="9929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66FFFF"/>
    <a:srgbClr val="CCCCFF"/>
    <a:srgbClr val="FFFFCC"/>
    <a:srgbClr val="FF9900"/>
    <a:srgbClr val="FF00FF"/>
    <a:srgbClr val="FFFF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9" autoAdjust="0"/>
    <p:restoredTop sz="97924" autoAdjust="0"/>
  </p:normalViewPr>
  <p:slideViewPr>
    <p:cSldViewPr>
      <p:cViewPr>
        <p:scale>
          <a:sx n="66" d="100"/>
          <a:sy n="66" d="100"/>
        </p:scale>
        <p:origin x="-1560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3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 smtClean="0"/>
            </a:lvl1pPr>
          </a:lstStyle>
          <a:p>
            <a:pPr>
              <a:defRPr/>
            </a:pPr>
            <a:fld id="{49A24A86-E102-4AC5-BADD-A6622EB32E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45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ChangeArrowheads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  <a:p>
            <a:pPr lvl="0"/>
            <a:endParaRPr lang="cs-CZ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 smtClean="0"/>
            </a:lvl1pPr>
          </a:lstStyle>
          <a:p>
            <a:pPr>
              <a:defRPr/>
            </a:pPr>
            <a:fld id="{1578B6E8-1E96-41E7-9200-EA6B60CBF9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338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0DAEBA-F108-416D-A35F-3432E33DB8B4}" type="slidenum">
              <a:rPr lang="en-GB" sz="1200"/>
              <a:pPr/>
              <a:t>1</a:t>
            </a:fld>
            <a:endParaRPr lang="en-GB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GB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GB" sz="24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GB" sz="2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upravíte styl předlohy nadpisu.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cs-CZ"/>
              <a:t>Klepnutím upravíte styl předlohy podnadpisu.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0FA5BC-0A74-423C-9FB4-8004DF7FF3D9}" type="datetime1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EA002-A1DF-48F6-B393-27DDE1AFA5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391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0E6B-2AAD-4F8B-A212-2943781F71E8}" type="datetime1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7FD72-F072-4A1D-9264-38898B89E4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4857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7515E-3074-4F9E-9457-BE37E995FFE2}" type="datetime1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4F68-68D2-4449-BEB3-2A9B5EC1F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740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50A60-B58B-4AE1-A6A8-D987E63F19D8}" type="datetime1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16DE8-FF35-4FB7-A911-7785140F3C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7802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1CCA-F8F4-46D0-8E13-E59F3A49D409}" type="datetime1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2CEA1-2FA1-477D-B96D-955EEEE688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676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5F246-19C7-4310-BFE9-59DA19BC3FEF}" type="datetime1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FC22B-D76D-4343-973D-1A52ED7486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665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D1053-14EC-432F-8499-6F3E304AE454}" type="datetime1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935B-3948-4BF8-9601-5939EF4E2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941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13CB-A821-4E2B-9EC1-2788FFBCD9EC}" type="datetime1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B049C-703C-4E18-A00F-0D6F3DB6B1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1936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84315-68FB-40D2-B2E5-65B423BC2C71}" type="datetime1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08749-18B8-49B0-97A3-EAA49D07E5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679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C54C3-D6A3-458D-8A43-CC9BDD4185F2}" type="datetime1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8E1C5-2354-4D64-9E63-C19AAFAA30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7796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7278-A618-4998-B285-9723F8254D7D}" type="datetime1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0CAB-6A17-426D-A885-66C0774891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GB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GB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GB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en-GB" sz="2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 předlohy nadpisu.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85E48A58-FEFF-4CBA-B1CF-AA0A6782BA57}" type="datetime1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F500599-76BA-4573-AB7D-BDFAAF4D6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862013" y="2133600"/>
            <a:ext cx="8281987" cy="1287463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smtClean="0">
                <a:latin typeface="Arial Unicode MS" pitchFamily="34" charset="-128"/>
              </a:rPr>
              <a:t>4. Teorie růstu a integrace trhů</a:t>
            </a:r>
            <a:endParaRPr lang="en-GB" sz="4000" b="1" smtClean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6D4098F-A9C1-4760-812A-EDD9BA23AE84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1229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7D5520E-BBC3-4136-BDAD-6E04A9BC1F65}" type="slidenum">
              <a:rPr lang="en-GB" sz="1400"/>
              <a:pPr algn="r" eaLnBrk="1" hangingPunct="1"/>
              <a:t>10</a:t>
            </a:fld>
            <a:endParaRPr lang="en-GB" sz="1400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458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Solow diagram – předpoklady ve středním období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23850" y="2276475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323850" y="5661025"/>
            <a:ext cx="3313113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1916113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2295" name="Arc 27"/>
          <p:cNvSpPr>
            <a:spLocks/>
          </p:cNvSpPr>
          <p:nvPr/>
        </p:nvSpPr>
        <p:spPr bwMode="auto">
          <a:xfrm rot="11498856" flipV="1">
            <a:off x="539750" y="3327400"/>
            <a:ext cx="2746375" cy="2736850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2657532 h 21600"/>
              <a:gd name="T4" fmla="*/ 0 w 21591"/>
              <a:gd name="T5" fmla="*/ 2736850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6" name="Arc 28"/>
          <p:cNvSpPr>
            <a:spLocks/>
          </p:cNvSpPr>
          <p:nvPr/>
        </p:nvSpPr>
        <p:spPr bwMode="auto">
          <a:xfrm rot="11415123" flipV="1">
            <a:off x="603250" y="2497138"/>
            <a:ext cx="2746375" cy="3457575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3357369 h 21600"/>
              <a:gd name="T4" fmla="*/ 0 w 21591"/>
              <a:gd name="T5" fmla="*/ 3457575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7" name="Line 29"/>
          <p:cNvSpPr>
            <a:spLocks noChangeShapeType="1"/>
          </p:cNvSpPr>
          <p:nvPr/>
        </p:nvSpPr>
        <p:spPr bwMode="auto">
          <a:xfrm flipV="1">
            <a:off x="323850" y="3068638"/>
            <a:ext cx="2736850" cy="25923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Text Box 33"/>
          <p:cNvSpPr txBox="1">
            <a:spLocks noChangeArrowheads="1"/>
          </p:cNvSpPr>
          <p:nvPr/>
        </p:nvSpPr>
        <p:spPr bwMode="auto">
          <a:xfrm>
            <a:off x="3205163" y="5589588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2299" name="Text Box 35"/>
          <p:cNvSpPr txBox="1">
            <a:spLocks noChangeArrowheads="1"/>
          </p:cNvSpPr>
          <p:nvPr/>
        </p:nvSpPr>
        <p:spPr bwMode="auto">
          <a:xfrm>
            <a:off x="2773363" y="2708275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GDP/L</a:t>
            </a:r>
          </a:p>
        </p:txBody>
      </p:sp>
      <p:sp>
        <p:nvSpPr>
          <p:cNvPr id="12300" name="Text Box 37"/>
          <p:cNvSpPr txBox="1">
            <a:spLocks noChangeArrowheads="1"/>
          </p:cNvSpPr>
          <p:nvPr/>
        </p:nvSpPr>
        <p:spPr bwMode="auto">
          <a:xfrm>
            <a:off x="2773363" y="3141663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9900"/>
                </a:solidFill>
                <a:cs typeface="Times New Roman" pitchFamily="18" charset="0"/>
              </a:rPr>
              <a:t>δ</a:t>
            </a:r>
            <a:r>
              <a:rPr lang="cs-CZ" sz="2000">
                <a:solidFill>
                  <a:srgbClr val="FF9900"/>
                </a:solidFill>
                <a:cs typeface="Times New Roman" pitchFamily="18" charset="0"/>
              </a:rPr>
              <a:t> (K/L)</a:t>
            </a:r>
            <a:endParaRPr lang="el-GR" sz="2000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12301" name="Text Box 49"/>
          <p:cNvSpPr txBox="1">
            <a:spLocks noChangeArrowheads="1"/>
          </p:cNvSpPr>
          <p:nvPr/>
        </p:nvSpPr>
        <p:spPr bwMode="auto">
          <a:xfrm>
            <a:off x="2628900" y="3573463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s(GDP/L)</a:t>
            </a:r>
          </a:p>
        </p:txBody>
      </p:sp>
      <p:sp>
        <p:nvSpPr>
          <p:cNvPr id="463923" name="Rectangle 51"/>
          <p:cNvSpPr>
            <a:spLocks noChangeArrowheads="1"/>
          </p:cNvSpPr>
          <p:nvPr/>
        </p:nvSpPr>
        <p:spPr bwMode="auto">
          <a:xfrm>
            <a:off x="4211638" y="3429000"/>
            <a:ext cx="4356100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 = konstantní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Y = f(L,K)  K = Y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MPK je klesající</a:t>
            </a:r>
          </a:p>
        </p:txBody>
      </p:sp>
      <p:sp>
        <p:nvSpPr>
          <p:cNvPr id="12303" name="AutoShape 52"/>
          <p:cNvSpPr>
            <a:spLocks/>
          </p:cNvSpPr>
          <p:nvPr/>
        </p:nvSpPr>
        <p:spPr bwMode="auto">
          <a:xfrm>
            <a:off x="7092950" y="3213100"/>
            <a:ext cx="215900" cy="1223963"/>
          </a:xfrm>
          <a:prstGeom prst="rightBrace">
            <a:avLst>
              <a:gd name="adj1" fmla="val 47243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3925" name="Text Box 53"/>
          <p:cNvSpPr txBox="1">
            <a:spLocks noChangeArrowheads="1"/>
          </p:cNvSpPr>
          <p:nvPr/>
        </p:nvSpPr>
        <p:spPr bwMode="auto">
          <a:xfrm>
            <a:off x="7451725" y="3573463"/>
            <a:ext cx="1223963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GDP/L</a:t>
            </a:r>
          </a:p>
        </p:txBody>
      </p:sp>
      <p:sp>
        <p:nvSpPr>
          <p:cNvPr id="463926" name="Rectangle 54"/>
          <p:cNvSpPr>
            <a:spLocks noChangeArrowheads="1"/>
          </p:cNvSpPr>
          <p:nvPr/>
        </p:nvSpPr>
        <p:spPr bwMode="auto">
          <a:xfrm>
            <a:off x="4211638" y="5016500"/>
            <a:ext cx="256857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s = konst. část GDP</a:t>
            </a:r>
          </a:p>
        </p:txBody>
      </p:sp>
      <p:sp>
        <p:nvSpPr>
          <p:cNvPr id="463927" name="Text Box 55"/>
          <p:cNvSpPr txBox="1">
            <a:spLocks noChangeArrowheads="1"/>
          </p:cNvSpPr>
          <p:nvPr/>
        </p:nvSpPr>
        <p:spPr bwMode="auto">
          <a:xfrm>
            <a:off x="7380288" y="5013325"/>
            <a:ext cx="15843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s(GDP/L)</a:t>
            </a:r>
          </a:p>
        </p:txBody>
      </p:sp>
      <p:sp>
        <p:nvSpPr>
          <p:cNvPr id="12307" name="Line 56"/>
          <p:cNvSpPr>
            <a:spLocks noChangeShapeType="1"/>
          </p:cNvSpPr>
          <p:nvPr/>
        </p:nvSpPr>
        <p:spPr bwMode="auto">
          <a:xfrm>
            <a:off x="7019925" y="5229225"/>
            <a:ext cx="2889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3929" name="Rectangle 57"/>
          <p:cNvSpPr>
            <a:spLocks noChangeArrowheads="1"/>
          </p:cNvSpPr>
          <p:nvPr/>
        </p:nvSpPr>
        <p:spPr bwMode="auto">
          <a:xfrm>
            <a:off x="4211638" y="5735638"/>
            <a:ext cx="2184400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 = konst. část K</a:t>
            </a:r>
          </a:p>
        </p:txBody>
      </p:sp>
      <p:sp>
        <p:nvSpPr>
          <p:cNvPr id="12309" name="Line 58"/>
          <p:cNvSpPr>
            <a:spLocks noChangeShapeType="1"/>
          </p:cNvSpPr>
          <p:nvPr/>
        </p:nvSpPr>
        <p:spPr bwMode="auto">
          <a:xfrm>
            <a:off x="6659563" y="5949950"/>
            <a:ext cx="2889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3931" name="Text Box 59"/>
          <p:cNvSpPr txBox="1">
            <a:spLocks noChangeArrowheads="1"/>
          </p:cNvSpPr>
          <p:nvPr/>
        </p:nvSpPr>
        <p:spPr bwMode="auto">
          <a:xfrm>
            <a:off x="7092950" y="5734050"/>
            <a:ext cx="11525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(K/L)</a:t>
            </a:r>
          </a:p>
        </p:txBody>
      </p:sp>
      <p:sp>
        <p:nvSpPr>
          <p:cNvPr id="463932" name="Rectangle 60"/>
          <p:cNvSpPr>
            <a:spLocks noChangeArrowheads="1"/>
          </p:cNvSpPr>
          <p:nvPr/>
        </p:nvSpPr>
        <p:spPr bwMode="auto">
          <a:xfrm>
            <a:off x="4211638" y="2063750"/>
            <a:ext cx="2384425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K = fyzický kapitál</a:t>
            </a:r>
          </a:p>
          <a:p>
            <a:pPr algn="l"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L = práce</a:t>
            </a:r>
          </a:p>
          <a:p>
            <a:pPr algn="l"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 = depreciace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53D0C78-B537-462E-9913-E1DADB3E2B75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331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B0966F3-9EA3-4EAB-BED6-F23D669E4A50}" type="slidenum">
              <a:rPr lang="en-GB" sz="1400"/>
              <a:pPr algn="r" eaLnBrk="1" hangingPunct="1"/>
              <a:t>11</a:t>
            </a:fld>
            <a:endParaRPr lang="en-GB" sz="1400"/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323850" y="2133600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V="1">
            <a:off x="323850" y="5518150"/>
            <a:ext cx="3313113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-179388" y="1773238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3318" name="Arc 7"/>
          <p:cNvSpPr>
            <a:spLocks/>
          </p:cNvSpPr>
          <p:nvPr/>
        </p:nvSpPr>
        <p:spPr bwMode="auto">
          <a:xfrm rot="11498856" flipV="1">
            <a:off x="539750" y="3184525"/>
            <a:ext cx="2746375" cy="2736850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2657532 h 21600"/>
              <a:gd name="T4" fmla="*/ 0 w 21591"/>
              <a:gd name="T5" fmla="*/ 2736850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9" name="Arc 8"/>
          <p:cNvSpPr>
            <a:spLocks/>
          </p:cNvSpPr>
          <p:nvPr/>
        </p:nvSpPr>
        <p:spPr bwMode="auto">
          <a:xfrm rot="11415123" flipV="1">
            <a:off x="603250" y="2354263"/>
            <a:ext cx="2746375" cy="3457575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3357369 h 21600"/>
              <a:gd name="T4" fmla="*/ 0 w 21591"/>
              <a:gd name="T5" fmla="*/ 3457575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 flipV="1">
            <a:off x="323850" y="2925763"/>
            <a:ext cx="2736850" cy="25923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2484438" y="2709863"/>
            <a:ext cx="1587" cy="3240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 flipV="1">
            <a:off x="323850" y="2709863"/>
            <a:ext cx="2160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3205163" y="5446713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1981200" y="3141663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2773363" y="25654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GDP/L</a:t>
            </a: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2052638" y="2349500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B</a:t>
            </a:r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2773363" y="2998788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9900"/>
                </a:solidFill>
                <a:cs typeface="Times New Roman" pitchFamily="18" charset="0"/>
              </a:rPr>
              <a:t>δ</a:t>
            </a:r>
            <a:r>
              <a:rPr lang="cs-CZ" sz="2000">
                <a:solidFill>
                  <a:srgbClr val="FF9900"/>
                </a:solidFill>
                <a:cs typeface="Times New Roman" pitchFamily="18" charset="0"/>
              </a:rPr>
              <a:t> (K/L)</a:t>
            </a:r>
            <a:endParaRPr lang="el-GR" sz="2000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1908175" y="5446713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K/L*</a:t>
            </a:r>
            <a:endParaRPr lang="cs-CZ" sz="2000" baseline="-25000"/>
          </a:p>
        </p:txBody>
      </p:sp>
      <p:sp>
        <p:nvSpPr>
          <p:cNvPr id="13329" name="Line 18"/>
          <p:cNvSpPr>
            <a:spLocks noChangeShapeType="1"/>
          </p:cNvSpPr>
          <p:nvPr/>
        </p:nvSpPr>
        <p:spPr bwMode="auto">
          <a:xfrm>
            <a:off x="1404938" y="3933825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 flipV="1">
            <a:off x="323850" y="3933825"/>
            <a:ext cx="108108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1" name="Line 20"/>
          <p:cNvSpPr>
            <a:spLocks noChangeShapeType="1"/>
          </p:cNvSpPr>
          <p:nvPr/>
        </p:nvSpPr>
        <p:spPr bwMode="auto">
          <a:xfrm flipV="1">
            <a:off x="323850" y="4510088"/>
            <a:ext cx="10810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828675" y="5446713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K/L</a:t>
            </a:r>
            <a:r>
              <a:rPr lang="cs-CZ" sz="2000" baseline="-25000"/>
              <a:t>0</a:t>
            </a:r>
          </a:p>
        </p:txBody>
      </p:sp>
      <p:sp>
        <p:nvSpPr>
          <p:cNvPr id="13333" name="Text Box 22"/>
          <p:cNvSpPr txBox="1">
            <a:spLocks noChangeArrowheads="1"/>
          </p:cNvSpPr>
          <p:nvPr/>
        </p:nvSpPr>
        <p:spPr bwMode="auto">
          <a:xfrm>
            <a:off x="-250825" y="4294188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D</a:t>
            </a:r>
            <a:r>
              <a:rPr lang="cs-CZ" sz="2000" baseline="-25000"/>
              <a:t>0</a:t>
            </a: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-107950" y="3717925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</a:t>
            </a:r>
            <a:r>
              <a:rPr lang="cs-CZ" sz="2000" baseline="-25000"/>
              <a:t>0</a:t>
            </a:r>
          </a:p>
        </p:txBody>
      </p:sp>
      <p:sp>
        <p:nvSpPr>
          <p:cNvPr id="13335" name="Text Box 24"/>
          <p:cNvSpPr txBox="1">
            <a:spLocks noChangeArrowheads="1"/>
          </p:cNvSpPr>
          <p:nvPr/>
        </p:nvSpPr>
        <p:spPr bwMode="auto">
          <a:xfrm rot="-5400000">
            <a:off x="-232568" y="2475706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Y/L*</a:t>
            </a:r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2628900" y="343058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s(GDP/L)</a:t>
            </a:r>
          </a:p>
        </p:txBody>
      </p:sp>
      <p:sp>
        <p:nvSpPr>
          <p:cNvPr id="483354" name="Rectangle 26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8134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Solow diagram – analýza MR růstu</a:t>
            </a:r>
          </a:p>
        </p:txBody>
      </p:sp>
      <p:sp>
        <p:nvSpPr>
          <p:cNvPr id="13338" name="Line 27"/>
          <p:cNvSpPr>
            <a:spLocks noChangeShapeType="1"/>
          </p:cNvSpPr>
          <p:nvPr/>
        </p:nvSpPr>
        <p:spPr bwMode="auto">
          <a:xfrm>
            <a:off x="325438" y="5878513"/>
            <a:ext cx="21605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9" name="Line 29"/>
          <p:cNvSpPr>
            <a:spLocks noChangeShapeType="1"/>
          </p:cNvSpPr>
          <p:nvPr/>
        </p:nvSpPr>
        <p:spPr bwMode="auto">
          <a:xfrm>
            <a:off x="325438" y="5518150"/>
            <a:ext cx="1587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3358" name="Text Box 30"/>
          <p:cNvSpPr txBox="1">
            <a:spLocks noChangeArrowheads="1"/>
          </p:cNvSpPr>
          <p:nvPr/>
        </p:nvSpPr>
        <p:spPr bwMode="auto">
          <a:xfrm>
            <a:off x="180975" y="5878513"/>
            <a:ext cx="24479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akumulace kapitálu</a:t>
            </a:r>
          </a:p>
        </p:txBody>
      </p:sp>
      <p:sp>
        <p:nvSpPr>
          <p:cNvPr id="483359" name="Text Box 31"/>
          <p:cNvSpPr txBox="1">
            <a:spLocks noChangeArrowheads="1"/>
          </p:cNvSpPr>
          <p:nvPr/>
        </p:nvSpPr>
        <p:spPr bwMode="auto">
          <a:xfrm>
            <a:off x="3995738" y="2349500"/>
            <a:ext cx="5148262" cy="2424113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0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- K/L*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depreciace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&lt;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akumulace</a:t>
            </a: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ekonomický růst</a:t>
            </a: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algn="l">
              <a:defRPr/>
            </a:pP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K/L*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depreciace = akumulace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steady-state</a:t>
            </a:r>
          </a:p>
          <a:p>
            <a:pPr algn="l">
              <a:buFontTx/>
              <a:buChar char="•"/>
              <a:defRPr/>
            </a:pPr>
            <a:endParaRPr lang="en-US" sz="2000" b="1" baseline="-2500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342" name="Text Box 32"/>
          <p:cNvSpPr txBox="1">
            <a:spLocks noChangeArrowheads="1"/>
          </p:cNvSpPr>
          <p:nvPr/>
        </p:nvSpPr>
        <p:spPr bwMode="auto">
          <a:xfrm>
            <a:off x="0" y="5446713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3343" name="AutoShape 34"/>
          <p:cNvSpPr>
            <a:spLocks/>
          </p:cNvSpPr>
          <p:nvPr/>
        </p:nvSpPr>
        <p:spPr bwMode="auto">
          <a:xfrm>
            <a:off x="7667625" y="2420938"/>
            <a:ext cx="431800" cy="2159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44" name="Line 35"/>
          <p:cNvSpPr>
            <a:spLocks noChangeShapeType="1"/>
          </p:cNvSpPr>
          <p:nvPr/>
        </p:nvSpPr>
        <p:spPr bwMode="auto">
          <a:xfrm>
            <a:off x="8172450" y="3500438"/>
            <a:ext cx="2873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5" name="Line 36"/>
          <p:cNvSpPr>
            <a:spLocks noChangeShapeType="1"/>
          </p:cNvSpPr>
          <p:nvPr/>
        </p:nvSpPr>
        <p:spPr bwMode="auto">
          <a:xfrm>
            <a:off x="8459788" y="3500438"/>
            <a:ext cx="0" cy="2089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6" name="Line 38"/>
          <p:cNvSpPr>
            <a:spLocks noChangeShapeType="1"/>
          </p:cNvSpPr>
          <p:nvPr/>
        </p:nvSpPr>
        <p:spPr bwMode="auto">
          <a:xfrm flipH="1">
            <a:off x="7885113" y="5589588"/>
            <a:ext cx="5746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3367" name="Text Box 39"/>
          <p:cNvSpPr txBox="1">
            <a:spLocks noChangeArrowheads="1"/>
          </p:cNvSpPr>
          <p:nvPr/>
        </p:nvSpPr>
        <p:spPr bwMode="auto">
          <a:xfrm>
            <a:off x="4284663" y="5373688"/>
            <a:ext cx="3889375" cy="7016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pouhý K nezabezpečí LR růst, ale jen MR růst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07036F2-3BD9-4E13-9A54-51F9A8909F7B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433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ECCA50B-5C58-47DF-934C-3B8CC80BB369}" type="slidenum">
              <a:rPr lang="en-GB" sz="1400"/>
              <a:pPr algn="r" eaLnBrk="1" hangingPunct="1"/>
              <a:t>12</a:t>
            </a:fld>
            <a:endParaRPr lang="en-GB" sz="1400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Solow diagram – růst produktu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792163" y="2276475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792163" y="5661025"/>
            <a:ext cx="3313112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88925" y="1916113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4343" name="Arc 7"/>
          <p:cNvSpPr>
            <a:spLocks/>
          </p:cNvSpPr>
          <p:nvPr/>
        </p:nvSpPr>
        <p:spPr bwMode="auto">
          <a:xfrm rot="11498856" flipV="1">
            <a:off x="1008063" y="3327400"/>
            <a:ext cx="2746375" cy="2736850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2657532 h 21600"/>
              <a:gd name="T4" fmla="*/ 0 w 21591"/>
              <a:gd name="T5" fmla="*/ 2736850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4" name="Arc 8"/>
          <p:cNvSpPr>
            <a:spLocks/>
          </p:cNvSpPr>
          <p:nvPr/>
        </p:nvSpPr>
        <p:spPr bwMode="auto">
          <a:xfrm rot="11415123" flipV="1">
            <a:off x="1071563" y="2497138"/>
            <a:ext cx="2746375" cy="3457575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3357369 h 21600"/>
              <a:gd name="T4" fmla="*/ 0 w 21591"/>
              <a:gd name="T5" fmla="*/ 3457575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792163" y="3068638"/>
            <a:ext cx="2736850" cy="25923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952750" y="2852738"/>
            <a:ext cx="0" cy="281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792163" y="2852738"/>
            <a:ext cx="21605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673475" y="5589588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665413" y="3573463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313113" y="2708275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GDP/L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665413" y="2781300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B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 rot="-2622761">
            <a:off x="1873250" y="4149725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9900"/>
                </a:solidFill>
                <a:cs typeface="Times New Roman" pitchFamily="18" charset="0"/>
              </a:rPr>
              <a:t>δ</a:t>
            </a:r>
            <a:r>
              <a:rPr lang="cs-CZ" sz="2000">
                <a:solidFill>
                  <a:srgbClr val="FF9900"/>
                </a:solidFill>
                <a:cs typeface="Times New Roman" pitchFamily="18" charset="0"/>
              </a:rPr>
              <a:t> (K/L)</a:t>
            </a:r>
            <a:endParaRPr lang="el-GR" sz="2000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376488" y="5589588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K/L*</a:t>
            </a:r>
            <a:endParaRPr lang="cs-CZ" sz="2000" baseline="-25000"/>
          </a:p>
        </p:txBody>
      </p:sp>
      <p:sp>
        <p:nvSpPr>
          <p:cNvPr id="14354" name="Text Box 24"/>
          <p:cNvSpPr txBox="1">
            <a:spLocks noChangeArrowheads="1"/>
          </p:cNvSpPr>
          <p:nvPr/>
        </p:nvSpPr>
        <p:spPr bwMode="auto">
          <a:xfrm>
            <a:off x="73025" y="2636838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Y/L*</a:t>
            </a:r>
          </a:p>
        </p:txBody>
      </p:sp>
      <p:sp>
        <p:nvSpPr>
          <p:cNvPr id="14355" name="Arc 25"/>
          <p:cNvSpPr>
            <a:spLocks/>
          </p:cNvSpPr>
          <p:nvPr/>
        </p:nvSpPr>
        <p:spPr bwMode="auto">
          <a:xfrm rot="11498856" flipV="1">
            <a:off x="1039813" y="2997200"/>
            <a:ext cx="2746375" cy="2951163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2865634 h 21600"/>
              <a:gd name="T4" fmla="*/ 0 w 21591"/>
              <a:gd name="T5" fmla="*/ 2951163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CC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6" name="Arc 26"/>
          <p:cNvSpPr>
            <a:spLocks/>
          </p:cNvSpPr>
          <p:nvPr/>
        </p:nvSpPr>
        <p:spPr bwMode="auto">
          <a:xfrm rot="11415123" flipV="1">
            <a:off x="1096963" y="2133600"/>
            <a:ext cx="2746375" cy="3886200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3773572 h 21600"/>
              <a:gd name="T4" fmla="*/ 0 w 21591"/>
              <a:gd name="T5" fmla="*/ 3886200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7" name="Text Box 27"/>
          <p:cNvSpPr txBox="1">
            <a:spLocks noChangeArrowheads="1"/>
          </p:cNvSpPr>
          <p:nvPr/>
        </p:nvSpPr>
        <p:spPr bwMode="auto">
          <a:xfrm>
            <a:off x="3168650" y="314166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D</a:t>
            </a:r>
          </a:p>
        </p:txBody>
      </p:sp>
      <p:sp>
        <p:nvSpPr>
          <p:cNvPr id="14358" name="Text Box 28"/>
          <p:cNvSpPr txBox="1">
            <a:spLocks noChangeArrowheads="1"/>
          </p:cNvSpPr>
          <p:nvPr/>
        </p:nvSpPr>
        <p:spPr bwMode="auto">
          <a:xfrm>
            <a:off x="2808288" y="2492375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C</a:t>
            </a:r>
          </a:p>
        </p:txBody>
      </p:sp>
      <p:sp>
        <p:nvSpPr>
          <p:cNvPr id="14359" name="Line 29"/>
          <p:cNvSpPr>
            <a:spLocks noChangeShapeType="1"/>
          </p:cNvSpPr>
          <p:nvPr/>
        </p:nvSpPr>
        <p:spPr bwMode="auto">
          <a:xfrm>
            <a:off x="3313113" y="2420938"/>
            <a:ext cx="0" cy="3240087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0" name="Line 30"/>
          <p:cNvSpPr>
            <a:spLocks noChangeShapeType="1"/>
          </p:cNvSpPr>
          <p:nvPr/>
        </p:nvSpPr>
        <p:spPr bwMode="auto">
          <a:xfrm flipV="1">
            <a:off x="792163" y="2420938"/>
            <a:ext cx="252095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1" name="Line 31"/>
          <p:cNvSpPr>
            <a:spLocks noChangeShapeType="1"/>
          </p:cNvSpPr>
          <p:nvPr/>
        </p:nvSpPr>
        <p:spPr bwMode="auto">
          <a:xfrm flipV="1">
            <a:off x="792163" y="2565400"/>
            <a:ext cx="2162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2" name="Line 32"/>
          <p:cNvSpPr>
            <a:spLocks noChangeShapeType="1"/>
          </p:cNvSpPr>
          <p:nvPr/>
        </p:nvSpPr>
        <p:spPr bwMode="auto">
          <a:xfrm>
            <a:off x="2952750" y="256540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3" name="Text Box 33"/>
          <p:cNvSpPr txBox="1">
            <a:spLocks noChangeArrowheads="1"/>
          </p:cNvSpPr>
          <p:nvPr/>
        </p:nvSpPr>
        <p:spPr bwMode="auto">
          <a:xfrm>
            <a:off x="3168650" y="2349500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E</a:t>
            </a:r>
          </a:p>
        </p:txBody>
      </p:sp>
      <p:sp>
        <p:nvSpPr>
          <p:cNvPr id="14364" name="Text Box 34"/>
          <p:cNvSpPr txBox="1">
            <a:spLocks noChangeArrowheads="1"/>
          </p:cNvSpPr>
          <p:nvPr/>
        </p:nvSpPr>
        <p:spPr bwMode="auto">
          <a:xfrm>
            <a:off x="3313113" y="3573463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s(GDP/L)</a:t>
            </a:r>
          </a:p>
        </p:txBody>
      </p:sp>
      <p:sp>
        <p:nvSpPr>
          <p:cNvPr id="14365" name="Text Box 35"/>
          <p:cNvSpPr txBox="1">
            <a:spLocks noChangeArrowheads="1"/>
          </p:cNvSpPr>
          <p:nvPr/>
        </p:nvSpPr>
        <p:spPr bwMode="auto">
          <a:xfrm>
            <a:off x="3384550" y="32131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s(GDP/L)'</a:t>
            </a:r>
          </a:p>
        </p:txBody>
      </p:sp>
      <p:sp>
        <p:nvSpPr>
          <p:cNvPr id="14366" name="Text Box 36"/>
          <p:cNvSpPr txBox="1">
            <a:spLocks noChangeArrowheads="1"/>
          </p:cNvSpPr>
          <p:nvPr/>
        </p:nvSpPr>
        <p:spPr bwMode="auto">
          <a:xfrm>
            <a:off x="3457575" y="2349500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GDP/L'</a:t>
            </a:r>
          </a:p>
        </p:txBody>
      </p:sp>
      <p:sp>
        <p:nvSpPr>
          <p:cNvPr id="14367" name="Line 37"/>
          <p:cNvSpPr>
            <a:spLocks noChangeShapeType="1"/>
          </p:cNvSpPr>
          <p:nvPr/>
        </p:nvSpPr>
        <p:spPr bwMode="auto">
          <a:xfrm flipV="1">
            <a:off x="2952750" y="2492375"/>
            <a:ext cx="215900" cy="73025"/>
          </a:xfrm>
          <a:prstGeom prst="line">
            <a:avLst/>
          </a:prstGeom>
          <a:noFill/>
          <a:ln w="38100">
            <a:solidFill>
              <a:srgbClr val="CCCC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8" name="Text Box 38"/>
          <p:cNvSpPr txBox="1">
            <a:spLocks noChangeArrowheads="1"/>
          </p:cNvSpPr>
          <p:nvPr/>
        </p:nvSpPr>
        <p:spPr bwMode="auto">
          <a:xfrm>
            <a:off x="2881313" y="5589588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K/L'</a:t>
            </a:r>
          </a:p>
        </p:txBody>
      </p:sp>
      <p:sp>
        <p:nvSpPr>
          <p:cNvPr id="14369" name="Text Box 39"/>
          <p:cNvSpPr txBox="1">
            <a:spLocks noChangeArrowheads="1"/>
          </p:cNvSpPr>
          <p:nvPr/>
        </p:nvSpPr>
        <p:spPr bwMode="auto">
          <a:xfrm>
            <a:off x="73025" y="234950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Y/L</a:t>
            </a:r>
            <a:r>
              <a:rPr lang="cs-CZ" sz="2000" baseline="-25000"/>
              <a:t>C</a:t>
            </a:r>
          </a:p>
        </p:txBody>
      </p:sp>
      <p:sp>
        <p:nvSpPr>
          <p:cNvPr id="14370" name="Text Box 40"/>
          <p:cNvSpPr txBox="1">
            <a:spLocks noChangeArrowheads="1"/>
          </p:cNvSpPr>
          <p:nvPr/>
        </p:nvSpPr>
        <p:spPr bwMode="auto">
          <a:xfrm>
            <a:off x="0" y="213360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Y/L'</a:t>
            </a:r>
          </a:p>
        </p:txBody>
      </p:sp>
      <p:sp>
        <p:nvSpPr>
          <p:cNvPr id="14371" name="AutoShape 41"/>
          <p:cNvSpPr>
            <a:spLocks/>
          </p:cNvSpPr>
          <p:nvPr/>
        </p:nvSpPr>
        <p:spPr bwMode="auto">
          <a:xfrm>
            <a:off x="792163" y="2565400"/>
            <a:ext cx="215900" cy="287338"/>
          </a:xfrm>
          <a:prstGeom prst="rightBrace">
            <a:avLst>
              <a:gd name="adj1" fmla="val 110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72" name="AutoShape 42"/>
          <p:cNvSpPr>
            <a:spLocks/>
          </p:cNvSpPr>
          <p:nvPr/>
        </p:nvSpPr>
        <p:spPr bwMode="auto">
          <a:xfrm>
            <a:off x="792163" y="2420938"/>
            <a:ext cx="215900" cy="144462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73" name="Text Box 43"/>
          <p:cNvSpPr txBox="1">
            <a:spLocks noChangeArrowheads="1"/>
          </p:cNvSpPr>
          <p:nvPr/>
        </p:nvSpPr>
        <p:spPr bwMode="auto">
          <a:xfrm>
            <a:off x="720725" y="2492375"/>
            <a:ext cx="216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Alokační efekt</a:t>
            </a:r>
          </a:p>
        </p:txBody>
      </p:sp>
      <p:sp>
        <p:nvSpPr>
          <p:cNvPr id="14374" name="Text Box 44"/>
          <p:cNvSpPr txBox="1">
            <a:spLocks noChangeArrowheads="1"/>
          </p:cNvSpPr>
          <p:nvPr/>
        </p:nvSpPr>
        <p:spPr bwMode="auto">
          <a:xfrm>
            <a:off x="1225550" y="1989138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Growth bonus</a:t>
            </a:r>
          </a:p>
        </p:txBody>
      </p:sp>
      <p:sp>
        <p:nvSpPr>
          <p:cNvPr id="14375" name="Line 45"/>
          <p:cNvSpPr>
            <a:spLocks noChangeShapeType="1"/>
          </p:cNvSpPr>
          <p:nvPr/>
        </p:nvSpPr>
        <p:spPr bwMode="auto">
          <a:xfrm flipV="1">
            <a:off x="1008063" y="2349500"/>
            <a:ext cx="936625" cy="14287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4942" name="Text Box 46"/>
          <p:cNvSpPr txBox="1">
            <a:spLocks noChangeArrowheads="1"/>
          </p:cNvSpPr>
          <p:nvPr/>
        </p:nvSpPr>
        <p:spPr bwMode="auto">
          <a:xfrm>
            <a:off x="4716463" y="2205038"/>
            <a:ext cx="4284662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Integrace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 efektivnosti</a:t>
            </a:r>
          </a:p>
          <a:p>
            <a:pPr algn="l">
              <a:defRPr/>
            </a:pP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sym typeface="Symbol" pitchFamily="18" charset="2"/>
            </a:endParaRP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</a:t>
            </a: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GDP/L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na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GDP/L'</a:t>
            </a:r>
          </a:p>
        </p:txBody>
      </p:sp>
      <p:sp>
        <p:nvSpPr>
          <p:cNvPr id="14377" name="Line 50"/>
          <p:cNvSpPr>
            <a:spLocks noChangeShapeType="1"/>
          </p:cNvSpPr>
          <p:nvPr/>
        </p:nvSpPr>
        <p:spPr bwMode="auto">
          <a:xfrm>
            <a:off x="8821738" y="3068638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4948" name="Text Box 52"/>
          <p:cNvSpPr txBox="1">
            <a:spLocks noChangeArrowheads="1"/>
          </p:cNvSpPr>
          <p:nvPr/>
        </p:nvSpPr>
        <p:spPr bwMode="auto">
          <a:xfrm>
            <a:off x="5580063" y="3213100"/>
            <a:ext cx="24479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alokační efekt</a:t>
            </a:r>
          </a:p>
        </p:txBody>
      </p:sp>
      <p:sp>
        <p:nvSpPr>
          <p:cNvPr id="14379" name="Line 53"/>
          <p:cNvSpPr>
            <a:spLocks noChangeShapeType="1"/>
          </p:cNvSpPr>
          <p:nvPr/>
        </p:nvSpPr>
        <p:spPr bwMode="auto">
          <a:xfrm flipH="1">
            <a:off x="8027988" y="3500438"/>
            <a:ext cx="7921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4951" name="Text Box 55"/>
          <p:cNvSpPr txBox="1">
            <a:spLocks noChangeArrowheads="1"/>
          </p:cNvSpPr>
          <p:nvPr/>
        </p:nvSpPr>
        <p:spPr bwMode="auto">
          <a:xfrm>
            <a:off x="4716463" y="3789363"/>
            <a:ext cx="4211637" cy="4889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cs-CZ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</a:t>
            </a: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s(GDP/L)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na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s(GDP/L)'</a:t>
            </a:r>
          </a:p>
        </p:txBody>
      </p:sp>
      <p:sp>
        <p:nvSpPr>
          <p:cNvPr id="14381" name="Line 58"/>
          <p:cNvSpPr>
            <a:spLocks noChangeShapeType="1"/>
          </p:cNvSpPr>
          <p:nvPr/>
        </p:nvSpPr>
        <p:spPr bwMode="auto">
          <a:xfrm flipH="1">
            <a:off x="8027988" y="4508500"/>
            <a:ext cx="86518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4955" name="Text Box 59"/>
          <p:cNvSpPr txBox="1">
            <a:spLocks noChangeArrowheads="1"/>
          </p:cNvSpPr>
          <p:nvPr/>
        </p:nvSpPr>
        <p:spPr bwMode="auto">
          <a:xfrm>
            <a:off x="5580063" y="4221163"/>
            <a:ext cx="24479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růstový bonus</a:t>
            </a:r>
          </a:p>
        </p:txBody>
      </p:sp>
      <p:sp>
        <p:nvSpPr>
          <p:cNvPr id="14383" name="Line 61"/>
          <p:cNvSpPr>
            <a:spLocks noChangeShapeType="1"/>
          </p:cNvSpPr>
          <p:nvPr/>
        </p:nvSpPr>
        <p:spPr bwMode="auto">
          <a:xfrm>
            <a:off x="7451725" y="3068638"/>
            <a:ext cx="137001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84" name="Line 62"/>
          <p:cNvSpPr>
            <a:spLocks noChangeShapeType="1"/>
          </p:cNvSpPr>
          <p:nvPr/>
        </p:nvSpPr>
        <p:spPr bwMode="auto">
          <a:xfrm>
            <a:off x="8101013" y="4076700"/>
            <a:ext cx="7921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85" name="Line 63"/>
          <p:cNvSpPr>
            <a:spLocks noChangeShapeType="1"/>
          </p:cNvSpPr>
          <p:nvPr/>
        </p:nvSpPr>
        <p:spPr bwMode="auto">
          <a:xfrm>
            <a:off x="8893175" y="4076700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8C28391-FF09-4459-8275-1E83B00EF16A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536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7E04E72-E52E-4EB3-85A5-309FEC655A0D}" type="slidenum">
              <a:rPr lang="en-GB" sz="1400"/>
              <a:pPr algn="r" eaLnBrk="1" hangingPunct="1"/>
              <a:t>13</a:t>
            </a:fld>
            <a:endParaRPr lang="en-GB" sz="1400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07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Solow diagram – změna míry úspor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792163" y="2276475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792163" y="5661025"/>
            <a:ext cx="3313112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8925" y="1916113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5367" name="Arc 7"/>
          <p:cNvSpPr>
            <a:spLocks/>
          </p:cNvSpPr>
          <p:nvPr/>
        </p:nvSpPr>
        <p:spPr bwMode="auto">
          <a:xfrm rot="11498856" flipV="1">
            <a:off x="1008063" y="3327400"/>
            <a:ext cx="2746375" cy="2736850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2657532 h 21600"/>
              <a:gd name="T4" fmla="*/ 0 w 21591"/>
              <a:gd name="T5" fmla="*/ 2736850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8" name="Arc 8"/>
          <p:cNvSpPr>
            <a:spLocks/>
          </p:cNvSpPr>
          <p:nvPr/>
        </p:nvSpPr>
        <p:spPr bwMode="auto">
          <a:xfrm rot="11415123" flipV="1">
            <a:off x="1077913" y="2420938"/>
            <a:ext cx="2746375" cy="3533775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3431361 h 21600"/>
              <a:gd name="T4" fmla="*/ 0 w 21591"/>
              <a:gd name="T5" fmla="*/ 3533775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792163" y="3068638"/>
            <a:ext cx="2736850" cy="25923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952750" y="2852738"/>
            <a:ext cx="0" cy="281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792163" y="2852738"/>
            <a:ext cx="21605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673475" y="5589588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665413" y="3573463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241675" y="26368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GDP/L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665413" y="2781300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B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 rot="-2622761">
            <a:off x="1873250" y="4149725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9900"/>
                </a:solidFill>
                <a:cs typeface="Times New Roman" pitchFamily="18" charset="0"/>
              </a:rPr>
              <a:t>δ</a:t>
            </a:r>
            <a:r>
              <a:rPr lang="cs-CZ" sz="2000">
                <a:solidFill>
                  <a:srgbClr val="FF9900"/>
                </a:solidFill>
                <a:cs typeface="Times New Roman" pitchFamily="18" charset="0"/>
              </a:rPr>
              <a:t> (K/L)</a:t>
            </a:r>
            <a:endParaRPr lang="el-GR" sz="2000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376488" y="5589588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K/L*</a:t>
            </a:r>
            <a:endParaRPr lang="cs-CZ" sz="2000" baseline="-25000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3025" y="2636838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Y/L*</a:t>
            </a:r>
          </a:p>
        </p:txBody>
      </p:sp>
      <p:sp>
        <p:nvSpPr>
          <p:cNvPr id="15379" name="Arc 19"/>
          <p:cNvSpPr>
            <a:spLocks/>
          </p:cNvSpPr>
          <p:nvPr/>
        </p:nvSpPr>
        <p:spPr bwMode="auto">
          <a:xfrm rot="11498856" flipV="1">
            <a:off x="1039813" y="2997200"/>
            <a:ext cx="2746375" cy="2951163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2865634 h 21600"/>
              <a:gd name="T4" fmla="*/ 0 w 21591"/>
              <a:gd name="T5" fmla="*/ 2951163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CC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3168650" y="2636838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D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3168650" y="314166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C</a:t>
            </a:r>
          </a:p>
        </p:txBody>
      </p:sp>
      <p:sp>
        <p:nvSpPr>
          <p:cNvPr id="15382" name="Line 23"/>
          <p:cNvSpPr>
            <a:spLocks noChangeShapeType="1"/>
          </p:cNvSpPr>
          <p:nvPr/>
        </p:nvSpPr>
        <p:spPr bwMode="auto">
          <a:xfrm>
            <a:off x="3313113" y="2708275"/>
            <a:ext cx="0" cy="29527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3" name="Line 25"/>
          <p:cNvSpPr>
            <a:spLocks noChangeShapeType="1"/>
          </p:cNvSpPr>
          <p:nvPr/>
        </p:nvSpPr>
        <p:spPr bwMode="auto">
          <a:xfrm flipV="1">
            <a:off x="792163" y="2708275"/>
            <a:ext cx="25225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4" name="Text Box 28"/>
          <p:cNvSpPr txBox="1">
            <a:spLocks noChangeArrowheads="1"/>
          </p:cNvSpPr>
          <p:nvPr/>
        </p:nvSpPr>
        <p:spPr bwMode="auto">
          <a:xfrm>
            <a:off x="3313113" y="3573463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s(GDP/L)</a:t>
            </a:r>
          </a:p>
        </p:txBody>
      </p:sp>
      <p:sp>
        <p:nvSpPr>
          <p:cNvPr id="15385" name="Text Box 29"/>
          <p:cNvSpPr txBox="1">
            <a:spLocks noChangeArrowheads="1"/>
          </p:cNvSpPr>
          <p:nvPr/>
        </p:nvSpPr>
        <p:spPr bwMode="auto">
          <a:xfrm>
            <a:off x="3384550" y="32131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s'(GDP/L)'</a:t>
            </a:r>
          </a:p>
        </p:txBody>
      </p:sp>
      <p:sp>
        <p:nvSpPr>
          <p:cNvPr id="15386" name="Line 31"/>
          <p:cNvSpPr>
            <a:spLocks noChangeShapeType="1"/>
          </p:cNvSpPr>
          <p:nvPr/>
        </p:nvSpPr>
        <p:spPr bwMode="auto">
          <a:xfrm flipV="1">
            <a:off x="2952750" y="2708275"/>
            <a:ext cx="215900" cy="730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7" name="Text Box 32"/>
          <p:cNvSpPr txBox="1">
            <a:spLocks noChangeArrowheads="1"/>
          </p:cNvSpPr>
          <p:nvPr/>
        </p:nvSpPr>
        <p:spPr bwMode="auto">
          <a:xfrm>
            <a:off x="2881313" y="5589588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K/L'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0" y="234950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Y/L'</a:t>
            </a:r>
          </a:p>
        </p:txBody>
      </p:sp>
      <p:sp>
        <p:nvSpPr>
          <p:cNvPr id="15389" name="Text Box 38"/>
          <p:cNvSpPr txBox="1">
            <a:spLocks noChangeArrowheads="1"/>
          </p:cNvSpPr>
          <p:nvPr/>
        </p:nvSpPr>
        <p:spPr bwMode="auto">
          <a:xfrm>
            <a:off x="1152525" y="2205038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Growth bonus</a:t>
            </a:r>
          </a:p>
        </p:txBody>
      </p:sp>
      <p:sp>
        <p:nvSpPr>
          <p:cNvPr id="15390" name="Line 39"/>
          <p:cNvSpPr>
            <a:spLocks noChangeShapeType="1"/>
          </p:cNvSpPr>
          <p:nvPr/>
        </p:nvSpPr>
        <p:spPr bwMode="auto">
          <a:xfrm flipV="1">
            <a:off x="1152525" y="2565400"/>
            <a:ext cx="431800" cy="214313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1" name="AutoShape 40"/>
          <p:cNvSpPr>
            <a:spLocks/>
          </p:cNvSpPr>
          <p:nvPr/>
        </p:nvSpPr>
        <p:spPr bwMode="auto">
          <a:xfrm>
            <a:off x="792163" y="2708275"/>
            <a:ext cx="215900" cy="144463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5961" name="Text Box 41"/>
          <p:cNvSpPr txBox="1">
            <a:spLocks noChangeArrowheads="1"/>
          </p:cNvSpPr>
          <p:nvPr/>
        </p:nvSpPr>
        <p:spPr bwMode="auto">
          <a:xfrm>
            <a:off x="4716463" y="2565400"/>
            <a:ext cx="4427537" cy="13112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efektivnosti  investic (s)</a:t>
            </a:r>
          </a:p>
          <a:p>
            <a:pPr algn="l">
              <a:defRPr/>
            </a:pP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sym typeface="Symbol" pitchFamily="18" charset="2"/>
            </a:endParaRP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</a:t>
            </a: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s(GDP/L)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na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s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'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(GDP/L)'</a:t>
            </a:r>
          </a:p>
          <a:p>
            <a:pPr algn="l">
              <a:defRPr/>
            </a:pP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15393" name="Line 42"/>
          <p:cNvSpPr>
            <a:spLocks noChangeShapeType="1"/>
          </p:cNvSpPr>
          <p:nvPr/>
        </p:nvSpPr>
        <p:spPr bwMode="auto">
          <a:xfrm flipH="1">
            <a:off x="8891588" y="3357563"/>
            <a:ext cx="1587" cy="5762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4" name="Line 43"/>
          <p:cNvSpPr>
            <a:spLocks noChangeShapeType="1"/>
          </p:cNvSpPr>
          <p:nvPr/>
        </p:nvSpPr>
        <p:spPr bwMode="auto">
          <a:xfrm flipH="1">
            <a:off x="8243888" y="3933825"/>
            <a:ext cx="6477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5" name="Line 44"/>
          <p:cNvSpPr>
            <a:spLocks noChangeShapeType="1"/>
          </p:cNvSpPr>
          <p:nvPr/>
        </p:nvSpPr>
        <p:spPr bwMode="auto">
          <a:xfrm>
            <a:off x="8027988" y="3357563"/>
            <a:ext cx="86518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5965" name="Text Box 45"/>
          <p:cNvSpPr txBox="1">
            <a:spLocks noChangeArrowheads="1"/>
          </p:cNvSpPr>
          <p:nvPr/>
        </p:nvSpPr>
        <p:spPr bwMode="auto">
          <a:xfrm>
            <a:off x="5867400" y="3644900"/>
            <a:ext cx="24479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růstový bonus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C60F274-E0CF-4083-9A41-5AC5C448B99D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1638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08E9286-FD1C-4B81-B349-3EC626F67087}" type="slidenum">
              <a:rPr lang="en-GB" sz="1400"/>
              <a:pPr algn="r" eaLnBrk="1" hangingPunct="1"/>
              <a:t>14</a:t>
            </a:fld>
            <a:endParaRPr lang="en-GB" sz="1400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7881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Schéma vlivu integrace na investice</a:t>
            </a:r>
          </a:p>
        </p:txBody>
      </p:sp>
      <p:sp>
        <p:nvSpPr>
          <p:cNvPr id="484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84438" y="1989138"/>
            <a:ext cx="3741737" cy="6556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evropská integrace</a:t>
            </a:r>
          </a:p>
        </p:txBody>
      </p:sp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2627313" y="3068638"/>
            <a:ext cx="331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růst efektivnosti</a:t>
            </a:r>
          </a:p>
        </p:txBody>
      </p: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1187450" y="4221163"/>
            <a:ext cx="64817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větší ziskovost kapitálu</a:t>
            </a:r>
          </a:p>
        </p:txBody>
      </p:sp>
      <p:sp>
        <p:nvSpPr>
          <p:cNvPr id="484359" name="Rectangle 7"/>
          <p:cNvSpPr>
            <a:spLocks noChangeArrowheads="1"/>
          </p:cNvSpPr>
          <p:nvPr/>
        </p:nvSpPr>
        <p:spPr bwMode="auto">
          <a:xfrm>
            <a:off x="0" y="5373688"/>
            <a:ext cx="388778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růst na kapitál. trzích</a:t>
            </a:r>
          </a:p>
        </p:txBody>
      </p:sp>
      <p:sp>
        <p:nvSpPr>
          <p:cNvPr id="484360" name="Rectangle 8"/>
          <p:cNvSpPr>
            <a:spLocks noChangeArrowheads="1"/>
          </p:cNvSpPr>
          <p:nvPr/>
        </p:nvSpPr>
        <p:spPr bwMode="auto">
          <a:xfrm>
            <a:off x="4067175" y="5373688"/>
            <a:ext cx="54006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příliv zahraničních investic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4140200" y="263683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140200" y="3789363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 rot="3820725">
            <a:off x="2816225" y="4826001"/>
            <a:ext cx="288925" cy="520700"/>
          </a:xfrm>
          <a:prstGeom prst="downArrow">
            <a:avLst>
              <a:gd name="adj1" fmla="val 50000"/>
              <a:gd name="adj2" fmla="val 45055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6" name="AutoShape 15"/>
          <p:cNvSpPr>
            <a:spLocks noChangeArrowheads="1"/>
          </p:cNvSpPr>
          <p:nvPr/>
        </p:nvSpPr>
        <p:spPr bwMode="auto">
          <a:xfrm rot="7980290" flipV="1">
            <a:off x="5664200" y="4857751"/>
            <a:ext cx="287337" cy="455612"/>
          </a:xfrm>
          <a:prstGeom prst="downArrow">
            <a:avLst>
              <a:gd name="adj1" fmla="val 50000"/>
              <a:gd name="adj2" fmla="val 3964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CE8452F-5E04-4BAA-97B8-8B979FBD23D4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1741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E4594CD-5C73-40DC-A945-8C975641B1A8}" type="slidenum">
              <a:rPr lang="en-GB" sz="1400"/>
              <a:pPr algn="r" eaLnBrk="1" hangingPunct="1"/>
              <a:t>15</a:t>
            </a:fld>
            <a:endParaRPr lang="en-GB" sz="1400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Portugalsko, Španělsko po přistoupení</a:t>
            </a:r>
          </a:p>
        </p:txBody>
      </p:sp>
      <p:pic>
        <p:nvPicPr>
          <p:cNvPr id="17412" name="Picture 4" descr="img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9216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2700338" y="2133600"/>
            <a:ext cx="0" cy="143986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6588125" y="2133600"/>
            <a:ext cx="0" cy="143986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2771775" y="4221163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6516688" y="4292600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AABA2BB-19F4-4F01-AA3A-93609834BD57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1843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710E7F9-F5BB-4D39-8075-122038B1AD45}" type="slidenum">
              <a:rPr lang="en-GB" sz="1400"/>
              <a:pPr algn="r" eaLnBrk="1" hangingPunct="1"/>
              <a:t>16</a:t>
            </a:fld>
            <a:endParaRPr lang="en-GB" sz="1400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5693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Závěry empirie – Španělsko, Portugalsko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7772400" cy="245586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růst podílu investic na GDP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růst přímých zahraničních investic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pokračování v negativním vývoji BÚ PB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růst kapitálových trhů</a:t>
            </a:r>
            <a:endParaRPr lang="cs-CZ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A5CB9C9-7784-4946-B987-5213467F5450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1945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F267ECD-15EF-478B-B2A2-EF8B1C334376}" type="slidenum">
              <a:rPr lang="en-GB" sz="1400"/>
              <a:pPr algn="r" eaLnBrk="1" hangingPunct="1"/>
              <a:t>17</a:t>
            </a:fld>
            <a:endParaRPr lang="en-GB" sz="1400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49788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Irsko po přistoupení</a:t>
            </a:r>
          </a:p>
        </p:txBody>
      </p:sp>
      <p:pic>
        <p:nvPicPr>
          <p:cNvPr id="19460" name="Picture 4" descr="img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7057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6"/>
          <p:cNvSpPr>
            <a:spLocks noChangeShapeType="1"/>
          </p:cNvSpPr>
          <p:nvPr/>
        </p:nvSpPr>
        <p:spPr bwMode="auto">
          <a:xfrm flipV="1">
            <a:off x="2484438" y="2133600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V="1">
            <a:off x="2484438" y="4365625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6227763" y="4292600"/>
            <a:ext cx="0" cy="15843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V="1">
            <a:off x="6227763" y="2133600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07FE221-4704-42DC-B9CA-06D36AA35406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2048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5FD620F-F251-49C3-911B-91CD01D3CB5F}" type="slidenum">
              <a:rPr lang="en-GB" sz="1400"/>
              <a:pPr algn="r" eaLnBrk="1" hangingPunct="1"/>
              <a:t>18</a:t>
            </a:fld>
            <a:endParaRPr lang="en-GB" sz="1400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Závěry empirie – Irsko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27432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růst podílu investic na GDP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pokračování v pozitivním vývoji přímých zahraničních investic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zhoršení BÚ PB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neurčitý vliv na kapitálové trhy</a:t>
            </a:r>
            <a:endParaRPr lang="cs-CZ" sz="2000" smtClean="0"/>
          </a:p>
          <a:p>
            <a:pPr eaLnBrk="1" hangingPunct="1">
              <a:defRPr/>
            </a:pPr>
            <a:endParaRPr lang="cs-CZ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663CD7B-BD0F-4D3F-9D3D-920169EDB052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2150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23C0CDC-7A82-4BFC-A44A-54DD58C94FBF}" type="slidenum">
              <a:rPr lang="en-GB" sz="1400"/>
              <a:pPr algn="r" eaLnBrk="1" hangingPunct="1"/>
              <a:t>19</a:t>
            </a:fld>
            <a:endParaRPr lang="en-GB" sz="1400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42486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Řecko po přistoupení</a:t>
            </a:r>
          </a:p>
        </p:txBody>
      </p:sp>
      <p:pic>
        <p:nvPicPr>
          <p:cNvPr id="21508" name="Picture 4" descr="img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5596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2339975" y="1916113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6011863" y="1989138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2339975" y="4292600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6011863" y="4292600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BDFB01E-B88E-4B74-8E7E-FFC48BE369EE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409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369A8DF-6A0D-4DBC-8F0A-7B76668D3AFC}" type="slidenum">
              <a:rPr lang="en-GB" sz="1400"/>
              <a:pPr algn="r" eaLnBrk="1" hangingPunct="1"/>
              <a:t>2</a:t>
            </a:fld>
            <a:endParaRPr lang="en-GB" sz="1400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Ekonomický růst v Evropě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2600325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ekonomickým růstem budeme rozumět růst výstupu na osobu (G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DP/pc)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průměrný růst v Evropě 1-3%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4CE8F57-3607-4302-B08A-7B3CABA8BC7F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2253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A65AEE3-1025-488A-A427-5DDF6152D12E}" type="slidenum">
              <a:rPr lang="en-GB" sz="1400"/>
              <a:pPr algn="r" eaLnBrk="1" hangingPunct="1"/>
              <a:t>20</a:t>
            </a:fld>
            <a:endParaRPr lang="en-GB" sz="1400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Závěry empirie – Řecko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7772400" cy="2665413"/>
          </a:xfrm>
        </p:spPr>
        <p:txBody>
          <a:bodyPr/>
          <a:lstStyle/>
          <a:p>
            <a:pPr marL="609600" indent="-609600"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neurčitý vliv na podíl investic na GDP</a:t>
            </a:r>
          </a:p>
          <a:p>
            <a:pPr marL="609600" indent="-609600"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pokračování v pozitivním vývoji přímých zahraničních investic</a:t>
            </a:r>
          </a:p>
          <a:p>
            <a:pPr marL="609600" indent="-609600"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pokračování v negativním vývoji BÚ PB</a:t>
            </a:r>
          </a:p>
          <a:p>
            <a:pPr marL="609600" indent="-609600"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neurčitý vliv na kapitálové trhy</a:t>
            </a:r>
            <a:endParaRPr lang="cs-CZ" sz="2000" smtClean="0"/>
          </a:p>
          <a:p>
            <a:pPr marL="609600" indent="-609600" eaLnBrk="1" hangingPunct="1">
              <a:spcBef>
                <a:spcPct val="0"/>
              </a:spcBef>
              <a:buFont typeface="Times New Roman" pitchFamily="18" charset="0"/>
              <a:buNone/>
              <a:defRPr/>
            </a:pPr>
            <a:endParaRPr lang="cs-CZ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A673CC7-2B20-49F6-A8FC-08DD81FA98A7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2355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B5DF47C-4D37-45F2-9F12-60F2227B28AA}" type="slidenum">
              <a:rPr lang="en-GB" sz="1400"/>
              <a:pPr algn="r" eaLnBrk="1" hangingPunct="1"/>
              <a:t>21</a:t>
            </a:fld>
            <a:endParaRPr lang="en-GB" sz="1400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Shrnutí empirických dat</a:t>
            </a:r>
          </a:p>
        </p:txBody>
      </p:sp>
      <p:graphicFrame>
        <p:nvGraphicFramePr>
          <p:cNvPr id="491572" name="Group 52"/>
          <p:cNvGraphicFramePr>
            <a:graphicFrameLocks noGrp="1"/>
          </p:cNvGraphicFramePr>
          <p:nvPr/>
        </p:nvGraphicFramePr>
        <p:xfrm>
          <a:off x="468313" y="1989138"/>
          <a:ext cx="8207375" cy="2881310"/>
        </p:xfrm>
        <a:graphic>
          <a:graphicData uri="http://schemas.openxmlformats.org/drawingml/2006/table">
            <a:tbl>
              <a:tblPr/>
              <a:tblGrid>
                <a:gridCol w="1928812"/>
                <a:gridCol w="2092325"/>
                <a:gridCol w="2093913"/>
                <a:gridCol w="2092325"/>
              </a:tblGrid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Špan., Portug.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Irsko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Řecko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investice/GDP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FDI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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BÚ PB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negativní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negativní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negativní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kapitálové trhy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568" name="Text Box 48"/>
          <p:cNvSpPr txBox="1">
            <a:spLocks noChangeArrowheads="1"/>
          </p:cNvSpPr>
          <p:nvPr/>
        </p:nvSpPr>
        <p:spPr bwMode="auto">
          <a:xfrm>
            <a:off x="250825" y="5661025"/>
            <a:ext cx="8893175" cy="7016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Integrace může pomoci k vhodnému investičnímu prostředí, ale není dostačující podmínkou k jeho vytvoření.</a:t>
            </a:r>
          </a:p>
        </p:txBody>
      </p:sp>
      <p:sp>
        <p:nvSpPr>
          <p:cNvPr id="23589" name="AutoShape 49"/>
          <p:cNvSpPr>
            <a:spLocks/>
          </p:cNvSpPr>
          <p:nvPr/>
        </p:nvSpPr>
        <p:spPr bwMode="auto">
          <a:xfrm rot="5400000">
            <a:off x="5257007" y="2096294"/>
            <a:ext cx="431800" cy="5976937"/>
          </a:xfrm>
          <a:prstGeom prst="rightBrace">
            <a:avLst>
              <a:gd name="adj1" fmla="val 115349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90" name="AutoShape 50"/>
          <p:cNvSpPr>
            <a:spLocks noChangeArrowheads="1"/>
          </p:cNvSpPr>
          <p:nvPr/>
        </p:nvSpPr>
        <p:spPr bwMode="auto">
          <a:xfrm>
            <a:off x="5292725" y="5300663"/>
            <a:ext cx="358775" cy="360362"/>
          </a:xfrm>
          <a:prstGeom prst="downArrow">
            <a:avLst>
              <a:gd name="adj1" fmla="val 50000"/>
              <a:gd name="adj2" fmla="val 25111"/>
            </a:avLst>
          </a:prstGeom>
          <a:noFill/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9088A4F-A347-4DE8-A68C-CFF2AD810CF6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2457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95066FD-B8AC-4B88-90B5-40397897E36B}" type="slidenum">
              <a:rPr lang="en-GB" sz="1400"/>
              <a:pPr algn="r" eaLnBrk="1" hangingPunct="1"/>
              <a:t>22</a:t>
            </a:fld>
            <a:endParaRPr lang="en-GB" sz="140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7881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Solow diagram – předpoklady v dlouhém období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03238" y="2276475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503238" y="5661025"/>
            <a:ext cx="3313112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1916113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 flipV="1">
            <a:off x="503238" y="4508500"/>
            <a:ext cx="2665412" cy="11525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3384550" y="5589588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 rot="-3264554">
            <a:off x="1601788" y="25098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GDP/L</a:t>
            </a:r>
          </a:p>
        </p:txBody>
      </p:sp>
      <p:sp>
        <p:nvSpPr>
          <p:cNvPr id="24586" name="Text Box 16"/>
          <p:cNvSpPr txBox="1">
            <a:spLocks noChangeArrowheads="1"/>
          </p:cNvSpPr>
          <p:nvPr/>
        </p:nvSpPr>
        <p:spPr bwMode="auto">
          <a:xfrm rot="-1557202">
            <a:off x="2411413" y="4149725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9900"/>
                </a:solidFill>
                <a:cs typeface="Times New Roman" pitchFamily="18" charset="0"/>
              </a:rPr>
              <a:t>δ</a:t>
            </a:r>
            <a:r>
              <a:rPr lang="cs-CZ" sz="2000">
                <a:solidFill>
                  <a:srgbClr val="FF9900"/>
                </a:solidFill>
                <a:cs typeface="Times New Roman" pitchFamily="18" charset="0"/>
              </a:rPr>
              <a:t> (K/L)</a:t>
            </a:r>
            <a:endParaRPr lang="el-GR" sz="2000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24587" name="Text Box 24"/>
          <p:cNvSpPr txBox="1">
            <a:spLocks noChangeArrowheads="1"/>
          </p:cNvSpPr>
          <p:nvPr/>
        </p:nvSpPr>
        <p:spPr bwMode="auto">
          <a:xfrm rot="-2195798">
            <a:off x="2268538" y="3357563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s(GDP/L)</a:t>
            </a:r>
          </a:p>
        </p:txBody>
      </p:sp>
      <p:sp>
        <p:nvSpPr>
          <p:cNvPr id="24588" name="Line 31"/>
          <p:cNvSpPr>
            <a:spLocks noChangeShapeType="1"/>
          </p:cNvSpPr>
          <p:nvPr/>
        </p:nvSpPr>
        <p:spPr bwMode="auto">
          <a:xfrm flipV="1">
            <a:off x="468313" y="3573463"/>
            <a:ext cx="2881312" cy="20875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32"/>
          <p:cNvSpPr>
            <a:spLocks noChangeShapeType="1"/>
          </p:cNvSpPr>
          <p:nvPr/>
        </p:nvSpPr>
        <p:spPr bwMode="auto">
          <a:xfrm flipV="1">
            <a:off x="503238" y="2349500"/>
            <a:ext cx="2376487" cy="3311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34"/>
          <p:cNvSpPr>
            <a:spLocks noChangeShapeType="1"/>
          </p:cNvSpPr>
          <p:nvPr/>
        </p:nvSpPr>
        <p:spPr bwMode="auto">
          <a:xfrm flipV="1">
            <a:off x="2843213" y="3789363"/>
            <a:ext cx="215900" cy="1444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35"/>
          <p:cNvSpPr>
            <a:spLocks noChangeShapeType="1"/>
          </p:cNvSpPr>
          <p:nvPr/>
        </p:nvSpPr>
        <p:spPr bwMode="auto">
          <a:xfrm flipV="1">
            <a:off x="2627313" y="3933825"/>
            <a:ext cx="215900" cy="1444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36"/>
          <p:cNvSpPr>
            <a:spLocks noChangeShapeType="1"/>
          </p:cNvSpPr>
          <p:nvPr/>
        </p:nvSpPr>
        <p:spPr bwMode="auto">
          <a:xfrm flipV="1">
            <a:off x="2339975" y="4076700"/>
            <a:ext cx="288925" cy="215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40"/>
          <p:cNvSpPr>
            <a:spLocks noChangeShapeType="1"/>
          </p:cNvSpPr>
          <p:nvPr/>
        </p:nvSpPr>
        <p:spPr bwMode="auto">
          <a:xfrm flipV="1">
            <a:off x="2519363" y="2636838"/>
            <a:ext cx="144462" cy="215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41"/>
          <p:cNvSpPr>
            <a:spLocks noChangeShapeType="1"/>
          </p:cNvSpPr>
          <p:nvPr/>
        </p:nvSpPr>
        <p:spPr bwMode="auto">
          <a:xfrm flipV="1">
            <a:off x="2376488" y="2852738"/>
            <a:ext cx="142875" cy="215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42"/>
          <p:cNvSpPr>
            <a:spLocks noChangeShapeType="1"/>
          </p:cNvSpPr>
          <p:nvPr/>
        </p:nvSpPr>
        <p:spPr bwMode="auto">
          <a:xfrm flipV="1">
            <a:off x="2159000" y="3068638"/>
            <a:ext cx="217488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6987" name="Rectangle 43"/>
          <p:cNvSpPr>
            <a:spLocks noChangeArrowheads="1"/>
          </p:cNvSpPr>
          <p:nvPr/>
        </p:nvSpPr>
        <p:spPr bwMode="auto">
          <a:xfrm>
            <a:off x="4246563" y="2060575"/>
            <a:ext cx="3673475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K = technologie</a:t>
            </a:r>
          </a:p>
          <a:p>
            <a:pPr algn="l"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L = práce</a:t>
            </a:r>
          </a:p>
          <a:p>
            <a:pPr algn="l"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 = depreciace</a:t>
            </a:r>
          </a:p>
        </p:txBody>
      </p:sp>
      <p:sp>
        <p:nvSpPr>
          <p:cNvPr id="466988" name="Rectangle 44"/>
          <p:cNvSpPr>
            <a:spLocks noChangeArrowheads="1"/>
          </p:cNvSpPr>
          <p:nvPr/>
        </p:nvSpPr>
        <p:spPr bwMode="auto">
          <a:xfrm>
            <a:off x="4246563" y="3429000"/>
            <a:ext cx="4356100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 = konstantní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K  Y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MPK je konstantní</a:t>
            </a:r>
          </a:p>
        </p:txBody>
      </p:sp>
      <p:sp>
        <p:nvSpPr>
          <p:cNvPr id="24598" name="AutoShape 45"/>
          <p:cNvSpPr>
            <a:spLocks/>
          </p:cNvSpPr>
          <p:nvPr/>
        </p:nvSpPr>
        <p:spPr bwMode="auto">
          <a:xfrm>
            <a:off x="6948488" y="3500438"/>
            <a:ext cx="287337" cy="865187"/>
          </a:xfrm>
          <a:prstGeom prst="rightBrace">
            <a:avLst>
              <a:gd name="adj1" fmla="val 25092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6990" name="Text Box 46"/>
          <p:cNvSpPr txBox="1">
            <a:spLocks noChangeArrowheads="1"/>
          </p:cNvSpPr>
          <p:nvPr/>
        </p:nvSpPr>
        <p:spPr bwMode="auto">
          <a:xfrm>
            <a:off x="7342188" y="3716338"/>
            <a:ext cx="1223962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GDP/L</a:t>
            </a:r>
          </a:p>
        </p:txBody>
      </p:sp>
      <p:sp>
        <p:nvSpPr>
          <p:cNvPr id="466991" name="Rectangle 47"/>
          <p:cNvSpPr>
            <a:spLocks noChangeArrowheads="1"/>
          </p:cNvSpPr>
          <p:nvPr/>
        </p:nvSpPr>
        <p:spPr bwMode="auto">
          <a:xfrm>
            <a:off x="4284663" y="4872038"/>
            <a:ext cx="256857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s = konst. část GDP</a:t>
            </a:r>
          </a:p>
        </p:txBody>
      </p:sp>
      <p:sp>
        <p:nvSpPr>
          <p:cNvPr id="466992" name="Text Box 48"/>
          <p:cNvSpPr txBox="1">
            <a:spLocks noChangeArrowheads="1"/>
          </p:cNvSpPr>
          <p:nvPr/>
        </p:nvSpPr>
        <p:spPr bwMode="auto">
          <a:xfrm>
            <a:off x="7559675" y="4797425"/>
            <a:ext cx="15843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s(GDP/L)</a:t>
            </a:r>
          </a:p>
        </p:txBody>
      </p:sp>
      <p:sp>
        <p:nvSpPr>
          <p:cNvPr id="24602" name="Line 49"/>
          <p:cNvSpPr>
            <a:spLocks noChangeShapeType="1"/>
          </p:cNvSpPr>
          <p:nvPr/>
        </p:nvSpPr>
        <p:spPr bwMode="auto">
          <a:xfrm>
            <a:off x="7019925" y="5084763"/>
            <a:ext cx="2889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6994" name="Rectangle 50"/>
          <p:cNvSpPr>
            <a:spLocks noChangeArrowheads="1"/>
          </p:cNvSpPr>
          <p:nvPr/>
        </p:nvSpPr>
        <p:spPr bwMode="auto">
          <a:xfrm>
            <a:off x="4284663" y="5375275"/>
            <a:ext cx="2184400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 = konst. část K</a:t>
            </a:r>
          </a:p>
        </p:txBody>
      </p:sp>
      <p:sp>
        <p:nvSpPr>
          <p:cNvPr id="24604" name="Line 51"/>
          <p:cNvSpPr>
            <a:spLocks noChangeShapeType="1"/>
          </p:cNvSpPr>
          <p:nvPr/>
        </p:nvSpPr>
        <p:spPr bwMode="auto">
          <a:xfrm>
            <a:off x="6732588" y="5589588"/>
            <a:ext cx="2889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6996" name="Text Box 52"/>
          <p:cNvSpPr txBox="1">
            <a:spLocks noChangeArrowheads="1"/>
          </p:cNvSpPr>
          <p:nvPr/>
        </p:nvSpPr>
        <p:spPr bwMode="auto">
          <a:xfrm>
            <a:off x="7164388" y="5373688"/>
            <a:ext cx="11525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(K/L)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C2F8F88-B2F5-4168-841A-8688701A6712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2560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9FB59DF-B299-4DF2-A32C-DF9E67F4CEDC}" type="slidenum">
              <a:rPr lang="en-GB" sz="1400"/>
              <a:pPr algn="r" eaLnBrk="1" hangingPunct="1"/>
              <a:t>23</a:t>
            </a:fld>
            <a:endParaRPr lang="en-GB" sz="1400"/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611188" y="765175"/>
            <a:ext cx="8137525" cy="45720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Solow diagram – analýza LR růstu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719138" y="2276475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 flipV="1">
            <a:off x="719138" y="5661025"/>
            <a:ext cx="3313112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215900" y="1916113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719138" y="4508500"/>
            <a:ext cx="2665412" cy="11525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2376488" y="3357563"/>
            <a:ext cx="0" cy="2303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V="1">
            <a:off x="719138" y="3357563"/>
            <a:ext cx="16573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3600450" y="5589588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1871663" y="4076700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 rot="-3264554">
            <a:off x="1817688" y="25098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GDP/L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2303463" y="4868863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9900"/>
                </a:solidFill>
              </a:rPr>
              <a:t>B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 rot="-1557202">
            <a:off x="2627313" y="4149725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9900"/>
                </a:solidFill>
                <a:cs typeface="Times New Roman" pitchFamily="18" charset="0"/>
              </a:rPr>
              <a:t>δ</a:t>
            </a:r>
            <a:r>
              <a:rPr lang="cs-CZ" sz="2000">
                <a:solidFill>
                  <a:srgbClr val="FF9900"/>
                </a:solidFill>
                <a:cs typeface="Times New Roman" pitchFamily="18" charset="0"/>
              </a:rPr>
              <a:t> (K/L)</a:t>
            </a:r>
            <a:endParaRPr lang="el-GR" sz="2000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2016125" y="5589588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K/L*</a:t>
            </a:r>
            <a:endParaRPr lang="cs-CZ" sz="2000" baseline="-25000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0" y="3068638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Y/L*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 rot="-2195798">
            <a:off x="2484438" y="3357563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s(GDP/L)</a:t>
            </a:r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V="1">
            <a:off x="360363" y="2781300"/>
            <a:ext cx="0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 flipV="1">
            <a:off x="684213" y="3573463"/>
            <a:ext cx="2881312" cy="20875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 flipV="1">
            <a:off x="719138" y="2349500"/>
            <a:ext cx="2376487" cy="3311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2952750" y="5805488"/>
            <a:ext cx="4318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Line 23"/>
          <p:cNvSpPr>
            <a:spLocks noChangeShapeType="1"/>
          </p:cNvSpPr>
          <p:nvPr/>
        </p:nvSpPr>
        <p:spPr bwMode="auto">
          <a:xfrm flipV="1">
            <a:off x="3059113" y="3789363"/>
            <a:ext cx="215900" cy="1444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3" name="Line 24"/>
          <p:cNvSpPr>
            <a:spLocks noChangeShapeType="1"/>
          </p:cNvSpPr>
          <p:nvPr/>
        </p:nvSpPr>
        <p:spPr bwMode="auto">
          <a:xfrm flipV="1">
            <a:off x="2843213" y="3933825"/>
            <a:ext cx="215900" cy="1444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4" name="Line 25"/>
          <p:cNvSpPr>
            <a:spLocks noChangeShapeType="1"/>
          </p:cNvSpPr>
          <p:nvPr/>
        </p:nvSpPr>
        <p:spPr bwMode="auto">
          <a:xfrm flipV="1">
            <a:off x="2555875" y="4076700"/>
            <a:ext cx="288925" cy="215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Line 26"/>
          <p:cNvSpPr>
            <a:spLocks noChangeShapeType="1"/>
          </p:cNvSpPr>
          <p:nvPr/>
        </p:nvSpPr>
        <p:spPr bwMode="auto">
          <a:xfrm flipV="1">
            <a:off x="2735263" y="2636838"/>
            <a:ext cx="144462" cy="215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6" name="Line 27"/>
          <p:cNvSpPr>
            <a:spLocks noChangeShapeType="1"/>
          </p:cNvSpPr>
          <p:nvPr/>
        </p:nvSpPr>
        <p:spPr bwMode="auto">
          <a:xfrm flipV="1">
            <a:off x="2592388" y="2852738"/>
            <a:ext cx="142875" cy="215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7" name="Line 28"/>
          <p:cNvSpPr>
            <a:spLocks noChangeShapeType="1"/>
          </p:cNvSpPr>
          <p:nvPr/>
        </p:nvSpPr>
        <p:spPr bwMode="auto">
          <a:xfrm flipV="1">
            <a:off x="2374900" y="3068638"/>
            <a:ext cx="217488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2573" name="Rectangle 29"/>
          <p:cNvSpPr>
            <a:spLocks noChangeArrowheads="1"/>
          </p:cNvSpPr>
          <p:nvPr/>
        </p:nvSpPr>
        <p:spPr bwMode="auto">
          <a:xfrm>
            <a:off x="3851275" y="2636838"/>
            <a:ext cx="4968875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0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- K/L* - ... 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depreciace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&lt;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nové technologie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ekonomický růst</a:t>
            </a:r>
          </a:p>
        </p:txBody>
      </p:sp>
      <p:sp>
        <p:nvSpPr>
          <p:cNvPr id="25629" name="Text Box 30"/>
          <p:cNvSpPr txBox="1">
            <a:spLocks noChangeArrowheads="1"/>
          </p:cNvSpPr>
          <p:nvPr/>
        </p:nvSpPr>
        <p:spPr bwMode="auto">
          <a:xfrm>
            <a:off x="468313" y="5589588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5630" name="Line 31"/>
          <p:cNvSpPr>
            <a:spLocks noChangeShapeType="1"/>
          </p:cNvSpPr>
          <p:nvPr/>
        </p:nvSpPr>
        <p:spPr bwMode="auto">
          <a:xfrm>
            <a:off x="755650" y="6092825"/>
            <a:ext cx="27368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2576" name="Text Box 32"/>
          <p:cNvSpPr txBox="1">
            <a:spLocks noChangeArrowheads="1"/>
          </p:cNvSpPr>
          <p:nvPr/>
        </p:nvSpPr>
        <p:spPr bwMode="auto">
          <a:xfrm>
            <a:off x="684213" y="6021388"/>
            <a:ext cx="24479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nové technologie</a:t>
            </a:r>
          </a:p>
        </p:txBody>
      </p:sp>
      <p:sp>
        <p:nvSpPr>
          <p:cNvPr id="25632" name="AutoShape 33"/>
          <p:cNvSpPr>
            <a:spLocks/>
          </p:cNvSpPr>
          <p:nvPr/>
        </p:nvSpPr>
        <p:spPr bwMode="auto">
          <a:xfrm>
            <a:off x="8172450" y="2565400"/>
            <a:ext cx="431800" cy="1152525"/>
          </a:xfrm>
          <a:prstGeom prst="rightBrace">
            <a:avLst>
              <a:gd name="adj1" fmla="val 22243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33" name="Line 35"/>
          <p:cNvSpPr>
            <a:spLocks noChangeShapeType="1"/>
          </p:cNvSpPr>
          <p:nvPr/>
        </p:nvSpPr>
        <p:spPr bwMode="auto">
          <a:xfrm>
            <a:off x="8675688" y="3141663"/>
            <a:ext cx="0" cy="12239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4" name="Line 37"/>
          <p:cNvSpPr>
            <a:spLocks noChangeShapeType="1"/>
          </p:cNvSpPr>
          <p:nvPr/>
        </p:nvSpPr>
        <p:spPr bwMode="auto">
          <a:xfrm flipH="1">
            <a:off x="8278813" y="4365625"/>
            <a:ext cx="3968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2582" name="Text Box 38"/>
          <p:cNvSpPr txBox="1">
            <a:spLocks noChangeArrowheads="1"/>
          </p:cNvSpPr>
          <p:nvPr/>
        </p:nvSpPr>
        <p:spPr bwMode="auto">
          <a:xfrm>
            <a:off x="4932363" y="4149725"/>
            <a:ext cx="3313112" cy="7016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 technologií zabezpečí LR růst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4680094-D1F9-4800-88C8-0CAD3DABBB59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2662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BCE1C19-E403-44F1-A514-8C6051DA08DE}" type="slidenum">
              <a:rPr lang="en-GB" sz="1400"/>
              <a:pPr algn="r" eaLnBrk="1" hangingPunct="1"/>
              <a:t>24</a:t>
            </a:fld>
            <a:endParaRPr lang="en-GB" sz="1400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Integrace kapitálových trhů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7772400" cy="381635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základy v Římské smlouvě 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mnoho výjimek 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(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snaha vlád zamezit přesunům kapitálu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)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reálně dosaženo až po aplikaci Jednotného evropského aktu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ekonomická opodstatněnost 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kapitálové mobility = alokační efektivnosti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1BA5AE8-BC6D-4A86-B0CD-754148B2795A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2765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52A5311-348D-44B1-9909-254949E4B079}" type="slidenum">
              <a:rPr lang="en-GB" sz="1400"/>
              <a:pPr algn="r" eaLnBrk="1" hangingPunct="1"/>
              <a:t>25</a:t>
            </a:fld>
            <a:endParaRPr lang="en-GB" sz="1400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09600"/>
            <a:ext cx="871378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Integrace kapitálových trhů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23850" y="1916113"/>
            <a:ext cx="0" cy="37480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323850" y="5661025"/>
            <a:ext cx="43926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4716463" y="1916113"/>
            <a:ext cx="0" cy="37480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 rot="5400000">
            <a:off x="4337844" y="1791494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7656" name="Arc 8"/>
          <p:cNvSpPr>
            <a:spLocks/>
          </p:cNvSpPr>
          <p:nvPr/>
        </p:nvSpPr>
        <p:spPr bwMode="auto">
          <a:xfrm rot="10648233">
            <a:off x="392113" y="2057400"/>
            <a:ext cx="3529012" cy="2882900"/>
          </a:xfrm>
          <a:custGeom>
            <a:avLst/>
            <a:gdLst>
              <a:gd name="T0" fmla="*/ 0 w 21600"/>
              <a:gd name="T1" fmla="*/ 0 h 21600"/>
              <a:gd name="T2" fmla="*/ 3529012 w 21600"/>
              <a:gd name="T3" fmla="*/ 2882900 h 21600"/>
              <a:gd name="T4" fmla="*/ 0 w 21600"/>
              <a:gd name="T5" fmla="*/ 28829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7" name="Arc 9"/>
          <p:cNvSpPr>
            <a:spLocks/>
          </p:cNvSpPr>
          <p:nvPr/>
        </p:nvSpPr>
        <p:spPr bwMode="auto">
          <a:xfrm rot="5723559">
            <a:off x="1727200" y="2528888"/>
            <a:ext cx="2522538" cy="3167062"/>
          </a:xfrm>
          <a:custGeom>
            <a:avLst/>
            <a:gdLst>
              <a:gd name="T0" fmla="*/ 0 w 21598"/>
              <a:gd name="T1" fmla="*/ 0 h 21600"/>
              <a:gd name="T2" fmla="*/ 2522538 w 21598"/>
              <a:gd name="T3" fmla="*/ 3124981 h 21600"/>
              <a:gd name="T4" fmla="*/ 0 w 21598"/>
              <a:gd name="T5" fmla="*/ 3167062 h 21600"/>
              <a:gd name="T6" fmla="*/ 0 60000 65536"/>
              <a:gd name="T7" fmla="*/ 0 60000 65536"/>
              <a:gd name="T8" fmla="*/ 0 60000 65536"/>
              <a:gd name="T9" fmla="*/ 0 w 21598"/>
              <a:gd name="T10" fmla="*/ 0 h 21600"/>
              <a:gd name="T11" fmla="*/ 21598 w 215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600" fill="none" extrusionOk="0">
                <a:moveTo>
                  <a:pt x="-1" y="0"/>
                </a:moveTo>
                <a:cubicBezTo>
                  <a:pt x="11817" y="0"/>
                  <a:pt x="21441" y="9496"/>
                  <a:pt x="21598" y="21312"/>
                </a:cubicBezTo>
              </a:path>
              <a:path w="21598" h="21600" stroke="0" extrusionOk="0">
                <a:moveTo>
                  <a:pt x="-1" y="0"/>
                </a:moveTo>
                <a:cubicBezTo>
                  <a:pt x="11817" y="0"/>
                  <a:pt x="21441" y="9496"/>
                  <a:pt x="21598" y="2131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 rot="3546903">
            <a:off x="-161925" y="3122613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MPK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 rot="-3420145">
            <a:off x="3725863" y="3914775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MPK*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411413" y="3500438"/>
            <a:ext cx="0" cy="2160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059113" y="4437063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A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323850" y="4868863"/>
            <a:ext cx="4392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V="1">
            <a:off x="323850" y="4581525"/>
            <a:ext cx="2087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2411413" y="5157788"/>
            <a:ext cx="2305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195513" y="4941888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195513" y="4365625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132138" y="4652963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3348038" y="3500438"/>
            <a:ext cx="0" cy="2160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059113" y="5876925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K'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2124075" y="5876925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</a:t>
            </a:r>
            <a:r>
              <a:rPr lang="cs-CZ" sz="2000" baseline="-25000"/>
              <a:t>0</a:t>
            </a:r>
          </a:p>
        </p:txBody>
      </p:sp>
      <p:sp>
        <p:nvSpPr>
          <p:cNvPr id="27671" name="AutoShape 23"/>
          <p:cNvSpPr>
            <a:spLocks/>
          </p:cNvSpPr>
          <p:nvPr/>
        </p:nvSpPr>
        <p:spPr bwMode="auto">
          <a:xfrm rot="-5400000">
            <a:off x="2736057" y="3464719"/>
            <a:ext cx="287337" cy="936625"/>
          </a:xfrm>
          <a:prstGeom prst="rightBrace">
            <a:avLst>
              <a:gd name="adj1" fmla="val 2716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266950" y="3141663"/>
            <a:ext cx="1296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kapitálový příliv</a:t>
            </a:r>
          </a:p>
        </p:txBody>
      </p:sp>
      <p:sp>
        <p:nvSpPr>
          <p:cNvPr id="27673" name="AutoShape 25"/>
          <p:cNvSpPr>
            <a:spLocks/>
          </p:cNvSpPr>
          <p:nvPr/>
        </p:nvSpPr>
        <p:spPr bwMode="auto">
          <a:xfrm rot="5400000">
            <a:off x="3383756" y="4688682"/>
            <a:ext cx="360363" cy="2305050"/>
          </a:xfrm>
          <a:prstGeom prst="rightBrace">
            <a:avLst>
              <a:gd name="adj1" fmla="val 5309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2411413" y="566102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3348038" y="566102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348038" y="5876925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K*</a:t>
            </a:r>
            <a:r>
              <a:rPr lang="cs-CZ" sz="2000" baseline="-25000"/>
              <a:t>0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4500563" y="5805488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</a:t>
            </a:r>
            <a:r>
              <a:rPr lang="cs-CZ" sz="2000" baseline="-25000"/>
              <a:t>0</a:t>
            </a:r>
            <a:r>
              <a:rPr lang="cs-CZ" sz="2000"/>
              <a:t>+K*</a:t>
            </a:r>
            <a:r>
              <a:rPr lang="cs-CZ" sz="2000" baseline="-25000"/>
              <a:t>0</a:t>
            </a: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4716463" y="56610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0" y="4292600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</a:t>
            </a:r>
            <a:r>
              <a:rPr lang="cs-CZ" sz="2000" baseline="-25000"/>
              <a:t>0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4643438" y="5013325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r*</a:t>
            </a:r>
            <a:r>
              <a:rPr lang="cs-CZ" sz="2000" baseline="-25000"/>
              <a:t>0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0" y="4724400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r'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4572000" y="465296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r'</a:t>
            </a:r>
          </a:p>
        </p:txBody>
      </p:sp>
      <p:sp>
        <p:nvSpPr>
          <p:cNvPr id="494627" name="Text Box 35"/>
          <p:cNvSpPr txBox="1">
            <a:spLocks noChangeArrowheads="1"/>
          </p:cNvSpPr>
          <p:nvPr/>
        </p:nvSpPr>
        <p:spPr bwMode="auto">
          <a:xfrm>
            <a:off x="5364163" y="2205038"/>
            <a:ext cx="3779837" cy="13112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před integrací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doma: r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 K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partner: r*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 K*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</a:p>
          <a:p>
            <a:pPr algn="l">
              <a:defRPr/>
            </a:pPr>
            <a:endParaRPr lang="cs-CZ" sz="2000">
              <a:latin typeface="Arial Unicode MS" pitchFamily="34" charset="-128"/>
            </a:endParaRPr>
          </a:p>
        </p:txBody>
      </p:sp>
      <p:sp>
        <p:nvSpPr>
          <p:cNvPr id="494628" name="Text Box 36"/>
          <p:cNvSpPr txBox="1">
            <a:spLocks noChangeArrowheads="1"/>
          </p:cNvSpPr>
          <p:nvPr/>
        </p:nvSpPr>
        <p:spPr bwMode="auto">
          <a:xfrm>
            <a:off x="5364163" y="3573463"/>
            <a:ext cx="3779837" cy="13112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po integraci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doma: r', K'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partner: r', K*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-(K'-K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  <a:endParaRPr lang="cs-CZ" sz="2000" b="1" baseline="-2500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l">
              <a:defRPr/>
            </a:pPr>
            <a:endParaRPr lang="cs-CZ" sz="200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DB2764B-7968-4FC7-8017-E96E82348B02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2867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400D86B-0FE7-4A07-863D-E751013F3954}" type="slidenum">
              <a:rPr lang="en-GB" sz="1400"/>
              <a:pPr algn="r" eaLnBrk="1" hangingPunct="1"/>
              <a:t>26</a:t>
            </a:fld>
            <a:endParaRPr lang="en-GB" sz="1400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Rozdělení bohatství mezi VF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828675" y="1990725"/>
            <a:ext cx="0" cy="37480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828675" y="5735638"/>
            <a:ext cx="4537075" cy="15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 rot="-5400000">
            <a:off x="-87312" y="1973262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5365750" y="1990725"/>
            <a:ext cx="0" cy="37480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0" name="Arc 9"/>
          <p:cNvSpPr>
            <a:spLocks/>
          </p:cNvSpPr>
          <p:nvPr/>
        </p:nvSpPr>
        <p:spPr bwMode="auto">
          <a:xfrm rot="10648233">
            <a:off x="900113" y="2133600"/>
            <a:ext cx="3670300" cy="2882900"/>
          </a:xfrm>
          <a:custGeom>
            <a:avLst/>
            <a:gdLst>
              <a:gd name="T0" fmla="*/ 0 w 21600"/>
              <a:gd name="T1" fmla="*/ 0 h 21600"/>
              <a:gd name="T2" fmla="*/ 3670300 w 21600"/>
              <a:gd name="T3" fmla="*/ 2882900 h 21600"/>
              <a:gd name="T4" fmla="*/ 0 w 21600"/>
              <a:gd name="T5" fmla="*/ 28829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3492500" y="4511675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MPK</a:t>
            </a:r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3060700" y="3575050"/>
            <a:ext cx="0" cy="2160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3" name="Line 16"/>
          <p:cNvSpPr>
            <a:spLocks noChangeShapeType="1"/>
          </p:cNvSpPr>
          <p:nvPr/>
        </p:nvSpPr>
        <p:spPr bwMode="auto">
          <a:xfrm flipV="1">
            <a:off x="828675" y="4727575"/>
            <a:ext cx="22320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4" name="Text Box 23"/>
          <p:cNvSpPr txBox="1">
            <a:spLocks noChangeArrowheads="1"/>
          </p:cNvSpPr>
          <p:nvPr/>
        </p:nvSpPr>
        <p:spPr bwMode="auto">
          <a:xfrm>
            <a:off x="2773363" y="5735638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</a:t>
            </a:r>
            <a:r>
              <a:rPr lang="cs-CZ" sz="2000" baseline="-25000"/>
              <a:t>0</a:t>
            </a:r>
          </a:p>
        </p:txBody>
      </p:sp>
      <p:sp>
        <p:nvSpPr>
          <p:cNvPr id="28685" name="Text Box 32"/>
          <p:cNvSpPr txBox="1">
            <a:spLocks noChangeArrowheads="1"/>
          </p:cNvSpPr>
          <p:nvPr/>
        </p:nvSpPr>
        <p:spPr bwMode="auto">
          <a:xfrm>
            <a:off x="468313" y="4367213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</a:t>
            </a:r>
            <a:r>
              <a:rPr lang="cs-CZ" sz="2000" baseline="-25000"/>
              <a:t>0</a:t>
            </a:r>
          </a:p>
        </p:txBody>
      </p:sp>
      <p:sp>
        <p:nvSpPr>
          <p:cNvPr id="28686" name="Text Box 36"/>
          <p:cNvSpPr txBox="1">
            <a:spLocks noChangeArrowheads="1"/>
          </p:cNvSpPr>
          <p:nvPr/>
        </p:nvSpPr>
        <p:spPr bwMode="auto">
          <a:xfrm>
            <a:off x="2844800" y="4511675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8687" name="Text Box 37"/>
          <p:cNvSpPr txBox="1">
            <a:spLocks noChangeArrowheads="1"/>
          </p:cNvSpPr>
          <p:nvPr/>
        </p:nvSpPr>
        <p:spPr bwMode="auto">
          <a:xfrm>
            <a:off x="1189038" y="2927350"/>
            <a:ext cx="244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sz="2000"/>
              <a:t>domácí pracovní síla</a:t>
            </a:r>
          </a:p>
        </p:txBody>
      </p:sp>
      <p:sp>
        <p:nvSpPr>
          <p:cNvPr id="28688" name="Line 38"/>
          <p:cNvSpPr>
            <a:spLocks noChangeShapeType="1"/>
          </p:cNvSpPr>
          <p:nvPr/>
        </p:nvSpPr>
        <p:spPr bwMode="auto">
          <a:xfrm flipV="1">
            <a:off x="1116013" y="3359150"/>
            <a:ext cx="7207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9" name="Text Box 39"/>
          <p:cNvSpPr txBox="1">
            <a:spLocks noChangeArrowheads="1"/>
          </p:cNvSpPr>
          <p:nvPr/>
        </p:nvSpPr>
        <p:spPr bwMode="auto">
          <a:xfrm>
            <a:off x="1044575" y="5016500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sz="2000"/>
              <a:t>domácí kapitál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DA6A8A9-A962-4F23-8045-F8EFA71863DE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2969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A9257EA-E832-4F42-B462-A6C77E66FD28}" type="slidenum">
              <a:rPr lang="en-GB" sz="1400"/>
              <a:pPr algn="r" eaLnBrk="1" hangingPunct="1"/>
              <a:t>27</a:t>
            </a:fld>
            <a:endParaRPr lang="en-GB" sz="1400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Analýza bohatství kapitálové integrace 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60363" y="1917700"/>
            <a:ext cx="0" cy="37480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360363" y="5662613"/>
            <a:ext cx="43926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752975" y="1917700"/>
            <a:ext cx="0" cy="37480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 rot="5400000">
            <a:off x="4337844" y="1791494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9704" name="Arc 8"/>
          <p:cNvSpPr>
            <a:spLocks/>
          </p:cNvSpPr>
          <p:nvPr/>
        </p:nvSpPr>
        <p:spPr bwMode="auto">
          <a:xfrm rot="10648233">
            <a:off x="428625" y="2058988"/>
            <a:ext cx="3529013" cy="2882900"/>
          </a:xfrm>
          <a:custGeom>
            <a:avLst/>
            <a:gdLst>
              <a:gd name="T0" fmla="*/ 0 w 21600"/>
              <a:gd name="T1" fmla="*/ 0 h 21600"/>
              <a:gd name="T2" fmla="*/ 3529013 w 21600"/>
              <a:gd name="T3" fmla="*/ 2882900 h 21600"/>
              <a:gd name="T4" fmla="*/ 0 w 21600"/>
              <a:gd name="T5" fmla="*/ 28829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5" name="Arc 9"/>
          <p:cNvSpPr>
            <a:spLocks/>
          </p:cNvSpPr>
          <p:nvPr/>
        </p:nvSpPr>
        <p:spPr bwMode="auto">
          <a:xfrm rot="5723559">
            <a:off x="1763713" y="2530475"/>
            <a:ext cx="2522537" cy="3167063"/>
          </a:xfrm>
          <a:custGeom>
            <a:avLst/>
            <a:gdLst>
              <a:gd name="T0" fmla="*/ 0 w 21598"/>
              <a:gd name="T1" fmla="*/ 0 h 21600"/>
              <a:gd name="T2" fmla="*/ 2522537 w 21598"/>
              <a:gd name="T3" fmla="*/ 3124982 h 21600"/>
              <a:gd name="T4" fmla="*/ 0 w 21598"/>
              <a:gd name="T5" fmla="*/ 3167063 h 21600"/>
              <a:gd name="T6" fmla="*/ 0 60000 65536"/>
              <a:gd name="T7" fmla="*/ 0 60000 65536"/>
              <a:gd name="T8" fmla="*/ 0 60000 65536"/>
              <a:gd name="T9" fmla="*/ 0 w 21598"/>
              <a:gd name="T10" fmla="*/ 0 h 21600"/>
              <a:gd name="T11" fmla="*/ 21598 w 215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600" fill="none" extrusionOk="0">
                <a:moveTo>
                  <a:pt x="-1" y="0"/>
                </a:moveTo>
                <a:cubicBezTo>
                  <a:pt x="11817" y="0"/>
                  <a:pt x="21441" y="9496"/>
                  <a:pt x="21598" y="21312"/>
                </a:cubicBezTo>
              </a:path>
              <a:path w="21598" h="21600" stroke="0" extrusionOk="0">
                <a:moveTo>
                  <a:pt x="-1" y="0"/>
                </a:moveTo>
                <a:cubicBezTo>
                  <a:pt x="11817" y="0"/>
                  <a:pt x="21441" y="9496"/>
                  <a:pt x="21598" y="2131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 rot="3546903">
            <a:off x="-125412" y="3124200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MPK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 rot="-3420145">
            <a:off x="3762375" y="3916363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MPK*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447925" y="3502025"/>
            <a:ext cx="0" cy="2160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 flipV="1">
            <a:off x="360363" y="4870450"/>
            <a:ext cx="4392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 flipV="1">
            <a:off x="360363" y="4583113"/>
            <a:ext cx="2087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 flipV="1">
            <a:off x="2447925" y="5159375"/>
            <a:ext cx="2305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2232025" y="4943475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2232025" y="4367213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3168650" y="4654550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>
            <a:off x="3384550" y="3502025"/>
            <a:ext cx="0" cy="2160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3095625" y="587851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K'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2160588" y="5878513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</a:t>
            </a:r>
            <a:r>
              <a:rPr lang="cs-CZ" sz="2000" baseline="-25000"/>
              <a:t>0</a:t>
            </a:r>
          </a:p>
        </p:txBody>
      </p:sp>
      <p:sp>
        <p:nvSpPr>
          <p:cNvPr id="29718" name="AutoShape 23"/>
          <p:cNvSpPr>
            <a:spLocks/>
          </p:cNvSpPr>
          <p:nvPr/>
        </p:nvSpPr>
        <p:spPr bwMode="auto">
          <a:xfrm rot="-5400000">
            <a:off x="2772569" y="3466306"/>
            <a:ext cx="287338" cy="936625"/>
          </a:xfrm>
          <a:prstGeom prst="rightBrace">
            <a:avLst>
              <a:gd name="adj1" fmla="val 2716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2303463" y="3143250"/>
            <a:ext cx="1296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kapitálový příliv</a:t>
            </a:r>
          </a:p>
        </p:txBody>
      </p:sp>
      <p:sp>
        <p:nvSpPr>
          <p:cNvPr id="29720" name="AutoShape 25"/>
          <p:cNvSpPr>
            <a:spLocks/>
          </p:cNvSpPr>
          <p:nvPr/>
        </p:nvSpPr>
        <p:spPr bwMode="auto">
          <a:xfrm rot="5400000">
            <a:off x="3420269" y="4690269"/>
            <a:ext cx="360362" cy="2305050"/>
          </a:xfrm>
          <a:prstGeom prst="rightBrace">
            <a:avLst>
              <a:gd name="adj1" fmla="val 5309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 flipH="1">
            <a:off x="2447925" y="5662613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 flipH="1">
            <a:off x="3384550" y="5662613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23" name="Text Box 28"/>
          <p:cNvSpPr txBox="1">
            <a:spLocks noChangeArrowheads="1"/>
          </p:cNvSpPr>
          <p:nvPr/>
        </p:nvSpPr>
        <p:spPr bwMode="auto">
          <a:xfrm>
            <a:off x="3384550" y="5878513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K*</a:t>
            </a:r>
            <a:r>
              <a:rPr lang="cs-CZ" sz="2000" baseline="-25000"/>
              <a:t>0</a:t>
            </a:r>
          </a:p>
        </p:txBody>
      </p:sp>
      <p:sp>
        <p:nvSpPr>
          <p:cNvPr id="29724" name="Text Box 29"/>
          <p:cNvSpPr txBox="1">
            <a:spLocks noChangeArrowheads="1"/>
          </p:cNvSpPr>
          <p:nvPr/>
        </p:nvSpPr>
        <p:spPr bwMode="auto">
          <a:xfrm>
            <a:off x="4537075" y="5807075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</a:t>
            </a:r>
            <a:r>
              <a:rPr lang="cs-CZ" sz="2000" baseline="-25000"/>
              <a:t>0</a:t>
            </a:r>
            <a:r>
              <a:rPr lang="cs-CZ" sz="2000"/>
              <a:t>+K*</a:t>
            </a:r>
            <a:r>
              <a:rPr lang="cs-CZ" sz="2000" baseline="-25000"/>
              <a:t>0</a:t>
            </a:r>
          </a:p>
        </p:txBody>
      </p:sp>
      <p:sp>
        <p:nvSpPr>
          <p:cNvPr id="29725" name="Line 30"/>
          <p:cNvSpPr>
            <a:spLocks noChangeShapeType="1"/>
          </p:cNvSpPr>
          <p:nvPr/>
        </p:nvSpPr>
        <p:spPr bwMode="auto">
          <a:xfrm>
            <a:off x="4752975" y="5662613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26" name="Text Box 31"/>
          <p:cNvSpPr txBox="1">
            <a:spLocks noChangeArrowheads="1"/>
          </p:cNvSpPr>
          <p:nvPr/>
        </p:nvSpPr>
        <p:spPr bwMode="auto">
          <a:xfrm>
            <a:off x="0" y="4294188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</a:t>
            </a:r>
            <a:r>
              <a:rPr lang="cs-CZ" sz="2000" baseline="-25000"/>
              <a:t>0</a:t>
            </a:r>
          </a:p>
        </p:txBody>
      </p:sp>
      <p:sp>
        <p:nvSpPr>
          <p:cNvPr id="29727" name="Text Box 32"/>
          <p:cNvSpPr txBox="1">
            <a:spLocks noChangeArrowheads="1"/>
          </p:cNvSpPr>
          <p:nvPr/>
        </p:nvSpPr>
        <p:spPr bwMode="auto">
          <a:xfrm>
            <a:off x="4679950" y="501491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r*</a:t>
            </a:r>
            <a:r>
              <a:rPr lang="cs-CZ" sz="2000" baseline="-25000"/>
              <a:t>0</a:t>
            </a:r>
          </a:p>
        </p:txBody>
      </p:sp>
      <p:sp>
        <p:nvSpPr>
          <p:cNvPr id="29728" name="Text Box 33"/>
          <p:cNvSpPr txBox="1">
            <a:spLocks noChangeArrowheads="1"/>
          </p:cNvSpPr>
          <p:nvPr/>
        </p:nvSpPr>
        <p:spPr bwMode="auto">
          <a:xfrm>
            <a:off x="0" y="4725988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r'</a:t>
            </a:r>
          </a:p>
        </p:txBody>
      </p:sp>
      <p:sp>
        <p:nvSpPr>
          <p:cNvPr id="29729" name="Text Box 34"/>
          <p:cNvSpPr txBox="1">
            <a:spLocks noChangeArrowheads="1"/>
          </p:cNvSpPr>
          <p:nvPr/>
        </p:nvSpPr>
        <p:spPr bwMode="auto">
          <a:xfrm>
            <a:off x="4608513" y="4654550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r'</a:t>
            </a:r>
          </a:p>
        </p:txBody>
      </p:sp>
      <p:sp>
        <p:nvSpPr>
          <p:cNvPr id="29730" name="Text Box 35"/>
          <p:cNvSpPr txBox="1">
            <a:spLocks noChangeArrowheads="1"/>
          </p:cNvSpPr>
          <p:nvPr/>
        </p:nvSpPr>
        <p:spPr bwMode="auto">
          <a:xfrm>
            <a:off x="3744913" y="4799013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F</a:t>
            </a:r>
          </a:p>
        </p:txBody>
      </p:sp>
      <p:sp>
        <p:nvSpPr>
          <p:cNvPr id="29731" name="Text Box 36"/>
          <p:cNvSpPr txBox="1">
            <a:spLocks noChangeArrowheads="1"/>
          </p:cNvSpPr>
          <p:nvPr/>
        </p:nvSpPr>
        <p:spPr bwMode="auto">
          <a:xfrm>
            <a:off x="2303463" y="4799013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29732" name="Text Box 37"/>
          <p:cNvSpPr txBox="1">
            <a:spLocks noChangeArrowheads="1"/>
          </p:cNvSpPr>
          <p:nvPr/>
        </p:nvSpPr>
        <p:spPr bwMode="auto">
          <a:xfrm>
            <a:off x="863600" y="4510088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29733" name="Text Box 38"/>
          <p:cNvSpPr txBox="1">
            <a:spLocks noChangeArrowheads="1"/>
          </p:cNvSpPr>
          <p:nvPr/>
        </p:nvSpPr>
        <p:spPr bwMode="auto">
          <a:xfrm>
            <a:off x="2303463" y="4583113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29734" name="Text Box 39"/>
          <p:cNvSpPr txBox="1">
            <a:spLocks noChangeArrowheads="1"/>
          </p:cNvSpPr>
          <p:nvPr/>
        </p:nvSpPr>
        <p:spPr bwMode="auto">
          <a:xfrm>
            <a:off x="2952750" y="4870450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29735" name="Text Box 40"/>
          <p:cNvSpPr txBox="1">
            <a:spLocks noChangeArrowheads="1"/>
          </p:cNvSpPr>
          <p:nvPr/>
        </p:nvSpPr>
        <p:spPr bwMode="auto">
          <a:xfrm>
            <a:off x="2592388" y="5159375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29736" name="Text Box 41"/>
          <p:cNvSpPr txBox="1">
            <a:spLocks noChangeArrowheads="1"/>
          </p:cNvSpPr>
          <p:nvPr/>
        </p:nvSpPr>
        <p:spPr bwMode="auto">
          <a:xfrm rot="-5400000">
            <a:off x="-557212" y="1825625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471082" name="Text Box 42"/>
          <p:cNvSpPr txBox="1">
            <a:spLocks noChangeArrowheads="1"/>
          </p:cNvSpPr>
          <p:nvPr/>
        </p:nvSpPr>
        <p:spPr bwMode="auto">
          <a:xfrm>
            <a:off x="5292725" y="1916113"/>
            <a:ext cx="2808288" cy="31400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doma (H)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ztráta: -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(K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H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zisk: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(L)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celkově: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</a:t>
            </a: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l">
              <a:defRPr/>
            </a:pPr>
            <a:endParaRPr lang="cs-CZ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partner (P)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ztráta: -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F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(L)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zisk: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F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(K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zisk: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(K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H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celkově: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</a:t>
            </a:r>
          </a:p>
        </p:txBody>
      </p:sp>
      <p:sp>
        <p:nvSpPr>
          <p:cNvPr id="29738" name="AutoShape 43"/>
          <p:cNvSpPr>
            <a:spLocks/>
          </p:cNvSpPr>
          <p:nvPr/>
        </p:nvSpPr>
        <p:spPr bwMode="auto">
          <a:xfrm>
            <a:off x="7524750" y="1989138"/>
            <a:ext cx="433388" cy="3167062"/>
          </a:xfrm>
          <a:prstGeom prst="rightBrace">
            <a:avLst>
              <a:gd name="adj1" fmla="val 6089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1084" name="Text Box 44"/>
          <p:cNvSpPr txBox="1">
            <a:spLocks noChangeArrowheads="1"/>
          </p:cNvSpPr>
          <p:nvPr/>
        </p:nvSpPr>
        <p:spPr bwMode="auto">
          <a:xfrm>
            <a:off x="8172450" y="2349500"/>
            <a:ext cx="488950" cy="34480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 alokační efektivnosti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863E069-16E0-4158-A666-F944A04E3321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3072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8CB7775-50BA-4E2F-993E-62ED6C9443F1}" type="slidenum">
              <a:rPr lang="en-GB" sz="1400"/>
              <a:pPr algn="r" eaLnBrk="1" hangingPunct="1"/>
              <a:t>28</a:t>
            </a:fld>
            <a:endParaRPr lang="en-GB" sz="1400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Schéma vlivu integrace na FDI</a:t>
            </a: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2700338" y="1844675"/>
            <a:ext cx="37417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kapitálová integrace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284663" y="2349500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284663" y="3141663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284663" y="4005263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4284663" y="472598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5626" name="Rectangle 10"/>
          <p:cNvSpPr>
            <a:spLocks noChangeArrowheads="1"/>
          </p:cNvSpPr>
          <p:nvPr/>
        </p:nvSpPr>
        <p:spPr bwMode="auto">
          <a:xfrm>
            <a:off x="1979613" y="2708275"/>
            <a:ext cx="52562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rozšiřování technologií (FDI)</a:t>
            </a:r>
          </a:p>
        </p:txBody>
      </p:sp>
      <p:sp>
        <p:nvSpPr>
          <p:cNvPr id="495627" name="Rectangle 11"/>
          <p:cNvSpPr>
            <a:spLocks noChangeArrowheads="1"/>
          </p:cNvSpPr>
          <p:nvPr/>
        </p:nvSpPr>
        <p:spPr bwMode="auto">
          <a:xfrm>
            <a:off x="2555875" y="3573463"/>
            <a:ext cx="37449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růst efektivnosti</a:t>
            </a:r>
          </a:p>
        </p:txBody>
      </p:sp>
      <p:sp>
        <p:nvSpPr>
          <p:cNvPr id="495628" name="Rectangle 12"/>
          <p:cNvSpPr>
            <a:spLocks noChangeArrowheads="1"/>
          </p:cNvSpPr>
          <p:nvPr/>
        </p:nvSpPr>
        <p:spPr bwMode="auto">
          <a:xfrm>
            <a:off x="2051050" y="4292600"/>
            <a:ext cx="48244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růst výstupu, pokles ceny</a:t>
            </a:r>
          </a:p>
        </p:txBody>
      </p:sp>
      <p:sp>
        <p:nvSpPr>
          <p:cNvPr id="495629" name="Rectangle 13"/>
          <p:cNvSpPr>
            <a:spLocks noChangeArrowheads="1"/>
          </p:cNvSpPr>
          <p:nvPr/>
        </p:nvSpPr>
        <p:spPr bwMode="auto">
          <a:xfrm>
            <a:off x="900113" y="5346700"/>
            <a:ext cx="69119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všichni profitují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(příliv technologie do země neznamená odliv jinde)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C071D58-9BE6-4EBD-B86B-5DC7E3C33834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3174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AD5B0DC-157E-4516-9E29-5FC29C58B0E4}" type="slidenum">
              <a:rPr lang="en-GB" sz="1400"/>
              <a:pPr algn="r" eaLnBrk="1" hangingPunct="1"/>
              <a:t>29</a:t>
            </a:fld>
            <a:endParaRPr lang="en-GB" sz="1400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53281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Schéma integrace finančních trhů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2924175"/>
            <a:ext cx="4248150" cy="1295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lepší zprostředkování </a:t>
            </a:r>
          </a:p>
          <a:p>
            <a:pPr algn="ctr"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diverzifikace portfolia</a:t>
            </a:r>
          </a:p>
          <a:p>
            <a:pPr algn="ctr"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eliminace rizik</a:t>
            </a:r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2268538" y="1844675"/>
            <a:ext cx="48244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integrace finančních trhů</a:t>
            </a:r>
          </a:p>
        </p:txBody>
      </p:sp>
      <p:sp>
        <p:nvSpPr>
          <p:cNvPr id="31750" name="AutoShape 5"/>
          <p:cNvSpPr>
            <a:spLocks noChangeArrowheads="1"/>
          </p:cNvSpPr>
          <p:nvPr/>
        </p:nvSpPr>
        <p:spPr bwMode="auto">
          <a:xfrm>
            <a:off x="4356100" y="242093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51" name="AutoShape 6"/>
          <p:cNvSpPr>
            <a:spLocks noChangeArrowheads="1"/>
          </p:cNvSpPr>
          <p:nvPr/>
        </p:nvSpPr>
        <p:spPr bwMode="auto">
          <a:xfrm>
            <a:off x="4356100" y="4221163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4356100" y="515778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1331913" y="4652963"/>
            <a:ext cx="64817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vyšší průměrná návratnost investic</a:t>
            </a: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1835150" y="5516563"/>
            <a:ext cx="56165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růst ochoty investovat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3826E35-2CA2-4970-B83F-8CAF5927B314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512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BC5142F-381C-400A-AAF0-1A48A5597940}" type="slidenum">
              <a:rPr lang="en-GB" sz="1400"/>
              <a:pPr algn="r" eaLnBrk="1" hangingPunct="1"/>
              <a:t>3</a:t>
            </a:fld>
            <a:endParaRPr lang="en-GB" sz="1400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Příčiny růstu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střednědobá příčina růstu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investice do fyzického kapitálu (stroje) 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růst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 určité době je třeba fyzický kapitál obnovit 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zastavení růstu</a:t>
            </a:r>
          </a:p>
          <a:p>
            <a:pPr lvl="1" eaLnBrk="1" hangingPunct="1">
              <a:buClr>
                <a:schemeClr val="tx2"/>
              </a:buClr>
              <a:defRPr/>
            </a:pPr>
            <a:endParaRPr lang="cs-CZ" sz="200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dlouhodobé schéma růstu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investice do vědomostního kapitálu (technologie) 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růst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technologie se stále zlepšují  permanentní růst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AFD9F24-B090-4EB9-AEBD-66BA2A1C6236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3277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8EFB043-EED8-4610-AADD-90C2EF2A4D46}" type="slidenum">
              <a:rPr lang="en-GB" sz="1400"/>
              <a:pPr algn="r" eaLnBrk="1" hangingPunct="1"/>
              <a:t>30</a:t>
            </a:fld>
            <a:endParaRPr lang="en-GB" sz="1400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Integrace pracovního trhu</a:t>
            </a:r>
          </a:p>
        </p:txBody>
      </p:sp>
      <p:sp>
        <p:nvSpPr>
          <p:cNvPr id="497668" name="Rectangle 4"/>
          <p:cNvSpPr>
            <a:spLocks noChangeArrowheads="1"/>
          </p:cNvSpPr>
          <p:nvPr/>
        </p:nvSpPr>
        <p:spPr bwMode="auto">
          <a:xfrm>
            <a:off x="900113" y="2133600"/>
            <a:ext cx="77724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základy v Římské smlouvě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 mnoho přechodných období</a:t>
            </a: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ekonomická opodstatněnost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mobility práce = alokační efektivnosti</a:t>
            </a: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/>
            </a:pP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politická opodstatněnost  promíchání národů = potlačení nacionalismu, pozvednutí evropanství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DB6FB7B-09D7-4180-83BA-1623FDB3FB67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3379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7F335DC-6669-41F1-A313-539FC860E265}" type="slidenum">
              <a:rPr lang="en-GB" sz="1400"/>
              <a:pPr algn="r" eaLnBrk="1" hangingPunct="1"/>
              <a:t>31</a:t>
            </a:fld>
            <a:endParaRPr lang="en-GB" sz="1400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360363" y="1916113"/>
            <a:ext cx="0" cy="37480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360363" y="5661025"/>
            <a:ext cx="4429125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4789488" y="1917700"/>
            <a:ext cx="0" cy="37480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798" name="Arc 7"/>
          <p:cNvSpPr>
            <a:spLocks/>
          </p:cNvSpPr>
          <p:nvPr/>
        </p:nvSpPr>
        <p:spPr bwMode="auto">
          <a:xfrm rot="10648233">
            <a:off x="465138" y="2058988"/>
            <a:ext cx="3529012" cy="2882900"/>
          </a:xfrm>
          <a:custGeom>
            <a:avLst/>
            <a:gdLst>
              <a:gd name="T0" fmla="*/ 0 w 21600"/>
              <a:gd name="T1" fmla="*/ 0 h 21600"/>
              <a:gd name="T2" fmla="*/ 3529012 w 21600"/>
              <a:gd name="T3" fmla="*/ 2882900 h 21600"/>
              <a:gd name="T4" fmla="*/ 0 w 21600"/>
              <a:gd name="T5" fmla="*/ 28829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9" name="Arc 8"/>
          <p:cNvSpPr>
            <a:spLocks/>
          </p:cNvSpPr>
          <p:nvPr/>
        </p:nvSpPr>
        <p:spPr bwMode="auto">
          <a:xfrm rot="5723559">
            <a:off x="1800225" y="2530476"/>
            <a:ext cx="2522537" cy="3167062"/>
          </a:xfrm>
          <a:custGeom>
            <a:avLst/>
            <a:gdLst>
              <a:gd name="T0" fmla="*/ 0 w 21598"/>
              <a:gd name="T1" fmla="*/ 0 h 21600"/>
              <a:gd name="T2" fmla="*/ 2522537 w 21598"/>
              <a:gd name="T3" fmla="*/ 3124981 h 21600"/>
              <a:gd name="T4" fmla="*/ 0 w 21598"/>
              <a:gd name="T5" fmla="*/ 3167062 h 21600"/>
              <a:gd name="T6" fmla="*/ 0 60000 65536"/>
              <a:gd name="T7" fmla="*/ 0 60000 65536"/>
              <a:gd name="T8" fmla="*/ 0 60000 65536"/>
              <a:gd name="T9" fmla="*/ 0 w 21598"/>
              <a:gd name="T10" fmla="*/ 0 h 21600"/>
              <a:gd name="T11" fmla="*/ 21598 w 215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600" fill="none" extrusionOk="0">
                <a:moveTo>
                  <a:pt x="-1" y="0"/>
                </a:moveTo>
                <a:cubicBezTo>
                  <a:pt x="11817" y="0"/>
                  <a:pt x="21441" y="9496"/>
                  <a:pt x="21598" y="21312"/>
                </a:cubicBezTo>
              </a:path>
              <a:path w="21598" h="21600" stroke="0" extrusionOk="0">
                <a:moveTo>
                  <a:pt x="-1" y="0"/>
                </a:moveTo>
                <a:cubicBezTo>
                  <a:pt x="11817" y="0"/>
                  <a:pt x="21441" y="9496"/>
                  <a:pt x="21598" y="2131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 rot="3546903">
            <a:off x="-88900" y="3124200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MPL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 rot="-3420145">
            <a:off x="3798888" y="3916363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MPL*</a:t>
            </a: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2484438" y="3502025"/>
            <a:ext cx="0" cy="2160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360363" y="4868863"/>
            <a:ext cx="44291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360363" y="4581525"/>
            <a:ext cx="21240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2484438" y="5159375"/>
            <a:ext cx="2305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2268538" y="4943475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2268538" y="4367213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3205163" y="4654550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3421063" y="3502025"/>
            <a:ext cx="0" cy="2160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3132138" y="5878513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L'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2197100" y="587851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</a:t>
            </a:r>
            <a:r>
              <a:rPr lang="cs-CZ" sz="2000" baseline="-25000"/>
              <a:t>0</a:t>
            </a:r>
          </a:p>
        </p:txBody>
      </p:sp>
      <p:sp>
        <p:nvSpPr>
          <p:cNvPr id="33812" name="AutoShape 21"/>
          <p:cNvSpPr>
            <a:spLocks/>
          </p:cNvSpPr>
          <p:nvPr/>
        </p:nvSpPr>
        <p:spPr bwMode="auto">
          <a:xfrm rot="-5400000">
            <a:off x="2809082" y="3466306"/>
            <a:ext cx="287338" cy="936625"/>
          </a:xfrm>
          <a:prstGeom prst="rightBrace">
            <a:avLst>
              <a:gd name="adj1" fmla="val 2716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2339975" y="3143250"/>
            <a:ext cx="1296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migrace</a:t>
            </a:r>
          </a:p>
        </p:txBody>
      </p:sp>
      <p:sp>
        <p:nvSpPr>
          <p:cNvPr id="33814" name="AutoShape 23"/>
          <p:cNvSpPr>
            <a:spLocks/>
          </p:cNvSpPr>
          <p:nvPr/>
        </p:nvSpPr>
        <p:spPr bwMode="auto">
          <a:xfrm rot="5400000">
            <a:off x="3456782" y="4690269"/>
            <a:ext cx="360362" cy="2305050"/>
          </a:xfrm>
          <a:prstGeom prst="rightBrace">
            <a:avLst>
              <a:gd name="adj1" fmla="val 5309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15" name="Line 24"/>
          <p:cNvSpPr>
            <a:spLocks noChangeShapeType="1"/>
          </p:cNvSpPr>
          <p:nvPr/>
        </p:nvSpPr>
        <p:spPr bwMode="auto">
          <a:xfrm flipH="1">
            <a:off x="2484438" y="5662613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6" name="Line 25"/>
          <p:cNvSpPr>
            <a:spLocks noChangeShapeType="1"/>
          </p:cNvSpPr>
          <p:nvPr/>
        </p:nvSpPr>
        <p:spPr bwMode="auto">
          <a:xfrm flipH="1">
            <a:off x="3421063" y="5662613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7" name="Text Box 26"/>
          <p:cNvSpPr txBox="1">
            <a:spLocks noChangeArrowheads="1"/>
          </p:cNvSpPr>
          <p:nvPr/>
        </p:nvSpPr>
        <p:spPr bwMode="auto">
          <a:xfrm>
            <a:off x="3421063" y="5878513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L*</a:t>
            </a:r>
            <a:r>
              <a:rPr lang="cs-CZ" sz="2000" baseline="-25000"/>
              <a:t>0</a:t>
            </a:r>
          </a:p>
        </p:txBody>
      </p:sp>
      <p:sp>
        <p:nvSpPr>
          <p:cNvPr id="33818" name="Text Box 27"/>
          <p:cNvSpPr txBox="1">
            <a:spLocks noChangeArrowheads="1"/>
          </p:cNvSpPr>
          <p:nvPr/>
        </p:nvSpPr>
        <p:spPr bwMode="auto">
          <a:xfrm>
            <a:off x="5076825" y="5805488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</a:t>
            </a:r>
            <a:r>
              <a:rPr lang="cs-CZ" sz="2000" baseline="-25000"/>
              <a:t>0</a:t>
            </a:r>
            <a:r>
              <a:rPr lang="cs-CZ" sz="2000"/>
              <a:t>+L*</a:t>
            </a:r>
            <a:r>
              <a:rPr lang="cs-CZ" sz="2000" baseline="-25000"/>
              <a:t>0</a:t>
            </a:r>
          </a:p>
        </p:txBody>
      </p:sp>
      <p:sp>
        <p:nvSpPr>
          <p:cNvPr id="33819" name="Line 28"/>
          <p:cNvSpPr>
            <a:spLocks noChangeShapeType="1"/>
          </p:cNvSpPr>
          <p:nvPr/>
        </p:nvSpPr>
        <p:spPr bwMode="auto">
          <a:xfrm>
            <a:off x="4789488" y="5662613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0" name="Text Box 29"/>
          <p:cNvSpPr txBox="1">
            <a:spLocks noChangeArrowheads="1"/>
          </p:cNvSpPr>
          <p:nvPr/>
        </p:nvSpPr>
        <p:spPr bwMode="auto">
          <a:xfrm>
            <a:off x="0" y="4292600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w</a:t>
            </a:r>
            <a:r>
              <a:rPr lang="cs-CZ" sz="2000" baseline="-25000"/>
              <a:t>0</a:t>
            </a:r>
          </a:p>
        </p:txBody>
      </p:sp>
      <p:sp>
        <p:nvSpPr>
          <p:cNvPr id="33821" name="Text Box 30"/>
          <p:cNvSpPr txBox="1">
            <a:spLocks noChangeArrowheads="1"/>
          </p:cNvSpPr>
          <p:nvPr/>
        </p:nvSpPr>
        <p:spPr bwMode="auto">
          <a:xfrm>
            <a:off x="4716463" y="501491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w*</a:t>
            </a:r>
            <a:r>
              <a:rPr lang="cs-CZ" sz="2000" baseline="-25000"/>
              <a:t>0</a:t>
            </a:r>
          </a:p>
        </p:txBody>
      </p:sp>
      <p:sp>
        <p:nvSpPr>
          <p:cNvPr id="33822" name="Text Box 31"/>
          <p:cNvSpPr txBox="1">
            <a:spLocks noChangeArrowheads="1"/>
          </p:cNvSpPr>
          <p:nvPr/>
        </p:nvSpPr>
        <p:spPr bwMode="auto">
          <a:xfrm>
            <a:off x="0" y="465296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w'</a:t>
            </a:r>
          </a:p>
        </p:txBody>
      </p:sp>
      <p:sp>
        <p:nvSpPr>
          <p:cNvPr id="33823" name="Text Box 32"/>
          <p:cNvSpPr txBox="1">
            <a:spLocks noChangeArrowheads="1"/>
          </p:cNvSpPr>
          <p:nvPr/>
        </p:nvSpPr>
        <p:spPr bwMode="auto">
          <a:xfrm>
            <a:off x="4716463" y="4654550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w'</a:t>
            </a:r>
          </a:p>
        </p:txBody>
      </p:sp>
      <p:sp>
        <p:nvSpPr>
          <p:cNvPr id="33824" name="Text Box 33"/>
          <p:cNvSpPr txBox="1">
            <a:spLocks noChangeArrowheads="1"/>
          </p:cNvSpPr>
          <p:nvPr/>
        </p:nvSpPr>
        <p:spPr bwMode="auto">
          <a:xfrm>
            <a:off x="3781425" y="4799013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F</a:t>
            </a:r>
          </a:p>
        </p:txBody>
      </p:sp>
      <p:sp>
        <p:nvSpPr>
          <p:cNvPr id="33825" name="Text Box 34"/>
          <p:cNvSpPr txBox="1">
            <a:spLocks noChangeArrowheads="1"/>
          </p:cNvSpPr>
          <p:nvPr/>
        </p:nvSpPr>
        <p:spPr bwMode="auto">
          <a:xfrm>
            <a:off x="2339975" y="4799013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33826" name="Text Box 35"/>
          <p:cNvSpPr txBox="1">
            <a:spLocks noChangeArrowheads="1"/>
          </p:cNvSpPr>
          <p:nvPr/>
        </p:nvSpPr>
        <p:spPr bwMode="auto">
          <a:xfrm>
            <a:off x="900113" y="4510088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33827" name="Text Box 36"/>
          <p:cNvSpPr txBox="1">
            <a:spLocks noChangeArrowheads="1"/>
          </p:cNvSpPr>
          <p:nvPr/>
        </p:nvSpPr>
        <p:spPr bwMode="auto">
          <a:xfrm>
            <a:off x="2339975" y="4583113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33828" name="Text Box 37"/>
          <p:cNvSpPr txBox="1">
            <a:spLocks noChangeArrowheads="1"/>
          </p:cNvSpPr>
          <p:nvPr/>
        </p:nvSpPr>
        <p:spPr bwMode="auto">
          <a:xfrm>
            <a:off x="2989263" y="4870450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33829" name="Text Box 38"/>
          <p:cNvSpPr txBox="1">
            <a:spLocks noChangeArrowheads="1"/>
          </p:cNvSpPr>
          <p:nvPr/>
        </p:nvSpPr>
        <p:spPr bwMode="auto">
          <a:xfrm>
            <a:off x="2628900" y="5159375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472103" name="Rectangle 39"/>
          <p:cNvSpPr>
            <a:spLocks noChangeArrowheads="1"/>
          </p:cNvSpPr>
          <p:nvPr/>
        </p:nvSpPr>
        <p:spPr bwMode="auto">
          <a:xfrm>
            <a:off x="0" y="5492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cs-CZ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Analýza bohatství integrace práce </a:t>
            </a:r>
          </a:p>
        </p:txBody>
      </p:sp>
      <p:sp>
        <p:nvSpPr>
          <p:cNvPr id="472105" name="Text Box 41"/>
          <p:cNvSpPr txBox="1">
            <a:spLocks noChangeArrowheads="1"/>
          </p:cNvSpPr>
          <p:nvPr/>
        </p:nvSpPr>
        <p:spPr bwMode="auto">
          <a:xfrm>
            <a:off x="5364163" y="1916113"/>
            <a:ext cx="2808287" cy="31400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doma (H)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ztráta: -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(K)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zisk: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(L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H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celkově: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</a:t>
            </a: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l">
              <a:defRPr/>
            </a:pPr>
            <a:endParaRPr lang="cs-CZ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partner (P)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ztráta: -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F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(L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zisk: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F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(K)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zisk: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(L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H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celkově: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</a:t>
            </a:r>
          </a:p>
        </p:txBody>
      </p:sp>
      <p:sp>
        <p:nvSpPr>
          <p:cNvPr id="33832" name="Text Box 42"/>
          <p:cNvSpPr txBox="1">
            <a:spLocks noChangeArrowheads="1"/>
          </p:cNvSpPr>
          <p:nvPr/>
        </p:nvSpPr>
        <p:spPr bwMode="auto">
          <a:xfrm rot="-5400000">
            <a:off x="-557212" y="1970087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33833" name="Text Box 43"/>
          <p:cNvSpPr txBox="1">
            <a:spLocks noChangeArrowheads="1"/>
          </p:cNvSpPr>
          <p:nvPr/>
        </p:nvSpPr>
        <p:spPr bwMode="auto">
          <a:xfrm rot="5400000">
            <a:off x="4195763" y="1898650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33834" name="AutoShape 44"/>
          <p:cNvSpPr>
            <a:spLocks/>
          </p:cNvSpPr>
          <p:nvPr/>
        </p:nvSpPr>
        <p:spPr bwMode="auto">
          <a:xfrm>
            <a:off x="7596188" y="1916113"/>
            <a:ext cx="433387" cy="3167062"/>
          </a:xfrm>
          <a:prstGeom prst="rightBrace">
            <a:avLst>
              <a:gd name="adj1" fmla="val 6089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2109" name="Text Box 45"/>
          <p:cNvSpPr txBox="1">
            <a:spLocks noChangeArrowheads="1"/>
          </p:cNvSpPr>
          <p:nvPr/>
        </p:nvSpPr>
        <p:spPr bwMode="auto">
          <a:xfrm>
            <a:off x="8316913" y="2349500"/>
            <a:ext cx="488950" cy="34480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 alokační efektivnosti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78F071B-86A5-46C8-B9F4-22A6415C1CE0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3481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CB3D7F9-6F74-41E8-B592-30B1E2CCB30F}" type="slidenum">
              <a:rPr lang="en-GB" sz="1400"/>
              <a:pPr algn="r" eaLnBrk="1" hangingPunct="1"/>
              <a:t>32</a:t>
            </a:fld>
            <a:endParaRPr lang="en-GB" sz="140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Migrace v Evropě</a:t>
            </a:r>
          </a:p>
        </p:txBody>
      </p:sp>
      <p:pic>
        <p:nvPicPr>
          <p:cNvPr id="34820" name="Picture 4" descr="img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0645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5E9F7E7-C46A-4BAE-9F17-750AE5A21882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>
                <a:latin typeface="Arial Unicode MS" pitchFamily="34" charset="-128"/>
              </a:rPr>
              <a:t>Migrace</a:t>
            </a:r>
            <a:r>
              <a:rPr lang="cs-CZ" sz="2400" b="1" dirty="0">
                <a:latin typeface="Arial Unicode MS" pitchFamily="34" charset="-128"/>
              </a:rPr>
              <a:t> v Evropě</a:t>
            </a:r>
          </a:p>
        </p:txBody>
      </p:sp>
      <p:sp>
        <p:nvSpPr>
          <p:cNvPr id="35843" name="Zástupný symbol pro číslo snímku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3F9575A-B372-4E94-819B-BFB37268955C}" type="slidenum">
              <a:rPr lang="en-GB" sz="1400"/>
              <a:pPr algn="r" eaLnBrk="1" hangingPunct="1"/>
              <a:t>33</a:t>
            </a:fld>
            <a:endParaRPr lang="en-GB" sz="1400"/>
          </a:p>
        </p:txBody>
      </p:sp>
      <p:pic>
        <p:nvPicPr>
          <p:cNvPr id="358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7921625" cy="5040312"/>
          </a:xfrm>
          <a:noFill/>
          <a:extLst>
            <a:ext uri="{91240B29-F687-4F45-9708-019B960494DF}">
              <a14:hiddenLine xmlns:a14="http://schemas.microsoft.com/office/drawing/2010/main" w="38100" cap="flat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477BC48-10BF-402A-AE5C-8C646B9752D4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3686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B20ED0F-A6E0-4A24-9EF6-F31B1A0A4625}" type="slidenum">
              <a:rPr lang="en-GB" sz="1400"/>
              <a:pPr algn="r" eaLnBrk="1" hangingPunct="1"/>
              <a:t>34</a:t>
            </a:fld>
            <a:endParaRPr lang="en-GB" sz="1400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Migrace v Evropě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0645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40., 50., 60 léta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buSzPct val="80000"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ekonomický růst, plná zaměstnanost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buSzPct val="80000"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imigrace: Švédsko,  Švýcarsko, EEC6 bez Itálie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buSzPct val="80000"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emigrace: Itálie, Portugalsko, Turecko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buSzPct val="80000"/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70. léta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buSzPct val="80000"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slumflace, nárůst nezaměstnanosti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buSzPct val="80000"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omezení migrace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buSzPct val="80000"/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80. léta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obnovení ekonomického růstu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imigrace: EEC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emigrace: africké státy</a:t>
            </a:r>
          </a:p>
        </p:txBody>
      </p:sp>
      <p:sp>
        <p:nvSpPr>
          <p:cNvPr id="36869" name="AutoShape 4"/>
          <p:cNvSpPr>
            <a:spLocks/>
          </p:cNvSpPr>
          <p:nvPr/>
        </p:nvSpPr>
        <p:spPr bwMode="auto">
          <a:xfrm rot="1573171">
            <a:off x="6084888" y="3357563"/>
            <a:ext cx="466725" cy="3081337"/>
          </a:xfrm>
          <a:prstGeom prst="rightBrace">
            <a:avLst>
              <a:gd name="adj1" fmla="val 5501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9717" name="Text Box 5"/>
          <p:cNvSpPr txBox="1">
            <a:spLocks noChangeArrowheads="1"/>
          </p:cNvSpPr>
          <p:nvPr/>
        </p:nvSpPr>
        <p:spPr bwMode="auto">
          <a:xfrm rot="-46962096">
            <a:off x="5257801" y="4572000"/>
            <a:ext cx="3600450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migrace souvisí více s ekonomickými výsledky než s evropskou integrací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C3CDC29-E0A7-40E9-98A4-422BC2D201D7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2400" b="1" dirty="0">
                <a:latin typeface="Arial Unicode MS" pitchFamily="34" charset="-128"/>
              </a:rPr>
              <a:t>Imigrace</a:t>
            </a:r>
            <a:r>
              <a:rPr lang="cs-CZ" sz="2400" b="1" dirty="0">
                <a:latin typeface="Arial Unicode MS" pitchFamily="34" charset="-128"/>
              </a:rPr>
              <a:t> před a po rozšíření na EU 25</a:t>
            </a:r>
          </a:p>
        </p:txBody>
      </p:sp>
      <p:sp>
        <p:nvSpPr>
          <p:cNvPr id="37891" name="Zástupný symbol pro číslo snímku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70EB640-7FC8-43BF-B3BB-E9D4449E061B}" type="slidenum">
              <a:rPr lang="en-GB" sz="1400"/>
              <a:pPr algn="r" eaLnBrk="1" hangingPunct="1"/>
              <a:t>35</a:t>
            </a:fld>
            <a:endParaRPr lang="en-GB" sz="1400"/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8280400" cy="4608513"/>
          </a:xfrm>
          <a:noFill/>
          <a:extLst>
            <a:ext uri="{91240B29-F687-4F45-9708-019B960494DF}">
              <a14:hiddenLine xmlns:a14="http://schemas.microsoft.com/office/drawing/2010/main" w="38100" cap="flat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89F6F13-74BA-4D02-8961-9B2619E59902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3891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A5BF67F-3510-4C05-963C-25E5856C67F0}" type="slidenum">
              <a:rPr lang="en-GB" sz="1400"/>
              <a:pPr algn="r" eaLnBrk="1" hangingPunct="1"/>
              <a:t>36</a:t>
            </a:fld>
            <a:endParaRPr lang="en-GB" sz="1400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8201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Imigranti - substituty a komplementy L</a:t>
            </a:r>
            <a:r>
              <a:rPr lang="cs-CZ" sz="2400" b="1" baseline="-25000" smtClean="0">
                <a:latin typeface="Arial Unicode MS" pitchFamily="34" charset="-128"/>
              </a:rPr>
              <a:t>H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32125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substituty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např.: nekvalifikovaní imigranti k domácím nekvalifikovaným pracovníkům</a:t>
            </a:r>
          </a:p>
          <a:p>
            <a:pPr lvl="1" eaLnBrk="1" hangingPunct="1">
              <a:buClr>
                <a:schemeClr val="tx2"/>
              </a:buClr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komplementy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např.: domácí vedoucí výroby k nekvalifikovaným imigrantům</a:t>
            </a:r>
            <a:endParaRPr lang="cs-CZ" sz="200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BFFEEF9-FB62-4467-BDB0-E230B5F32762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2400" b="1" dirty="0">
                <a:latin typeface="Arial Unicode MS" pitchFamily="34" charset="-128"/>
              </a:rPr>
              <a:t>Vzdělanost</a:t>
            </a:r>
            <a:r>
              <a:rPr lang="cs-CZ" sz="2400" b="1" dirty="0">
                <a:latin typeface="Arial Unicode MS" pitchFamily="34" charset="-128"/>
              </a:rPr>
              <a:t> a kvalifikovanost imigrantů (2005)</a:t>
            </a:r>
          </a:p>
        </p:txBody>
      </p:sp>
      <p:sp>
        <p:nvSpPr>
          <p:cNvPr id="39939" name="Zástupný symbol pro číslo snímku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B23A692-7A92-4A63-AAFC-F9271E84075A}" type="slidenum">
              <a:rPr lang="en-GB" sz="1400"/>
              <a:pPr algn="r" eaLnBrk="1" hangingPunct="1"/>
              <a:t>37</a:t>
            </a:fld>
            <a:endParaRPr lang="en-GB" sz="1400"/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5832475" cy="4751387"/>
          </a:xfrm>
          <a:noFill/>
          <a:extLst>
            <a:ext uri="{91240B29-F687-4F45-9708-019B960494DF}">
              <a14:hiddenLine xmlns:a14="http://schemas.microsoft.com/office/drawing/2010/main" w="38100" cap="flat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83300" y="1989138"/>
            <a:ext cx="3060700" cy="1190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74625" indent="-174625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cs-CZ" sz="1800" b="1">
                <a:latin typeface="Arial Unicode MS" pitchFamily="34" charset="-128"/>
              </a:rPr>
              <a:t>imigranti z EU 15 – vzdělanější, obsazují kvalifikovanější místa než domácí</a:t>
            </a:r>
            <a:r>
              <a:rPr lang="cs-CZ" sz="1800" b="1">
                <a:latin typeface="Arial" charset="0"/>
              </a:rPr>
              <a:t> pracovníci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84888" y="3141663"/>
            <a:ext cx="2441575" cy="1739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74625" indent="-174625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cs-CZ" sz="1800" b="1">
                <a:latin typeface="Arial Unicode MS" pitchFamily="34" charset="-128"/>
              </a:rPr>
              <a:t>imigranti mimo EU – méně vzdělaní, obsazují</a:t>
            </a:r>
            <a:r>
              <a:rPr lang="cs-CZ" sz="1800" b="1">
                <a:latin typeface="Arial" charset="0"/>
              </a:rPr>
              <a:t> málo placená a nekvalifikovaná místa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84888" y="4941888"/>
            <a:ext cx="2473325" cy="1190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74625" indent="-174625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cs-CZ" sz="1800" b="1">
                <a:latin typeface="Arial Unicode MS" pitchFamily="34" charset="-128"/>
              </a:rPr>
              <a:t>imigranti z EU 10 (</a:t>
            </a:r>
            <a:r>
              <a:rPr lang="cs-CZ" sz="1800" b="1">
                <a:latin typeface="Arial" charset="0"/>
              </a:rPr>
              <a:t>nové členské země z roku 2004</a:t>
            </a:r>
            <a:r>
              <a:rPr lang="cs-CZ" sz="1800" b="1">
                <a:latin typeface="Arial Unicode MS" pitchFamily="34" charset="-128"/>
              </a:rPr>
              <a:t>) – </a:t>
            </a:r>
            <a:r>
              <a:rPr lang="cs-CZ" sz="1800" b="1">
                <a:latin typeface="Arial" charset="0"/>
              </a:rPr>
              <a:t>kombinace obou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FD6554C-2B94-4E7F-BC42-11DCF4961ECB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4096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E5AFE02-5F7E-4D68-B162-9086D31FF183}" type="slidenum">
              <a:rPr lang="en-GB" sz="1400"/>
              <a:pPr algn="r" eaLnBrk="1" hangingPunct="1"/>
              <a:t>38</a:t>
            </a:fld>
            <a:endParaRPr lang="en-GB" sz="1400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Migrace a trh práce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7772400" cy="41148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imigranti tvoří substituty k domácí L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vysoké mzdy domácích pracovníků v odvětví  příliv imigrantů   mezd v odvětví  expanze odvětví</a:t>
            </a: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D</a:t>
            </a:r>
            <a:r>
              <a:rPr lang="cs-CZ" sz="2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</a:t>
            </a: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komplementárních pracovníků</a:t>
            </a:r>
          </a:p>
          <a:p>
            <a:pPr lvl="1" eaLnBrk="1" hangingPunct="1">
              <a:buClr>
                <a:schemeClr val="tx2"/>
              </a:buClr>
              <a:defRPr/>
            </a:pPr>
            <a:endParaRPr lang="cs-CZ" sz="2000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imigranti tvoří komplementy k domácí L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nedostatek pracovníků v odvětví  příliv imigrantů  expanze odvětví</a:t>
            </a: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D</a:t>
            </a:r>
            <a:r>
              <a:rPr lang="cs-CZ" sz="2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</a:t>
            </a:r>
            <a:r>
              <a:rPr lang="cs-CZ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po všech pracovnících</a:t>
            </a:r>
          </a:p>
          <a:p>
            <a:pPr lvl="1" eaLnBrk="1" hangingPunct="1">
              <a:buClr>
                <a:schemeClr val="tx2"/>
              </a:buClr>
              <a:defRPr/>
            </a:pPr>
            <a:endParaRPr lang="cs-CZ" sz="2000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6695D45-5B9E-47F6-BE9C-207160C0563E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4198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210B82D-AEEA-438A-BE03-3AD1DE89D621}" type="slidenum">
              <a:rPr lang="en-GB" sz="1400"/>
              <a:pPr algn="r" eaLnBrk="1" hangingPunct="1"/>
              <a:t>39</a:t>
            </a:fld>
            <a:endParaRPr lang="en-GB" sz="1400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6461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Analýza nezaměstnanosti a migrace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60363" y="1917700"/>
            <a:ext cx="0" cy="27368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360363" y="4652963"/>
            <a:ext cx="223202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0" name="Text Box 66"/>
          <p:cNvSpPr txBox="1">
            <a:spLocks noChangeArrowheads="1"/>
          </p:cNvSpPr>
          <p:nvPr/>
        </p:nvSpPr>
        <p:spPr bwMode="auto">
          <a:xfrm>
            <a:off x="2051050" y="4581525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41991" name="Text Box 68"/>
          <p:cNvSpPr txBox="1">
            <a:spLocks noChangeArrowheads="1"/>
          </p:cNvSpPr>
          <p:nvPr/>
        </p:nvSpPr>
        <p:spPr bwMode="auto">
          <a:xfrm rot="-5400000">
            <a:off x="-88900" y="1862138"/>
            <a:ext cx="57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w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41992" name="Line 73"/>
          <p:cNvSpPr>
            <a:spLocks noChangeShapeType="1"/>
          </p:cNvSpPr>
          <p:nvPr/>
        </p:nvSpPr>
        <p:spPr bwMode="auto">
          <a:xfrm flipV="1">
            <a:off x="1079500" y="2276475"/>
            <a:ext cx="1295400" cy="1944688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3" name="Line 74"/>
          <p:cNvSpPr>
            <a:spLocks noChangeShapeType="1"/>
          </p:cNvSpPr>
          <p:nvPr/>
        </p:nvSpPr>
        <p:spPr bwMode="auto">
          <a:xfrm>
            <a:off x="935038" y="2205038"/>
            <a:ext cx="1296987" cy="1439862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4" name="Line 75"/>
          <p:cNvSpPr>
            <a:spLocks noChangeShapeType="1"/>
          </p:cNvSpPr>
          <p:nvPr/>
        </p:nvSpPr>
        <p:spPr bwMode="auto">
          <a:xfrm flipV="1">
            <a:off x="576263" y="1989138"/>
            <a:ext cx="1295400" cy="1944687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5" name="Line 76"/>
          <p:cNvSpPr>
            <a:spLocks noChangeShapeType="1"/>
          </p:cNvSpPr>
          <p:nvPr/>
        </p:nvSpPr>
        <p:spPr bwMode="auto">
          <a:xfrm>
            <a:off x="2917825" y="1917700"/>
            <a:ext cx="0" cy="27368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6" name="Line 77"/>
          <p:cNvSpPr>
            <a:spLocks noChangeShapeType="1"/>
          </p:cNvSpPr>
          <p:nvPr/>
        </p:nvSpPr>
        <p:spPr bwMode="auto">
          <a:xfrm>
            <a:off x="2917825" y="4652963"/>
            <a:ext cx="223202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7" name="Text Box 78"/>
          <p:cNvSpPr txBox="1">
            <a:spLocks noChangeArrowheads="1"/>
          </p:cNvSpPr>
          <p:nvPr/>
        </p:nvSpPr>
        <p:spPr bwMode="auto">
          <a:xfrm>
            <a:off x="4751388" y="458152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41998" name="Text Box 79"/>
          <p:cNvSpPr txBox="1">
            <a:spLocks noChangeArrowheads="1"/>
          </p:cNvSpPr>
          <p:nvPr/>
        </p:nvSpPr>
        <p:spPr bwMode="auto">
          <a:xfrm rot="-5400000">
            <a:off x="2538413" y="17907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w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41999" name="Line 80"/>
          <p:cNvSpPr>
            <a:spLocks noChangeShapeType="1"/>
          </p:cNvSpPr>
          <p:nvPr/>
        </p:nvSpPr>
        <p:spPr bwMode="auto">
          <a:xfrm flipV="1">
            <a:off x="3636963" y="2276475"/>
            <a:ext cx="1295400" cy="1944688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0" name="Line 81"/>
          <p:cNvSpPr>
            <a:spLocks noChangeShapeType="1"/>
          </p:cNvSpPr>
          <p:nvPr/>
        </p:nvSpPr>
        <p:spPr bwMode="auto">
          <a:xfrm>
            <a:off x="3492500" y="2205038"/>
            <a:ext cx="1296988" cy="1439862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1" name="Line 82"/>
          <p:cNvSpPr>
            <a:spLocks noChangeShapeType="1"/>
          </p:cNvSpPr>
          <p:nvPr/>
        </p:nvSpPr>
        <p:spPr bwMode="auto">
          <a:xfrm flipV="1">
            <a:off x="3133725" y="1989138"/>
            <a:ext cx="1295400" cy="1944687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2" name="Text Box 83"/>
          <p:cNvSpPr txBox="1">
            <a:spLocks noChangeArrowheads="1"/>
          </p:cNvSpPr>
          <p:nvPr/>
        </p:nvSpPr>
        <p:spPr bwMode="auto">
          <a:xfrm>
            <a:off x="4787900" y="2276475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S</a:t>
            </a:r>
          </a:p>
        </p:txBody>
      </p:sp>
      <p:sp>
        <p:nvSpPr>
          <p:cNvPr id="42003" name="Text Box 84"/>
          <p:cNvSpPr txBox="1">
            <a:spLocks noChangeArrowheads="1"/>
          </p:cNvSpPr>
          <p:nvPr/>
        </p:nvSpPr>
        <p:spPr bwMode="auto">
          <a:xfrm>
            <a:off x="2303463" y="220503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S</a:t>
            </a:r>
          </a:p>
        </p:txBody>
      </p:sp>
      <p:sp>
        <p:nvSpPr>
          <p:cNvPr id="42004" name="Text Box 85"/>
          <p:cNvSpPr txBox="1">
            <a:spLocks noChangeArrowheads="1"/>
          </p:cNvSpPr>
          <p:nvPr/>
        </p:nvSpPr>
        <p:spPr bwMode="auto">
          <a:xfrm>
            <a:off x="1727200" y="191611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S</a:t>
            </a:r>
            <a:r>
              <a:rPr lang="cs-CZ" sz="2000" baseline="-25000">
                <a:solidFill>
                  <a:srgbClr val="CCCCFF"/>
                </a:solidFill>
              </a:rPr>
              <a:t>C</a:t>
            </a:r>
          </a:p>
        </p:txBody>
      </p:sp>
      <p:sp>
        <p:nvSpPr>
          <p:cNvPr id="42005" name="Text Box 86"/>
          <p:cNvSpPr txBox="1">
            <a:spLocks noChangeArrowheads="1"/>
          </p:cNvSpPr>
          <p:nvPr/>
        </p:nvSpPr>
        <p:spPr bwMode="auto">
          <a:xfrm>
            <a:off x="4284663" y="1916113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S</a:t>
            </a:r>
            <a:r>
              <a:rPr lang="cs-CZ" sz="2000" baseline="-25000">
                <a:solidFill>
                  <a:srgbClr val="CCCCFF"/>
                </a:solidFill>
              </a:rPr>
              <a:t>C</a:t>
            </a:r>
          </a:p>
        </p:txBody>
      </p:sp>
      <p:sp>
        <p:nvSpPr>
          <p:cNvPr id="42006" name="Text Box 87"/>
          <p:cNvSpPr txBox="1">
            <a:spLocks noChangeArrowheads="1"/>
          </p:cNvSpPr>
          <p:nvPr/>
        </p:nvSpPr>
        <p:spPr bwMode="auto">
          <a:xfrm>
            <a:off x="2087563" y="3284538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</a:p>
        </p:txBody>
      </p:sp>
      <p:sp>
        <p:nvSpPr>
          <p:cNvPr id="42007" name="Line 89"/>
          <p:cNvSpPr>
            <a:spLocks noChangeShapeType="1"/>
          </p:cNvSpPr>
          <p:nvPr/>
        </p:nvSpPr>
        <p:spPr bwMode="auto">
          <a:xfrm>
            <a:off x="2087563" y="2708275"/>
            <a:ext cx="0" cy="19446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8" name="Line 90"/>
          <p:cNvSpPr>
            <a:spLocks noChangeShapeType="1"/>
          </p:cNvSpPr>
          <p:nvPr/>
        </p:nvSpPr>
        <p:spPr bwMode="auto">
          <a:xfrm>
            <a:off x="1368425" y="2708275"/>
            <a:ext cx="0" cy="19446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9" name="Line 91"/>
          <p:cNvSpPr>
            <a:spLocks noChangeShapeType="1"/>
          </p:cNvSpPr>
          <p:nvPr/>
        </p:nvSpPr>
        <p:spPr bwMode="auto">
          <a:xfrm>
            <a:off x="360363" y="2708275"/>
            <a:ext cx="1008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0" name="Line 92"/>
          <p:cNvSpPr>
            <a:spLocks noChangeShapeType="1"/>
          </p:cNvSpPr>
          <p:nvPr/>
        </p:nvSpPr>
        <p:spPr bwMode="auto">
          <a:xfrm>
            <a:off x="1368425" y="2708275"/>
            <a:ext cx="7191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1" name="Text Box 93"/>
          <p:cNvSpPr txBox="1">
            <a:spLocks noChangeArrowheads="1"/>
          </p:cNvSpPr>
          <p:nvPr/>
        </p:nvSpPr>
        <p:spPr bwMode="auto">
          <a:xfrm>
            <a:off x="4645025" y="3284538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</a:p>
        </p:txBody>
      </p:sp>
      <p:sp>
        <p:nvSpPr>
          <p:cNvPr id="42012" name="Line 94"/>
          <p:cNvSpPr>
            <a:spLocks noChangeShapeType="1"/>
          </p:cNvSpPr>
          <p:nvPr/>
        </p:nvSpPr>
        <p:spPr bwMode="auto">
          <a:xfrm>
            <a:off x="3924300" y="2708275"/>
            <a:ext cx="0" cy="19446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3" name="Line 95"/>
          <p:cNvSpPr>
            <a:spLocks noChangeShapeType="1"/>
          </p:cNvSpPr>
          <p:nvPr/>
        </p:nvSpPr>
        <p:spPr bwMode="auto">
          <a:xfrm>
            <a:off x="2916238" y="2708275"/>
            <a:ext cx="1008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4" name="Text Box 96"/>
          <p:cNvSpPr txBox="1">
            <a:spLocks noChangeArrowheads="1"/>
          </p:cNvSpPr>
          <p:nvPr/>
        </p:nvSpPr>
        <p:spPr bwMode="auto">
          <a:xfrm>
            <a:off x="2339975" y="2492375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w</a:t>
            </a:r>
            <a:r>
              <a:rPr lang="cs-CZ" sz="2000" baseline="-25000"/>
              <a:t>0</a:t>
            </a:r>
          </a:p>
        </p:txBody>
      </p:sp>
      <p:sp>
        <p:nvSpPr>
          <p:cNvPr id="42015" name="Text Box 97"/>
          <p:cNvSpPr txBox="1">
            <a:spLocks noChangeArrowheads="1"/>
          </p:cNvSpPr>
          <p:nvPr/>
        </p:nvSpPr>
        <p:spPr bwMode="auto">
          <a:xfrm>
            <a:off x="73025" y="2492375"/>
            <a:ext cx="471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w</a:t>
            </a:r>
            <a:r>
              <a:rPr lang="cs-CZ" sz="2000" baseline="-25000"/>
              <a:t>0</a:t>
            </a:r>
          </a:p>
        </p:txBody>
      </p:sp>
      <p:sp>
        <p:nvSpPr>
          <p:cNvPr id="42016" name="Text Box 98"/>
          <p:cNvSpPr txBox="1">
            <a:spLocks noChangeArrowheads="1"/>
          </p:cNvSpPr>
          <p:nvPr/>
        </p:nvSpPr>
        <p:spPr bwMode="auto">
          <a:xfrm>
            <a:off x="935038" y="4581525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</a:t>
            </a:r>
            <a:r>
              <a:rPr lang="cs-CZ" sz="2000" baseline="-25000"/>
              <a:t>0</a:t>
            </a:r>
          </a:p>
        </p:txBody>
      </p:sp>
      <p:sp>
        <p:nvSpPr>
          <p:cNvPr id="42017" name="Text Box 99"/>
          <p:cNvSpPr txBox="1">
            <a:spLocks noChangeArrowheads="1"/>
          </p:cNvSpPr>
          <p:nvPr/>
        </p:nvSpPr>
        <p:spPr bwMode="auto">
          <a:xfrm>
            <a:off x="3636963" y="4581525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</a:t>
            </a:r>
            <a:r>
              <a:rPr lang="cs-CZ" sz="2000" baseline="-25000"/>
              <a:t>0</a:t>
            </a:r>
          </a:p>
        </p:txBody>
      </p:sp>
      <p:sp>
        <p:nvSpPr>
          <p:cNvPr id="42018" name="AutoShape 100"/>
          <p:cNvSpPr>
            <a:spLocks/>
          </p:cNvSpPr>
          <p:nvPr/>
        </p:nvSpPr>
        <p:spPr bwMode="auto">
          <a:xfrm rot="5400000" flipH="1">
            <a:off x="1656556" y="2275682"/>
            <a:ext cx="142875" cy="719138"/>
          </a:xfrm>
          <a:prstGeom prst="rightBrace">
            <a:avLst>
              <a:gd name="adj1" fmla="val 4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2019" name="AutoShape 101"/>
          <p:cNvSpPr>
            <a:spLocks/>
          </p:cNvSpPr>
          <p:nvPr/>
        </p:nvSpPr>
        <p:spPr bwMode="auto">
          <a:xfrm rot="5400000" flipH="1">
            <a:off x="4212431" y="2275682"/>
            <a:ext cx="142875" cy="719138"/>
          </a:xfrm>
          <a:prstGeom prst="rightBrace">
            <a:avLst>
              <a:gd name="adj1" fmla="val 4194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2020" name="Text Box 102"/>
          <p:cNvSpPr txBox="1">
            <a:spLocks noChangeArrowheads="1"/>
          </p:cNvSpPr>
          <p:nvPr/>
        </p:nvSpPr>
        <p:spPr bwMode="auto">
          <a:xfrm>
            <a:off x="1655763" y="4581525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</a:t>
            </a:r>
            <a:r>
              <a:rPr lang="cs-CZ" sz="2000" baseline="-25000"/>
              <a:t>1</a:t>
            </a:r>
          </a:p>
        </p:txBody>
      </p:sp>
      <p:sp>
        <p:nvSpPr>
          <p:cNvPr id="42021" name="Text Box 103"/>
          <p:cNvSpPr txBox="1">
            <a:spLocks noChangeArrowheads="1"/>
          </p:cNvSpPr>
          <p:nvPr/>
        </p:nvSpPr>
        <p:spPr bwMode="auto">
          <a:xfrm>
            <a:off x="1584325" y="220503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u</a:t>
            </a:r>
            <a:r>
              <a:rPr lang="cs-CZ" sz="2000" baseline="-25000"/>
              <a:t>0</a:t>
            </a:r>
          </a:p>
        </p:txBody>
      </p:sp>
      <p:sp>
        <p:nvSpPr>
          <p:cNvPr id="42022" name="Line 104"/>
          <p:cNvSpPr>
            <a:spLocks noChangeShapeType="1"/>
          </p:cNvSpPr>
          <p:nvPr/>
        </p:nvSpPr>
        <p:spPr bwMode="auto">
          <a:xfrm>
            <a:off x="3348038" y="2492375"/>
            <a:ext cx="1296987" cy="1439863"/>
          </a:xfrm>
          <a:prstGeom prst="line">
            <a:avLst/>
          </a:prstGeom>
          <a:noFill/>
          <a:ln w="38100">
            <a:solidFill>
              <a:srgbClr val="66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3" name="Line 105"/>
          <p:cNvSpPr>
            <a:spLocks noChangeShapeType="1"/>
          </p:cNvSpPr>
          <p:nvPr/>
        </p:nvSpPr>
        <p:spPr bwMode="auto">
          <a:xfrm>
            <a:off x="3779838" y="2997200"/>
            <a:ext cx="0" cy="1655763"/>
          </a:xfrm>
          <a:prstGeom prst="line">
            <a:avLst/>
          </a:prstGeom>
          <a:noFill/>
          <a:ln w="12700">
            <a:solidFill>
              <a:srgbClr val="CC99FF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4" name="Line 106"/>
          <p:cNvSpPr>
            <a:spLocks noChangeShapeType="1"/>
          </p:cNvSpPr>
          <p:nvPr/>
        </p:nvSpPr>
        <p:spPr bwMode="auto">
          <a:xfrm>
            <a:off x="2916238" y="2997200"/>
            <a:ext cx="863600" cy="0"/>
          </a:xfrm>
          <a:prstGeom prst="line">
            <a:avLst/>
          </a:prstGeom>
          <a:noFill/>
          <a:ln w="12700">
            <a:solidFill>
              <a:srgbClr val="CCCCFF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5" name="Text Box 107"/>
          <p:cNvSpPr txBox="1">
            <a:spLocks noChangeArrowheads="1"/>
          </p:cNvSpPr>
          <p:nvPr/>
        </p:nvSpPr>
        <p:spPr bwMode="auto">
          <a:xfrm>
            <a:off x="4213225" y="3860800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D'</a:t>
            </a:r>
          </a:p>
        </p:txBody>
      </p:sp>
      <p:sp>
        <p:nvSpPr>
          <p:cNvPr id="42026" name="Line 108"/>
          <p:cNvSpPr>
            <a:spLocks noChangeShapeType="1"/>
          </p:cNvSpPr>
          <p:nvPr/>
        </p:nvSpPr>
        <p:spPr bwMode="auto">
          <a:xfrm flipH="1">
            <a:off x="3421063" y="2347913"/>
            <a:ext cx="215900" cy="21590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7" name="Line 109"/>
          <p:cNvSpPr>
            <a:spLocks noChangeShapeType="1"/>
          </p:cNvSpPr>
          <p:nvPr/>
        </p:nvSpPr>
        <p:spPr bwMode="auto">
          <a:xfrm flipH="1">
            <a:off x="4356100" y="3429000"/>
            <a:ext cx="215900" cy="21590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8" name="Text Box 110"/>
          <p:cNvSpPr txBox="1">
            <a:spLocks noChangeArrowheads="1"/>
          </p:cNvSpPr>
          <p:nvPr/>
        </p:nvSpPr>
        <p:spPr bwMode="auto">
          <a:xfrm>
            <a:off x="2339975" y="278130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w'</a:t>
            </a:r>
          </a:p>
        </p:txBody>
      </p:sp>
      <p:sp>
        <p:nvSpPr>
          <p:cNvPr id="42029" name="Text Box 111"/>
          <p:cNvSpPr txBox="1">
            <a:spLocks noChangeArrowheads="1"/>
          </p:cNvSpPr>
          <p:nvPr/>
        </p:nvSpPr>
        <p:spPr bwMode="auto">
          <a:xfrm>
            <a:off x="3348038" y="4581525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L'</a:t>
            </a:r>
          </a:p>
        </p:txBody>
      </p:sp>
      <p:sp>
        <p:nvSpPr>
          <p:cNvPr id="42030" name="Line 112"/>
          <p:cNvSpPr>
            <a:spLocks noChangeShapeType="1"/>
          </p:cNvSpPr>
          <p:nvPr/>
        </p:nvSpPr>
        <p:spPr bwMode="auto">
          <a:xfrm>
            <a:off x="3924300" y="2708275"/>
            <a:ext cx="7191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31" name="Text Box 113"/>
          <p:cNvSpPr txBox="1">
            <a:spLocks noChangeArrowheads="1"/>
          </p:cNvSpPr>
          <p:nvPr/>
        </p:nvSpPr>
        <p:spPr bwMode="auto">
          <a:xfrm>
            <a:off x="4140200" y="220503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u</a:t>
            </a:r>
            <a:r>
              <a:rPr lang="cs-CZ" sz="2000" baseline="-25000"/>
              <a:t>0</a:t>
            </a:r>
          </a:p>
        </p:txBody>
      </p:sp>
      <p:sp>
        <p:nvSpPr>
          <p:cNvPr id="42032" name="Line 114"/>
          <p:cNvSpPr>
            <a:spLocks noChangeShapeType="1"/>
          </p:cNvSpPr>
          <p:nvPr/>
        </p:nvSpPr>
        <p:spPr bwMode="auto">
          <a:xfrm>
            <a:off x="3779838" y="2997200"/>
            <a:ext cx="649287" cy="0"/>
          </a:xfrm>
          <a:prstGeom prst="line">
            <a:avLst/>
          </a:prstGeom>
          <a:noFill/>
          <a:ln w="12700">
            <a:solidFill>
              <a:srgbClr val="CCCCFF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33" name="Text Box 115"/>
          <p:cNvSpPr txBox="1">
            <a:spLocks noChangeArrowheads="1"/>
          </p:cNvSpPr>
          <p:nvPr/>
        </p:nvSpPr>
        <p:spPr bwMode="auto">
          <a:xfrm>
            <a:off x="3924300" y="29972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u'</a:t>
            </a:r>
          </a:p>
        </p:txBody>
      </p:sp>
      <p:sp>
        <p:nvSpPr>
          <p:cNvPr id="42034" name="AutoShape 117"/>
          <p:cNvSpPr>
            <a:spLocks/>
          </p:cNvSpPr>
          <p:nvPr/>
        </p:nvSpPr>
        <p:spPr bwMode="auto">
          <a:xfrm rot="-5400000" flipH="1" flipV="1">
            <a:off x="4033044" y="2743994"/>
            <a:ext cx="142875" cy="649287"/>
          </a:xfrm>
          <a:prstGeom prst="rightBrace">
            <a:avLst>
              <a:gd name="adj1" fmla="val 37870"/>
              <a:gd name="adj2" fmla="val 50000"/>
            </a:avLst>
          </a:prstGeom>
          <a:noFill/>
          <a:ln w="25400">
            <a:solidFill>
              <a:srgbClr val="CC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3209" name="Rectangle 121"/>
          <p:cNvSpPr>
            <a:spLocks noChangeArrowheads="1"/>
          </p:cNvSpPr>
          <p:nvPr/>
        </p:nvSpPr>
        <p:spPr bwMode="auto">
          <a:xfrm>
            <a:off x="0" y="5013325"/>
            <a:ext cx="2051050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výchozí stav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cs-CZ" sz="2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 </a:t>
            </a:r>
            <a:r>
              <a:rPr lang="cs-CZ" sz="2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u = 0</a:t>
            </a:r>
          </a:p>
        </p:txBody>
      </p:sp>
      <p:sp>
        <p:nvSpPr>
          <p:cNvPr id="473210" name="Rectangle 122"/>
          <p:cNvSpPr>
            <a:spLocks noChangeArrowheads="1"/>
          </p:cNvSpPr>
          <p:nvPr/>
        </p:nvSpPr>
        <p:spPr bwMode="auto">
          <a:xfrm>
            <a:off x="2195513" y="5013325"/>
            <a:ext cx="2357437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zásah odborů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</a:t>
            </a:r>
            <a:r>
              <a:rPr lang="cs-CZ" sz="2000" b="1" baseline="-2500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 </a:t>
            </a:r>
            <a:r>
              <a:rPr lang="cs-CZ" sz="2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 w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0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u = u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</a:p>
        </p:txBody>
      </p:sp>
      <p:sp>
        <p:nvSpPr>
          <p:cNvPr id="473211" name="Rectangle 123"/>
          <p:cNvSpPr>
            <a:spLocks noChangeArrowheads="1"/>
          </p:cNvSpPr>
          <p:nvPr/>
        </p:nvSpPr>
        <p:spPr bwMode="auto">
          <a:xfrm>
            <a:off x="4643438" y="5013325"/>
            <a:ext cx="2159000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imigrace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</a:t>
            </a:r>
            <a:r>
              <a:rPr lang="cs-CZ" sz="2000" b="1" baseline="-2500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 </a:t>
            </a:r>
            <a:r>
              <a:rPr lang="cs-CZ" sz="2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‚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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w'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u =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u'</a:t>
            </a:r>
          </a:p>
        </p:txBody>
      </p:sp>
      <p:sp>
        <p:nvSpPr>
          <p:cNvPr id="473212" name="Text Box 124"/>
          <p:cNvSpPr txBox="1">
            <a:spLocks noChangeArrowheads="1"/>
          </p:cNvSpPr>
          <p:nvPr/>
        </p:nvSpPr>
        <p:spPr bwMode="auto">
          <a:xfrm>
            <a:off x="5795963" y="2924175"/>
            <a:ext cx="3348037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na U mají vliv odbory </a:t>
            </a: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</a:t>
            </a: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nepružnosti mezd, nikoliv imigranti</a:t>
            </a:r>
          </a:p>
        </p:txBody>
      </p:sp>
      <p:sp>
        <p:nvSpPr>
          <p:cNvPr id="42039" name="AutoShape 125"/>
          <p:cNvSpPr>
            <a:spLocks/>
          </p:cNvSpPr>
          <p:nvPr/>
        </p:nvSpPr>
        <p:spPr bwMode="auto">
          <a:xfrm>
            <a:off x="5219700" y="1844675"/>
            <a:ext cx="431800" cy="3097213"/>
          </a:xfrm>
          <a:prstGeom prst="rightBrace">
            <a:avLst>
              <a:gd name="adj1" fmla="val 59773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58A4687-8E6D-4FCF-8AEE-DBBAF35F223A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614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290325D-D6BB-4678-9289-A9FEA3BCB0A7}" type="slidenum">
              <a:rPr lang="en-GB" sz="1400"/>
              <a:pPr algn="r" eaLnBrk="1" hangingPunct="1"/>
              <a:t>4</a:t>
            </a:fld>
            <a:endParaRPr lang="en-GB" sz="1400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Schéma růstu v Evropě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1844675"/>
            <a:ext cx="3741737" cy="6556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evropská integrace</a:t>
            </a:r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627313" y="2565400"/>
            <a:ext cx="33115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restrukturalizace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1187450" y="3284538"/>
            <a:ext cx="64817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větší efektivnost využívání kapitálu</a:t>
            </a:r>
          </a:p>
        </p:txBody>
      </p:sp>
      <p:sp>
        <p:nvSpPr>
          <p:cNvPr id="476166" name="Rectangle 6"/>
          <p:cNvSpPr>
            <a:spLocks noChangeArrowheads="1"/>
          </p:cNvSpPr>
          <p:nvPr/>
        </p:nvSpPr>
        <p:spPr bwMode="auto">
          <a:xfrm>
            <a:off x="2268538" y="4076700"/>
            <a:ext cx="432117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lepší investiční klima</a:t>
            </a:r>
          </a:p>
        </p:txBody>
      </p:sp>
      <p:sp>
        <p:nvSpPr>
          <p:cNvPr id="476167" name="Rectangle 7"/>
          <p:cNvSpPr>
            <a:spLocks noChangeArrowheads="1"/>
          </p:cNvSpPr>
          <p:nvPr/>
        </p:nvSpPr>
        <p:spPr bwMode="auto">
          <a:xfrm>
            <a:off x="1042988" y="4797425"/>
            <a:ext cx="68405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více investic do všech druhů kapitálu</a:t>
            </a:r>
          </a:p>
        </p:txBody>
      </p:sp>
      <p:sp>
        <p:nvSpPr>
          <p:cNvPr id="476168" name="Rectangle 8"/>
          <p:cNvSpPr>
            <a:spLocks noChangeArrowheads="1"/>
          </p:cNvSpPr>
          <p:nvPr/>
        </p:nvSpPr>
        <p:spPr bwMode="auto">
          <a:xfrm>
            <a:off x="2195513" y="5516563"/>
            <a:ext cx="43211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větší výstup na osobu</a:t>
            </a:r>
          </a:p>
        </p:txBody>
      </p:sp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4140200" y="2276475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5" name="AutoShape 10"/>
          <p:cNvSpPr>
            <a:spLocks noChangeArrowheads="1"/>
          </p:cNvSpPr>
          <p:nvPr/>
        </p:nvSpPr>
        <p:spPr bwMode="auto">
          <a:xfrm>
            <a:off x="4140200" y="2997200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4140200" y="371633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7" name="AutoShape 12"/>
          <p:cNvSpPr>
            <a:spLocks noChangeArrowheads="1"/>
          </p:cNvSpPr>
          <p:nvPr/>
        </p:nvSpPr>
        <p:spPr bwMode="auto">
          <a:xfrm>
            <a:off x="4140200" y="4437063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>
            <a:off x="4140200" y="515778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965E7D8-8680-4329-9A04-83EF1A36F79D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cs-CZ" sz="2400" b="1" dirty="0">
                <a:latin typeface="Arial Unicode MS" pitchFamily="34" charset="-128"/>
              </a:rPr>
              <a:t>Nezaměstnanosti</a:t>
            </a:r>
            <a:r>
              <a:rPr lang="cs-CZ" sz="2400" b="1" dirty="0">
                <a:latin typeface="Arial Unicode MS" pitchFamily="34" charset="-128"/>
              </a:rPr>
              <a:t> a migrace (2007)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73238"/>
            <a:ext cx="6697662" cy="453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hlink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6D88B29-0A45-46E4-8E32-EE57F3973E83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4301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07F0C2A-9DC8-4FC9-B59E-031E1D141364}" type="slidenum">
              <a:rPr lang="en-GB" sz="1400"/>
              <a:pPr algn="r" eaLnBrk="1" hangingPunct="1"/>
              <a:t>41</a:t>
            </a:fld>
            <a:endParaRPr lang="en-GB" sz="1400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Migrace a empirická data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7989887" cy="27432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S</a:t>
            </a:r>
            <a:r>
              <a:rPr lang="cs-CZ" sz="20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L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o 1% díky migraci   w o 0,3% - 1%  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imigranti   L</a:t>
            </a:r>
            <a:r>
              <a:rPr lang="cs-CZ" sz="20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(substituty)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imigranti   L</a:t>
            </a:r>
            <a:r>
              <a:rPr lang="cs-CZ" sz="20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</a:t>
            </a: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(komplementy)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migranti nemají vliv na L</a:t>
            </a:r>
            <a:r>
              <a:rPr lang="cs-CZ" sz="20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574FA78-8F40-46E5-9ED6-384FCF30F309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717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67D8FE0-8BA8-45CD-81B4-5DAEE5A593FB}" type="slidenum">
              <a:rPr lang="en-GB" sz="1400"/>
              <a:pPr algn="r" eaLnBrk="1" hangingPunct="1"/>
              <a:t>5</a:t>
            </a:fld>
            <a:endParaRPr lang="en-GB" sz="1400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Historická fakta o růstu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459787" cy="3103562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kontinuální ekonomický růst je novodobý fenomén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příjmy v Evropě stagnovaly přibližně 1500 let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počátek dlouhodobého růstu přichází s industrializací okolo roku 1870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9B35E59-BC13-4C7B-B284-828D4AB0E549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819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60DBABD-4F92-4544-9675-6CFD3C08B611}" type="slidenum">
              <a:rPr lang="en-GB" sz="1400"/>
              <a:pPr algn="r" eaLnBrk="1" hangingPunct="1"/>
              <a:t>6</a:t>
            </a:fld>
            <a:endParaRPr lang="en-GB" sz="1400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Periody růstu v Evropě</a:t>
            </a:r>
          </a:p>
        </p:txBody>
      </p:sp>
      <p:pic>
        <p:nvPicPr>
          <p:cNvPr id="8196" name="Picture 4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86756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23850" y="3284538"/>
            <a:ext cx="0" cy="2889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23850" y="3284538"/>
            <a:ext cx="84963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23850" y="3573463"/>
            <a:ext cx="84963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8820150" y="3284538"/>
            <a:ext cx="0" cy="2889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H="1">
            <a:off x="179388" y="3429000"/>
            <a:ext cx="1444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179388" y="3429000"/>
            <a:ext cx="0" cy="1368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179388" y="4797425"/>
            <a:ext cx="647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8221" name="Text Box 13"/>
          <p:cNvSpPr txBox="1">
            <a:spLocks noChangeArrowheads="1"/>
          </p:cNvSpPr>
          <p:nvPr/>
        </p:nvSpPr>
        <p:spPr bwMode="auto">
          <a:xfrm>
            <a:off x="827088" y="4508500"/>
            <a:ext cx="2376487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zlatý věk růstu</a:t>
            </a:r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7812088" y="2924175"/>
            <a:ext cx="3603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7812088" y="2924175"/>
            <a:ext cx="0" cy="9366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8172450" y="2924175"/>
            <a:ext cx="0" cy="9366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7812088" y="3860800"/>
            <a:ext cx="3603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 flipH="1">
            <a:off x="7380288" y="3573463"/>
            <a:ext cx="431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8228" name="Text Box 20"/>
          <p:cNvSpPr txBox="1">
            <a:spLocks noChangeArrowheads="1"/>
          </p:cNvSpPr>
          <p:nvPr/>
        </p:nvSpPr>
        <p:spPr bwMode="auto">
          <a:xfrm>
            <a:off x="5903913" y="4437063"/>
            <a:ext cx="3240087" cy="7016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zlepšování sociální legislativy</a:t>
            </a:r>
          </a:p>
        </p:txBody>
      </p:sp>
      <p:sp>
        <p:nvSpPr>
          <p:cNvPr id="8211" name="Line 21"/>
          <p:cNvSpPr>
            <a:spLocks noChangeShapeType="1"/>
          </p:cNvSpPr>
          <p:nvPr/>
        </p:nvSpPr>
        <p:spPr bwMode="auto">
          <a:xfrm>
            <a:off x="7380288" y="3573463"/>
            <a:ext cx="0" cy="9350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C97046D-0D6A-4706-94DF-F44A20FA8A78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921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A06B24A-0833-419E-90C2-6F6519C701AB}" type="slidenum">
              <a:rPr lang="en-GB" sz="1400"/>
              <a:pPr algn="r" eaLnBrk="1" hangingPunct="1"/>
              <a:t>7</a:t>
            </a:fld>
            <a:endParaRPr lang="en-GB" sz="1400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Korelace růstu a integrace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921625" cy="41148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1950-1973 zlatá éra růstu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00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1950-1958 integrace, vznik OEEC a EPU</a:t>
            </a:r>
          </a:p>
          <a:p>
            <a:pPr lvl="1" eaLnBrk="1" hangingPunct="1">
              <a:buClr>
                <a:schemeClr val="tx2"/>
              </a:buClr>
              <a:buSzPct val="80000"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značná redukce obchodních bariér</a:t>
            </a:r>
          </a:p>
          <a:p>
            <a:pPr lvl="1" eaLnBrk="1" hangingPunct="1">
              <a:buClr>
                <a:schemeClr val="tx2"/>
              </a:buClr>
              <a:buSzPct val="80000"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částečné uvolnění kapitálových toků</a:t>
            </a:r>
          </a:p>
          <a:p>
            <a:pPr lvl="1" eaLnBrk="1" hangingPunct="1">
              <a:buClr>
                <a:schemeClr val="tx2"/>
              </a:buClr>
              <a:buSzPct val="80000"/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1957 integrace, vznik EEC</a:t>
            </a:r>
          </a:p>
          <a:p>
            <a:pPr lvl="1" eaLnBrk="1" hangingPunct="1">
              <a:buClr>
                <a:schemeClr val="tx2"/>
              </a:buClr>
              <a:buSzPct val="80000"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vytvoření společného trhu</a:t>
            </a:r>
          </a:p>
          <a:p>
            <a:pPr lvl="1" eaLnBrk="1" hangingPunct="1">
              <a:buClr>
                <a:schemeClr val="tx2"/>
              </a:buClr>
              <a:buSzPct val="80000"/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1960 integrace, vznik EFTA</a:t>
            </a:r>
          </a:p>
          <a:p>
            <a:pPr lvl="1" eaLnBrk="1" hangingPunct="1">
              <a:buClr>
                <a:schemeClr val="tx2"/>
              </a:buClr>
              <a:buSzPct val="80000"/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volný obchod s průmyslovým zbožím</a:t>
            </a:r>
          </a:p>
          <a:p>
            <a:pPr lvl="1" eaLnBrk="1" hangingPunct="1">
              <a:buFontTx/>
              <a:buNone/>
              <a:defRPr/>
            </a:pPr>
            <a:endParaRPr lang="cs-CZ" sz="200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B84EC14-14D8-4BD7-A0E8-F68D5F799854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024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D2FFCF1-F404-4A80-8275-5C23D502D801}" type="slidenum">
              <a:rPr lang="en-GB" sz="1400"/>
              <a:pPr algn="r" eaLnBrk="1" hangingPunct="1"/>
              <a:t>8</a:t>
            </a:fld>
            <a:endParaRPr lang="en-GB" sz="140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73463"/>
            <a:ext cx="9144000" cy="30241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EEC více integrováno než EFTA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EEC větší růst než EFTA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Ostatní OEEC větší růst než EEC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Ostatní OEEC neintegrovány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cs-CZ" sz="2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cs-CZ" sz="2600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japan </a:t>
            </a:r>
            <a:r>
              <a:rPr 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&lt;</a:t>
            </a:r>
            <a:r>
              <a:rPr lang="cs-CZ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Y</a:t>
            </a:r>
            <a:r>
              <a:rPr lang="cs-CZ" sz="26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ostatní </a:t>
            </a:r>
            <a:r>
              <a:rPr 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&lt;</a:t>
            </a:r>
            <a:r>
              <a:rPr lang="cs-CZ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Y</a:t>
            </a:r>
            <a:r>
              <a:rPr lang="cs-CZ" sz="26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EEC </a:t>
            </a:r>
            <a:r>
              <a:rPr 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&lt;</a:t>
            </a:r>
            <a:r>
              <a:rPr lang="cs-CZ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Y</a:t>
            </a:r>
            <a:r>
              <a:rPr lang="cs-CZ" sz="26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EFTA </a:t>
            </a:r>
            <a:r>
              <a:rPr 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&lt;</a:t>
            </a:r>
            <a:r>
              <a:rPr lang="cs-CZ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Y</a:t>
            </a:r>
            <a:r>
              <a:rPr lang="cs-CZ" sz="26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USA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defRPr/>
            </a:pPr>
            <a:r>
              <a:rPr lang="cs-CZ" sz="2600" smtClean="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cs-CZ" sz="26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Japan</a:t>
            </a:r>
            <a:r>
              <a:rPr lang="cs-CZ" sz="2600" smtClean="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&gt;</a:t>
            </a:r>
            <a:r>
              <a:rPr lang="cs-CZ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g</a:t>
            </a:r>
            <a:r>
              <a:rPr lang="cs-CZ" sz="26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ostatní </a:t>
            </a:r>
            <a:r>
              <a:rPr 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&gt;</a:t>
            </a:r>
            <a:r>
              <a:rPr lang="cs-CZ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g</a:t>
            </a:r>
            <a:r>
              <a:rPr lang="cs-CZ" sz="26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EEC </a:t>
            </a:r>
            <a:r>
              <a:rPr 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&gt;</a:t>
            </a:r>
            <a:r>
              <a:rPr lang="cs-CZ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g</a:t>
            </a:r>
            <a:r>
              <a:rPr lang="cs-CZ" sz="26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EFTA </a:t>
            </a:r>
            <a:r>
              <a:rPr 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&gt;</a:t>
            </a:r>
            <a:r>
              <a:rPr lang="cs-CZ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g</a:t>
            </a:r>
            <a:r>
              <a:rPr lang="cs-CZ" sz="2600" baseline="-25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USA</a:t>
            </a:r>
            <a:endParaRPr lang="en-US" sz="2600" smtClean="0"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600" smtClean="0"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Růst zemí OEEC (1950-1973)</a:t>
            </a:r>
          </a:p>
        </p:txBody>
      </p:sp>
      <p:graphicFrame>
        <p:nvGraphicFramePr>
          <p:cNvPr id="480333" name="Group 77"/>
          <p:cNvGraphicFramePr>
            <a:graphicFrameLocks noGrp="1"/>
          </p:cNvGraphicFramePr>
          <p:nvPr/>
        </p:nvGraphicFramePr>
        <p:xfrm>
          <a:off x="250825" y="1773238"/>
          <a:ext cx="8642350" cy="1520826"/>
        </p:xfrm>
        <a:graphic>
          <a:graphicData uri="http://schemas.openxmlformats.org/drawingml/2006/table">
            <a:tbl>
              <a:tblPr/>
              <a:tblGrid>
                <a:gridCol w="1657350"/>
                <a:gridCol w="1368425"/>
                <a:gridCol w="1439863"/>
                <a:gridCol w="1439862"/>
                <a:gridCol w="1439863"/>
                <a:gridCol w="1296987"/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EEC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EFTA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ostatní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USA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Japan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růst (g)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GDP</a:t>
                      </a:r>
                      <a:r>
                        <a:rPr kumimoji="0" 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1950 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(Y)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4825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6835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2401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9573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1873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5" name="AutoShape 56"/>
          <p:cNvSpPr>
            <a:spLocks/>
          </p:cNvSpPr>
          <p:nvPr/>
        </p:nvSpPr>
        <p:spPr bwMode="auto">
          <a:xfrm>
            <a:off x="5148263" y="3644900"/>
            <a:ext cx="144462" cy="504825"/>
          </a:xfrm>
          <a:prstGeom prst="rightBrace">
            <a:avLst>
              <a:gd name="adj1" fmla="val 29121"/>
              <a:gd name="adj2" fmla="val 53144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0313" name="Text Box 57"/>
          <p:cNvSpPr txBox="1">
            <a:spLocks noChangeArrowheads="1"/>
          </p:cNvSpPr>
          <p:nvPr/>
        </p:nvSpPr>
        <p:spPr bwMode="auto">
          <a:xfrm>
            <a:off x="5508625" y="3716338"/>
            <a:ext cx="2843213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integrace = růst</a:t>
            </a:r>
          </a:p>
        </p:txBody>
      </p:sp>
      <p:sp>
        <p:nvSpPr>
          <p:cNvPr id="10277" name="AutoShape 58"/>
          <p:cNvSpPr>
            <a:spLocks/>
          </p:cNvSpPr>
          <p:nvPr/>
        </p:nvSpPr>
        <p:spPr bwMode="auto">
          <a:xfrm>
            <a:off x="5148263" y="4508500"/>
            <a:ext cx="144462" cy="504825"/>
          </a:xfrm>
          <a:prstGeom prst="rightBrace">
            <a:avLst>
              <a:gd name="adj1" fmla="val 29121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0315" name="Text Box 59"/>
          <p:cNvSpPr txBox="1">
            <a:spLocks noChangeArrowheads="1"/>
          </p:cNvSpPr>
          <p:nvPr/>
        </p:nvSpPr>
        <p:spPr bwMode="auto">
          <a:xfrm>
            <a:off x="5508625" y="4724400"/>
            <a:ext cx="2843213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integrace = růst</a:t>
            </a:r>
          </a:p>
        </p:txBody>
      </p:sp>
      <p:sp>
        <p:nvSpPr>
          <p:cNvPr id="10279" name="Line 60"/>
          <p:cNvSpPr>
            <a:spLocks noChangeShapeType="1"/>
          </p:cNvSpPr>
          <p:nvPr/>
        </p:nvSpPr>
        <p:spPr bwMode="auto">
          <a:xfrm flipH="1">
            <a:off x="7092950" y="4797425"/>
            <a:ext cx="215900" cy="2873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0322" name="Text Box 66"/>
          <p:cNvSpPr txBox="1">
            <a:spLocks noChangeArrowheads="1"/>
          </p:cNvSpPr>
          <p:nvPr/>
        </p:nvSpPr>
        <p:spPr bwMode="auto">
          <a:xfrm>
            <a:off x="8027988" y="4221163"/>
            <a:ext cx="649287" cy="4889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0281" name="AutoShape 67"/>
          <p:cNvSpPr>
            <a:spLocks/>
          </p:cNvSpPr>
          <p:nvPr/>
        </p:nvSpPr>
        <p:spPr bwMode="auto">
          <a:xfrm>
            <a:off x="5940425" y="5445125"/>
            <a:ext cx="142875" cy="936625"/>
          </a:xfrm>
          <a:prstGeom prst="rightBrace">
            <a:avLst>
              <a:gd name="adj1" fmla="val 54630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0324" name="Text Box 68"/>
          <p:cNvSpPr txBox="1">
            <a:spLocks noChangeArrowheads="1"/>
          </p:cNvSpPr>
          <p:nvPr/>
        </p:nvSpPr>
        <p:spPr bwMode="auto">
          <a:xfrm>
            <a:off x="6011863" y="5589588"/>
            <a:ext cx="2843212" cy="60960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chudší země 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= větší růst</a:t>
            </a:r>
          </a:p>
        </p:txBody>
      </p:sp>
      <p:sp>
        <p:nvSpPr>
          <p:cNvPr id="10283" name="Line 69"/>
          <p:cNvSpPr>
            <a:spLocks noChangeShapeType="1"/>
          </p:cNvSpPr>
          <p:nvPr/>
        </p:nvSpPr>
        <p:spPr bwMode="auto">
          <a:xfrm>
            <a:off x="7451725" y="4149725"/>
            <a:ext cx="5048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84" name="Line 70"/>
          <p:cNvSpPr>
            <a:spLocks noChangeShapeType="1"/>
          </p:cNvSpPr>
          <p:nvPr/>
        </p:nvSpPr>
        <p:spPr bwMode="auto">
          <a:xfrm flipV="1">
            <a:off x="7451725" y="4508500"/>
            <a:ext cx="5048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B404D83-B6CE-470D-A9D1-7C27437F4764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126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89691FF-C42F-4B6A-B15A-280FDE515A90}" type="slidenum">
              <a:rPr lang="en-GB" sz="1400"/>
              <a:pPr algn="r" eaLnBrk="1" hangingPunct="1"/>
              <a:t>9</a:t>
            </a:fld>
            <a:endParaRPr lang="en-GB" sz="1400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Mezinárodní obchod a růst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748712" cy="122396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 obchodu   výkonu (empiricky ověřené)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integrace   obchodu (empiricky ověřené)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200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300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3995738" y="3429000"/>
            <a:ext cx="504825" cy="792163"/>
          </a:xfrm>
          <a:prstGeom prst="down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1285" name="Text Box 5"/>
          <p:cNvSpPr txBox="1">
            <a:spLocks noChangeArrowheads="1"/>
          </p:cNvSpPr>
          <p:nvPr/>
        </p:nvSpPr>
        <p:spPr bwMode="auto">
          <a:xfrm>
            <a:off x="900113" y="4365625"/>
            <a:ext cx="6769100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integrace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je pro-růstovým faktorem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ehled projektu">
  <a:themeElements>
    <a:clrScheme name="Přehled projektu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řehled projektu">
      <a:majorFont>
        <a:latin typeface="Times New Roman"/>
        <a:ea typeface=""/>
        <a:cs typeface=""/>
      </a:majorFont>
      <a:minorFont>
        <a:latin typeface="Arial Unicode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řehled projektu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ehled projektu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ehled projektu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Office\Templates\1029\Přehled projektu.pot</Template>
  <TotalTime>9117</TotalTime>
  <Words>1513</Words>
  <Application>Microsoft Office PowerPoint</Application>
  <PresentationFormat>Předvádění na obrazovce (4:3)</PresentationFormat>
  <Paragraphs>517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Times New Roman</vt:lpstr>
      <vt:lpstr>Arial</vt:lpstr>
      <vt:lpstr>Arial Unicode MS</vt:lpstr>
      <vt:lpstr>Wingdings</vt:lpstr>
      <vt:lpstr>Symbol</vt:lpstr>
      <vt:lpstr>Přehled projektu</vt:lpstr>
      <vt:lpstr>4. Teorie růstu a integrace trhů</vt:lpstr>
      <vt:lpstr>Ekonomický růst v Evropě</vt:lpstr>
      <vt:lpstr>Příčiny růstu</vt:lpstr>
      <vt:lpstr>Schéma růstu v Evropě</vt:lpstr>
      <vt:lpstr>Historická fakta o růstu</vt:lpstr>
      <vt:lpstr>Periody růstu v Evropě</vt:lpstr>
      <vt:lpstr>Korelace růstu a integrace</vt:lpstr>
      <vt:lpstr>Růst zemí OEEC (1950-1973)</vt:lpstr>
      <vt:lpstr>Mezinárodní obchod a růst</vt:lpstr>
      <vt:lpstr>Solow diagram – předpoklady ve středním období</vt:lpstr>
      <vt:lpstr>Solow diagram – analýza MR růstu</vt:lpstr>
      <vt:lpstr>Solow diagram – růst produktu</vt:lpstr>
      <vt:lpstr>Solow diagram – změna míry úspor</vt:lpstr>
      <vt:lpstr>Schéma vlivu integrace na investice</vt:lpstr>
      <vt:lpstr>Portugalsko, Španělsko po přistoupení</vt:lpstr>
      <vt:lpstr>Závěry empirie – Španělsko, Portugalsko</vt:lpstr>
      <vt:lpstr>Irsko po přistoupení</vt:lpstr>
      <vt:lpstr>Závěry empirie – Irsko</vt:lpstr>
      <vt:lpstr>Řecko po přistoupení</vt:lpstr>
      <vt:lpstr>Závěry empirie – Řecko</vt:lpstr>
      <vt:lpstr>Shrnutí empirických dat</vt:lpstr>
      <vt:lpstr>Solow diagram – předpoklady v dlouhém období</vt:lpstr>
      <vt:lpstr>Prezentace aplikace PowerPoint</vt:lpstr>
      <vt:lpstr>Integrace kapitálových trhů</vt:lpstr>
      <vt:lpstr>Integrace kapitálových trhů</vt:lpstr>
      <vt:lpstr>Rozdělení bohatství mezi VF</vt:lpstr>
      <vt:lpstr>Analýza bohatství kapitálové integrace </vt:lpstr>
      <vt:lpstr>Schéma vlivu integrace na FDI</vt:lpstr>
      <vt:lpstr>Schéma integrace finančních trhů</vt:lpstr>
      <vt:lpstr>Integrace pracovního trhu</vt:lpstr>
      <vt:lpstr>Prezentace aplikace PowerPoint</vt:lpstr>
      <vt:lpstr>Migrace v Evropě</vt:lpstr>
      <vt:lpstr>Migrace v Evropě</vt:lpstr>
      <vt:lpstr>Migrace v Evropě</vt:lpstr>
      <vt:lpstr>Imigrace před a po rozšíření na EU 25</vt:lpstr>
      <vt:lpstr>Imigranti - substituty a komplementy LH</vt:lpstr>
      <vt:lpstr>Vzdělanost a kvalifikovanost imigrantů (2005)</vt:lpstr>
      <vt:lpstr>Migrace a trh práce</vt:lpstr>
      <vt:lpstr>Analýza nezaměstnanosti a migrace</vt:lpstr>
      <vt:lpstr>Nezaměstnanosti a migrace (2007)</vt:lpstr>
      <vt:lpstr>Migrace a empirická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TP</dc:creator>
  <cp:lastModifiedBy>TP</cp:lastModifiedBy>
  <cp:revision>334</cp:revision>
  <cp:lastPrinted>1601-01-01T00:00:00Z</cp:lastPrinted>
  <dcterms:created xsi:type="dcterms:W3CDTF">1601-01-01T00:00:00Z</dcterms:created>
  <dcterms:modified xsi:type="dcterms:W3CDTF">2012-03-05T08:32:02Z</dcterms:modified>
</cp:coreProperties>
</file>