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0" r:id="rId6"/>
    <p:sldId id="261" r:id="rId7"/>
    <p:sldId id="257" r:id="rId8"/>
    <p:sldId id="262" r:id="rId9"/>
    <p:sldId id="263" r:id="rId10"/>
    <p:sldId id="264" r:id="rId11"/>
    <p:sldId id="266" r:id="rId12"/>
    <p:sldId id="265" r:id="rId13"/>
    <p:sldId id="267" r:id="rId14"/>
    <p:sldId id="268"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7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F4FCD2F-DD3F-4012-886C-DDBA5AC10101}" type="datetimeFigureOut">
              <a:rPr lang="cs-CZ" smtClean="0"/>
              <a:t>29. 4. 2014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2A86415-163C-4373-A6E1-39D3A0BFDB87}" type="slidenum">
              <a:rPr lang="cs-CZ" smtClean="0"/>
              <a:t>‹#›</a:t>
            </a:fld>
            <a:endParaRPr lang="cs-CZ"/>
          </a:p>
        </p:txBody>
      </p:sp>
    </p:spTree>
    <p:extLst>
      <p:ext uri="{BB962C8B-B14F-4D97-AF65-F5344CB8AC3E}">
        <p14:creationId xmlns:p14="http://schemas.microsoft.com/office/powerpoint/2010/main" val="64868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4FCD2F-DD3F-4012-886C-DDBA5AC10101}" type="datetimeFigureOut">
              <a:rPr lang="cs-CZ" smtClean="0"/>
              <a:t>29. 4. 2014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2A86415-163C-4373-A6E1-39D3A0BFDB87}" type="slidenum">
              <a:rPr lang="cs-CZ" smtClean="0"/>
              <a:t>‹#›</a:t>
            </a:fld>
            <a:endParaRPr lang="cs-CZ"/>
          </a:p>
        </p:txBody>
      </p:sp>
    </p:spTree>
    <p:extLst>
      <p:ext uri="{BB962C8B-B14F-4D97-AF65-F5344CB8AC3E}">
        <p14:creationId xmlns:p14="http://schemas.microsoft.com/office/powerpoint/2010/main" val="2312976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4FCD2F-DD3F-4012-886C-DDBA5AC10101}" type="datetimeFigureOut">
              <a:rPr lang="cs-CZ" smtClean="0"/>
              <a:t>29. 4. 2014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2A86415-163C-4373-A6E1-39D3A0BFDB87}" type="slidenum">
              <a:rPr lang="cs-CZ" smtClean="0"/>
              <a:t>‹#›</a:t>
            </a:fld>
            <a:endParaRPr lang="cs-CZ"/>
          </a:p>
        </p:txBody>
      </p:sp>
    </p:spTree>
    <p:extLst>
      <p:ext uri="{BB962C8B-B14F-4D97-AF65-F5344CB8AC3E}">
        <p14:creationId xmlns:p14="http://schemas.microsoft.com/office/powerpoint/2010/main" val="595725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cs-CZ" smtClean="0"/>
              <a:t>Kliknutím lze upravit styl.</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Date Placeholder 3"/>
          <p:cNvSpPr>
            <a:spLocks noGrp="1"/>
          </p:cNvSpPr>
          <p:nvPr>
            <p:ph type="dt" sz="half" idx="10"/>
          </p:nvPr>
        </p:nvSpPr>
        <p:spPr/>
        <p:txBody>
          <a:bodyPr/>
          <a:lstStyle/>
          <a:p>
            <a:fld id="{DF4FCD2F-DD3F-4012-886C-DDBA5AC10101}" type="datetimeFigureOut">
              <a:rPr lang="cs-CZ" smtClean="0"/>
              <a:t>29. 4. 2014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2A86415-163C-4373-A6E1-39D3A0BFDB87}" type="slidenum">
              <a:rPr lang="cs-CZ" smtClean="0"/>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DF4FCD2F-DD3F-4012-886C-DDBA5AC10101}" type="datetimeFigureOut">
              <a:rPr lang="cs-CZ" smtClean="0"/>
              <a:t>29. 4. 2014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2A86415-163C-4373-A6E1-39D3A0BFDB87}"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cs-CZ" smtClean="0"/>
              <a:t>Kliknutím lze upravit styl.</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F4FCD2F-DD3F-4012-886C-DDBA5AC10101}" type="datetimeFigureOut">
              <a:rPr lang="cs-CZ" smtClean="0"/>
              <a:t>29. 4. 2014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2A86415-163C-4373-A6E1-39D3A0BFDB87}" type="slidenum">
              <a:rPr lang="cs-CZ" smtClean="0"/>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cs-CZ" smtClean="0"/>
              <a:t>Kliknutím lze upravit styl.</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DF4FCD2F-DD3F-4012-886C-DDBA5AC10101}" type="datetimeFigureOut">
              <a:rPr lang="cs-CZ" smtClean="0"/>
              <a:t>29. 4. 2014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2A86415-163C-4373-A6E1-39D3A0BFDB87}" type="slidenum">
              <a:rPr lang="cs-CZ" smtClean="0"/>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DF4FCD2F-DD3F-4012-886C-DDBA5AC10101}" type="datetimeFigureOut">
              <a:rPr lang="cs-CZ" smtClean="0"/>
              <a:t>29. 4. 2014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2A86415-163C-4373-A6E1-39D3A0BFDB87}" type="slidenum">
              <a:rPr lang="cs-CZ" smtClean="0"/>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DF4FCD2F-DD3F-4012-886C-DDBA5AC10101}" type="datetimeFigureOut">
              <a:rPr lang="cs-CZ" smtClean="0"/>
              <a:t>29. 4. 2014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2A86415-163C-4373-A6E1-39D3A0BFDB87}" type="slidenum">
              <a:rPr lang="cs-CZ" smtClean="0"/>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FCD2F-DD3F-4012-886C-DDBA5AC10101}" type="datetimeFigureOut">
              <a:rPr lang="cs-CZ" smtClean="0"/>
              <a:t>29. 4. 2014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2A86415-163C-4373-A6E1-39D3A0BFDB87}" type="slidenum">
              <a:rPr lang="cs-CZ" smtClean="0"/>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cs-CZ" smtClean="0"/>
              <a:t>Kliknutím lze upravit styl.</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F4FCD2F-DD3F-4012-886C-DDBA5AC10101}" type="datetimeFigureOut">
              <a:rPr lang="cs-CZ" smtClean="0"/>
              <a:t>29. 4. 2014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2A86415-163C-4373-A6E1-39D3A0BFDB87}"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4FCD2F-DD3F-4012-886C-DDBA5AC10101}" type="datetimeFigureOut">
              <a:rPr lang="cs-CZ" smtClean="0"/>
              <a:t>29. 4. 2014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2A86415-163C-4373-A6E1-39D3A0BFDB87}" type="slidenum">
              <a:rPr lang="cs-CZ" smtClean="0"/>
              <a:t>‹#›</a:t>
            </a:fld>
            <a:endParaRPr lang="cs-CZ"/>
          </a:p>
        </p:txBody>
      </p:sp>
    </p:spTree>
    <p:extLst>
      <p:ext uri="{BB962C8B-B14F-4D97-AF65-F5344CB8AC3E}">
        <p14:creationId xmlns:p14="http://schemas.microsoft.com/office/powerpoint/2010/main" val="2015639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cs-CZ" smtClean="0"/>
              <a:t>Kliknutím lze upravit styl.</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F4FCD2F-DD3F-4012-886C-DDBA5AC10101}" type="datetimeFigureOut">
              <a:rPr lang="cs-CZ" smtClean="0"/>
              <a:t>29. 4. 2014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2A86415-163C-4373-A6E1-39D3A0BFDB87}" type="slidenum">
              <a:rPr lang="cs-CZ" smtClean="0"/>
              <a:t>‹#›</a:t>
            </a:fld>
            <a:endParaRPr lang="cs-CZ"/>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cs-CZ" smtClean="0"/>
              <a:t>Kliknutím na ikonu přidáte obrázek.</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DF4FCD2F-DD3F-4012-886C-DDBA5AC10101}" type="datetimeFigureOut">
              <a:rPr lang="cs-CZ" smtClean="0"/>
              <a:t>29. 4. 2014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2A86415-163C-4373-A6E1-39D3A0BFDB87}" type="slidenum">
              <a:rPr lang="cs-CZ" smtClean="0"/>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DF4FCD2F-DD3F-4012-886C-DDBA5AC10101}" type="datetimeFigureOut">
              <a:rPr lang="cs-CZ" smtClean="0"/>
              <a:t>29. 4. 2014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2A86415-163C-4373-A6E1-39D3A0BFDB87}"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F4FCD2F-DD3F-4012-886C-DDBA5AC10101}" type="datetimeFigureOut">
              <a:rPr lang="cs-CZ" smtClean="0"/>
              <a:t>29. 4. 2014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2A86415-163C-4373-A6E1-39D3A0BFDB87}" type="slidenum">
              <a:rPr lang="cs-CZ" smtClean="0"/>
              <a:t>‹#›</a:t>
            </a:fld>
            <a:endParaRPr lang="cs-CZ"/>
          </a:p>
        </p:txBody>
      </p:sp>
    </p:spTree>
    <p:extLst>
      <p:ext uri="{BB962C8B-B14F-4D97-AF65-F5344CB8AC3E}">
        <p14:creationId xmlns:p14="http://schemas.microsoft.com/office/powerpoint/2010/main" val="260993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F4FCD2F-DD3F-4012-886C-DDBA5AC10101}" type="datetimeFigureOut">
              <a:rPr lang="cs-CZ" smtClean="0"/>
              <a:t>29. 4. 2014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2A86415-163C-4373-A6E1-39D3A0BFDB87}" type="slidenum">
              <a:rPr lang="cs-CZ" smtClean="0"/>
              <a:t>‹#›</a:t>
            </a:fld>
            <a:endParaRPr lang="cs-CZ"/>
          </a:p>
        </p:txBody>
      </p:sp>
    </p:spTree>
    <p:extLst>
      <p:ext uri="{BB962C8B-B14F-4D97-AF65-F5344CB8AC3E}">
        <p14:creationId xmlns:p14="http://schemas.microsoft.com/office/powerpoint/2010/main" val="397826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F4FCD2F-DD3F-4012-886C-DDBA5AC10101}" type="datetimeFigureOut">
              <a:rPr lang="cs-CZ" smtClean="0"/>
              <a:t>29. 4. 2014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2A86415-163C-4373-A6E1-39D3A0BFDB87}" type="slidenum">
              <a:rPr lang="cs-CZ" smtClean="0"/>
              <a:t>‹#›</a:t>
            </a:fld>
            <a:endParaRPr lang="cs-CZ"/>
          </a:p>
        </p:txBody>
      </p:sp>
    </p:spTree>
    <p:extLst>
      <p:ext uri="{BB962C8B-B14F-4D97-AF65-F5344CB8AC3E}">
        <p14:creationId xmlns:p14="http://schemas.microsoft.com/office/powerpoint/2010/main" val="32938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F4FCD2F-DD3F-4012-886C-DDBA5AC10101}" type="datetimeFigureOut">
              <a:rPr lang="cs-CZ" smtClean="0"/>
              <a:t>29. 4. 2014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2A86415-163C-4373-A6E1-39D3A0BFDB87}" type="slidenum">
              <a:rPr lang="cs-CZ" smtClean="0"/>
              <a:t>‹#›</a:t>
            </a:fld>
            <a:endParaRPr lang="cs-CZ"/>
          </a:p>
        </p:txBody>
      </p:sp>
    </p:spTree>
    <p:extLst>
      <p:ext uri="{BB962C8B-B14F-4D97-AF65-F5344CB8AC3E}">
        <p14:creationId xmlns:p14="http://schemas.microsoft.com/office/powerpoint/2010/main" val="226425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F4FCD2F-DD3F-4012-886C-DDBA5AC10101}" type="datetimeFigureOut">
              <a:rPr lang="cs-CZ" smtClean="0"/>
              <a:t>29. 4. 2014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2A86415-163C-4373-A6E1-39D3A0BFDB87}" type="slidenum">
              <a:rPr lang="cs-CZ" smtClean="0"/>
              <a:t>‹#›</a:t>
            </a:fld>
            <a:endParaRPr lang="cs-CZ"/>
          </a:p>
        </p:txBody>
      </p:sp>
    </p:spTree>
    <p:extLst>
      <p:ext uri="{BB962C8B-B14F-4D97-AF65-F5344CB8AC3E}">
        <p14:creationId xmlns:p14="http://schemas.microsoft.com/office/powerpoint/2010/main" val="378678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F4FCD2F-DD3F-4012-886C-DDBA5AC10101}" type="datetimeFigureOut">
              <a:rPr lang="cs-CZ" smtClean="0"/>
              <a:t>29. 4. 2014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2A86415-163C-4373-A6E1-39D3A0BFDB87}" type="slidenum">
              <a:rPr lang="cs-CZ" smtClean="0"/>
              <a:t>‹#›</a:t>
            </a:fld>
            <a:endParaRPr lang="cs-CZ"/>
          </a:p>
        </p:txBody>
      </p:sp>
    </p:spTree>
    <p:extLst>
      <p:ext uri="{BB962C8B-B14F-4D97-AF65-F5344CB8AC3E}">
        <p14:creationId xmlns:p14="http://schemas.microsoft.com/office/powerpoint/2010/main" val="416714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F4FCD2F-DD3F-4012-886C-DDBA5AC10101}" type="datetimeFigureOut">
              <a:rPr lang="cs-CZ" smtClean="0"/>
              <a:t>29. 4. 2014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2A86415-163C-4373-A6E1-39D3A0BFDB87}" type="slidenum">
              <a:rPr lang="cs-CZ" smtClean="0"/>
              <a:t>‹#›</a:t>
            </a:fld>
            <a:endParaRPr lang="cs-CZ"/>
          </a:p>
        </p:txBody>
      </p:sp>
    </p:spTree>
    <p:extLst>
      <p:ext uri="{BB962C8B-B14F-4D97-AF65-F5344CB8AC3E}">
        <p14:creationId xmlns:p14="http://schemas.microsoft.com/office/powerpoint/2010/main" val="236698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FCD2F-DD3F-4012-886C-DDBA5AC10101}" type="datetimeFigureOut">
              <a:rPr lang="cs-CZ" smtClean="0"/>
              <a:t>29. 4. 2014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86415-163C-4373-A6E1-39D3A0BFDB87}" type="slidenum">
              <a:rPr lang="cs-CZ" smtClean="0"/>
              <a:t>‹#›</a:t>
            </a:fld>
            <a:endParaRPr lang="cs-CZ"/>
          </a:p>
        </p:txBody>
      </p:sp>
    </p:spTree>
    <p:extLst>
      <p:ext uri="{BB962C8B-B14F-4D97-AF65-F5344CB8AC3E}">
        <p14:creationId xmlns:p14="http://schemas.microsoft.com/office/powerpoint/2010/main" val="3721540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DF4FCD2F-DD3F-4012-886C-DDBA5AC10101}" type="datetimeFigureOut">
              <a:rPr lang="cs-CZ" smtClean="0"/>
              <a:t>29. 4. 2014</a:t>
            </a:fld>
            <a:endParaRPr lang="cs-CZ"/>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cs-CZ"/>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B2A86415-163C-4373-A6E1-39D3A0BFDB87}" type="slidenum">
              <a:rPr lang="cs-CZ" smtClean="0"/>
              <a:t>‹#›</a:t>
            </a:fld>
            <a:endParaRPr lang="cs-CZ"/>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0" y="-99392"/>
            <a:ext cx="10339364"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ctrTitle"/>
          </p:nvPr>
        </p:nvSpPr>
        <p:spPr>
          <a:xfrm>
            <a:off x="683568" y="2708920"/>
            <a:ext cx="7772400" cy="1470025"/>
          </a:xfrm>
        </p:spPr>
        <p:txBody>
          <a:bodyPr>
            <a:normAutofit fontScale="90000"/>
          </a:bodyPr>
          <a:lstStyle/>
          <a:p>
            <a:r>
              <a:rPr lang="cs-CZ" sz="9600" b="1" dirty="0" err="1" smtClean="0">
                <a:effectLst>
                  <a:outerShdw blurRad="38100" dist="38100" dir="2700000" algn="tl">
                    <a:srgbClr val="000000">
                      <a:alpha val="43137"/>
                    </a:srgbClr>
                  </a:outerShdw>
                </a:effectLst>
              </a:rPr>
              <a:t>China</a:t>
            </a:r>
            <a:endParaRPr lang="cs-CZ" b="1"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1403648" y="4077072"/>
            <a:ext cx="6400800" cy="1752600"/>
          </a:xfrm>
        </p:spPr>
        <p:txBody>
          <a:bodyPr/>
          <a:lstStyle/>
          <a:p>
            <a:r>
              <a:rPr lang="cs-CZ" b="1" dirty="0" smtClean="0">
                <a:effectLst>
                  <a:outerShdw blurRad="38100" dist="38100" dir="2700000" algn="tl">
                    <a:srgbClr val="000000">
                      <a:alpha val="43137"/>
                    </a:srgbClr>
                  </a:outerShdw>
                </a:effectLst>
              </a:rPr>
              <a:t>New </a:t>
            </a:r>
            <a:r>
              <a:rPr lang="cs-CZ" b="1" dirty="0" err="1" smtClean="0">
                <a:effectLst>
                  <a:outerShdw blurRad="38100" dist="38100" dir="2700000" algn="tl">
                    <a:srgbClr val="000000">
                      <a:alpha val="43137"/>
                    </a:srgbClr>
                  </a:outerShdw>
                </a:effectLst>
              </a:rPr>
              <a:t>world</a:t>
            </a:r>
            <a:r>
              <a:rPr lang="cs-CZ" b="1" dirty="0" smtClean="0">
                <a:effectLst>
                  <a:outerShdw blurRad="38100" dist="38100" dir="2700000" algn="tl">
                    <a:srgbClr val="000000">
                      <a:alpha val="43137"/>
                    </a:srgbClr>
                  </a:outerShdw>
                </a:effectLst>
              </a:rPr>
              <a:t> </a:t>
            </a:r>
            <a:r>
              <a:rPr lang="cs-CZ" b="1" dirty="0" err="1" smtClean="0">
                <a:effectLst>
                  <a:outerShdw blurRad="38100" dist="38100" dir="2700000" algn="tl">
                    <a:srgbClr val="000000">
                      <a:alpha val="43137"/>
                    </a:srgbClr>
                  </a:outerShdw>
                </a:effectLst>
              </a:rPr>
              <a:t>leade</a:t>
            </a:r>
            <a:r>
              <a:rPr lang="en-GB" b="1" dirty="0" smtClean="0">
                <a:effectLst>
                  <a:outerShdw blurRad="38100" dist="38100" dir="2700000" algn="tl">
                    <a:srgbClr val="000000">
                      <a:alpha val="43137"/>
                    </a:srgbClr>
                  </a:outerShdw>
                </a:effectLst>
              </a:rPr>
              <a:t>r</a:t>
            </a:r>
            <a:r>
              <a:rPr lang="cs-CZ" b="1" dirty="0" smtClean="0">
                <a:effectLst>
                  <a:outerShdw blurRad="38100" dist="38100" dir="2700000" algn="tl">
                    <a:srgbClr val="000000">
                      <a:alpha val="43137"/>
                    </a:srgbClr>
                  </a:outerShdw>
                </a:effectLst>
              </a:rPr>
              <a:t>?</a:t>
            </a:r>
            <a:endParaRPr lang="cs-CZ"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8463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4934" y="1806575"/>
            <a:ext cx="5394131" cy="40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851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8312" y="1913731"/>
            <a:ext cx="566737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068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GDP PPP/capita (IMF 2010)</a:t>
            </a:r>
            <a:endParaRPr lang="cs-CZ" dirty="0"/>
          </a:p>
        </p:txBody>
      </p:sp>
      <p:sp>
        <p:nvSpPr>
          <p:cNvPr id="3" name="Zástupný symbol pro obsah 2"/>
          <p:cNvSpPr>
            <a:spLocks noGrp="1"/>
          </p:cNvSpPr>
          <p:nvPr>
            <p:ph idx="1"/>
          </p:nvPr>
        </p:nvSpPr>
        <p:spPr/>
        <p:txBody>
          <a:bodyPr/>
          <a:lstStyle/>
          <a:p>
            <a:r>
              <a:rPr lang="cs-CZ" dirty="0"/>
              <a:t>1. </a:t>
            </a:r>
            <a:r>
              <a:rPr lang="cs-CZ" dirty="0" err="1"/>
              <a:t>Qatar</a:t>
            </a:r>
            <a:r>
              <a:rPr lang="cs-CZ" dirty="0"/>
              <a:t>: $88,232</a:t>
            </a:r>
          </a:p>
          <a:p>
            <a:r>
              <a:rPr lang="cs-CZ" dirty="0"/>
              <a:t>2. </a:t>
            </a:r>
            <a:r>
              <a:rPr lang="cs-CZ" dirty="0" err="1"/>
              <a:t>Luxembourg</a:t>
            </a:r>
            <a:r>
              <a:rPr lang="cs-CZ" dirty="0"/>
              <a:t>: $80,304</a:t>
            </a:r>
          </a:p>
          <a:p>
            <a:r>
              <a:rPr lang="cs-CZ" dirty="0"/>
              <a:t>3. Singapore: $57,238</a:t>
            </a:r>
          </a:p>
          <a:p>
            <a:r>
              <a:rPr lang="cs-CZ" dirty="0"/>
              <a:t>4. </a:t>
            </a:r>
            <a:r>
              <a:rPr lang="cs-CZ" dirty="0" err="1"/>
              <a:t>Norway</a:t>
            </a:r>
            <a:r>
              <a:rPr lang="cs-CZ" dirty="0"/>
              <a:t>: $52,238</a:t>
            </a:r>
          </a:p>
          <a:p>
            <a:r>
              <a:rPr lang="cs-CZ" dirty="0"/>
              <a:t>5. </a:t>
            </a:r>
            <a:r>
              <a:rPr lang="cs-CZ" dirty="0" err="1"/>
              <a:t>Brunei</a:t>
            </a:r>
            <a:r>
              <a:rPr lang="cs-CZ" dirty="0"/>
              <a:t>: $47,200</a:t>
            </a:r>
          </a:p>
          <a:p>
            <a:r>
              <a:rPr lang="cs-CZ" dirty="0"/>
              <a:t>6. US: $47,123</a:t>
            </a:r>
          </a:p>
          <a:p>
            <a:r>
              <a:rPr lang="cs-CZ" dirty="0"/>
              <a:t>...</a:t>
            </a:r>
          </a:p>
          <a:p>
            <a:r>
              <a:rPr lang="cs-CZ" dirty="0"/>
              <a:t>20. UK: $35,053</a:t>
            </a:r>
          </a:p>
          <a:p>
            <a:r>
              <a:rPr lang="cs-CZ" dirty="0"/>
              <a:t>24. Japan: $33,828</a:t>
            </a:r>
          </a:p>
          <a:p>
            <a:r>
              <a:rPr lang="cs-CZ" dirty="0"/>
              <a:t>93. </a:t>
            </a:r>
            <a:r>
              <a:rPr lang="cs-CZ" dirty="0" err="1"/>
              <a:t>China</a:t>
            </a:r>
            <a:r>
              <a:rPr lang="cs-CZ" dirty="0"/>
              <a:t> $7,518</a:t>
            </a:r>
          </a:p>
        </p:txBody>
      </p:sp>
    </p:spTree>
    <p:extLst>
      <p:ext uri="{BB962C8B-B14F-4D97-AF65-F5344CB8AC3E}">
        <p14:creationId xmlns:p14="http://schemas.microsoft.com/office/powerpoint/2010/main" val="4117671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China</a:t>
            </a:r>
            <a:r>
              <a:rPr lang="cs-CZ" dirty="0" smtClean="0"/>
              <a:t> – </a:t>
            </a:r>
            <a:r>
              <a:rPr lang="cs-CZ" dirty="0" err="1" smtClean="0"/>
              <a:t>less</a:t>
            </a:r>
            <a:r>
              <a:rPr lang="cs-CZ" dirty="0" smtClean="0"/>
              <a:t> </a:t>
            </a:r>
            <a:r>
              <a:rPr lang="cs-CZ" dirty="0" err="1" smtClean="0"/>
              <a:t>known</a:t>
            </a:r>
            <a:r>
              <a:rPr lang="cs-CZ" dirty="0" smtClean="0"/>
              <a:t> </a:t>
            </a:r>
            <a:r>
              <a:rPr lang="cs-CZ" dirty="0" err="1" smtClean="0"/>
              <a:t>facts</a:t>
            </a:r>
            <a:endParaRPr lang="cs-CZ" dirty="0"/>
          </a:p>
        </p:txBody>
      </p:sp>
      <p:sp>
        <p:nvSpPr>
          <p:cNvPr id="3" name="Zástupný symbol pro obsah 2"/>
          <p:cNvSpPr>
            <a:spLocks noGrp="1"/>
          </p:cNvSpPr>
          <p:nvPr>
            <p:ph idx="1"/>
          </p:nvPr>
        </p:nvSpPr>
        <p:spPr/>
        <p:txBody>
          <a:bodyPr/>
          <a:lstStyle/>
          <a:p>
            <a:r>
              <a:rPr lang="en-US" dirty="0"/>
              <a:t>top 1 per cent of urban households own around 30-50 per cent of all </a:t>
            </a:r>
            <a:r>
              <a:rPr lang="en-US" dirty="0" smtClean="0"/>
              <a:t>liquid </a:t>
            </a:r>
            <a:r>
              <a:rPr lang="en-US" dirty="0"/>
              <a:t>assets in the country</a:t>
            </a:r>
            <a:r>
              <a:rPr lang="en-US" dirty="0" smtClean="0"/>
              <a:t>.</a:t>
            </a:r>
            <a:endParaRPr lang="cs-CZ" dirty="0" smtClean="0"/>
          </a:p>
          <a:p>
            <a:pPr lvl="1"/>
            <a:r>
              <a:rPr lang="cs-CZ" dirty="0" err="1" smtClean="0"/>
              <a:t>Capital</a:t>
            </a:r>
            <a:r>
              <a:rPr lang="cs-CZ" dirty="0" smtClean="0"/>
              <a:t> </a:t>
            </a:r>
            <a:r>
              <a:rPr lang="cs-CZ" dirty="0" err="1" smtClean="0"/>
              <a:t>flight</a:t>
            </a:r>
            <a:endParaRPr lang="cs-CZ" dirty="0" smtClean="0"/>
          </a:p>
          <a:p>
            <a:pPr lvl="1"/>
            <a:r>
              <a:rPr lang="en-US"/>
              <a:t>top 1 per cent of urban households own around 30-50 per cent of all such liquid assets in the country.</a:t>
            </a:r>
            <a:endParaRPr lang="cs-CZ" dirty="0" smtClean="0"/>
          </a:p>
          <a:p>
            <a:endParaRPr lang="cs-CZ" dirty="0"/>
          </a:p>
        </p:txBody>
      </p:sp>
    </p:spTree>
    <p:extLst>
      <p:ext uri="{BB962C8B-B14F-4D97-AF65-F5344CB8AC3E}">
        <p14:creationId xmlns:p14="http://schemas.microsoft.com/office/powerpoint/2010/main" val="160260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77500" lnSpcReduction="20000"/>
          </a:bodyPr>
          <a:lstStyle/>
          <a:p>
            <a:r>
              <a:rPr lang="en-US" dirty="0"/>
              <a:t>In the past few years China established a string of currency swaps with other nations to settle trade, bypassing the dollar completely.</a:t>
            </a:r>
          </a:p>
          <a:p>
            <a:r>
              <a:rPr lang="en-US" dirty="0"/>
              <a:t>The goal is to help internationalize the </a:t>
            </a:r>
            <a:r>
              <a:rPr lang="en-US" dirty="0" err="1"/>
              <a:t>yuan</a:t>
            </a:r>
            <a:r>
              <a:rPr lang="en-US" dirty="0"/>
              <a:t> by gradually growing its level of acceptance. It's working</a:t>
            </a:r>
            <a:r>
              <a:rPr lang="en-US" dirty="0" smtClean="0"/>
              <a:t>.</a:t>
            </a:r>
            <a:endParaRPr lang="cs-CZ" dirty="0" smtClean="0"/>
          </a:p>
          <a:p>
            <a:r>
              <a:rPr lang="en-US" dirty="0"/>
              <a:t>In March </a:t>
            </a:r>
            <a:r>
              <a:rPr lang="cs-CZ" dirty="0" smtClean="0"/>
              <a:t>2013</a:t>
            </a:r>
            <a:r>
              <a:rPr lang="en-US" dirty="0" smtClean="0"/>
              <a:t>, </a:t>
            </a:r>
            <a:r>
              <a:rPr lang="en-US" dirty="0"/>
              <a:t>the Bank of England became the first primary central bank to allow currency swaps of the </a:t>
            </a:r>
            <a:r>
              <a:rPr lang="en-US" dirty="0" smtClean="0"/>
              <a:t>Yuan</a:t>
            </a:r>
            <a:r>
              <a:rPr lang="en-US" dirty="0"/>
              <a:t>, ahead of states such as France and Switzerland who are in negotiations to do the same. All this, at a time when Yuan denominated bonds have increased 171 times worldwide since the credit crisis of 2008, and global trade in the Yuan has gone from 0% to 12% in just five years.</a:t>
            </a:r>
          </a:p>
          <a:p>
            <a:r>
              <a:rPr lang="en-US" dirty="0"/>
              <a:t>On Dec. 4, 2013, the Wall Street Journal reported that China's growing slice of the world's economic pie saw the </a:t>
            </a:r>
            <a:r>
              <a:rPr lang="en-US" dirty="0" err="1"/>
              <a:t>yuan</a:t>
            </a:r>
            <a:r>
              <a:rPr lang="en-US" dirty="0"/>
              <a:t> overtake the euro and yen in trade finance.</a:t>
            </a:r>
          </a:p>
          <a:p>
            <a:r>
              <a:rPr lang="en-US" dirty="0"/>
              <a:t>According to the Journal, "That made the </a:t>
            </a:r>
            <a:r>
              <a:rPr lang="en-US" dirty="0" err="1"/>
              <a:t>yuan</a:t>
            </a:r>
            <a:r>
              <a:rPr lang="en-US" dirty="0"/>
              <a:t> the second-most used currency in trade finance but still well behind the U.S. dollar, which backs 81% of trade finance." The </a:t>
            </a:r>
            <a:r>
              <a:rPr lang="en-US" dirty="0" err="1"/>
              <a:t>yuan</a:t>
            </a:r>
            <a:r>
              <a:rPr lang="en-US" dirty="0"/>
              <a:t> now accounts for 8.7%, but it's gaining quickly</a:t>
            </a:r>
            <a:r>
              <a:rPr lang="en-US" dirty="0" smtClean="0"/>
              <a:t>.</a:t>
            </a:r>
            <a:endParaRPr lang="cs-CZ" dirty="0" smtClean="0"/>
          </a:p>
          <a:p>
            <a:r>
              <a:rPr lang="en-US" dirty="0"/>
              <a:t>China's central bank has stated the </a:t>
            </a:r>
            <a:r>
              <a:rPr lang="en-US" dirty="0" err="1"/>
              <a:t>yuan</a:t>
            </a:r>
            <a:r>
              <a:rPr lang="en-US" dirty="0"/>
              <a:t> would become "basically convertible" by 2015.</a:t>
            </a:r>
          </a:p>
          <a:p>
            <a:endParaRPr lang="cs-CZ" dirty="0"/>
          </a:p>
        </p:txBody>
      </p:sp>
    </p:spTree>
    <p:extLst>
      <p:ext uri="{BB962C8B-B14F-4D97-AF65-F5344CB8AC3E}">
        <p14:creationId xmlns:p14="http://schemas.microsoft.com/office/powerpoint/2010/main" val="648283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New </a:t>
            </a:r>
            <a:r>
              <a:rPr lang="cs-CZ" dirty="0" err="1" smtClean="0"/>
              <a:t>gold</a:t>
            </a:r>
            <a:r>
              <a:rPr lang="cs-CZ" dirty="0" smtClean="0"/>
              <a:t> </a:t>
            </a:r>
            <a:r>
              <a:rPr lang="cs-CZ" dirty="0" err="1" smtClean="0"/>
              <a:t>Yuan</a:t>
            </a:r>
            <a:r>
              <a:rPr lang="cs-CZ" dirty="0" smtClean="0"/>
              <a:t>?</a:t>
            </a:r>
            <a:endParaRPr lang="cs-CZ" dirty="0"/>
          </a:p>
        </p:txBody>
      </p:sp>
      <p:sp>
        <p:nvSpPr>
          <p:cNvPr id="3" name="Zástupný symbol pro obsah 2"/>
          <p:cNvSpPr>
            <a:spLocks noGrp="1"/>
          </p:cNvSpPr>
          <p:nvPr>
            <p:ph idx="1"/>
          </p:nvPr>
        </p:nvSpPr>
        <p:spPr/>
        <p:txBody>
          <a:bodyPr/>
          <a:lstStyle/>
          <a:p>
            <a:r>
              <a:rPr lang="en-US" dirty="0"/>
              <a:t>China's </a:t>
            </a:r>
            <a:r>
              <a:rPr lang="cs-CZ" dirty="0" smtClean="0"/>
              <a:t>has </a:t>
            </a:r>
            <a:r>
              <a:rPr lang="en-US" dirty="0" smtClean="0"/>
              <a:t>been </a:t>
            </a:r>
            <a:r>
              <a:rPr lang="en-US" dirty="0"/>
              <a:t>accumulating gold - a lot of gold</a:t>
            </a:r>
            <a:r>
              <a:rPr lang="en-US" dirty="0" smtClean="0"/>
              <a:t>.</a:t>
            </a:r>
            <a:endParaRPr lang="cs-CZ" dirty="0" smtClean="0"/>
          </a:p>
          <a:p>
            <a:r>
              <a:rPr lang="cs-CZ" dirty="0" smtClean="0"/>
              <a:t>C</a:t>
            </a:r>
            <a:r>
              <a:rPr lang="en-US" dirty="0" err="1" smtClean="0"/>
              <a:t>hina</a:t>
            </a:r>
            <a:r>
              <a:rPr lang="en-US" dirty="0" smtClean="0"/>
              <a:t> </a:t>
            </a:r>
            <a:r>
              <a:rPr lang="en-US" dirty="0"/>
              <a:t>is the world's largest gold producer, and nearly all its production stays home</a:t>
            </a:r>
            <a:r>
              <a:rPr lang="en-US" dirty="0" smtClean="0"/>
              <a:t>.</a:t>
            </a:r>
            <a:endParaRPr lang="cs-CZ" dirty="0" smtClean="0"/>
          </a:p>
          <a:p>
            <a:r>
              <a:rPr lang="en-US" dirty="0"/>
              <a:t>Back in 2009 China announced its official gold holdings stood at 1,653 tons, or about 33.9 million ounces. There've been no updates since, but some think we could get news in 2014.</a:t>
            </a:r>
          </a:p>
          <a:p>
            <a:r>
              <a:rPr lang="en-US" dirty="0" smtClean="0"/>
              <a:t>China's </a:t>
            </a:r>
            <a:r>
              <a:rPr lang="en-US" dirty="0"/>
              <a:t>central bank stash now stands at 4,409 </a:t>
            </a:r>
            <a:r>
              <a:rPr lang="en-US" dirty="0" smtClean="0"/>
              <a:t>tons</a:t>
            </a:r>
            <a:r>
              <a:rPr lang="cs-CZ" dirty="0" smtClean="0"/>
              <a:t> (</a:t>
            </a:r>
            <a:r>
              <a:rPr lang="cs-CZ" dirty="0" err="1" smtClean="0"/>
              <a:t>est</a:t>
            </a:r>
            <a:r>
              <a:rPr lang="cs-CZ" dirty="0" smtClean="0"/>
              <a:t>.)</a:t>
            </a:r>
            <a:r>
              <a:rPr lang="en-US" dirty="0" smtClean="0"/>
              <a:t>. </a:t>
            </a:r>
            <a:r>
              <a:rPr lang="en-US" dirty="0"/>
              <a:t>It could be even bigger than that</a:t>
            </a:r>
            <a:r>
              <a:rPr lang="en-US" dirty="0" smtClean="0"/>
              <a:t>.</a:t>
            </a:r>
            <a:endParaRPr lang="cs-CZ" dirty="0" smtClean="0"/>
          </a:p>
          <a:p>
            <a:endParaRPr lang="en-US" dirty="0"/>
          </a:p>
          <a:p>
            <a:endParaRPr lang="cs-CZ" dirty="0"/>
          </a:p>
        </p:txBody>
      </p:sp>
    </p:spTree>
    <p:extLst>
      <p:ext uri="{BB962C8B-B14F-4D97-AF65-F5344CB8AC3E}">
        <p14:creationId xmlns:p14="http://schemas.microsoft.com/office/powerpoint/2010/main" val="630334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New </a:t>
            </a:r>
            <a:r>
              <a:rPr lang="cs-CZ" dirty="0" err="1" smtClean="0"/>
              <a:t>gold</a:t>
            </a:r>
            <a:r>
              <a:rPr lang="cs-CZ" dirty="0" smtClean="0"/>
              <a:t> </a:t>
            </a:r>
            <a:r>
              <a:rPr lang="cs-CZ" dirty="0" err="1" smtClean="0"/>
              <a:t>Yuan</a:t>
            </a:r>
            <a:r>
              <a:rPr lang="cs-CZ" dirty="0" smtClean="0"/>
              <a:t>?</a:t>
            </a:r>
            <a:endParaRPr lang="cs-CZ" dirty="0"/>
          </a:p>
        </p:txBody>
      </p:sp>
      <p:sp>
        <p:nvSpPr>
          <p:cNvPr id="3" name="Zástupný symbol pro obsah 2"/>
          <p:cNvSpPr>
            <a:spLocks noGrp="1"/>
          </p:cNvSpPr>
          <p:nvPr>
            <p:ph idx="1"/>
          </p:nvPr>
        </p:nvSpPr>
        <p:spPr/>
        <p:txBody>
          <a:bodyPr>
            <a:normAutofit lnSpcReduction="10000"/>
          </a:bodyPr>
          <a:lstStyle/>
          <a:p>
            <a:r>
              <a:rPr lang="en-US" dirty="0"/>
              <a:t>China, as the largest foreign holder of U.S. </a:t>
            </a:r>
            <a:r>
              <a:rPr lang="en-US" dirty="0" err="1"/>
              <a:t>Treasurys</a:t>
            </a:r>
            <a:r>
              <a:rPr lang="en-US" dirty="0"/>
              <a:t>, expressed its concerns and frustrations</a:t>
            </a:r>
            <a:r>
              <a:rPr lang="en-US" dirty="0" smtClean="0"/>
              <a:t>.</a:t>
            </a:r>
            <a:endParaRPr lang="cs-CZ" dirty="0" smtClean="0"/>
          </a:p>
          <a:p>
            <a:r>
              <a:rPr lang="en-US" dirty="0"/>
              <a:t>Zhang </a:t>
            </a:r>
            <a:r>
              <a:rPr lang="en-US" dirty="0" err="1"/>
              <a:t>Bingnan</a:t>
            </a:r>
            <a:r>
              <a:rPr lang="en-US" dirty="0"/>
              <a:t>, market analyst for China Central Television and vice president of the China Gold Association, had intriguing things to say at a financial conference last year. As a result of his studies on gold's place in the modern economy, he concluded it has an essential role in the current monetary system.</a:t>
            </a:r>
          </a:p>
          <a:p>
            <a:r>
              <a:rPr lang="en-US" dirty="0"/>
              <a:t>Shortly thereafter Tan </a:t>
            </a:r>
            <a:r>
              <a:rPr lang="en-US" dirty="0" err="1"/>
              <a:t>Ya</a:t>
            </a:r>
            <a:r>
              <a:rPr lang="en-US" dirty="0"/>
              <a:t> Ling, president of the China Foreign Exchange Investment Research Institute, spoke at a Beijing gold conference last May. She told delegates that gold is a currency - perhaps even the next world reserve currency - and therefore China has to dominate the world gold market.</a:t>
            </a:r>
          </a:p>
          <a:p>
            <a:endParaRPr lang="cs-CZ" dirty="0"/>
          </a:p>
        </p:txBody>
      </p:sp>
    </p:spTree>
    <p:extLst>
      <p:ext uri="{BB962C8B-B14F-4D97-AF65-F5344CB8AC3E}">
        <p14:creationId xmlns:p14="http://schemas.microsoft.com/office/powerpoint/2010/main" val="2387259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New </a:t>
            </a:r>
            <a:r>
              <a:rPr lang="cs-CZ" dirty="0" err="1" smtClean="0"/>
              <a:t>gold</a:t>
            </a:r>
            <a:r>
              <a:rPr lang="cs-CZ" dirty="0" smtClean="0"/>
              <a:t> </a:t>
            </a:r>
            <a:r>
              <a:rPr lang="cs-CZ" dirty="0" err="1" smtClean="0"/>
              <a:t>Yuan</a:t>
            </a:r>
            <a:endParaRPr lang="cs-CZ" dirty="0"/>
          </a:p>
        </p:txBody>
      </p:sp>
      <p:sp>
        <p:nvSpPr>
          <p:cNvPr id="3" name="Zástupný symbol pro obsah 2"/>
          <p:cNvSpPr>
            <a:spLocks noGrp="1"/>
          </p:cNvSpPr>
          <p:nvPr>
            <p:ph idx="1"/>
          </p:nvPr>
        </p:nvSpPr>
        <p:spPr/>
        <p:txBody>
          <a:bodyPr/>
          <a:lstStyle/>
          <a:p>
            <a:r>
              <a:rPr lang="en-US" dirty="0"/>
              <a:t>gold-backed </a:t>
            </a:r>
            <a:r>
              <a:rPr lang="en-US" dirty="0" err="1"/>
              <a:t>yuan</a:t>
            </a:r>
            <a:r>
              <a:rPr lang="en-US" dirty="0"/>
              <a:t> would carry intrinsic value, something absent from every other currency today.</a:t>
            </a:r>
          </a:p>
          <a:p>
            <a:r>
              <a:rPr lang="en-US" dirty="0"/>
              <a:t>The world would quickly want the </a:t>
            </a:r>
            <a:r>
              <a:rPr lang="en-US" dirty="0" err="1"/>
              <a:t>yuan</a:t>
            </a:r>
            <a:r>
              <a:rPr lang="en-US" dirty="0"/>
              <a:t>, pushing up its value and rapidly spreading its ownership and acceptance.</a:t>
            </a:r>
          </a:p>
          <a:p>
            <a:r>
              <a:rPr lang="en-US" dirty="0"/>
              <a:t>True, a stronger </a:t>
            </a:r>
            <a:r>
              <a:rPr lang="en-US" dirty="0" err="1"/>
              <a:t>yuan</a:t>
            </a:r>
            <a:r>
              <a:rPr lang="en-US" dirty="0"/>
              <a:t> will make Chinese exports more expensive. But China's migrating toward a consumption economy, and a stronger </a:t>
            </a:r>
            <a:r>
              <a:rPr lang="en-US" dirty="0" err="1"/>
              <a:t>yuan</a:t>
            </a:r>
            <a:r>
              <a:rPr lang="en-US" dirty="0"/>
              <a:t> buys them more of the natural resources they desperately need.</a:t>
            </a:r>
          </a:p>
          <a:p>
            <a:endParaRPr lang="cs-CZ" dirty="0"/>
          </a:p>
        </p:txBody>
      </p:sp>
    </p:spTree>
    <p:extLst>
      <p:ext uri="{BB962C8B-B14F-4D97-AF65-F5344CB8AC3E}">
        <p14:creationId xmlns:p14="http://schemas.microsoft.com/office/powerpoint/2010/main" val="311169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Nothing</a:t>
            </a:r>
            <a:r>
              <a:rPr lang="cs-CZ" dirty="0" smtClean="0"/>
              <a:t> last </a:t>
            </a:r>
            <a:r>
              <a:rPr lang="cs-CZ" dirty="0" err="1" smtClean="0"/>
              <a:t>forever</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3608" y="1556792"/>
            <a:ext cx="7344816" cy="514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70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US" dirty="0"/>
              <a:t>The average life-cycle of a strictly fiat currency throughout history is just 30 years, with a ceiling period of around 42 years. As of 2013, the dollar has reached that threshold since it was adopted in its current form in 1971, and in those 42 years of global dominance</a:t>
            </a:r>
            <a:endParaRPr lang="cs-CZ" dirty="0"/>
          </a:p>
        </p:txBody>
      </p:sp>
    </p:spTree>
    <p:extLst>
      <p:ext uri="{BB962C8B-B14F-4D97-AF65-F5344CB8AC3E}">
        <p14:creationId xmlns:p14="http://schemas.microsoft.com/office/powerpoint/2010/main" val="491391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7272808" cy="436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811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7056784" cy="497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257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Talent">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682</Words>
  <Application>Microsoft Office PowerPoint</Application>
  <PresentationFormat>Předvádění na obrazovce (4:3)</PresentationFormat>
  <Paragraphs>38</Paragraphs>
  <Slides>13</Slides>
  <Notes>0</Notes>
  <HiddenSlides>0</HiddenSlides>
  <MMClips>0</MMClips>
  <ScaleCrop>false</ScaleCrop>
  <HeadingPairs>
    <vt:vector size="4" baseType="variant">
      <vt:variant>
        <vt:lpstr>Motiv</vt:lpstr>
      </vt:variant>
      <vt:variant>
        <vt:i4>2</vt:i4>
      </vt:variant>
      <vt:variant>
        <vt:lpstr>Nadpisy snímků</vt:lpstr>
      </vt:variant>
      <vt:variant>
        <vt:i4>13</vt:i4>
      </vt:variant>
    </vt:vector>
  </HeadingPairs>
  <TitlesOfParts>
    <vt:vector size="15" baseType="lpstr">
      <vt:lpstr>Motiv systému Office</vt:lpstr>
      <vt:lpstr>Autumn</vt:lpstr>
      <vt:lpstr>China</vt:lpstr>
      <vt:lpstr>Prezentace aplikace PowerPoint</vt:lpstr>
      <vt:lpstr>New gold Yuan?</vt:lpstr>
      <vt:lpstr>New gold Yuan?</vt:lpstr>
      <vt:lpstr>New gold Yuan</vt:lpstr>
      <vt:lpstr>Nothing last forever</vt:lpstr>
      <vt:lpstr>Prezentace aplikace PowerPoint</vt:lpstr>
      <vt:lpstr>Prezentace aplikace PowerPoint</vt:lpstr>
      <vt:lpstr>Prezentace aplikace PowerPoint</vt:lpstr>
      <vt:lpstr>Prezentace aplikace PowerPoint</vt:lpstr>
      <vt:lpstr>Prezentace aplikace PowerPoint</vt:lpstr>
      <vt:lpstr>GDP PPP/capita (IMF 2010)</vt:lpstr>
      <vt:lpstr>China – less known facts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foton</dc:creator>
  <cp:lastModifiedBy>foton</cp:lastModifiedBy>
  <cp:revision>4</cp:revision>
  <dcterms:created xsi:type="dcterms:W3CDTF">2014-04-29T11:12:46Z</dcterms:created>
  <dcterms:modified xsi:type="dcterms:W3CDTF">2014-04-29T11:48:35Z</dcterms:modified>
</cp:coreProperties>
</file>