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25"/>
  </p:notesMasterIdLst>
  <p:sldIdLst>
    <p:sldId id="298" r:id="rId2"/>
    <p:sldId id="299" r:id="rId3"/>
    <p:sldId id="300" r:id="rId4"/>
    <p:sldId id="301" r:id="rId5"/>
    <p:sldId id="302" r:id="rId6"/>
    <p:sldId id="304" r:id="rId7"/>
    <p:sldId id="305" r:id="rId8"/>
    <p:sldId id="306" r:id="rId9"/>
    <p:sldId id="307" r:id="rId10"/>
    <p:sldId id="308" r:id="rId11"/>
    <p:sldId id="310" r:id="rId12"/>
    <p:sldId id="311" r:id="rId13"/>
    <p:sldId id="257" r:id="rId14"/>
    <p:sldId id="295" r:id="rId15"/>
    <p:sldId id="286" r:id="rId16"/>
    <p:sldId id="258" r:id="rId17"/>
    <p:sldId id="303" r:id="rId18"/>
    <p:sldId id="263" r:id="rId19"/>
    <p:sldId id="265" r:id="rId20"/>
    <p:sldId id="266" r:id="rId21"/>
    <p:sldId id="275" r:id="rId22"/>
    <p:sldId id="312" r:id="rId23"/>
    <p:sldId id="27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18EC7FE-B1F7-4F31-9F88-C67FF8372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10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C6A4CA-3DE1-440C-8C20-43C3EE5172DE}" type="slidenum">
              <a:rPr lang="en-US" altLang="cs-CZ" smtClean="0"/>
              <a:pPr eaLnBrk="1" hangingPunct="1"/>
              <a:t>7</a:t>
            </a:fld>
            <a:endParaRPr lang="en-US" altLang="cs-CZ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CE086C-83CD-4592-BCA4-50520A604C4B}" type="slidenum">
              <a:rPr lang="da-DK" altLang="cs-CZ" smtClean="0"/>
              <a:pPr eaLnBrk="1" hangingPunct="1"/>
              <a:t>21</a:t>
            </a:fld>
            <a:endParaRPr lang="da-DK" altLang="cs-CZ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CE086C-83CD-4592-BCA4-50520A604C4B}" type="slidenum">
              <a:rPr lang="da-DK" altLang="cs-CZ" smtClean="0"/>
              <a:pPr eaLnBrk="1" hangingPunct="1"/>
              <a:t>22</a:t>
            </a:fld>
            <a:endParaRPr lang="da-DK" altLang="cs-CZ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B316C2-0473-4CFA-9B28-30359C4826B6}" type="slidenum">
              <a:rPr lang="da-DK" altLang="cs-CZ" smtClean="0"/>
              <a:pPr eaLnBrk="1" hangingPunct="1"/>
              <a:t>23</a:t>
            </a:fld>
            <a:endParaRPr lang="da-DK" altLang="cs-CZ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FA8EB2-4E84-4227-B7C0-8EF903D8CA6F}" type="slidenum">
              <a:rPr lang="en-US" altLang="cs-CZ" smtClean="0"/>
              <a:pPr eaLnBrk="1" hangingPunct="1"/>
              <a:t>8</a:t>
            </a:fld>
            <a:endParaRPr lang="en-US" altLang="cs-CZ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4FABA-1434-43C3-806E-B68FF8A5220F}" type="slidenum">
              <a:rPr lang="en-US" altLang="cs-CZ" smtClean="0"/>
              <a:pPr eaLnBrk="1" hangingPunct="1"/>
              <a:t>9</a:t>
            </a:fld>
            <a:endParaRPr lang="en-US" altLang="cs-CZ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FC48F9-A415-485F-AD98-412035292F40}" type="slidenum">
              <a:rPr lang="en-US" altLang="cs-CZ" smtClean="0"/>
              <a:pPr eaLnBrk="1" hangingPunct="1"/>
              <a:t>10</a:t>
            </a:fld>
            <a:endParaRPr lang="en-US" altLang="cs-CZ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F6A232-3F78-459C-AAEA-6CB639E3F31F}" type="slidenum">
              <a:rPr lang="en-US" altLang="cs-CZ" smtClean="0"/>
              <a:pPr eaLnBrk="1" hangingPunct="1"/>
              <a:t>11</a:t>
            </a:fld>
            <a:endParaRPr lang="en-US" altLang="cs-CZ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90D356-2AAC-4E0E-B3CD-8B5575AE7123}" type="slidenum">
              <a:rPr lang="en-US" altLang="cs-CZ" smtClean="0"/>
              <a:pPr eaLnBrk="1" hangingPunct="1"/>
              <a:t>12</a:t>
            </a:fld>
            <a:endParaRPr lang="en-US" altLang="cs-CZ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F30A52-1E12-46CC-AF94-F7EE958DDE59}" type="slidenum">
              <a:rPr lang="en-US" altLang="cs-CZ" smtClean="0"/>
              <a:pPr eaLnBrk="1" hangingPunct="1"/>
              <a:t>15</a:t>
            </a:fld>
            <a:endParaRPr lang="en-US" altLang="cs-CZ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673517-2948-413D-8C0F-E0EF6DEF1650}" type="slidenum">
              <a:rPr lang="da-DK" altLang="cs-CZ" smtClean="0"/>
              <a:pPr eaLnBrk="1" hangingPunct="1"/>
              <a:t>19</a:t>
            </a:fld>
            <a:endParaRPr lang="da-DK" altLang="cs-CZ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00189D-AEF4-496B-B20E-AD66351E94C4}" type="slidenum">
              <a:rPr lang="da-DK" altLang="cs-CZ" smtClean="0"/>
              <a:pPr eaLnBrk="1" hangingPunct="1"/>
              <a:t>20</a:t>
            </a:fld>
            <a:endParaRPr lang="da-DK" altLang="cs-CZ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12E18F6-F355-4C93-A1CC-46BB9A442C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6191C-8D4B-49B9-A0A7-505FFAF48F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80D1C3C5-B51C-47E6-9412-66E22AD05D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7060B-6D4F-4FC0-972F-0C2FE8470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99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C2798-BCD9-4005-9201-F6169EF94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03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Nadpis, 2 obsahy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4C18C-027E-4D03-8772-FE9D028D2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56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2F056-4627-4F9C-87CA-630AAEAA5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3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4453D64A-8DC5-40C3-BBF7-C98BBEB59B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FA43237-7057-453C-A187-3A60306325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04115-BAF7-4E49-A608-702228EE80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E632B77-62AF-4CB6-952C-6151F70068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7613C3DA-EFAB-41FC-9A90-C7308045A2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6A58B9-A77F-41D6-B20F-2921CB6C1B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7CED0D6-992C-4425-9488-4EEFEDB36E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28170D00-6604-4961-94A8-14BAC128BA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7F31892-E355-4E5E-9426-7C47A7355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iblio.org/e-notes/MSet/Logistic.ht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hysionet.org/tutorials/ndc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ctalism.com/fractals/cyclone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jpeg"/><Relationship Id="rId4" Type="http://schemas.openxmlformats.org/officeDocument/2006/relationships/hyperlink" Target="http://images.google.com/imgres?imgurl=http://www.icd.com/tsd/fractals/beginner/mandelbrot.gif&amp;imgrefurl=http://lanuitswavesurfing.blogspot.com/&amp;h=240&amp;w=320&amp;sz=7&amp;tbnid=E56WyUVCoYQJ:&amp;tbnh=84&amp;tbnw=112&amp;start=1&amp;prev=/images%3Fq%3Dmandelbrot%26hl%3Den%26lr%3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8000"/>
            <a:ext cx="7772400" cy="584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9" name="TextovéPole 2"/>
          <p:cNvSpPr txBox="1">
            <a:spLocks noChangeArrowheads="1"/>
          </p:cNvSpPr>
          <p:nvPr/>
        </p:nvSpPr>
        <p:spPr bwMode="auto">
          <a:xfrm>
            <a:off x="457200" y="6445250"/>
            <a:ext cx="5032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hlinkClick r:id="rId3"/>
              </a:rPr>
              <a:t>http://www.ibiblio.org/e-notes/MSet/Logistic.htm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Chaotic or Fractal Attractors</a:t>
            </a:r>
          </a:p>
        </p:txBody>
      </p:sp>
      <p:pic>
        <p:nvPicPr>
          <p:cNvPr id="25603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2975" y="1676400"/>
            <a:ext cx="3019425" cy="2057400"/>
          </a:xfrm>
        </p:spPr>
      </p:pic>
      <p:pic>
        <p:nvPicPr>
          <p:cNvPr id="25604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3938588"/>
            <a:ext cx="3048000" cy="2187575"/>
          </a:xfrm>
        </p:spPr>
      </p:pic>
      <p:sp>
        <p:nvSpPr>
          <p:cNvPr id="39944" name="Rectangle 5"/>
          <p:cNvSpPr>
            <a:spLocks noGrp="1" noChangeArrowheads="1"/>
          </p:cNvSpPr>
          <p:nvPr>
            <p:ph type="body" sz="half" idx="3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Maps multiple pendulum swings of various magnitudes but never completing a full 360° circle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These random swings are always within a subset of the range of the Limit Cycle attractor called a “phase space”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Phase Space is comparable to the perimeter of the Sierpinski triangle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These attractors have fractal dimensions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980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676400"/>
            <a:ext cx="3889375" cy="4422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cs-CZ" sz="2000" u="sng" dirty="0" smtClean="0"/>
              <a:t>Healthy heart</a:t>
            </a:r>
          </a:p>
          <a:p>
            <a:pPr eaLnBrk="1" hangingPunct="1"/>
            <a:r>
              <a:rPr lang="en-US" altLang="cs-CZ" sz="2000" dirty="0" smtClean="0"/>
              <a:t>Has slight variations in the time between one beat to the next.</a:t>
            </a:r>
          </a:p>
          <a:p>
            <a:pPr eaLnBrk="1" hangingPunct="1"/>
            <a:r>
              <a:rPr lang="en-US" altLang="cs-CZ" sz="2000" dirty="0" smtClean="0"/>
              <a:t>Has a heart-rate that is a chaotic pattern that is self-similar.</a:t>
            </a:r>
          </a:p>
          <a:p>
            <a:pPr eaLnBrk="1" hangingPunct="1"/>
            <a:endParaRPr lang="en-US" altLang="cs-CZ" dirty="0" smtClean="0"/>
          </a:p>
        </p:txBody>
      </p:sp>
      <p:sp>
        <p:nvSpPr>
          <p:cNvPr id="185350" name="Rectangle 6"/>
          <p:cNvSpPr>
            <a:spLocks noRot="1" noChangeArrowheads="1"/>
          </p:cNvSpPr>
          <p:nvPr/>
        </p:nvSpPr>
        <p:spPr bwMode="auto">
          <a:xfrm>
            <a:off x="4572000" y="1676400"/>
            <a:ext cx="3889375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000" u="sng" dirty="0">
                <a:latin typeface="+mn-lt"/>
              </a:rPr>
              <a:t>Diseased heart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</a:rPr>
              <a:t>Doesn’t exhibit slight variations in time between each beat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</a:rPr>
              <a:t>Has a heart-rate that is steady, constant, and predictable or either extremely random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3" name="Text Box 10"/>
          <p:cNvSpPr txBox="1">
            <a:spLocks noChangeArrowheads="1"/>
          </p:cNvSpPr>
          <p:nvPr/>
        </p:nvSpPr>
        <p:spPr bwMode="auto">
          <a:xfrm>
            <a:off x="331630" y="4267200"/>
            <a:ext cx="4545169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defRPr/>
            </a:pPr>
            <a:r>
              <a:rPr lang="en-US" altLang="cs-CZ" dirty="0">
                <a:latin typeface="+mn-lt"/>
              </a:rPr>
              <a:t>Interesting Fact: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defRPr/>
            </a:pPr>
            <a:r>
              <a:rPr lang="en-US" altLang="cs-CZ" dirty="0">
                <a:latin typeface="+mn-lt"/>
              </a:rPr>
              <a:t>This concept also applies to human walking.  When humans walk with variation in their step they are normal.  With the onset of a disease, such as Parkinson’s disease, the human stride is more constant.</a:t>
            </a:r>
          </a:p>
        </p:txBody>
      </p:sp>
      <p:pic>
        <p:nvPicPr>
          <p:cNvPr id="27654" name="Picture 15" descr="j024094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0"/>
            <a:ext cx="90328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17" descr="j031163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7" y="2819400"/>
            <a:ext cx="881063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32B35"/>
                </a:solidFill>
                <a:latin typeface="Baskerville Old Face" pitchFamily="18" charset="0"/>
              </a:rPr>
              <a:t>The Human </a:t>
            </a:r>
            <a:r>
              <a:rPr lang="en-US" dirty="0" smtClean="0">
                <a:solidFill>
                  <a:srgbClr val="F32B35"/>
                </a:solidFill>
                <a:latin typeface="Baskerville Old Face" pitchFamily="18" charset="0"/>
              </a:rPr>
              <a:t>Heart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4416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accent1">
                    <a:lumMod val="75000"/>
                  </a:schemeClr>
                </a:solidFill>
              </a:rPr>
              <a:t>Evidence for chaotic healthy hearts</a:t>
            </a:r>
          </a:p>
        </p:txBody>
      </p:sp>
      <p:pic>
        <p:nvPicPr>
          <p:cNvPr id="28675" name="Picture 6" descr="heart-rate normal v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5025" y="1976438"/>
            <a:ext cx="4194175" cy="3705225"/>
          </a:xfrm>
          <a:noFill/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" y="2438400"/>
            <a:ext cx="4114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600"/>
              <a:t>As you can see the top graph shows a normal healthy heart.  The graph of the healthy heart has more complexity then the bottom graph.  Complexity = healthy in many physiological aspects.  The bottom time scale graph shows a heart with CHF (congestive heart failure).  CHF is just one of the many diseases that causes the heart rate to lose it’s chaotic property. Click on the image for a further view of the normal heart-rate. </a:t>
            </a:r>
          </a:p>
        </p:txBody>
      </p:sp>
      <p:sp>
        <p:nvSpPr>
          <p:cNvPr id="188425" name="Text Box 9"/>
          <p:cNvSpPr txBox="1">
            <a:spLocks noChangeArrowheads="1"/>
          </p:cNvSpPr>
          <p:nvPr/>
        </p:nvSpPr>
        <p:spPr bwMode="auto">
          <a:xfrm>
            <a:off x="4800600" y="5791200"/>
            <a:ext cx="4038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/>
              <a:t>Picture </a:t>
            </a:r>
            <a:r>
              <a:rPr lang="en-US" sz="1000" dirty="0" err="1"/>
              <a:t>from:</a:t>
            </a:r>
            <a:r>
              <a:rPr lang="en-US" sz="1000" dirty="0" err="1">
                <a:effectLst>
                  <a:outerShdw blurRad="38100" dist="38100" dir="2700000" algn="tl">
                    <a:srgbClr val="000000"/>
                  </a:outerShdw>
                </a:effectLst>
                <a:hlinkClick r:id="rId4"/>
              </a:rPr>
              <a:t>http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  <a:hlinkClick r:id="rId4"/>
              </a:rPr>
              <a:t>://www.physionet.org/tutorials/ndc/</a:t>
            </a:r>
            <a:endParaRPr lang="en-US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47102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 smtClean="0">
                <a:solidFill>
                  <a:schemeClr val="accent2"/>
                </a:solidFill>
              </a:rPr>
              <a:t>Overview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cs-CZ" dirty="0" smtClean="0"/>
              <a:t>Chaos Theory – What is it really?</a:t>
            </a:r>
          </a:p>
          <a:p>
            <a:pPr eaLnBrk="1" hangingPunct="1">
              <a:buFontTx/>
              <a:buNone/>
            </a:pPr>
            <a:r>
              <a:rPr lang="en-US" altLang="cs-CZ" dirty="0" smtClean="0"/>
              <a:t>	</a:t>
            </a:r>
          </a:p>
          <a:p>
            <a:pPr eaLnBrk="1" hangingPunct="1"/>
            <a:r>
              <a:rPr lang="en-US" altLang="cs-CZ" dirty="0" smtClean="0"/>
              <a:t>Fractals – What is it really?</a:t>
            </a:r>
          </a:p>
          <a:p>
            <a:pPr eaLnBrk="1" hangingPunct="1">
              <a:buFontTx/>
              <a:buNone/>
            </a:pPr>
            <a:r>
              <a:rPr lang="en-US" altLang="cs-CZ" dirty="0" smtClean="0"/>
              <a:t>	</a:t>
            </a:r>
          </a:p>
          <a:p>
            <a:pPr eaLnBrk="1" hangingPunct="1"/>
            <a:r>
              <a:rPr lang="en-US" altLang="cs-CZ" dirty="0" smtClean="0"/>
              <a:t>Relevance of Chaos Theory and Fractals to </a:t>
            </a:r>
            <a:r>
              <a:rPr lang="cs-CZ" altLang="cs-CZ" dirty="0" smtClean="0"/>
              <a:t>Management</a:t>
            </a:r>
            <a:endParaRPr lang="en-US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Former conception of chaos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cs-CZ" b="1" smtClean="0"/>
              <a:t>Chaos</a:t>
            </a:r>
            <a:r>
              <a:rPr lang="en-US" altLang="cs-CZ" smtClean="0"/>
              <a:t> and </a:t>
            </a:r>
            <a:r>
              <a:rPr lang="en-US" altLang="cs-CZ" b="1" smtClean="0"/>
              <a:t>order</a:t>
            </a:r>
            <a:r>
              <a:rPr lang="en-US" altLang="cs-CZ" smtClean="0"/>
              <a:t> have long been viewed as antagonistic in the sciences </a:t>
            </a:r>
            <a:endParaRPr lang="cs-CZ" altLang="cs-CZ" smtClean="0"/>
          </a:p>
          <a:p>
            <a:pPr lvl="1" eaLnBrk="1" hangingPunct="1"/>
            <a:r>
              <a:rPr lang="en-US" altLang="cs-CZ" smtClean="0"/>
              <a:t>Traditional notion of chaos – </a:t>
            </a:r>
            <a:r>
              <a:rPr lang="en-US" altLang="cs-CZ" i="1" smtClean="0">
                <a:solidFill>
                  <a:srgbClr val="990000"/>
                </a:solidFill>
              </a:rPr>
              <a:t>unorganized, disorderly, random</a:t>
            </a:r>
            <a:r>
              <a:rPr lang="en-US" altLang="cs-CZ" smtClean="0"/>
              <a:t> etc.</a:t>
            </a:r>
            <a:endParaRPr lang="cs-CZ" altLang="cs-CZ" smtClean="0"/>
          </a:p>
          <a:p>
            <a:pPr eaLnBrk="1" hangingPunct="1"/>
            <a:r>
              <a:rPr lang="en-US" altLang="cs-CZ" smtClean="0"/>
              <a:t>Natural laws (Newton, Kepler, ...) represent the domain of order</a:t>
            </a:r>
            <a:r>
              <a:rPr lang="cs-CZ" altLang="cs-CZ" smtClean="0"/>
              <a:t> </a:t>
            </a:r>
            <a:endParaRPr lang="en-US" altLang="cs-CZ" smtClean="0"/>
          </a:p>
          <a:p>
            <a:pPr eaLnBrk="1" hangingPunct="1"/>
            <a:r>
              <a:rPr lang="en-US" altLang="cs-CZ" smtClean="0"/>
              <a:t>Chaos was understood as a different state</a:t>
            </a:r>
            <a:r>
              <a:rPr lang="cs-CZ" altLang="cs-CZ" smtClean="0"/>
              <a:t> </a:t>
            </a:r>
            <a:r>
              <a:rPr lang="en-US" altLang="cs-CZ" smtClean="0"/>
              <a:t>of nature where natural laws are not valid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Examples of Chaos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600200"/>
            <a:ext cx="495300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/>
              <a:t>Not everything can be observed or predicted perfectly or in a deterministic (very accurate) fashion</a:t>
            </a:r>
            <a:r>
              <a:rPr lang="cs-CZ" sz="2200" dirty="0" smtClean="0"/>
              <a:t>:</a:t>
            </a:r>
            <a:endParaRPr lang="en-US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Lightning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Weather Patterns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Earthquakes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Financial Markets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Social and Natural Systems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Governmental and Financial Institutions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</p:txBody>
      </p:sp>
      <p:pic>
        <p:nvPicPr>
          <p:cNvPr id="12292" name="Picture 9" descr="Jay_Jacobson_cyclon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28987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>
                <a:solidFill>
                  <a:schemeClr val="accent2"/>
                </a:solidFill>
              </a:rPr>
              <a:t>Chaos Theory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But Chaos Theory has nothing do with the traditional notion per se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 smtClean="0"/>
              <a:t>all that ‘chaos’ you see is due to chance, or random or caused by unknown factors</a:t>
            </a:r>
            <a:endParaRPr lang="cs-CZ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Uncertainties in various sources causes our observations and predictions to behave randomly.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990000"/>
                </a:solidFill>
              </a:rPr>
              <a:t>But then Chaos Theory comes in and bridges the gap</a:t>
            </a:r>
            <a:endParaRPr lang="cs-CZ" dirty="0" smtClean="0">
              <a:solidFill>
                <a:srgbClr val="990000"/>
              </a:solidFill>
            </a:endParaRPr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cs typeface="Times New Roman" pitchFamily="18" charset="0"/>
              </a:rPr>
              <a:t>a mathematical approach to modeling patterns of non-linear, non-independent behaviors of dynamical systems. It is not, per se, a philosophical system or paradigm.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Properties of Non-Linear Systems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cs-CZ" dirty="0" smtClean="0"/>
              <a:t>They do not follow the principle of superposition (linearity and homogeneity).</a:t>
            </a:r>
          </a:p>
          <a:p>
            <a:r>
              <a:rPr lang="en-US" altLang="cs-CZ" dirty="0" smtClean="0"/>
              <a:t>They may have multiple isolated equilibrium points.</a:t>
            </a:r>
          </a:p>
          <a:p>
            <a:r>
              <a:rPr lang="en-US" altLang="cs-CZ" dirty="0" smtClean="0"/>
              <a:t>They may exhibit properties such as limit-cycle, bifurcation, chaos</a:t>
            </a:r>
            <a:r>
              <a:rPr lang="en-US" altLang="cs-CZ" dirty="0" smtClean="0"/>
              <a:t>.</a:t>
            </a:r>
            <a:endParaRPr lang="cs-CZ" altLang="cs-CZ" dirty="0" smtClean="0"/>
          </a:p>
          <a:p>
            <a:r>
              <a:rPr lang="en-US" altLang="cs-CZ" dirty="0"/>
              <a:t>Sensitivity to initial conditions – causing large divergence in the prediction. But this divergence is not infinite, it oscillates within bounds.</a:t>
            </a:r>
          </a:p>
          <a:p>
            <a:r>
              <a:rPr lang="en-US" altLang="cs-CZ" dirty="0"/>
              <a:t>Discovered by Ed</a:t>
            </a:r>
            <a:r>
              <a:rPr lang="cs-CZ" altLang="cs-CZ" dirty="0" err="1"/>
              <a:t>ward</a:t>
            </a:r>
            <a:r>
              <a:rPr lang="en-US" altLang="cs-CZ" dirty="0"/>
              <a:t> Lorenz in Weather </a:t>
            </a:r>
            <a:r>
              <a:rPr lang="en-US" altLang="cs-CZ" dirty="0" smtClean="0"/>
              <a:t>Modeling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accent2"/>
                </a:solidFill>
              </a:rPr>
              <a:t>Contd.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smtClean="0">
                <a:solidFill>
                  <a:srgbClr val="990000"/>
                </a:solidFill>
              </a:rPr>
              <a:t>Butterfly Effect:</a:t>
            </a:r>
            <a:r>
              <a:rPr lang="en-US" altLang="cs-CZ" smtClean="0"/>
              <a:t> </a:t>
            </a:r>
            <a:r>
              <a:rPr lang="en-US" altLang="cs-CZ" sz="1800" smtClean="0"/>
              <a:t>The flapping of a single butterfly's wing today produces a tiny change in the state of the atmosphere. Over a period of time, what the atmosphere actually does diverges from what it would have done. So, in a month's time, a tornado that would have devastated the Indonesian coast doesn't happen. Or maybe one that wasn't going to happen, does. </a:t>
            </a:r>
            <a:r>
              <a:rPr lang="en-US" altLang="cs-CZ" sz="1400" smtClean="0"/>
              <a:t>(Ian</a:t>
            </a:r>
            <a:r>
              <a:rPr lang="cs-CZ" altLang="cs-CZ" sz="1400" smtClean="0"/>
              <a:t> </a:t>
            </a:r>
            <a:r>
              <a:rPr lang="en-US" altLang="cs-CZ" sz="1400" smtClean="0"/>
              <a:t>Stewart, </a:t>
            </a:r>
            <a:r>
              <a:rPr lang="en-US" altLang="cs-CZ" sz="1400" i="1" smtClean="0"/>
              <a:t>Does God Play Dice? The Mathematics of Chaos</a:t>
            </a:r>
            <a:r>
              <a:rPr lang="en-US" altLang="cs-CZ" sz="1400" smtClean="0"/>
              <a:t>, pg. 141)</a:t>
            </a:r>
            <a:r>
              <a:rPr lang="en-US" altLang="cs-CZ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smtClean="0">
                <a:solidFill>
                  <a:srgbClr val="990000"/>
                </a:solidFill>
              </a:rPr>
              <a:t>Or life itself</a:t>
            </a:r>
            <a:r>
              <a:rPr lang="en-US" altLang="cs-CZ" sz="1800" smtClean="0"/>
              <a:t> – more chaotic. One tiny decision you take today (apparently tiny), you have no idea where it might take you in the long after an accumulation of the triggering effects.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a-DK" smtClean="0">
                <a:solidFill>
                  <a:schemeClr val="accent1">
                    <a:lumMod val="75000"/>
                  </a:schemeClr>
                </a:solidFill>
              </a:rPr>
              <a:t>Why is chaos theory important?</a:t>
            </a:r>
            <a:endParaRPr lang="en-GB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cs-CZ" smtClean="0"/>
              <a:t>Organisations operate in turbulant and dynamic environments.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mtClean="0"/>
              <a:t>This means uncertainty, unease and feelings of powerlessness with people in and around organisations.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mtClean="0"/>
              <a:t>This is unfortunate as it often is on the outskirts of chaos that creativity flourishes.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533400"/>
            <a:ext cx="758825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a-DK" smtClean="0">
                <a:solidFill>
                  <a:schemeClr val="accent1">
                    <a:lumMod val="75000"/>
                  </a:schemeClr>
                </a:solidFill>
              </a:rPr>
              <a:t>Why is chaos theory important?</a:t>
            </a:r>
            <a:endParaRPr lang="en-GB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GB" altLang="cs-CZ" sz="2800" smtClean="0"/>
              <a:t>”Understanding chaos theory is important because of its significant implications for world systems design, organization design and administrative behaviour, and public policy analysis and implementation.” (Farazmand 2003:341)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a-DK" smtClean="0">
                <a:solidFill>
                  <a:schemeClr val="accent1">
                    <a:lumMod val="75000"/>
                  </a:schemeClr>
                </a:solidFill>
              </a:rPr>
              <a:t>Implicationess for organisational theory</a:t>
            </a:r>
            <a:endParaRPr lang="en-GB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cs-CZ" dirty="0"/>
              <a:t>Long-term planning is very </a:t>
            </a:r>
            <a:r>
              <a:rPr lang="en-US" altLang="cs-CZ" dirty="0" smtClean="0"/>
              <a:t>difficult</a:t>
            </a:r>
            <a:r>
              <a:rPr lang="cs-CZ" altLang="cs-CZ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dirty="0" err="1" smtClean="0"/>
              <a:t>compare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weather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forecasting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en-US" dirty="0"/>
              <a:t>we cannot learn too much about the future by studying the </a:t>
            </a:r>
            <a:r>
              <a:rPr lang="en-US" dirty="0" smtClean="0"/>
              <a:t>past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en-US" altLang="cs-CZ" dirty="0" smtClean="0"/>
              <a:t>strategic </a:t>
            </a:r>
            <a:r>
              <a:rPr lang="en-US" altLang="cs-CZ" dirty="0"/>
              <a:t>planning </a:t>
            </a:r>
            <a:r>
              <a:rPr lang="cs-CZ" altLang="cs-CZ" dirty="0" err="1"/>
              <a:t>should</a:t>
            </a:r>
            <a:r>
              <a:rPr lang="cs-CZ" altLang="cs-CZ" dirty="0"/>
              <a:t> </a:t>
            </a:r>
            <a:r>
              <a:rPr lang="cs-CZ" altLang="cs-CZ" dirty="0" err="1"/>
              <a:t>work</a:t>
            </a:r>
            <a:r>
              <a:rPr lang="cs-CZ" altLang="cs-CZ" dirty="0"/>
              <a:t> </a:t>
            </a:r>
            <a:r>
              <a:rPr lang="cs-CZ" altLang="cs-CZ" dirty="0" err="1"/>
              <a:t>with</a:t>
            </a:r>
            <a:r>
              <a:rPr lang="cs-CZ" altLang="cs-CZ" dirty="0"/>
              <a:t> </a:t>
            </a:r>
            <a:r>
              <a:rPr lang="en-US" altLang="cs-CZ" dirty="0"/>
              <a:t>possible </a:t>
            </a:r>
            <a:r>
              <a:rPr lang="en-US" altLang="cs-CZ" dirty="0" smtClean="0"/>
              <a:t>scenarios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to </a:t>
            </a:r>
            <a:r>
              <a:rPr lang="cs-CZ" altLang="cs-CZ" dirty="0" err="1" smtClean="0"/>
              <a:t>focus</a:t>
            </a:r>
            <a:r>
              <a:rPr lang="cs-CZ" altLang="cs-CZ" dirty="0" smtClean="0"/>
              <a:t> </a:t>
            </a:r>
            <a:r>
              <a:rPr lang="cs-CZ" altLang="cs-CZ" dirty="0"/>
              <a:t>on flexibility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dirty="0" smtClean="0"/>
              <a:t>Industries </a:t>
            </a:r>
            <a:r>
              <a:rPr lang="en-US" altLang="cs-CZ" dirty="0"/>
              <a:t>do not reach a stable </a:t>
            </a:r>
            <a:r>
              <a:rPr lang="en-US" altLang="cs-CZ" dirty="0" smtClean="0"/>
              <a:t>equilibrium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en-US" dirty="0"/>
              <a:t>changes in industry structures can be </a:t>
            </a:r>
            <a:r>
              <a:rPr lang="en-US" dirty="0" smtClean="0"/>
              <a:t>endogenous</a:t>
            </a:r>
            <a:endParaRPr lang="cs-CZ" dirty="0" smtClean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 smtClean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 smtClean="0"/>
          </a:p>
          <a:p>
            <a:pPr marL="0" indent="0">
              <a:lnSpc>
                <a:spcPct val="90000"/>
              </a:lnSpc>
              <a:buNone/>
            </a:pPr>
            <a:endParaRPr lang="en-GB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a-DK" smtClean="0">
                <a:solidFill>
                  <a:schemeClr val="accent1">
                    <a:lumMod val="75000"/>
                  </a:schemeClr>
                </a:solidFill>
              </a:rPr>
              <a:t>Implicationess for organisational theory</a:t>
            </a:r>
            <a:endParaRPr lang="en-GB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cs-CZ" dirty="0"/>
              <a:t>Dramatic change can occur </a:t>
            </a:r>
            <a:r>
              <a:rPr lang="en-US" altLang="cs-CZ" dirty="0" smtClean="0"/>
              <a:t>unexpectedly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en-US" dirty="0"/>
              <a:t>managers might underesti­mate the potential for large changes in industry conditions or competitors' </a:t>
            </a:r>
            <a:r>
              <a:rPr lang="en-US" dirty="0" smtClean="0"/>
              <a:t>behavior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en-US" dirty="0"/>
              <a:t>Small exogenous disturbances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lead</a:t>
            </a:r>
            <a:r>
              <a:rPr lang="cs-CZ" dirty="0" smtClean="0"/>
              <a:t> to</a:t>
            </a:r>
            <a:r>
              <a:rPr lang="en-US" dirty="0" smtClean="0"/>
              <a:t> </a:t>
            </a:r>
            <a:r>
              <a:rPr lang="en-US" dirty="0"/>
              <a:t>unexpectedly large </a:t>
            </a:r>
            <a:r>
              <a:rPr lang="en-US" dirty="0" smtClean="0"/>
              <a:t>changes</a:t>
            </a:r>
            <a:endParaRPr lang="cs-CZ" dirty="0" smtClean="0"/>
          </a:p>
          <a:p>
            <a:pPr>
              <a:lnSpc>
                <a:spcPct val="90000"/>
              </a:lnSpc>
            </a:pPr>
            <a:endParaRPr lang="cs-CZ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Short-term forecasts and predictions of patterns can be </a:t>
            </a:r>
            <a:r>
              <a:rPr lang="en-US" dirty="0" smtClean="0"/>
              <a:t>made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en-US" dirty="0"/>
              <a:t>chaotic systems trace repetitive patterns</a:t>
            </a:r>
            <a:endParaRPr lang="cs-CZ" dirty="0" smtClean="0"/>
          </a:p>
          <a:p>
            <a:pPr marL="0" indent="0">
              <a:lnSpc>
                <a:spcPct val="90000"/>
              </a:lnSpc>
              <a:buNone/>
            </a:pPr>
            <a:endParaRPr lang="cs-CZ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a complex system the best strategies might achieve goals indirectly and even appear </a:t>
            </a:r>
            <a:r>
              <a:rPr lang="en-US" dirty="0" smtClean="0"/>
              <a:t>counter-intuitive</a:t>
            </a:r>
            <a:r>
              <a:rPr lang="cs-CZ" dirty="0" smtClean="0"/>
              <a:t>.</a:t>
            </a:r>
            <a:endParaRPr lang="cs-CZ" altLang="cs-CZ" dirty="0" smtClean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 smtClean="0"/>
          </a:p>
          <a:p>
            <a:pPr marL="0" indent="0">
              <a:lnSpc>
                <a:spcPct val="90000"/>
              </a:lnSpc>
              <a:buNone/>
            </a:pP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715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a-DK" smtClean="0">
                <a:solidFill>
                  <a:schemeClr val="accent1">
                    <a:lumMod val="75000"/>
                  </a:schemeClr>
                </a:solidFill>
              </a:rPr>
              <a:t>Systems theory and chaos theory</a:t>
            </a:r>
            <a:endParaRPr lang="en-GB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da-DK" altLang="cs-CZ" smtClean="0"/>
              <a:t>”Systems theory is concerned with stability and equilibrium whereas chaos and transformation theories are characterized by chaotic changes that lead to order and vice versa.” (Farazmand 2003:351)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4175"/>
            <a:ext cx="8077200" cy="608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932738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1800"/>
            <a:ext cx="7924800" cy="599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accent1">
                    <a:lumMod val="75000"/>
                  </a:schemeClr>
                </a:solidFill>
              </a:rPr>
              <a:t> On to Fractals – Now let’s consider </a:t>
            </a:r>
            <a:r>
              <a:rPr lang="en-US" sz="3600" i="1" smtClean="0">
                <a:solidFill>
                  <a:schemeClr val="accent1">
                    <a:lumMod val="75000"/>
                  </a:schemeClr>
                </a:solidFill>
              </a:rPr>
              <a:t>Scale</a:t>
            </a:r>
          </a:p>
        </p:txBody>
      </p:sp>
      <p:pic>
        <p:nvPicPr>
          <p:cNvPr id="21507" name="Picture 5" descr="chaosfig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600200"/>
            <a:ext cx="2857500" cy="2095500"/>
          </a:xfrm>
          <a:noFill/>
        </p:spPr>
      </p:pic>
      <p:pic>
        <p:nvPicPr>
          <p:cNvPr id="21508" name="Picture 8" descr="The fourth recursion of Sierpinski's Triangl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19250"/>
            <a:ext cx="2038350" cy="2038350"/>
          </a:xfrm>
          <a:noFill/>
        </p:spPr>
      </p:pic>
      <p:pic>
        <p:nvPicPr>
          <p:cNvPr id="21509" name="Picture 11" descr="mandelbrot">
            <a:hlinkClick r:id="rId4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4419600"/>
            <a:ext cx="1422400" cy="1066800"/>
          </a:xfrm>
        </p:spPr>
      </p:pic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4953000" y="3657600"/>
            <a:ext cx="3200400" cy="284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It’s all about scales and its invariance (not just space though – can also time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And </a:t>
            </a:r>
            <a:r>
              <a:rPr lang="en-US" altLang="cs-CZ">
                <a:solidFill>
                  <a:srgbClr val="990000"/>
                </a:solidFill>
              </a:rPr>
              <a:t>self-organized similarity (scale invariance) </a:t>
            </a:r>
            <a:r>
              <a:rPr lang="en-US" altLang="cs-CZ"/>
              <a:t>a rather new term coined these days</a:t>
            </a:r>
            <a:endParaRPr lang="en-US" altLang="cs-CZ">
              <a:solidFill>
                <a:srgbClr val="99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- Another manifestation of Chaos theory in the form of scales</a:t>
            </a:r>
          </a:p>
        </p:txBody>
      </p:sp>
    </p:spTree>
    <p:extLst>
      <p:ext uri="{BB962C8B-B14F-4D97-AF65-F5344CB8AC3E}">
        <p14:creationId xmlns:p14="http://schemas.microsoft.com/office/powerpoint/2010/main" val="7999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Types of Attractors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Point Attractors</a:t>
            </a:r>
          </a:p>
          <a:p>
            <a:pPr eaLnBrk="1" hangingPunct="1"/>
            <a:r>
              <a:rPr lang="en-US" altLang="cs-CZ" smtClean="0"/>
              <a:t>Limit Cycles</a:t>
            </a:r>
          </a:p>
          <a:p>
            <a:pPr eaLnBrk="1" hangingPunct="1"/>
            <a:r>
              <a:rPr lang="en-US" altLang="cs-CZ" smtClean="0"/>
              <a:t>Strange or Fractal Attractors</a:t>
            </a:r>
          </a:p>
        </p:txBody>
      </p:sp>
    </p:spTree>
    <p:extLst>
      <p:ext uri="{BB962C8B-B14F-4D97-AF65-F5344CB8AC3E}">
        <p14:creationId xmlns:p14="http://schemas.microsoft.com/office/powerpoint/2010/main" val="38836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Point Attractors</a:t>
            </a:r>
          </a:p>
        </p:txBody>
      </p:sp>
      <p:pic>
        <p:nvPicPr>
          <p:cNvPr id="2355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4038600" cy="4114800"/>
          </a:xfrm>
        </p:spPr>
      </p:pic>
      <p:sp>
        <p:nvSpPr>
          <p:cNvPr id="37895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Simplest form of attractor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Point at which a pendulum’s swing reverses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Theoretically comparable to an economic supply/demand balance or market equilibrium</a:t>
            </a:r>
          </a:p>
        </p:txBody>
      </p:sp>
    </p:spTree>
    <p:extLst>
      <p:ext uri="{BB962C8B-B14F-4D97-AF65-F5344CB8AC3E}">
        <p14:creationId xmlns:p14="http://schemas.microsoft.com/office/powerpoint/2010/main" val="82249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Limit Cycle Attractors</a:t>
            </a:r>
          </a:p>
        </p:txBody>
      </p:sp>
      <p:pic>
        <p:nvPicPr>
          <p:cNvPr id="24579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752600"/>
            <a:ext cx="3810000" cy="3733800"/>
          </a:xfrm>
        </p:spPr>
      </p:pic>
      <p:sp>
        <p:nvSpPr>
          <p:cNvPr id="3891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Friction and mechanical limitations are removed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Pendulum freely swings a full 360° indefinitely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This represents the market volatility around equilibrium or “market noise”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17147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990</TotalTime>
  <Words>993</Words>
  <Application>Microsoft Office PowerPoint</Application>
  <PresentationFormat>Předvádění na obrazovce (4:3)</PresentationFormat>
  <Paragraphs>108</Paragraphs>
  <Slides>23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Book Antiqua</vt:lpstr>
      <vt:lpstr>Century Gothic</vt:lpstr>
      <vt:lpstr>Times New Roman</vt:lpstr>
      <vt:lpstr>Wingdings</vt:lpstr>
      <vt:lpstr>Baskerville Old Face</vt:lpstr>
      <vt:lpstr>Administrativní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On to Fractals – Now let’s consider Scale</vt:lpstr>
      <vt:lpstr>Types of Attractors</vt:lpstr>
      <vt:lpstr>Point Attractors</vt:lpstr>
      <vt:lpstr>Limit Cycle Attractors</vt:lpstr>
      <vt:lpstr>Chaotic or Fractal Attractors</vt:lpstr>
      <vt:lpstr>The Human Heart</vt:lpstr>
      <vt:lpstr>Evidence for chaotic healthy hearts</vt:lpstr>
      <vt:lpstr>Overview</vt:lpstr>
      <vt:lpstr>Former conception of chaos</vt:lpstr>
      <vt:lpstr>Examples of Chaos</vt:lpstr>
      <vt:lpstr>Chaos Theory</vt:lpstr>
      <vt:lpstr>Properties of Non-Linear Systems</vt:lpstr>
      <vt:lpstr>Contd.</vt:lpstr>
      <vt:lpstr>Why is chaos theory important?</vt:lpstr>
      <vt:lpstr>Why is chaos theory important?</vt:lpstr>
      <vt:lpstr>Implicationess for organisational theory</vt:lpstr>
      <vt:lpstr>Implicationess for organisational theory</vt:lpstr>
      <vt:lpstr>Systems theory and chaos theory</vt:lpstr>
    </vt:vector>
  </TitlesOfParts>
  <Company>Tennessee Tech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Introduction to: Chaos Theory and Fractals</dc:title>
  <dc:creator>Civil Engineering</dc:creator>
  <cp:lastModifiedBy>Skapa Radoslav</cp:lastModifiedBy>
  <cp:revision>29</cp:revision>
  <dcterms:created xsi:type="dcterms:W3CDTF">2004-11-16T22:50:37Z</dcterms:created>
  <dcterms:modified xsi:type="dcterms:W3CDTF">2014-03-25T15:57:21Z</dcterms:modified>
</cp:coreProperties>
</file>