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2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Google%20Drive\Top%20Secret\Viska\doktor\EKOR%20Inovace\Kapitoly\tabulky%20grafy%20v&#253;po&#269;t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'Kap3'!$B$42</c:f>
              <c:strCache>
                <c:ptCount val="1"/>
                <c:pt idx="0">
                  <c:v>Zisk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trendline>
            <c:spPr>
              <a:ln w="25400">
                <a:solidFill>
                  <a:schemeClr val="tx1"/>
                </a:solidFill>
              </a:ln>
            </c:spPr>
            <c:trendlineType val="poly"/>
            <c:order val="3"/>
            <c:dispRSqr val="0"/>
            <c:dispEq val="0"/>
          </c:trendline>
          <c:cat>
            <c:numRef>
              <c:f>'Kap3'!$A$43:$A$62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'Kap3'!$B$43:$B$62</c:f>
              <c:numCache>
                <c:formatCode>General</c:formatCode>
                <c:ptCount val="20"/>
                <c:pt idx="0">
                  <c:v>-5</c:v>
                </c:pt>
                <c:pt idx="1">
                  <c:v>-1</c:v>
                </c:pt>
                <c:pt idx="2">
                  <c:v>2</c:v>
                </c:pt>
                <c:pt idx="3">
                  <c:v>4</c:v>
                </c:pt>
                <c:pt idx="4">
                  <c:v>7</c:v>
                </c:pt>
                <c:pt idx="5">
                  <c:v>9</c:v>
                </c:pt>
                <c:pt idx="6">
                  <c:v>17</c:v>
                </c:pt>
                <c:pt idx="7">
                  <c:v>18</c:v>
                </c:pt>
                <c:pt idx="8">
                  <c:v>28</c:v>
                </c:pt>
                <c:pt idx="9">
                  <c:v>42</c:v>
                </c:pt>
                <c:pt idx="10">
                  <c:v>48</c:v>
                </c:pt>
                <c:pt idx="11">
                  <c:v>50</c:v>
                </c:pt>
                <c:pt idx="12">
                  <c:v>51</c:v>
                </c:pt>
                <c:pt idx="13">
                  <c:v>51</c:v>
                </c:pt>
                <c:pt idx="14">
                  <c:v>47</c:v>
                </c:pt>
                <c:pt idx="15">
                  <c:v>8</c:v>
                </c:pt>
                <c:pt idx="16">
                  <c:v>4</c:v>
                </c:pt>
                <c:pt idx="17">
                  <c:v>1</c:v>
                </c:pt>
                <c:pt idx="18">
                  <c:v>-1</c:v>
                </c:pt>
                <c:pt idx="19">
                  <c:v>-5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729152"/>
        <c:axId val="75728384"/>
      </c:lineChart>
      <c:catAx>
        <c:axId val="757291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one"/>
        <c:spPr>
          <a:ln w="19050"/>
        </c:spPr>
        <c:crossAx val="75728384"/>
        <c:crosses val="autoZero"/>
        <c:auto val="1"/>
        <c:lblAlgn val="ctr"/>
        <c:lblOffset val="100"/>
        <c:tickMarkSkip val="4"/>
        <c:noMultiLvlLbl val="0"/>
      </c:catAx>
      <c:valAx>
        <c:axId val="75728384"/>
        <c:scaling>
          <c:orientation val="minMax"/>
          <c:min val="-2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57291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79C58-2583-4894-B284-F0731831A01B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6E355-038D-4435-9762-9248544D8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818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130425"/>
            <a:ext cx="7848600" cy="3660775"/>
          </a:xfrm>
        </p:spPr>
        <p:txBody>
          <a:bodyPr/>
          <a:lstStyle/>
          <a:p>
            <a:pPr algn="l" eaLnBrk="1" hangingPunct="1"/>
            <a:r>
              <a:rPr lang="cs-CZ" alt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MPH_FMAN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4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management</a:t>
            </a:r>
            <a: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jaro 2014</a:t>
            </a:r>
          </a:p>
        </p:txBody>
      </p:sp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3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24. 02. 2014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Rozvaha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Položky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na straně aktiv jsou členěny podle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likvidnosti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od položek nejméně likvidních (stálá aktiva) k položkám nejlikvidnějším (oběžná aktiva)</a:t>
            </a:r>
          </a:p>
          <a:p>
            <a:pPr marL="342900" indent="-342900" algn="l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Položky na straně pasiv jsou členěny podle 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vlastnictví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tj. na zdroje vlastní a cizí. Je z nich možné vyčíst 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kapitálovou strukturu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 tedy skladbu jednotlivých zdrojů použitých k financování podniku. 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trendů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horizontální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složek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Vertikální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Životní cyklus podniku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BEP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986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VZaZ</a:t>
            </a:r>
            <a:endParaRPr lang="cs-CZ" altLang="cs-CZ" sz="40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Výkaz zisků a ztrát (výsledovka) je stupňovitě členěn, přičemž jednotlivé stupně vyjadřují úroveň hospodaření v 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provozní, finanční a mimořádné činnosti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podniku.</a:t>
            </a: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Výsledovka reaguje na změny v podniku a jeho okolí rychleji než rozvaha, díky tomu, že obsahuje údaje pouze za jeden rok.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trendů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horizontální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složek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Vertikální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Životní cyklus podniku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BEP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24. 02. 2014</a:t>
            </a:r>
          </a:p>
        </p:txBody>
      </p:sp>
    </p:spTree>
    <p:extLst>
      <p:ext uri="{BB962C8B-B14F-4D97-AF65-F5344CB8AC3E}">
        <p14:creationId xmlns:p14="http://schemas.microsoft.com/office/powerpoint/2010/main" val="2236936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Horizontální analýza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Zjištění časového vývoje položek </a:t>
            </a:r>
            <a:endParaRPr lang="cs-CZ" alt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80000"/>
              </a:lnSpc>
            </a:pP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horizontální rozbor)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80000"/>
              </a:lnSpc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80000"/>
              </a:lnSpc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Sledují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se změny položek v čase. Může se jednat o vývoj položek vyjádřených jak absolutně v Kč, tak procentním podílem. Tyto změny lze vyjadřovat různým způsobem, přičemž autor preferuje formu bazického indexu (roční hodnoty se vztahují vždy ke společnému výchozímu období a zobrazují tedy kumulované změny).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trendů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horizontální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složek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Vertikální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Životní cyklus podniku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BEP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24. 02. 2014</a:t>
            </a:r>
          </a:p>
        </p:txBody>
      </p:sp>
    </p:spTree>
    <p:extLst>
      <p:ext uri="{BB962C8B-B14F-4D97-AF65-F5344CB8AC3E}">
        <p14:creationId xmlns:p14="http://schemas.microsoft.com/office/powerpoint/2010/main" val="2468448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Vertikální analýza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Zjištění podílů položek </a:t>
            </a:r>
            <a:endParaRPr lang="cs-CZ" alt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80000"/>
              </a:lnSpc>
            </a:pP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vertikální rozbor)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80000"/>
              </a:lnSpc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80000"/>
              </a:lnSpc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Umožňuje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lépe srovnávat strukturu rozvahy podniku s jinými podniky. V případě výkazu zisků ztrát se nejčastěji počítají podíly jednotlivých nákladových položek, na tržbách, resp. celkových výnosech.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trendů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horizontální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složek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Vertikální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Životní cyklus podniku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BEP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24. 02. 2014</a:t>
            </a:r>
          </a:p>
        </p:txBody>
      </p:sp>
    </p:spTree>
    <p:extLst>
      <p:ext uri="{BB962C8B-B14F-4D97-AF65-F5344CB8AC3E}">
        <p14:creationId xmlns:p14="http://schemas.microsoft.com/office/powerpoint/2010/main" val="281978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Životní cyklus podniku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endParaRPr lang="cs-CZ" alt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trendů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horizontální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složek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Vertikální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Životní cyklus podniku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BEP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Graf 10"/>
          <p:cNvGraphicFramePr/>
          <p:nvPr>
            <p:extLst>
              <p:ext uri="{D42A27DB-BD31-4B8C-83A1-F6EECF244321}">
                <p14:modId xmlns:p14="http://schemas.microsoft.com/office/powerpoint/2010/main" val="2459903671"/>
              </p:ext>
            </p:extLst>
          </p:nvPr>
        </p:nvGraphicFramePr>
        <p:xfrm>
          <a:off x="323527" y="1700808"/>
          <a:ext cx="6966174" cy="2733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14506"/>
              </p:ext>
            </p:extLst>
          </p:nvPr>
        </p:nvGraphicFramePr>
        <p:xfrm>
          <a:off x="686297" y="4437112"/>
          <a:ext cx="6477992" cy="457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84234"/>
                <a:gridCol w="1349675"/>
                <a:gridCol w="1281361"/>
                <a:gridCol w="1281361"/>
                <a:gridCol w="1281361"/>
              </a:tblGrid>
              <a:tr h="457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Založení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Růst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Stabilizace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Krize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Zánik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24. 02. 2014</a:t>
            </a:r>
          </a:p>
        </p:txBody>
      </p:sp>
    </p:spTree>
    <p:extLst>
      <p:ext uri="{BB962C8B-B14F-4D97-AF65-F5344CB8AC3E}">
        <p14:creationId xmlns:p14="http://schemas.microsoft.com/office/powerpoint/2010/main" val="2466621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24. 02. 2014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Analýza bodu zvratu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Zjišťuje se velikost obratu, který je třeba realizovat, aby byly pokryty všechny náklady.</a:t>
            </a:r>
          </a:p>
          <a:p>
            <a:pPr marL="342900" indent="-34290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Výsledkem je potom minimální hranice obratu pod kterou by podnik neměl jít.</a:t>
            </a:r>
          </a:p>
          <a:p>
            <a:pPr algn="l">
              <a:lnSpc>
                <a:spcPct val="120000"/>
              </a:lnSpc>
            </a:pPr>
            <a:endParaRPr lang="cs-CZ" altLang="cs-CZ" sz="2200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trendů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horizontální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složek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Vertikální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Životní cyklus podniku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BEP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ine 4"/>
          <p:cNvSpPr>
            <a:spLocks noChangeShapeType="1"/>
          </p:cNvSpPr>
          <p:nvPr/>
        </p:nvSpPr>
        <p:spPr bwMode="auto">
          <a:xfrm>
            <a:off x="1187450" y="3141663"/>
            <a:ext cx="0" cy="2374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971550" y="5373688"/>
            <a:ext cx="35290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>
            <a:off x="1116013" y="4724400"/>
            <a:ext cx="309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 flipV="1">
            <a:off x="1187450" y="3284538"/>
            <a:ext cx="2663825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V="1">
            <a:off x="1187450" y="3644900"/>
            <a:ext cx="2663825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3995738" y="5445125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Q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468313" y="3213100"/>
            <a:ext cx="647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/>
              <a:t>V, N</a:t>
            </a: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3276600" y="321310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V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3635375" y="3644900"/>
            <a:ext cx="504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CN</a:t>
            </a: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3851275" y="4724400"/>
            <a:ext cx="5762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FN</a:t>
            </a:r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 flipV="1">
            <a:off x="1187450" y="4365625"/>
            <a:ext cx="273685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3924300" y="4292600"/>
            <a:ext cx="649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VN</a:t>
            </a:r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2897188" y="396081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2555875" y="3644900"/>
            <a:ext cx="504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BZ</a:t>
            </a: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4597794" y="3446462"/>
            <a:ext cx="2374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/>
              <a:t>BZ = V – N = 0</a:t>
            </a:r>
          </a:p>
        </p:txBody>
      </p:sp>
    </p:spTree>
    <p:extLst>
      <p:ext uri="{BB962C8B-B14F-4D97-AF65-F5344CB8AC3E}">
        <p14:creationId xmlns:p14="http://schemas.microsoft.com/office/powerpoint/2010/main" val="2194279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11560" y="2119313"/>
            <a:ext cx="6840760" cy="391001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3000"/>
              </a:spcAft>
            </a:pPr>
            <a:r>
              <a:rPr lang="cs-CZ" alt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algn="l"/>
            <a:r>
              <a:rPr lang="cs-CZ" altLang="cs-CZ" sz="3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Přeji hezký zbytek dne!</a:t>
            </a:r>
            <a:endParaRPr lang="cs-CZ" altLang="cs-CZ" sz="32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1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391</Words>
  <Application>Microsoft Office PowerPoint</Application>
  <PresentationFormat>Předvádění na obrazovce (4:3)</PresentationFormat>
  <Paragraphs>116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MPH_FMAN Finanční management  jaro 2014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MPH_FMAN Finanční management  jaro 2014</dc:title>
  <dc:creator>Marinič Peter</dc:creator>
  <cp:lastModifiedBy>Ing. Peter Marinič</cp:lastModifiedBy>
  <cp:revision>10</cp:revision>
  <dcterms:created xsi:type="dcterms:W3CDTF">2014-02-17T10:02:52Z</dcterms:created>
  <dcterms:modified xsi:type="dcterms:W3CDTF">2014-03-10T09:42:02Z</dcterms:modified>
</cp:coreProperties>
</file>