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6" r:id="rId7"/>
    <p:sldId id="265" r:id="rId8"/>
    <p:sldId id="267" r:id="rId9"/>
    <p:sldId id="268" r:id="rId10"/>
    <p:sldId id="264" r:id="rId11"/>
    <p:sldId id="269" r:id="rId12"/>
    <p:sldId id="270" r:id="rId13"/>
    <p:sldId id="271" r:id="rId14"/>
    <p:sldId id="272" r:id="rId15"/>
    <p:sldId id="275" r:id="rId16"/>
    <p:sldId id="273" r:id="rId17"/>
    <p:sldId id="274" r:id="rId18"/>
    <p:sldId id="27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2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2014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9/ 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Pyramidové rozklady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Pyramidový rozklad ukazatelů je jednoduchým modelem, který zobrazuje vzájemné vazby mezi dílčími ukazateli vyššího řádu</a:t>
            </a:r>
          </a:p>
          <a:p>
            <a:pPr marL="571500" indent="-571500" algn="l"/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 algn="l"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Modely mají tři základní funkce:</a:t>
            </a:r>
          </a:p>
          <a:p>
            <a:pPr marL="358775" indent="-358775" algn="l">
              <a:buFont typeface="Wingdings" pitchFamily="2" charset="2"/>
              <a:buAutoNum type="arabicPeriod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Vysvětlit vliv změny jednoho nebo více ukazatelů na celé hospodaření podniku</a:t>
            </a:r>
          </a:p>
          <a:p>
            <a:pPr marL="358775" indent="-358775" algn="l">
              <a:buFont typeface="Wingdings" pitchFamily="2" charset="2"/>
              <a:buAutoNum type="arabicPeriod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Ulehčit a zpřehlednit analýzu dosavadního vývoje podniku</a:t>
            </a:r>
          </a:p>
          <a:p>
            <a:pPr marL="358775" indent="-358775" algn="l">
              <a:buFont typeface="Wingdings" pitchFamily="2" charset="2"/>
              <a:buAutoNum type="arabicPeriod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Poskytnout podklady pro výběr rozhodnutí z hlediska cílů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podniku</a:t>
            </a:r>
          </a:p>
          <a:p>
            <a:pPr marL="571500" indent="-571500" algn="l">
              <a:buFont typeface="Wingdings" pitchFamily="2" charset="2"/>
              <a:buAutoNum type="arabicPeriod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Při rozkládání ukazatelů se používají dva hlavní postupy:</a:t>
            </a:r>
          </a:p>
          <a:p>
            <a:pPr marL="358775" indent="-358775" algn="l">
              <a:buFont typeface="+mj-lt"/>
              <a:buAutoNum type="arabicPeriod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aditivní, kdy se výchozí ukazatel rozkládá do součtu nebo rozdílu dalších ukazatelů</a:t>
            </a:r>
          </a:p>
          <a:p>
            <a:pPr marL="358775" indent="-358775" algn="l">
              <a:buFont typeface="+mj-lt"/>
              <a:buAutoNum type="arabicPeriod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multiplikativní, kdy výchozí ukazatel představuje součin nebo podíl dalších ukazatelů</a:t>
            </a:r>
          </a:p>
          <a:p>
            <a:pPr marL="571500" indent="-571500" algn="l">
              <a:buFont typeface="Wingdings" pitchFamily="2" charset="2"/>
              <a:buAutoNum type="arabicPeriod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endParaRPr lang="cs-CZ" altLang="cs-CZ" sz="22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</p:spTree>
    <p:extLst>
      <p:ext uri="{BB962C8B-B14F-4D97-AF65-F5344CB8AC3E}">
        <p14:creationId xmlns:p14="http://schemas.microsoft.com/office/powerpoint/2010/main" val="2194279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10/ 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ROI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sp>
        <p:nvSpPr>
          <p:cNvPr id="6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475927" y="12043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1" y="1051931"/>
            <a:ext cx="4895899" cy="5652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4125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 / 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sp>
        <p:nvSpPr>
          <p:cNvPr id="6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475927" y="12043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2" y="1033145"/>
            <a:ext cx="7536358" cy="587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8873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sp>
        <p:nvSpPr>
          <p:cNvPr id="6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475927" y="12043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57" y="1000746"/>
            <a:ext cx="6264697" cy="5880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6802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13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sp>
        <p:nvSpPr>
          <p:cNvPr id="6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475927" y="12043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23" y="2100071"/>
            <a:ext cx="6985000" cy="317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739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14/ 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1200"/>
              </a:spcBef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Provozní páka je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změna zisku v souvislosti se změnou objemu výroby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(tržeb) při různých proporcích mezi fixními a variabilními náklady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Čím je podíl fixních nákladů na celkových nákladech podniku vyšší, tím větší jsou změny zisku při změnách tržeb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Velikost provozní páky lze měřit tzv. stupněm provozní páky (S):</a:t>
            </a:r>
          </a:p>
          <a:p>
            <a:pPr algn="l">
              <a:lnSpc>
                <a:spcPct val="120000"/>
              </a:lnSpc>
            </a:pPr>
            <a:r>
              <a:rPr lang="cs-CZ" altLang="cs-CZ" sz="1800" dirty="0"/>
              <a:t>            Z</a:t>
            </a:r>
            <a:r>
              <a:rPr lang="cs-CZ" altLang="cs-CZ" sz="1800" baseline="-25000" dirty="0"/>
              <a:t>1</a:t>
            </a:r>
            <a:r>
              <a:rPr lang="cs-CZ" altLang="cs-CZ" sz="1800" dirty="0"/>
              <a:t> – Z</a:t>
            </a:r>
            <a:r>
              <a:rPr lang="cs-CZ" altLang="cs-CZ" sz="1800" baseline="-25000" dirty="0"/>
              <a:t>0</a:t>
            </a:r>
          </a:p>
          <a:p>
            <a:pPr algn="l">
              <a:lnSpc>
                <a:spcPct val="120000"/>
              </a:lnSpc>
            </a:pPr>
            <a:r>
              <a:rPr lang="cs-CZ" altLang="cs-CZ" sz="1800" dirty="0"/>
              <a:t>                Z</a:t>
            </a:r>
            <a:r>
              <a:rPr lang="cs-CZ" altLang="cs-CZ" sz="1800" baseline="-25000" dirty="0"/>
              <a:t>0</a:t>
            </a:r>
          </a:p>
          <a:p>
            <a:pPr algn="l">
              <a:lnSpc>
                <a:spcPct val="120000"/>
              </a:lnSpc>
            </a:pPr>
            <a:r>
              <a:rPr lang="cs-CZ" altLang="cs-CZ" sz="1800" dirty="0"/>
              <a:t>S =         </a:t>
            </a:r>
          </a:p>
          <a:p>
            <a:pPr algn="l">
              <a:lnSpc>
                <a:spcPct val="120000"/>
              </a:lnSpc>
            </a:pPr>
            <a:r>
              <a:rPr lang="cs-CZ" altLang="cs-CZ" sz="1800" dirty="0"/>
              <a:t>            T</a:t>
            </a:r>
            <a:r>
              <a:rPr lang="cs-CZ" altLang="cs-CZ" sz="1800" baseline="-25000" dirty="0"/>
              <a:t>1</a:t>
            </a:r>
            <a:r>
              <a:rPr lang="cs-CZ" altLang="cs-CZ" sz="1800" dirty="0"/>
              <a:t> – T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           </a:t>
            </a:r>
          </a:p>
          <a:p>
            <a:pPr algn="l">
              <a:lnSpc>
                <a:spcPct val="120000"/>
              </a:lnSpc>
            </a:pPr>
            <a:r>
              <a:rPr lang="cs-CZ" altLang="cs-CZ" sz="1800" dirty="0"/>
              <a:t>                T</a:t>
            </a:r>
            <a:r>
              <a:rPr lang="cs-CZ" altLang="cs-CZ" sz="1800" baseline="-25000" dirty="0"/>
              <a:t>0</a:t>
            </a:r>
          </a:p>
          <a:p>
            <a:pPr algn="l">
              <a:lnSpc>
                <a:spcPct val="120000"/>
              </a:lnSpc>
            </a:pPr>
            <a:endParaRPr lang="cs-CZ" altLang="cs-CZ" sz="1800" dirty="0"/>
          </a:p>
          <a:p>
            <a:pPr algn="l">
              <a:lnSpc>
                <a:spcPct val="120000"/>
              </a:lnSpc>
            </a:pPr>
            <a:r>
              <a:rPr lang="cs-CZ" altLang="cs-CZ" sz="1800" dirty="0"/>
              <a:t>Kde:	Z … velikost zisku v jednotlivých obdobích (0 a 1)</a:t>
            </a:r>
          </a:p>
          <a:p>
            <a:pPr algn="l">
              <a:lnSpc>
                <a:spcPct val="120000"/>
              </a:lnSpc>
            </a:pPr>
            <a:r>
              <a:rPr lang="cs-CZ" altLang="cs-CZ" sz="1800" dirty="0"/>
              <a:t>      	T … velikost tržeb v jednotlivých obdobích (0 a 1)</a:t>
            </a:r>
            <a:endParaRPr lang="cs-CZ" altLang="cs-CZ" sz="1800" dirty="0"/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971600" y="3717032"/>
            <a:ext cx="72008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1011796" y="4725144"/>
            <a:ext cx="72008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763960" y="4221088"/>
            <a:ext cx="121575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20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15/ 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páka (také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leverage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gearing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je rozsah, v jakém je cizí kapitál (dluhy) použit k financování podniku </a:t>
            </a:r>
            <a:endParaRPr lang="cs-CZ" altLang="cs-CZ" sz="1800" dirty="0"/>
          </a:p>
          <a:p>
            <a:pPr algn="l">
              <a:lnSpc>
                <a:spcPct val="120000"/>
              </a:lnSpc>
            </a:pPr>
            <a:r>
              <a:rPr lang="cs-CZ" altLang="cs-CZ" sz="2400" b="1" dirty="0"/>
              <a:t>                     </a:t>
            </a:r>
            <a:r>
              <a:rPr lang="cs-CZ" altLang="cs-CZ" sz="2400" b="1" dirty="0" smtClean="0"/>
              <a:t>	       </a:t>
            </a:r>
            <a:r>
              <a:rPr lang="cs-CZ" altLang="cs-CZ" sz="1800" b="1" dirty="0"/>
              <a:t>aktiva</a:t>
            </a:r>
          </a:p>
          <a:p>
            <a:pPr algn="l">
              <a:lnSpc>
                <a:spcPct val="120000"/>
              </a:lnSpc>
            </a:pPr>
            <a:r>
              <a:rPr lang="cs-CZ" altLang="cs-CZ" sz="1800" b="1" dirty="0"/>
              <a:t>Finanční páka = </a:t>
            </a:r>
          </a:p>
          <a:p>
            <a:pPr algn="l">
              <a:lnSpc>
                <a:spcPct val="120000"/>
              </a:lnSpc>
            </a:pPr>
            <a:r>
              <a:rPr lang="cs-CZ" altLang="cs-CZ" sz="1800" b="1" dirty="0"/>
              <a:t>                      </a:t>
            </a:r>
            <a:r>
              <a:rPr lang="cs-CZ" altLang="cs-CZ" sz="1800" b="1" dirty="0" smtClean="0"/>
              <a:t>	  </a:t>
            </a:r>
            <a:r>
              <a:rPr lang="cs-CZ" altLang="cs-CZ" sz="1800" b="1" dirty="0"/>
              <a:t>vlastní </a:t>
            </a:r>
            <a:r>
              <a:rPr lang="cs-CZ" altLang="cs-CZ" sz="1800" b="1" dirty="0" smtClean="0"/>
              <a:t>kapitál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Finanční páka zvyšuje míru výnosnosti vlastního kapitálu (za předpokladu, že míra zhodnocení vloženého kapitálu podnikem je vyšší než úroková míra z cizího kapitálu)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Vyšší zadluženost zvyšuje riziko podnikání, přičemž vyšší zadlužení vede zároveň k růstu úrokové míry cizího kapitálu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Finanční páka je založena na principu, že cizí kapitál je levnější než vlastní kapitál</a:t>
            </a:r>
          </a:p>
          <a:p>
            <a:pPr marL="342900" indent="-3429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Výhodnost použití cizího kapitálu se zjišťuje porovnáním ROA a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ROE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2051720" y="2818656"/>
            <a:ext cx="2232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787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 / 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cs-CZ" altLang="cs-CZ" sz="1800" b="1" dirty="0"/>
              <a:t>Index finanční páky:</a:t>
            </a:r>
          </a:p>
          <a:p>
            <a:pPr algn="l">
              <a:lnSpc>
                <a:spcPct val="80000"/>
              </a:lnSpc>
            </a:pPr>
            <a:r>
              <a:rPr lang="cs-CZ" altLang="cs-CZ" sz="1800" dirty="0"/>
              <a:t>                                     </a:t>
            </a:r>
            <a:r>
              <a:rPr lang="cs-CZ" altLang="cs-CZ" sz="1800" dirty="0" smtClean="0"/>
              <a:t>     ROE</a:t>
            </a:r>
            <a:endParaRPr lang="cs-CZ" altLang="cs-CZ" sz="1800" dirty="0"/>
          </a:p>
          <a:p>
            <a:pPr algn="l"/>
            <a:r>
              <a:rPr lang="cs-CZ" altLang="cs-CZ" sz="1800" dirty="0"/>
              <a:t>Index finanční páky =                  </a:t>
            </a:r>
            <a:r>
              <a:rPr lang="cs-CZ" altLang="cs-CZ" sz="1800" dirty="0">
                <a:sym typeface="Symbol" pitchFamily="18" charset="2"/>
              </a:rPr>
              <a:t></a:t>
            </a:r>
            <a:r>
              <a:rPr lang="cs-CZ" altLang="cs-CZ" sz="1800" dirty="0"/>
              <a:t>  1</a:t>
            </a:r>
          </a:p>
          <a:p>
            <a:pPr algn="l"/>
            <a:r>
              <a:rPr lang="cs-CZ" altLang="cs-CZ" sz="1800" dirty="0"/>
              <a:t>		     </a:t>
            </a:r>
            <a:r>
              <a:rPr lang="cs-CZ" altLang="cs-CZ" sz="1800" dirty="0" smtClean="0"/>
              <a:t>  </a:t>
            </a:r>
            <a:r>
              <a:rPr lang="cs-CZ" altLang="cs-CZ" sz="1800" dirty="0"/>
              <a:t>ROA </a:t>
            </a:r>
          </a:p>
          <a:p>
            <a:pPr algn="l">
              <a:spcBef>
                <a:spcPts val="1200"/>
              </a:spcBef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Důvody pro využití cizího kapitálu: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podnikatel nemá dostatečný vlastní kapitál při založení podniku, nebo přechodně nedisponuje potřebným kapitálem v době, kdy jej potřebuje u uskutečnění akce,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použitím cizího kapitálu nevznikají poskytovateli žádná práva v přímém řízení podniku,</a:t>
            </a: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cizí kapitál je většinou levnější než vlastní kapitál, jeho použití zvyšuje rentabilitu podniku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1200"/>
              </a:spcBef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Důvody proti využívání cizího kapitálu: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cizí kapitál zvyšuje zadluženost podniku a tím snižuje jeho finanční stabilitu,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každý další dluh je dražší a je obtížnější jej získat, neboť potenciální věřitelé se obávají o svůj kapitál,</a:t>
            </a: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vysoký podíl cizího kapitálu omezuje jednání managementu, které musí být přizpůsobeno věřitelům. </a:t>
            </a:r>
          </a:p>
          <a:p>
            <a:pPr algn="l">
              <a:lnSpc>
                <a:spcPct val="120000"/>
              </a:lnSpc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2483768" y="1692559"/>
            <a:ext cx="72008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536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Přeji hezký zbytek dne!</a:t>
            </a:r>
            <a:endParaRPr lang="cs-CZ" altLang="cs-CZ" sz="32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28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ukazatele rentability</a:t>
            </a:r>
          </a:p>
          <a:p>
            <a:pPr marL="342900" indent="-342900" algn="l"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ukazatele aktivity (efektivnosti)</a:t>
            </a:r>
          </a:p>
          <a:p>
            <a:pPr marL="342900" indent="-342900" algn="l"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ukazatele finanční závislosti (zadluženosti)</a:t>
            </a:r>
          </a:p>
          <a:p>
            <a:pPr marL="342900" indent="-342900" algn="l"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ukazatele likvidity (platební schopnosti)</a:t>
            </a:r>
          </a:p>
          <a:p>
            <a:pPr marL="342900" indent="-342900" algn="l"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ukazatele tržní hodnoty (vycházející z údajů kapitálového trhu)</a:t>
            </a:r>
          </a:p>
          <a:p>
            <a:pPr marL="342900" indent="-342900" algn="l"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ukazatele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cash-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Poměřují množství zisku (v Kč), které připadá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 původce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zisku (v Kč)</a:t>
            </a:r>
          </a:p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Nejpoužívanější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ukazatele: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801822" y="3032309"/>
            <a:ext cx="3602038" cy="655324"/>
            <a:chOff x="5814" y="13118"/>
            <a:chExt cx="3420" cy="900"/>
          </a:xfrm>
        </p:grpSpPr>
        <p:sp>
          <p:nvSpPr>
            <p:cNvPr id="13" name="Rectangle 17"/>
            <p:cNvSpPr>
              <a:spLocks noChangeArrowheads="1"/>
            </p:cNvSpPr>
            <p:nvPr/>
          </p:nvSpPr>
          <p:spPr bwMode="auto">
            <a:xfrm>
              <a:off x="5814" y="13118"/>
              <a:ext cx="342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5814" y="13298"/>
              <a:ext cx="21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Rentabilita </a:t>
              </a:r>
              <a:r>
                <a:rPr lang="cs-CZ" altLang="cs-CZ" sz="1200" b="1" dirty="0" smtClean="0">
                  <a:latin typeface="Times New Roman" pitchFamily="18" charset="0"/>
                </a:rPr>
                <a:t>tržeb (ROS) </a:t>
              </a:r>
              <a:r>
                <a:rPr lang="cs-CZ" altLang="cs-CZ" sz="1200" b="1" dirty="0">
                  <a:latin typeface="Times New Roman" pitchFamily="18" charset="0"/>
                </a:rPr>
                <a:t>= 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7794" y="1311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čistý zisk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16" name="Text Box 20"/>
            <p:cNvSpPr txBox="1">
              <a:spLocks noChangeArrowheads="1"/>
            </p:cNvSpPr>
            <p:nvPr/>
          </p:nvSpPr>
          <p:spPr bwMode="auto">
            <a:xfrm>
              <a:off x="7974" y="1347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tržby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 flipV="1">
              <a:off x="7794" y="13478"/>
              <a:ext cx="8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8" name="Group 22"/>
          <p:cNvGrpSpPr>
            <a:grpSpLocks/>
          </p:cNvGrpSpPr>
          <p:nvPr/>
        </p:nvGrpSpPr>
        <p:grpSpPr bwMode="auto">
          <a:xfrm>
            <a:off x="801823" y="3716564"/>
            <a:ext cx="3602037" cy="571500"/>
            <a:chOff x="1161" y="13838"/>
            <a:chExt cx="5220" cy="900"/>
          </a:xfrm>
        </p:grpSpPr>
        <p:sp>
          <p:nvSpPr>
            <p:cNvPr id="19" name="Rectangle 23"/>
            <p:cNvSpPr>
              <a:spLocks noChangeArrowheads="1"/>
            </p:cNvSpPr>
            <p:nvPr/>
          </p:nvSpPr>
          <p:spPr bwMode="auto">
            <a:xfrm>
              <a:off x="1161" y="13838"/>
              <a:ext cx="522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1161" y="14018"/>
              <a:ext cx="39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Výnosnost celkových aktiv (ROA) =  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21" name="Text Box 25"/>
            <p:cNvSpPr txBox="1">
              <a:spLocks noChangeArrowheads="1"/>
            </p:cNvSpPr>
            <p:nvPr/>
          </p:nvSpPr>
          <p:spPr bwMode="auto">
            <a:xfrm>
              <a:off x="4914" y="13838"/>
              <a:ext cx="123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EBIT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2" name="Text Box 26"/>
            <p:cNvSpPr txBox="1">
              <a:spLocks noChangeArrowheads="1"/>
            </p:cNvSpPr>
            <p:nvPr/>
          </p:nvSpPr>
          <p:spPr bwMode="auto">
            <a:xfrm>
              <a:off x="5094" y="14198"/>
              <a:ext cx="1080" cy="540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3" name="Line 27"/>
            <p:cNvSpPr>
              <a:spLocks noChangeShapeType="1"/>
            </p:cNvSpPr>
            <p:nvPr/>
          </p:nvSpPr>
          <p:spPr bwMode="auto">
            <a:xfrm>
              <a:off x="4941" y="14198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4" name="Group 28"/>
          <p:cNvGrpSpPr>
            <a:grpSpLocks/>
          </p:cNvGrpSpPr>
          <p:nvPr/>
        </p:nvGrpSpPr>
        <p:grpSpPr bwMode="auto">
          <a:xfrm>
            <a:off x="801823" y="4364264"/>
            <a:ext cx="3944937" cy="571500"/>
            <a:chOff x="1521" y="518"/>
            <a:chExt cx="5760" cy="900"/>
          </a:xfrm>
        </p:grpSpPr>
        <p:sp>
          <p:nvSpPr>
            <p:cNvPr id="25" name="Rectangle 29"/>
            <p:cNvSpPr>
              <a:spLocks noChangeArrowheads="1"/>
            </p:cNvSpPr>
            <p:nvPr/>
          </p:nvSpPr>
          <p:spPr bwMode="auto">
            <a:xfrm>
              <a:off x="1521" y="518"/>
              <a:ext cx="55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Text Box 30"/>
            <p:cNvSpPr txBox="1">
              <a:spLocks noChangeArrowheads="1"/>
            </p:cNvSpPr>
            <p:nvPr/>
          </p:nvSpPr>
          <p:spPr bwMode="auto">
            <a:xfrm>
              <a:off x="1521" y="698"/>
              <a:ext cx="4140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Výnosnost vlastního kapitálu (ROE)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cs-CZ" altLang="cs-CZ">
                <a:latin typeface="Times New Roman" pitchFamily="18" charset="0"/>
              </a:endParaRPr>
            </a:p>
          </p:txBody>
        </p:sp>
        <p:sp>
          <p:nvSpPr>
            <p:cNvPr id="27" name="Text Box 31"/>
            <p:cNvSpPr txBox="1">
              <a:spLocks noChangeArrowheads="1"/>
            </p:cNvSpPr>
            <p:nvPr/>
          </p:nvSpPr>
          <p:spPr bwMode="auto">
            <a:xfrm>
              <a:off x="5661" y="51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čistý  zisk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8" name="Text Box 32"/>
            <p:cNvSpPr txBox="1">
              <a:spLocks noChangeArrowheads="1"/>
            </p:cNvSpPr>
            <p:nvPr/>
          </p:nvSpPr>
          <p:spPr bwMode="auto">
            <a:xfrm>
              <a:off x="5481" y="87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vlastní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9" name="Line 33"/>
            <p:cNvSpPr>
              <a:spLocks noChangeShapeType="1"/>
            </p:cNvSpPr>
            <p:nvPr/>
          </p:nvSpPr>
          <p:spPr bwMode="auto">
            <a:xfrm>
              <a:off x="5481" y="878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0" name="Group 34"/>
          <p:cNvGrpSpPr>
            <a:grpSpLocks/>
          </p:cNvGrpSpPr>
          <p:nvPr/>
        </p:nvGrpSpPr>
        <p:grpSpPr bwMode="auto">
          <a:xfrm>
            <a:off x="801823" y="5011964"/>
            <a:ext cx="5776912" cy="571500"/>
            <a:chOff x="1161" y="2678"/>
            <a:chExt cx="7739" cy="900"/>
          </a:xfrm>
        </p:grpSpPr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1161" y="2678"/>
              <a:ext cx="75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Text Box 36"/>
            <p:cNvSpPr txBox="1">
              <a:spLocks noChangeArrowheads="1"/>
            </p:cNvSpPr>
            <p:nvPr/>
          </p:nvSpPr>
          <p:spPr bwMode="auto">
            <a:xfrm>
              <a:off x="1161" y="2858"/>
              <a:ext cx="41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Výnosnost kapitálu investorů (ROCE) = 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3" name="Text Box 37"/>
            <p:cNvSpPr txBox="1">
              <a:spLocks noChangeArrowheads="1"/>
            </p:cNvSpPr>
            <p:nvPr/>
          </p:nvSpPr>
          <p:spPr bwMode="auto">
            <a:xfrm>
              <a:off x="6020" y="2678"/>
              <a:ext cx="16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 EBIT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4" name="Text Box 38"/>
            <p:cNvSpPr txBox="1">
              <a:spLocks noChangeArrowheads="1"/>
            </p:cNvSpPr>
            <p:nvPr/>
          </p:nvSpPr>
          <p:spPr bwMode="auto">
            <a:xfrm>
              <a:off x="5120" y="3038"/>
              <a:ext cx="37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vlastní kapitál + dlouhodobé dluhy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>
              <a:off x="5120" y="3038"/>
              <a:ext cx="3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6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93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Vázanost:</a:t>
            </a: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Obratovost: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grpSp>
        <p:nvGrpSpPr>
          <p:cNvPr id="26" name="Group 11"/>
          <p:cNvGrpSpPr>
            <a:grpSpLocks/>
          </p:cNvGrpSpPr>
          <p:nvPr/>
        </p:nvGrpSpPr>
        <p:grpSpPr bwMode="auto">
          <a:xfrm>
            <a:off x="953012" y="1754205"/>
            <a:ext cx="3903662" cy="571500"/>
            <a:chOff x="1521" y="9878"/>
            <a:chExt cx="5580" cy="900"/>
          </a:xfrm>
        </p:grpSpPr>
        <p:sp>
          <p:nvSpPr>
            <p:cNvPr id="27" name="Rectangle 12"/>
            <p:cNvSpPr>
              <a:spLocks noChangeArrowheads="1"/>
            </p:cNvSpPr>
            <p:nvPr/>
          </p:nvSpPr>
          <p:spPr bwMode="auto">
            <a:xfrm>
              <a:off x="1521" y="9878"/>
              <a:ext cx="55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1521" y="1005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Vázanost aktiv celkem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4041" y="987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       aktiva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4041" y="1023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roční tržby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1" name="Line 16"/>
            <p:cNvSpPr>
              <a:spLocks noChangeShapeType="1"/>
            </p:cNvSpPr>
            <p:nvPr/>
          </p:nvSpPr>
          <p:spPr bwMode="auto">
            <a:xfrm>
              <a:off x="4041" y="10238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5661" y="1005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 b="1">
                <a:latin typeface="Times New Roman" pitchFamily="18" charset="0"/>
              </a:endParaRPr>
            </a:p>
          </p:txBody>
        </p:sp>
      </p:grpSp>
      <p:grpSp>
        <p:nvGrpSpPr>
          <p:cNvPr id="33" name="Group 39"/>
          <p:cNvGrpSpPr>
            <a:grpSpLocks/>
          </p:cNvGrpSpPr>
          <p:nvPr/>
        </p:nvGrpSpPr>
        <p:grpSpPr bwMode="auto">
          <a:xfrm>
            <a:off x="953012" y="2401905"/>
            <a:ext cx="3903662" cy="571500"/>
            <a:chOff x="1521" y="9878"/>
            <a:chExt cx="5580" cy="900"/>
          </a:xfrm>
        </p:grpSpPr>
        <p:sp>
          <p:nvSpPr>
            <p:cNvPr id="34" name="Rectangle 40"/>
            <p:cNvSpPr>
              <a:spLocks noChangeArrowheads="1"/>
            </p:cNvSpPr>
            <p:nvPr/>
          </p:nvSpPr>
          <p:spPr bwMode="auto">
            <a:xfrm>
              <a:off x="1521" y="9878"/>
              <a:ext cx="55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Text Box 41"/>
            <p:cNvSpPr txBox="1">
              <a:spLocks noChangeArrowheads="1"/>
            </p:cNvSpPr>
            <p:nvPr/>
          </p:nvSpPr>
          <p:spPr bwMode="auto">
            <a:xfrm>
              <a:off x="1521" y="1005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Vázanost stálých aktiv  =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36" name="Text Box 42"/>
            <p:cNvSpPr txBox="1">
              <a:spLocks noChangeArrowheads="1"/>
            </p:cNvSpPr>
            <p:nvPr/>
          </p:nvSpPr>
          <p:spPr bwMode="auto">
            <a:xfrm>
              <a:off x="4041" y="987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/>
            <a:lstStyle/>
            <a:p>
              <a:r>
                <a:rPr lang="cs-CZ" altLang="cs-CZ" sz="1200" b="1">
                  <a:latin typeface="Times New Roman" pitchFamily="18" charset="0"/>
                </a:rPr>
                <a:t>       st.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7" name="Text Box 43"/>
            <p:cNvSpPr txBox="1">
              <a:spLocks noChangeArrowheads="1"/>
            </p:cNvSpPr>
            <p:nvPr/>
          </p:nvSpPr>
          <p:spPr bwMode="auto">
            <a:xfrm>
              <a:off x="4041" y="1023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roční tržby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8" name="Line 44"/>
            <p:cNvSpPr>
              <a:spLocks noChangeShapeType="1"/>
            </p:cNvSpPr>
            <p:nvPr/>
          </p:nvSpPr>
          <p:spPr bwMode="auto">
            <a:xfrm>
              <a:off x="4041" y="10238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Text Box 45"/>
            <p:cNvSpPr txBox="1">
              <a:spLocks noChangeArrowheads="1"/>
            </p:cNvSpPr>
            <p:nvPr/>
          </p:nvSpPr>
          <p:spPr bwMode="auto">
            <a:xfrm>
              <a:off x="5661" y="1005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 b="1">
                <a:latin typeface="Times New Roman" pitchFamily="18" charset="0"/>
              </a:endParaRPr>
            </a:p>
          </p:txBody>
        </p:sp>
      </p:grpSp>
      <p:grpSp>
        <p:nvGrpSpPr>
          <p:cNvPr id="40" name="Group 4"/>
          <p:cNvGrpSpPr>
            <a:grpSpLocks/>
          </p:cNvGrpSpPr>
          <p:nvPr/>
        </p:nvGrpSpPr>
        <p:grpSpPr bwMode="auto">
          <a:xfrm>
            <a:off x="953012" y="3683876"/>
            <a:ext cx="3644900" cy="571500"/>
            <a:chOff x="2601" y="9878"/>
            <a:chExt cx="5400" cy="900"/>
          </a:xfrm>
        </p:grpSpPr>
        <p:sp>
          <p:nvSpPr>
            <p:cNvPr id="41" name="Rectangle 5"/>
            <p:cNvSpPr>
              <a:spLocks noChangeArrowheads="1"/>
            </p:cNvSpPr>
            <p:nvPr/>
          </p:nvSpPr>
          <p:spPr bwMode="auto">
            <a:xfrm>
              <a:off x="2601" y="9878"/>
              <a:ext cx="522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" name="Text Box 6"/>
            <p:cNvSpPr txBox="1">
              <a:spLocks noChangeArrowheads="1"/>
            </p:cNvSpPr>
            <p:nvPr/>
          </p:nvSpPr>
          <p:spPr bwMode="auto">
            <a:xfrm>
              <a:off x="2601" y="1005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Obrat zásob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>
                <a:latin typeface="Times New Roman" pitchFamily="18" charset="0"/>
              </a:endParaRPr>
            </a:p>
          </p:txBody>
        </p:sp>
        <p:sp>
          <p:nvSpPr>
            <p:cNvPr id="43" name="Text Box 7"/>
            <p:cNvSpPr txBox="1">
              <a:spLocks noChangeArrowheads="1"/>
            </p:cNvSpPr>
            <p:nvPr/>
          </p:nvSpPr>
          <p:spPr bwMode="auto">
            <a:xfrm>
              <a:off x="4221" y="987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tržby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44" name="Text Box 8"/>
            <p:cNvSpPr txBox="1">
              <a:spLocks noChangeArrowheads="1"/>
            </p:cNvSpPr>
            <p:nvPr/>
          </p:nvSpPr>
          <p:spPr bwMode="auto">
            <a:xfrm>
              <a:off x="4221" y="10238"/>
              <a:ext cx="10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zásoby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45" name="Line 9"/>
            <p:cNvSpPr>
              <a:spLocks noChangeShapeType="1"/>
            </p:cNvSpPr>
            <p:nvPr/>
          </p:nvSpPr>
          <p:spPr bwMode="auto">
            <a:xfrm>
              <a:off x="4221" y="10238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Text Box 10"/>
            <p:cNvSpPr txBox="1">
              <a:spLocks noChangeArrowheads="1"/>
            </p:cNvSpPr>
            <p:nvPr/>
          </p:nvSpPr>
          <p:spPr bwMode="auto">
            <a:xfrm>
              <a:off x="5121" y="1005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(v počtech obratů za rok)</a:t>
              </a:r>
              <a:endParaRPr lang="cs-CZ" altLang="cs-CZ" b="1">
                <a:latin typeface="Times New Roman" pitchFamily="18" charset="0"/>
              </a:endParaRPr>
            </a:p>
          </p:txBody>
        </p:sp>
      </p:grpSp>
      <p:grpSp>
        <p:nvGrpSpPr>
          <p:cNvPr id="47" name="Group 25"/>
          <p:cNvGrpSpPr>
            <a:grpSpLocks/>
          </p:cNvGrpSpPr>
          <p:nvPr/>
        </p:nvGrpSpPr>
        <p:grpSpPr bwMode="auto">
          <a:xfrm>
            <a:off x="953012" y="4331576"/>
            <a:ext cx="4608512" cy="571500"/>
            <a:chOff x="1701" y="10058"/>
            <a:chExt cx="6840" cy="900"/>
          </a:xfrm>
        </p:grpSpPr>
        <p:sp>
          <p:nvSpPr>
            <p:cNvPr id="48" name="Rectangle 26"/>
            <p:cNvSpPr>
              <a:spLocks noChangeArrowheads="1"/>
            </p:cNvSpPr>
            <p:nvPr/>
          </p:nvSpPr>
          <p:spPr bwMode="auto">
            <a:xfrm>
              <a:off x="1701" y="10058"/>
              <a:ext cx="66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Text Box 27"/>
            <p:cNvSpPr txBox="1">
              <a:spLocks noChangeArrowheads="1"/>
            </p:cNvSpPr>
            <p:nvPr/>
          </p:nvSpPr>
          <p:spPr bwMode="auto">
            <a:xfrm>
              <a:off x="1701" y="1023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Obrat oběžných aktiv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>
                <a:latin typeface="Times New Roman" pitchFamily="18" charset="0"/>
              </a:endParaRPr>
            </a:p>
          </p:txBody>
        </p:sp>
        <p:sp>
          <p:nvSpPr>
            <p:cNvPr id="50" name="Text Box 28"/>
            <p:cNvSpPr txBox="1">
              <a:spLocks noChangeArrowheads="1"/>
            </p:cNvSpPr>
            <p:nvPr/>
          </p:nvSpPr>
          <p:spPr bwMode="auto">
            <a:xfrm>
              <a:off x="4401" y="1005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tržby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1" name="Text Box 29"/>
            <p:cNvSpPr txBox="1">
              <a:spLocks noChangeArrowheads="1"/>
            </p:cNvSpPr>
            <p:nvPr/>
          </p:nvSpPr>
          <p:spPr bwMode="auto">
            <a:xfrm>
              <a:off x="4041" y="1041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oběžná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2" name="Line 30"/>
            <p:cNvSpPr>
              <a:spLocks noChangeShapeType="1"/>
            </p:cNvSpPr>
            <p:nvPr/>
          </p:nvSpPr>
          <p:spPr bwMode="auto">
            <a:xfrm>
              <a:off x="4221" y="10418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" name="Text Box 31"/>
            <p:cNvSpPr txBox="1">
              <a:spLocks noChangeArrowheads="1"/>
            </p:cNvSpPr>
            <p:nvPr/>
          </p:nvSpPr>
          <p:spPr bwMode="auto">
            <a:xfrm>
              <a:off x="5661" y="10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(v počtech obratů za rok)</a:t>
              </a:r>
              <a:endParaRPr lang="cs-CZ" altLang="cs-CZ" b="1">
                <a:latin typeface="Times New Roman" pitchFamily="18" charset="0"/>
              </a:endParaRPr>
            </a:p>
          </p:txBody>
        </p:sp>
      </p:grpSp>
      <p:grpSp>
        <p:nvGrpSpPr>
          <p:cNvPr id="54" name="Group 32"/>
          <p:cNvGrpSpPr>
            <a:grpSpLocks/>
          </p:cNvGrpSpPr>
          <p:nvPr/>
        </p:nvGrpSpPr>
        <p:grpSpPr bwMode="auto">
          <a:xfrm>
            <a:off x="953012" y="4979276"/>
            <a:ext cx="4897437" cy="571500"/>
            <a:chOff x="1701" y="10418"/>
            <a:chExt cx="7020" cy="900"/>
          </a:xfrm>
        </p:grpSpPr>
        <p:sp>
          <p:nvSpPr>
            <p:cNvPr id="55" name="Rectangle 33"/>
            <p:cNvSpPr>
              <a:spLocks noChangeArrowheads="1"/>
            </p:cNvSpPr>
            <p:nvPr/>
          </p:nvSpPr>
          <p:spPr bwMode="auto">
            <a:xfrm>
              <a:off x="1701" y="10418"/>
              <a:ext cx="68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6" name="Text Box 34"/>
            <p:cNvSpPr txBox="1">
              <a:spLocks noChangeArrowheads="1"/>
            </p:cNvSpPr>
            <p:nvPr/>
          </p:nvSpPr>
          <p:spPr bwMode="auto">
            <a:xfrm>
              <a:off x="1701" y="1059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Obrat stálých aktiv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>
                <a:latin typeface="Times New Roman" pitchFamily="18" charset="0"/>
              </a:endParaRPr>
            </a:p>
          </p:txBody>
        </p:sp>
        <p:sp>
          <p:nvSpPr>
            <p:cNvPr id="57" name="Text Box 35"/>
            <p:cNvSpPr txBox="1">
              <a:spLocks noChangeArrowheads="1"/>
            </p:cNvSpPr>
            <p:nvPr/>
          </p:nvSpPr>
          <p:spPr bwMode="auto">
            <a:xfrm>
              <a:off x="4581" y="1041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tržby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8" name="Text Box 36"/>
            <p:cNvSpPr txBox="1">
              <a:spLocks noChangeArrowheads="1"/>
            </p:cNvSpPr>
            <p:nvPr/>
          </p:nvSpPr>
          <p:spPr bwMode="auto">
            <a:xfrm>
              <a:off x="4221" y="1077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stálá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9" name="Line 37"/>
            <p:cNvSpPr>
              <a:spLocks noChangeShapeType="1"/>
            </p:cNvSpPr>
            <p:nvPr/>
          </p:nvSpPr>
          <p:spPr bwMode="auto">
            <a:xfrm>
              <a:off x="4221" y="10778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Text Box 38"/>
            <p:cNvSpPr txBox="1">
              <a:spLocks noChangeArrowheads="1"/>
            </p:cNvSpPr>
            <p:nvPr/>
          </p:nvSpPr>
          <p:spPr bwMode="auto">
            <a:xfrm>
              <a:off x="5841" y="1041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</a:pPr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(v počtech obratů za rok)</a:t>
              </a:r>
            </a:p>
            <a:p>
              <a:endParaRPr lang="cs-CZ" altLang="cs-CZ" b="1">
                <a:latin typeface="Times New Roman" pitchFamily="18" charset="0"/>
              </a:endParaRPr>
            </a:p>
          </p:txBody>
        </p:sp>
      </p:grpSp>
      <p:sp>
        <p:nvSpPr>
          <p:cNvPr id="6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</p:spTree>
    <p:extLst>
      <p:ext uri="{BB962C8B-B14F-4D97-AF65-F5344CB8AC3E}">
        <p14:creationId xmlns:p14="http://schemas.microsoft.com/office/powerpoint/2010/main" val="246844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Aktivita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Doba obratu:</a:t>
            </a: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90000"/>
              </a:lnSpc>
              <a:spcBef>
                <a:spcPct val="100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Nejpoužívanější ukazatele produktivity práce: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podíl personálních nákladů na obratu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podíl personálních nákladů na celkových nákladech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dosažený obrat na jednoho pracovníka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průměrná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mzda na pracovníka</a:t>
            </a:r>
          </a:p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789935" y="1633538"/>
            <a:ext cx="5329237" cy="571500"/>
            <a:chOff x="1701" y="9878"/>
            <a:chExt cx="6480" cy="900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1701" y="9878"/>
              <a:ext cx="63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1701" y="10058"/>
              <a:ext cx="23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Doba obratu zásob  =   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5301" y="1005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(ve dnech)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4221" y="987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zásoby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17" name="Text Box 9"/>
            <p:cNvSpPr txBox="1">
              <a:spLocks noChangeArrowheads="1"/>
            </p:cNvSpPr>
            <p:nvPr/>
          </p:nvSpPr>
          <p:spPr bwMode="auto">
            <a:xfrm>
              <a:off x="3861" y="1023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roční tržby/365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4041" y="10238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789935" y="2281238"/>
            <a:ext cx="3903662" cy="571500"/>
            <a:chOff x="1521" y="9878"/>
            <a:chExt cx="5580" cy="900"/>
          </a:xfrm>
        </p:grpSpPr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1521" y="9878"/>
              <a:ext cx="55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1521" y="1005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Průměrná doba inkasa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4041" y="987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pohledávky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4041" y="1023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roční tržby/365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>
              <a:off x="4041" y="10238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5661" y="1005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(ve dnech)</a:t>
              </a:r>
              <a:endParaRPr lang="cs-CZ" altLang="cs-CZ" b="1">
                <a:latin typeface="Times New Roman" pitchFamily="18" charset="0"/>
              </a:endParaRPr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789935" y="2928938"/>
            <a:ext cx="3903662" cy="571500"/>
            <a:chOff x="1521" y="9878"/>
            <a:chExt cx="5580" cy="900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521" y="9878"/>
              <a:ext cx="55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1521" y="1005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Doba obratu závazků 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4041" y="987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     závazky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4041" y="1023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latin typeface="Times New Roman" pitchFamily="18" charset="0"/>
                </a:rPr>
                <a:t>roční tržby/365</a:t>
              </a:r>
              <a:endParaRPr lang="cs-CZ" altLang="cs-CZ" b="1" dirty="0">
                <a:latin typeface="Times New Roman" pitchFamily="18" charset="0"/>
              </a:endParaRPr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4041" y="10238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5661" y="1005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 dirty="0">
                  <a:solidFill>
                    <a:srgbClr val="000000"/>
                  </a:solidFill>
                  <a:latin typeface="Times New Roman" pitchFamily="18" charset="0"/>
                </a:rPr>
                <a:t>(ve dnech)</a:t>
              </a:r>
              <a:endParaRPr lang="cs-CZ" altLang="cs-CZ" b="1" dirty="0">
                <a:latin typeface="Times New Roman" pitchFamily="18" charset="0"/>
              </a:endParaRPr>
            </a:p>
          </p:txBody>
        </p:sp>
      </p:grp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</p:spTree>
    <p:extLst>
      <p:ext uri="{BB962C8B-B14F-4D97-AF65-F5344CB8AC3E}">
        <p14:creationId xmlns:p14="http://schemas.microsoft.com/office/powerpoint/2010/main" val="281978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adluženost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sp>
        <p:nvSpPr>
          <p:cNvPr id="6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  <p:grpSp>
        <p:nvGrpSpPr>
          <p:cNvPr id="62" name="Group 4"/>
          <p:cNvGrpSpPr>
            <a:grpSpLocks/>
          </p:cNvGrpSpPr>
          <p:nvPr/>
        </p:nvGrpSpPr>
        <p:grpSpPr bwMode="auto">
          <a:xfrm>
            <a:off x="540411" y="2509793"/>
            <a:ext cx="3175000" cy="647700"/>
            <a:chOff x="5814" y="1238"/>
            <a:chExt cx="4320" cy="900"/>
          </a:xfrm>
        </p:grpSpPr>
        <p:sp>
          <p:nvSpPr>
            <p:cNvPr id="63" name="Rectangle 5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Text Box 6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Zadluženost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65" name="Text Box 7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celkový dluh (cizí zdroje)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66" name="Text Box 8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celková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67" name="Line 9"/>
            <p:cNvSpPr>
              <a:spLocks noChangeShapeType="1"/>
            </p:cNvSpPr>
            <p:nvPr/>
          </p:nvSpPr>
          <p:spPr bwMode="auto">
            <a:xfrm>
              <a:off x="7434" y="1598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8" name="Group 10"/>
          <p:cNvGrpSpPr>
            <a:grpSpLocks/>
          </p:cNvGrpSpPr>
          <p:nvPr/>
        </p:nvGrpSpPr>
        <p:grpSpPr bwMode="auto">
          <a:xfrm>
            <a:off x="540411" y="4439187"/>
            <a:ext cx="3144838" cy="719137"/>
            <a:chOff x="5814" y="1778"/>
            <a:chExt cx="4500" cy="900"/>
          </a:xfrm>
        </p:grpSpPr>
        <p:sp>
          <p:nvSpPr>
            <p:cNvPr id="69" name="Rectangle 11"/>
            <p:cNvSpPr>
              <a:spLocks noChangeArrowheads="1"/>
            </p:cNvSpPr>
            <p:nvPr/>
          </p:nvSpPr>
          <p:spPr bwMode="auto">
            <a:xfrm>
              <a:off x="5814" y="1778"/>
              <a:ext cx="45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Text Box 12"/>
            <p:cNvSpPr txBox="1">
              <a:spLocks noChangeArrowheads="1"/>
            </p:cNvSpPr>
            <p:nvPr/>
          </p:nvSpPr>
          <p:spPr bwMode="auto">
            <a:xfrm>
              <a:off x="5814" y="1958"/>
              <a:ext cx="16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Krytí úroků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71" name="Text Box 13"/>
            <p:cNvSpPr txBox="1">
              <a:spLocks noChangeArrowheads="1"/>
            </p:cNvSpPr>
            <p:nvPr/>
          </p:nvSpPr>
          <p:spPr bwMode="auto">
            <a:xfrm>
              <a:off x="7254" y="1778"/>
              <a:ext cx="30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zisk před úroky a zdaněním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72" name="Text Box 14"/>
            <p:cNvSpPr txBox="1">
              <a:spLocks noChangeArrowheads="1"/>
            </p:cNvSpPr>
            <p:nvPr/>
          </p:nvSpPr>
          <p:spPr bwMode="auto">
            <a:xfrm>
              <a:off x="8334" y="213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úroky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73" name="Line 15"/>
            <p:cNvSpPr>
              <a:spLocks noChangeShapeType="1"/>
            </p:cNvSpPr>
            <p:nvPr/>
          </p:nvSpPr>
          <p:spPr bwMode="auto">
            <a:xfrm>
              <a:off x="7434" y="2138"/>
              <a:ext cx="2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4" name="Group 19"/>
          <p:cNvGrpSpPr>
            <a:grpSpLocks/>
          </p:cNvGrpSpPr>
          <p:nvPr/>
        </p:nvGrpSpPr>
        <p:grpSpPr bwMode="auto">
          <a:xfrm>
            <a:off x="540411" y="1237524"/>
            <a:ext cx="3384550" cy="647700"/>
            <a:chOff x="5814" y="1238"/>
            <a:chExt cx="4320" cy="900"/>
          </a:xfrm>
        </p:grpSpPr>
        <p:sp>
          <p:nvSpPr>
            <p:cNvPr id="75" name="Rectangle 20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6" name="Text Box 21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8000" rIns="18000"/>
            <a:lstStyle/>
            <a:p>
              <a:r>
                <a:rPr lang="cs-CZ" altLang="cs-CZ" sz="1200" b="1">
                  <a:latin typeface="Times New Roman" pitchFamily="18" charset="0"/>
                </a:rPr>
                <a:t>Zadluženost VK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77" name="Text Box 22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       cizí zdroje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78" name="Text Box 23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vlastní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79" name="Line 24"/>
            <p:cNvSpPr>
              <a:spLocks noChangeShapeType="1"/>
            </p:cNvSpPr>
            <p:nvPr/>
          </p:nvSpPr>
          <p:spPr bwMode="auto">
            <a:xfrm>
              <a:off x="7434" y="1598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0" name="Group 25"/>
          <p:cNvGrpSpPr>
            <a:grpSpLocks/>
          </p:cNvGrpSpPr>
          <p:nvPr/>
        </p:nvGrpSpPr>
        <p:grpSpPr bwMode="auto">
          <a:xfrm>
            <a:off x="540411" y="3257156"/>
            <a:ext cx="3175000" cy="647700"/>
            <a:chOff x="5814" y="1238"/>
            <a:chExt cx="4320" cy="900"/>
          </a:xfrm>
        </p:grpSpPr>
        <p:sp>
          <p:nvSpPr>
            <p:cNvPr id="81" name="Rectangle 26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Text Box 27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Kvóta VK    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83" name="Text Box 28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 vlastní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84" name="Text Box 29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celková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85" name="Line 30"/>
            <p:cNvSpPr>
              <a:spLocks noChangeShapeType="1"/>
            </p:cNvSpPr>
            <p:nvPr/>
          </p:nvSpPr>
          <p:spPr bwMode="auto">
            <a:xfrm>
              <a:off x="7434" y="1598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4" name="Group 4"/>
          <p:cNvGrpSpPr>
            <a:grpSpLocks/>
          </p:cNvGrpSpPr>
          <p:nvPr/>
        </p:nvGrpSpPr>
        <p:grpSpPr bwMode="auto">
          <a:xfrm>
            <a:off x="4277320" y="1258733"/>
            <a:ext cx="3175000" cy="647700"/>
            <a:chOff x="5814" y="1238"/>
            <a:chExt cx="4320" cy="900"/>
          </a:xfrm>
        </p:grpSpPr>
        <p:sp>
          <p:nvSpPr>
            <p:cNvPr id="35" name="Rectangle 5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Text Box 6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Dl. zadluženost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dlouhodobý cizí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celková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39" name="Line 9"/>
            <p:cNvSpPr>
              <a:spLocks noChangeShapeType="1"/>
            </p:cNvSpPr>
            <p:nvPr/>
          </p:nvSpPr>
          <p:spPr bwMode="auto">
            <a:xfrm>
              <a:off x="7434" y="1598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0" name="Group 10"/>
          <p:cNvGrpSpPr>
            <a:grpSpLocks/>
          </p:cNvGrpSpPr>
          <p:nvPr/>
        </p:nvGrpSpPr>
        <p:grpSpPr bwMode="auto">
          <a:xfrm>
            <a:off x="4277320" y="1977870"/>
            <a:ext cx="3175000" cy="647700"/>
            <a:chOff x="5814" y="1238"/>
            <a:chExt cx="4320" cy="900"/>
          </a:xfrm>
        </p:grpSpPr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" name="Text Box 12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Běžná zadl.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krátkodobý cizí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44" name="Text Box 14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celková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>
              <a:off x="7434" y="1598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6" name="Group 16"/>
          <p:cNvGrpSpPr>
            <a:grpSpLocks/>
          </p:cNvGrpSpPr>
          <p:nvPr/>
        </p:nvGrpSpPr>
        <p:grpSpPr bwMode="auto">
          <a:xfrm>
            <a:off x="4277320" y="2698595"/>
            <a:ext cx="3175000" cy="647700"/>
            <a:chOff x="5814" y="1238"/>
            <a:chExt cx="4320" cy="900"/>
          </a:xfrm>
        </p:grpSpPr>
        <p:sp>
          <p:nvSpPr>
            <p:cNvPr id="47" name="Rectangle 17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Text Box 18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Dl. krytí aktiv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49" name="Text Box 19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/>
            <a:lstStyle/>
            <a:p>
              <a:r>
                <a:rPr lang="cs-CZ" altLang="cs-CZ" sz="1200" b="1">
                  <a:latin typeface="Times New Roman" pitchFamily="18" charset="0"/>
                </a:rPr>
                <a:t>VK + dlouhodobý cizí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0" name="Text Box 20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celková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1" name="Line 21"/>
            <p:cNvSpPr>
              <a:spLocks noChangeShapeType="1"/>
            </p:cNvSpPr>
            <p:nvPr/>
          </p:nvSpPr>
          <p:spPr bwMode="auto">
            <a:xfrm>
              <a:off x="7434" y="1598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2" name="Group 22"/>
          <p:cNvGrpSpPr>
            <a:grpSpLocks/>
          </p:cNvGrpSpPr>
          <p:nvPr/>
        </p:nvGrpSpPr>
        <p:grpSpPr bwMode="auto">
          <a:xfrm>
            <a:off x="4277320" y="3419320"/>
            <a:ext cx="3175000" cy="647700"/>
            <a:chOff x="5814" y="1238"/>
            <a:chExt cx="4320" cy="900"/>
          </a:xfrm>
        </p:grpSpPr>
        <p:sp>
          <p:nvSpPr>
            <p:cNvPr id="53" name="Rectangle 23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Dl. Krytí SA 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5" name="Text Box 25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VK + dl. cizí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6" name="Text Box 26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stálá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57" name="Line 27"/>
            <p:cNvSpPr>
              <a:spLocks noChangeShapeType="1"/>
            </p:cNvSpPr>
            <p:nvPr/>
          </p:nvSpPr>
          <p:spPr bwMode="auto">
            <a:xfrm>
              <a:off x="7434" y="1598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8" name="Group 28"/>
          <p:cNvGrpSpPr>
            <a:grpSpLocks/>
          </p:cNvGrpSpPr>
          <p:nvPr/>
        </p:nvGrpSpPr>
        <p:grpSpPr bwMode="auto">
          <a:xfrm>
            <a:off x="4277320" y="4138458"/>
            <a:ext cx="3175000" cy="647700"/>
            <a:chOff x="5814" y="1238"/>
            <a:chExt cx="4320" cy="900"/>
          </a:xfrm>
        </p:grpSpPr>
        <p:sp>
          <p:nvSpPr>
            <p:cNvPr id="59" name="Rectangle 29"/>
            <p:cNvSpPr>
              <a:spLocks noChangeArrowheads="1"/>
            </p:cNvSpPr>
            <p:nvPr/>
          </p:nvSpPr>
          <p:spPr bwMode="auto">
            <a:xfrm>
              <a:off x="5814" y="12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Text Box 30"/>
            <p:cNvSpPr txBox="1">
              <a:spLocks noChangeArrowheads="1"/>
            </p:cNvSpPr>
            <p:nvPr/>
          </p:nvSpPr>
          <p:spPr bwMode="auto">
            <a:xfrm>
              <a:off x="5814" y="1418"/>
              <a:ext cx="177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Krytí SA VK =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86" name="Text Box 31"/>
            <p:cNvSpPr txBox="1">
              <a:spLocks noChangeArrowheads="1"/>
            </p:cNvSpPr>
            <p:nvPr/>
          </p:nvSpPr>
          <p:spPr bwMode="auto">
            <a:xfrm>
              <a:off x="7254" y="1238"/>
              <a:ext cx="28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  vlastní kapitál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87" name="Text Box 32"/>
            <p:cNvSpPr txBox="1">
              <a:spLocks noChangeArrowheads="1"/>
            </p:cNvSpPr>
            <p:nvPr/>
          </p:nvSpPr>
          <p:spPr bwMode="auto">
            <a:xfrm>
              <a:off x="7614" y="159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stálá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88" name="Line 33"/>
            <p:cNvSpPr>
              <a:spLocks noChangeShapeType="1"/>
            </p:cNvSpPr>
            <p:nvPr/>
          </p:nvSpPr>
          <p:spPr bwMode="auto">
            <a:xfrm>
              <a:off x="7434" y="1598"/>
              <a:ext cx="25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56570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sp>
        <p:nvSpPr>
          <p:cNvPr id="6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  <p:grpSp>
        <p:nvGrpSpPr>
          <p:cNvPr id="86" name="Group 4"/>
          <p:cNvGrpSpPr>
            <a:grpSpLocks/>
          </p:cNvGrpSpPr>
          <p:nvPr/>
        </p:nvGrpSpPr>
        <p:grpSpPr bwMode="auto">
          <a:xfrm>
            <a:off x="467462" y="1400630"/>
            <a:ext cx="4176713" cy="571500"/>
            <a:chOff x="1134" y="10238"/>
            <a:chExt cx="5580" cy="900"/>
          </a:xfrm>
        </p:grpSpPr>
        <p:sp>
          <p:nvSpPr>
            <p:cNvPr id="87" name="Rectangle 5"/>
            <p:cNvSpPr>
              <a:spLocks noChangeArrowheads="1"/>
            </p:cNvSpPr>
            <p:nvPr/>
          </p:nvSpPr>
          <p:spPr bwMode="auto">
            <a:xfrm>
              <a:off x="1134" y="10238"/>
              <a:ext cx="55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8" name="Text Box 6"/>
            <p:cNvSpPr txBox="1">
              <a:spLocks noChangeArrowheads="1"/>
            </p:cNvSpPr>
            <p:nvPr/>
          </p:nvSpPr>
          <p:spPr bwMode="auto">
            <a:xfrm>
              <a:off x="1134" y="10418"/>
              <a:ext cx="34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Dlouhodobá likvidita   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>
                <a:latin typeface="Times New Roman" pitchFamily="18" charset="0"/>
              </a:endParaRPr>
            </a:p>
          </p:txBody>
        </p:sp>
        <p:sp>
          <p:nvSpPr>
            <p:cNvPr id="89" name="Text Box 7"/>
            <p:cNvSpPr txBox="1">
              <a:spLocks noChangeArrowheads="1"/>
            </p:cNvSpPr>
            <p:nvPr/>
          </p:nvSpPr>
          <p:spPr bwMode="auto">
            <a:xfrm>
              <a:off x="4554" y="10238"/>
              <a:ext cx="18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oběžná aktiva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90" name="Text Box 8"/>
            <p:cNvSpPr txBox="1">
              <a:spLocks noChangeArrowheads="1"/>
            </p:cNvSpPr>
            <p:nvPr/>
          </p:nvSpPr>
          <p:spPr bwMode="auto">
            <a:xfrm>
              <a:off x="4374" y="10598"/>
              <a:ext cx="23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krátkodobé závazky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91" name="Line 9"/>
            <p:cNvSpPr>
              <a:spLocks noChangeShapeType="1"/>
            </p:cNvSpPr>
            <p:nvPr/>
          </p:nvSpPr>
          <p:spPr bwMode="auto">
            <a:xfrm>
              <a:off x="4374" y="10598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92" name="Group 10"/>
          <p:cNvGrpSpPr>
            <a:grpSpLocks/>
          </p:cNvGrpSpPr>
          <p:nvPr/>
        </p:nvGrpSpPr>
        <p:grpSpPr bwMode="auto">
          <a:xfrm>
            <a:off x="467462" y="2192792"/>
            <a:ext cx="4752975" cy="571500"/>
            <a:chOff x="1134" y="10778"/>
            <a:chExt cx="6660" cy="900"/>
          </a:xfrm>
        </p:grpSpPr>
        <p:sp>
          <p:nvSpPr>
            <p:cNvPr id="93" name="Rectangle 11"/>
            <p:cNvSpPr>
              <a:spLocks noChangeArrowheads="1"/>
            </p:cNvSpPr>
            <p:nvPr/>
          </p:nvSpPr>
          <p:spPr bwMode="auto">
            <a:xfrm>
              <a:off x="1134" y="10778"/>
              <a:ext cx="66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4" name="Text Box 12"/>
            <p:cNvSpPr txBox="1">
              <a:spLocks noChangeArrowheads="1"/>
            </p:cNvSpPr>
            <p:nvPr/>
          </p:nvSpPr>
          <p:spPr bwMode="auto">
            <a:xfrm>
              <a:off x="1134" y="10958"/>
              <a:ext cx="45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Krátkodobá likvidita (Quick ratio)   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>
                <a:latin typeface="Times New Roman" pitchFamily="18" charset="0"/>
              </a:endParaRPr>
            </a:p>
          </p:txBody>
        </p:sp>
        <p:sp>
          <p:nvSpPr>
            <p:cNvPr id="95" name="Text Box 13"/>
            <p:cNvSpPr txBox="1">
              <a:spLocks noChangeArrowheads="1"/>
            </p:cNvSpPr>
            <p:nvPr/>
          </p:nvSpPr>
          <p:spPr bwMode="auto">
            <a:xfrm>
              <a:off x="5274" y="10778"/>
              <a:ext cx="25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oběžná aktiva - zásoby 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96" name="Text Box 14"/>
            <p:cNvSpPr txBox="1">
              <a:spLocks noChangeArrowheads="1"/>
            </p:cNvSpPr>
            <p:nvPr/>
          </p:nvSpPr>
          <p:spPr bwMode="auto">
            <a:xfrm>
              <a:off x="5454" y="11138"/>
              <a:ext cx="23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krátkodobé závazky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97" name="Line 15"/>
            <p:cNvSpPr>
              <a:spLocks noChangeShapeType="1"/>
            </p:cNvSpPr>
            <p:nvPr/>
          </p:nvSpPr>
          <p:spPr bwMode="auto">
            <a:xfrm>
              <a:off x="5454" y="11138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98" name="Group 16"/>
          <p:cNvGrpSpPr>
            <a:grpSpLocks/>
          </p:cNvGrpSpPr>
          <p:nvPr/>
        </p:nvGrpSpPr>
        <p:grpSpPr bwMode="auto">
          <a:xfrm>
            <a:off x="467462" y="2984955"/>
            <a:ext cx="4752975" cy="571500"/>
            <a:chOff x="1134" y="10778"/>
            <a:chExt cx="6660" cy="900"/>
          </a:xfrm>
        </p:grpSpPr>
        <p:sp>
          <p:nvSpPr>
            <p:cNvPr id="99" name="Rectangle 17"/>
            <p:cNvSpPr>
              <a:spLocks noChangeArrowheads="1"/>
            </p:cNvSpPr>
            <p:nvPr/>
          </p:nvSpPr>
          <p:spPr bwMode="auto">
            <a:xfrm>
              <a:off x="1134" y="10778"/>
              <a:ext cx="66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Text Box 18"/>
            <p:cNvSpPr txBox="1">
              <a:spLocks noChangeArrowheads="1"/>
            </p:cNvSpPr>
            <p:nvPr/>
          </p:nvSpPr>
          <p:spPr bwMode="auto">
            <a:xfrm>
              <a:off x="1134" y="10958"/>
              <a:ext cx="45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</a:rPr>
                <a:t>Běžná likvidita (Cash ratio)   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  <a:endParaRPr lang="cs-CZ" altLang="cs-CZ">
                <a:latin typeface="Times New Roman" pitchFamily="18" charset="0"/>
              </a:endParaRPr>
            </a:p>
          </p:txBody>
        </p:sp>
        <p:sp>
          <p:nvSpPr>
            <p:cNvPr id="101" name="Text Box 19"/>
            <p:cNvSpPr txBox="1">
              <a:spLocks noChangeArrowheads="1"/>
            </p:cNvSpPr>
            <p:nvPr/>
          </p:nvSpPr>
          <p:spPr bwMode="auto">
            <a:xfrm>
              <a:off x="5274" y="10778"/>
              <a:ext cx="25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      finanční majetek 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102" name="Text Box 20"/>
            <p:cNvSpPr txBox="1">
              <a:spLocks noChangeArrowheads="1"/>
            </p:cNvSpPr>
            <p:nvPr/>
          </p:nvSpPr>
          <p:spPr bwMode="auto">
            <a:xfrm>
              <a:off x="5454" y="11138"/>
              <a:ext cx="23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</a:rPr>
                <a:t>krátkodobé závazky</a:t>
              </a:r>
              <a:endParaRPr lang="cs-CZ" altLang="cs-CZ" b="1">
                <a:latin typeface="Times New Roman" pitchFamily="18" charset="0"/>
              </a:endParaRPr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>
              <a:off x="5454" y="11138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820250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7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Tržní hodnota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sp>
        <p:nvSpPr>
          <p:cNvPr id="6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  <p:grpSp>
        <p:nvGrpSpPr>
          <p:cNvPr id="28" name="Group 16"/>
          <p:cNvGrpSpPr>
            <a:grpSpLocks/>
          </p:cNvGrpSpPr>
          <p:nvPr/>
        </p:nvGrpSpPr>
        <p:grpSpPr bwMode="auto">
          <a:xfrm>
            <a:off x="463882" y="1324429"/>
            <a:ext cx="4745037" cy="571500"/>
            <a:chOff x="2061" y="1778"/>
            <a:chExt cx="6480" cy="900"/>
          </a:xfrm>
        </p:grpSpPr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2061" y="1778"/>
              <a:ext cx="648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Text Box 21"/>
            <p:cNvSpPr txBox="1">
              <a:spLocks noChangeArrowheads="1"/>
            </p:cNvSpPr>
            <p:nvPr/>
          </p:nvSpPr>
          <p:spPr bwMode="auto">
            <a:xfrm>
              <a:off x="2061" y="1958"/>
              <a:ext cx="4293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Poměr ceny akcie k zisku na akcii P/E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cs-CZ" altLang="cs-CZ" sz="2400">
                <a:latin typeface="Times New Roman" pitchFamily="18" charset="0"/>
              </a:endParaRPr>
            </a:p>
          </p:txBody>
        </p:sp>
        <p:grpSp>
          <p:nvGrpSpPr>
            <p:cNvPr id="31" name="Group 17"/>
            <p:cNvGrpSpPr>
              <a:grpSpLocks/>
            </p:cNvGrpSpPr>
            <p:nvPr/>
          </p:nvGrpSpPr>
          <p:grpSpPr bwMode="auto">
            <a:xfrm>
              <a:off x="6201" y="1778"/>
              <a:ext cx="2340" cy="900"/>
              <a:chOff x="7461" y="5198"/>
              <a:chExt cx="2340" cy="900"/>
            </a:xfrm>
          </p:grpSpPr>
          <p:sp>
            <p:nvSpPr>
              <p:cNvPr id="32" name="Text Box 20"/>
              <p:cNvSpPr txBox="1">
                <a:spLocks noChangeArrowheads="1"/>
              </p:cNvSpPr>
              <p:nvPr/>
            </p:nvSpPr>
            <p:spPr bwMode="auto">
              <a:xfrm>
                <a:off x="7641" y="5198"/>
                <a:ext cx="198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altLang="cs-CZ" sz="1200" b="1">
                    <a:latin typeface="Times New Roman" pitchFamily="18" charset="0"/>
                    <a:cs typeface="Times New Roman" pitchFamily="18" charset="0"/>
                  </a:rPr>
                  <a:t>tržní cena akcie</a:t>
                </a:r>
                <a:endParaRPr lang="cs-CZ" altLang="cs-CZ" sz="2400" b="1">
                  <a:latin typeface="Times New Roman" pitchFamily="18" charset="0"/>
                </a:endParaRPr>
              </a:p>
            </p:txBody>
          </p:sp>
          <p:sp>
            <p:nvSpPr>
              <p:cNvPr id="33" name="Text Box 19"/>
              <p:cNvSpPr txBox="1">
                <a:spLocks noChangeArrowheads="1"/>
              </p:cNvSpPr>
              <p:nvPr/>
            </p:nvSpPr>
            <p:spPr bwMode="auto">
              <a:xfrm>
                <a:off x="7461" y="5558"/>
                <a:ext cx="2340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altLang="cs-CZ" sz="1200" b="1">
                    <a:latin typeface="Times New Roman" pitchFamily="18" charset="0"/>
                    <a:cs typeface="Times New Roman" pitchFamily="18" charset="0"/>
                  </a:rPr>
                  <a:t>čistý zisk na 1 akcii</a:t>
                </a:r>
                <a:endParaRPr lang="cs-CZ" altLang="cs-CZ" sz="2400" b="1">
                  <a:latin typeface="Times New Roman" pitchFamily="18" charset="0"/>
                </a:endParaRPr>
              </a:p>
            </p:txBody>
          </p:sp>
          <p:sp>
            <p:nvSpPr>
              <p:cNvPr id="34" name="Line 18"/>
              <p:cNvSpPr>
                <a:spLocks noChangeShapeType="1"/>
              </p:cNvSpPr>
              <p:nvPr/>
            </p:nvSpPr>
            <p:spPr bwMode="auto">
              <a:xfrm>
                <a:off x="7461" y="5558"/>
                <a:ext cx="21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35" name="Group 10"/>
          <p:cNvGrpSpPr>
            <a:grpSpLocks/>
          </p:cNvGrpSpPr>
          <p:nvPr/>
        </p:nvGrpSpPr>
        <p:grpSpPr bwMode="auto">
          <a:xfrm>
            <a:off x="463882" y="1900692"/>
            <a:ext cx="4535487" cy="571500"/>
            <a:chOff x="1521" y="2678"/>
            <a:chExt cx="6300" cy="900"/>
          </a:xfrm>
        </p:grpSpPr>
        <p:sp>
          <p:nvSpPr>
            <p:cNvPr id="36" name="Rectangle 15"/>
            <p:cNvSpPr>
              <a:spLocks noChangeArrowheads="1"/>
            </p:cNvSpPr>
            <p:nvPr/>
          </p:nvSpPr>
          <p:spPr bwMode="auto">
            <a:xfrm>
              <a:off x="1521" y="2678"/>
              <a:ext cx="63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1521" y="2855"/>
              <a:ext cx="36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Kurz akcie (Maket/Book ratio)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=   </a:t>
              </a:r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38" name="Text Box 13"/>
            <p:cNvSpPr txBox="1">
              <a:spLocks noChangeArrowheads="1"/>
            </p:cNvSpPr>
            <p:nvPr/>
          </p:nvSpPr>
          <p:spPr bwMode="auto">
            <a:xfrm>
              <a:off x="5121" y="2678"/>
              <a:ext cx="19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tržní cena akcie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39" name="Text Box 12"/>
            <p:cNvSpPr txBox="1">
              <a:spLocks noChangeArrowheads="1"/>
            </p:cNvSpPr>
            <p:nvPr/>
          </p:nvSpPr>
          <p:spPr bwMode="auto">
            <a:xfrm>
              <a:off x="4941" y="303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nominální hodnota akcie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40" name="Line 11"/>
            <p:cNvSpPr>
              <a:spLocks noChangeShapeType="1"/>
            </p:cNvSpPr>
            <p:nvPr/>
          </p:nvSpPr>
          <p:spPr bwMode="auto">
            <a:xfrm>
              <a:off x="4941" y="3038"/>
              <a:ext cx="2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1" name="Group 4"/>
          <p:cNvGrpSpPr>
            <a:grpSpLocks/>
          </p:cNvGrpSpPr>
          <p:nvPr/>
        </p:nvGrpSpPr>
        <p:grpSpPr bwMode="auto">
          <a:xfrm>
            <a:off x="463882" y="3053217"/>
            <a:ext cx="2952750" cy="571500"/>
            <a:chOff x="1701" y="3938"/>
            <a:chExt cx="4140" cy="900"/>
          </a:xfrm>
        </p:grpSpPr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1701" y="39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Text Box 8"/>
            <p:cNvSpPr txBox="1">
              <a:spLocks noChangeArrowheads="1"/>
            </p:cNvSpPr>
            <p:nvPr/>
          </p:nvSpPr>
          <p:spPr bwMode="auto">
            <a:xfrm>
              <a:off x="1701" y="4118"/>
              <a:ext cx="288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Čistý zisk na akcii EPS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4401" y="393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čistý zisk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45" name="Text Box 6"/>
            <p:cNvSpPr txBox="1">
              <a:spLocks noChangeArrowheads="1"/>
            </p:cNvSpPr>
            <p:nvPr/>
          </p:nvSpPr>
          <p:spPr bwMode="auto">
            <a:xfrm>
              <a:off x="4401" y="429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počet akcií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46" name="Line 5"/>
            <p:cNvSpPr>
              <a:spLocks noChangeShapeType="1"/>
            </p:cNvSpPr>
            <p:nvPr/>
          </p:nvSpPr>
          <p:spPr bwMode="auto">
            <a:xfrm>
              <a:off x="4401" y="4298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7" name="Group 34"/>
          <p:cNvGrpSpPr>
            <a:grpSpLocks/>
          </p:cNvGrpSpPr>
          <p:nvPr/>
        </p:nvGrpSpPr>
        <p:grpSpPr bwMode="auto">
          <a:xfrm>
            <a:off x="463882" y="3627892"/>
            <a:ext cx="2952750" cy="571500"/>
            <a:chOff x="1701" y="3938"/>
            <a:chExt cx="4140" cy="900"/>
          </a:xfrm>
        </p:grpSpPr>
        <p:sp>
          <p:nvSpPr>
            <p:cNvPr id="48" name="Rectangle 35"/>
            <p:cNvSpPr>
              <a:spLocks noChangeArrowheads="1"/>
            </p:cNvSpPr>
            <p:nvPr/>
          </p:nvSpPr>
          <p:spPr bwMode="auto">
            <a:xfrm>
              <a:off x="1701" y="3938"/>
              <a:ext cx="41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Text Box 36"/>
            <p:cNvSpPr txBox="1">
              <a:spLocks noChangeArrowheads="1"/>
            </p:cNvSpPr>
            <p:nvPr/>
          </p:nvSpPr>
          <p:spPr bwMode="auto">
            <a:xfrm>
              <a:off x="1701" y="4118"/>
              <a:ext cx="288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Dividenda na akcii 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50" name="Text Box 37"/>
            <p:cNvSpPr txBox="1">
              <a:spLocks noChangeArrowheads="1"/>
            </p:cNvSpPr>
            <p:nvPr/>
          </p:nvSpPr>
          <p:spPr bwMode="auto">
            <a:xfrm>
              <a:off x="4401" y="393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dividenda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51" name="Text Box 38"/>
            <p:cNvSpPr txBox="1">
              <a:spLocks noChangeArrowheads="1"/>
            </p:cNvSpPr>
            <p:nvPr/>
          </p:nvSpPr>
          <p:spPr bwMode="auto">
            <a:xfrm>
              <a:off x="4401" y="429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počet akcií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52" name="Line 39"/>
            <p:cNvSpPr>
              <a:spLocks noChangeShapeType="1"/>
            </p:cNvSpPr>
            <p:nvPr/>
          </p:nvSpPr>
          <p:spPr bwMode="auto">
            <a:xfrm>
              <a:off x="4401" y="4298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3" name="Group 40"/>
          <p:cNvGrpSpPr>
            <a:grpSpLocks/>
          </p:cNvGrpSpPr>
          <p:nvPr/>
        </p:nvGrpSpPr>
        <p:grpSpPr bwMode="auto">
          <a:xfrm>
            <a:off x="463882" y="2476954"/>
            <a:ext cx="4535487" cy="571500"/>
            <a:chOff x="1521" y="2678"/>
            <a:chExt cx="6300" cy="900"/>
          </a:xfrm>
        </p:grpSpPr>
        <p:sp>
          <p:nvSpPr>
            <p:cNvPr id="54" name="Rectangle 41"/>
            <p:cNvSpPr>
              <a:spLocks noChangeArrowheads="1"/>
            </p:cNvSpPr>
            <p:nvPr/>
          </p:nvSpPr>
          <p:spPr bwMode="auto">
            <a:xfrm>
              <a:off x="1521" y="2678"/>
              <a:ext cx="630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" name="Text Box 42"/>
            <p:cNvSpPr txBox="1">
              <a:spLocks noChangeArrowheads="1"/>
            </p:cNvSpPr>
            <p:nvPr/>
          </p:nvSpPr>
          <p:spPr bwMode="auto">
            <a:xfrm>
              <a:off x="1521" y="2855"/>
              <a:ext cx="36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Výplatní poměr =</a:t>
              </a:r>
              <a:r>
                <a:rPr lang="cs-CZ" altLang="cs-CZ" sz="12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56" name="Text Box 43"/>
            <p:cNvSpPr txBox="1">
              <a:spLocks noChangeArrowheads="1"/>
            </p:cNvSpPr>
            <p:nvPr/>
          </p:nvSpPr>
          <p:spPr bwMode="auto">
            <a:xfrm>
              <a:off x="5121" y="2678"/>
              <a:ext cx="19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dividenda na akcii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57" name="Text Box 44"/>
            <p:cNvSpPr txBox="1">
              <a:spLocks noChangeArrowheads="1"/>
            </p:cNvSpPr>
            <p:nvPr/>
          </p:nvSpPr>
          <p:spPr bwMode="auto">
            <a:xfrm>
              <a:off x="4941" y="3038"/>
              <a:ext cx="27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 b="1">
                  <a:latin typeface="Times New Roman" pitchFamily="18" charset="0"/>
                  <a:cs typeface="Times New Roman" pitchFamily="18" charset="0"/>
                </a:rPr>
                <a:t>        zisk na akcii</a:t>
              </a:r>
              <a:endParaRPr lang="cs-CZ" altLang="cs-CZ" sz="2400" b="1">
                <a:latin typeface="Times New Roman" pitchFamily="18" charset="0"/>
              </a:endParaRPr>
            </a:p>
          </p:txBody>
        </p:sp>
        <p:sp>
          <p:nvSpPr>
            <p:cNvPr id="58" name="Line 45"/>
            <p:cNvSpPr>
              <a:spLocks noChangeShapeType="1"/>
            </p:cNvSpPr>
            <p:nvPr/>
          </p:nvSpPr>
          <p:spPr bwMode="auto">
            <a:xfrm>
              <a:off x="4941" y="3038"/>
              <a:ext cx="27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689524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 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Cashflow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ČPK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03. 03. 2014</a:t>
            </a:r>
          </a:p>
        </p:txBody>
      </p:sp>
      <p:sp>
        <p:nvSpPr>
          <p:cNvPr id="6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/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Poměrové ukazatele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Zadluženost</a:t>
            </a:r>
          </a:p>
          <a:p>
            <a:pPr marL="87313" indent="-87313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rozklad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Provozní páka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páka</a:t>
            </a: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>
          <a:xfrm>
            <a:off x="475927" y="12043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Cashflow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nepracuje se ze ziskem ale s CF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ČPK – čistý pracovní kapitál </a:t>
            </a:r>
            <a:b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(Net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Working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apital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ČPK = Oběžná aktiva – Krátkodobé závazky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33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999</Words>
  <Application>Microsoft Office PowerPoint</Application>
  <PresentationFormat>Předvádění na obrazovce (4:3)</PresentationFormat>
  <Paragraphs>399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MPH_FMAN Finanční management  jaro 2014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Ing. Peter Marinič</cp:lastModifiedBy>
  <cp:revision>18</cp:revision>
  <dcterms:created xsi:type="dcterms:W3CDTF">2014-02-17T10:02:52Z</dcterms:created>
  <dcterms:modified xsi:type="dcterms:W3CDTF">2014-03-10T10:36:15Z</dcterms:modified>
</cp:coreProperties>
</file>