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7" r:id="rId4"/>
    <p:sldId id="268" r:id="rId5"/>
    <p:sldId id="270" r:id="rId6"/>
    <p:sldId id="260" r:id="rId7"/>
    <p:sldId id="261" r:id="rId8"/>
    <p:sldId id="271" r:id="rId9"/>
    <p:sldId id="272" r:id="rId10"/>
    <p:sldId id="273" r:id="rId11"/>
    <p:sldId id="274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8" d="100"/>
          <a:sy n="88" d="100"/>
        </p:scale>
        <p:origin x="-2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2014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Konstrukce EVA z ROE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Vychází z ROE (tzv. EVA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a předpokládá, že pro podnik existuje pouze jediné riziko, které se nemění s kapitálovou strukturou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Konstrukce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vypadá z matematického hlediska takto: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= (ROE - re) * vlastní kapitál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kde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:	ROE…rentabilita vlastního kapitálu = ČZ / VK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re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…alternativní náklady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Vzorec představuje čistou současnou hodnotu investice v krátkém období (za jeden rok)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Veličina re představuje alternativní náklad vlastního kapitálu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MVA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Market </a:t>
            </a: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Added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tržní přidaná hodnota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Rozdíl mezi tržní hodnotou akcií veřejně obchodovatelné společnosti a účetní hodnotou vkladů věřitelů a akcionářů.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MVA = V – K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Kde: 	V … tržní cena podniku (zahrnující vlastní i cizí kapitál)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 … kapitál investován do podniku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Čím je hodnota MVA vyšší, tím je podnik lepší.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MVA představuje současnou hodnotu diskontovaných EVA.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11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EVA = Ekonomická přidaná hodnota</a:t>
            </a:r>
            <a:endParaRPr lang="cs-CZ" alt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Hodnota, která byla přidána hospodářskou činností firmy nad úroveň nákladu kapitálu vázaného v jejích aktivech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Vychází z pojetí hodnoty jako zisku diskontovaného příslušnou úrokovou mírou, resp. vychází z pojetí současné hodnoty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mikroekonomické teorii jde o rozdíl příjmů firmy od nákupu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mezistatků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resp. jde o hodnotu přidanou produktu zpracováním produktu firmou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Pokud je přidaná hodnota konstruována z ekonomických veličin (včetně alternativních nákladů), lze ji označit za ekonomickou přidanou hodnotu (podobně jako ekonomický zisk)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Ukazatel EVA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EVA = NOPAT – (C * WACC)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kde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NOPAT…</a:t>
            </a:r>
            <a:r>
              <a:rPr lang="cs-CZ" altLang="cs-CZ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net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operating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profit </a:t>
            </a: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tax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C…</a:t>
            </a:r>
            <a:r>
              <a:rPr lang="cs-CZ" altLang="cs-CZ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≈ kapitál podniku (pasiva)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Ukazatel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EVA lze interpretovat tak, že pokud je větší než nula, podnik tvoří hodnotu, pokud je EVA menší než nula, podnik hodnotu ztrácí, resp. snižuje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Výraz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C * WACC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který se odečítá od čistého zisku lze přitom zároveň chápat jako alternativní náklady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Ukazatel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lze transformovat do podoby, se kterou se lze setkat častěji: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= (NOPAT / C – WACC) * C</a:t>
            </a:r>
          </a:p>
          <a:p>
            <a:pPr algn="l"/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</p:spTree>
    <p:extLst>
      <p:ext uri="{BB962C8B-B14F-4D97-AF65-F5344CB8AC3E}">
        <p14:creationId xmlns:p14="http://schemas.microsoft.com/office/powerpoint/2010/main" val="351479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NOPAT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Zisk z provozní činnosti (NOPAT)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nelze ztotožnit s tradičním provozním ani hospodářským výsledkem za běžné období nebo celkovým hospodářským výsledkem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obsahuje položky nesouvisející s operativními aktivy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představuje hospodářský výsledek, který byl vytvořen v souvislosti s hlavní činnosti podniku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jeho součástí nejsou zisky nebo ztráty, které nesouvisejí s hlavní provozní činností, tzn. např. hospodářský výsledek z finančních operací, prodeje dlouhodobého hmotného majetku nebo z mimořádné činnosti</a:t>
            </a:r>
          </a:p>
          <a:p>
            <a:pPr algn="l">
              <a:spcBef>
                <a:spcPts val="600"/>
              </a:spcBef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Kapitál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představuje souhrn všech finančních zdrojů, které do podniku vložili investoři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= čistá operativní aktiva (Net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Operating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Assets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– NOA)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východiskem aktiva vykázána v účetních výkazech, která jsou dále upravována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</p:spTree>
    <p:extLst>
      <p:ext uri="{BB962C8B-B14F-4D97-AF65-F5344CB8AC3E}">
        <p14:creationId xmlns:p14="http://schemas.microsoft.com/office/powerpoint/2010/main" val="17549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Konverze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Konverze účetních veličin na veličiny ekonomické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Úpravy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účetních veličin lze shrnout do čtyř druhů konverzí: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operativní konverze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(=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očištění od nákladů a výnosů, které neslouží k dosažení a udržení příjmů z hlavní podnikatelské činnosti)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konverze finančních zdrojů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(=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přesné vymezení zdrojů financování použitých k investování)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daňová konverze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(=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slouží k  odstranění daňového efektu cizího financování)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akcionářská konverze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</p:spTree>
    <p:extLst>
      <p:ext uri="{BB962C8B-B14F-4D97-AF65-F5344CB8AC3E}">
        <p14:creationId xmlns:p14="http://schemas.microsoft.com/office/powerpoint/2010/main" val="42207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Konverze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Konverze účetních veličin na veličiny ekonomické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Cílem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úprav je: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podpora rozhodnutí, která budou zvyšovat hodnotu podniku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redukce zkreslení údajů, které jsou způsobeny legálními účetními postupy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úprava struktury financování o položky nezjištěné v účetní rozvaze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vymezení operativních aktiv a na ně vázaných nákladů a výnosů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Úprava kapitálu (C na NOA)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Vyloučení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neoperativních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aktiv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Nedokončené investice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Aktiva nepotřebná k operativní činnosti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Zřizovací výdaje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Vlastní akcie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Finanční majetek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Finanční investice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Kumulované neobvyklé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zisky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Operativní aktiva nezaznamenaná v 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rozvaze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Leasing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Goodwill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Náklady s dlouhodobými účinky (dlouhodobý nehmotný majetek)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Rezervy a opravné položky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Přecenění majetku</a:t>
            </a:r>
          </a:p>
          <a:p>
            <a:pPr marL="892175" indent="-271463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Odložená daň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Explicitně neúročené závazky (krátkodobé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nelze stanovit jejich náklady financování 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hlavním rysem je, že se váží k pohybu peněžních prostředků, který by měl být realizován do jednoho roku</a:t>
            </a:r>
          </a:p>
          <a:p>
            <a:pPr marL="895350" indent="-285750" algn="l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patří sem především závazky z obchodního styku, závazky k zaměstnancům, závazky k státním institucím, ostatní závazky a přechodné účty (časové rozlišení) 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Úprava NOPAT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případě, že východiskem pro určení NOPAT bude výsledek hospodaření z běžné činnosti, je třeba realizovat tyto úpravy:</a:t>
            </a: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Vyloučení úrokových nákladů cizího kapitálu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Vyloučení mimořádných položek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Úprava výnosů a nákladů způsobující změny vlastního kapitálu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Vyloučení výnosů z neoperativního majetku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5300" indent="-495300" algn="l">
              <a:lnSpc>
                <a:spcPct val="12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Úprava daní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</p:spTree>
    <p:extLst>
      <p:ext uri="{BB962C8B-B14F-4D97-AF65-F5344CB8AC3E}">
        <p14:creationId xmlns:p14="http://schemas.microsoft.com/office/powerpoint/2010/main" val="3278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9 /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Konstrukce EVA z ROA</a:t>
            </a:r>
            <a:endParaRPr lang="cs-CZ" altLang="cs-CZ" sz="40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Konstrukce vychází z původního ukazatele EVA, přičemž bere v potaz kapitálovou strukturu podniku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Konkrétní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tvar ukazatele zvaného také EVA entity je následující: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 absolutní výši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= (ROA - WACC) * aktiva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relativně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(tzv.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spread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eva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= ROA – WACC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kde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:	ROA…rentabilita aktiv = EBIT / aktiva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Aktiva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přitom reprezentují všechen majetek podniku, tzn. veškeré výrobní prostředky, které má podnik k dispozici a tedy veškeré vstupy podniku (ve finančním vyjádření). Ekvivalentem aktiv podniku je operační majetek (NOA)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Charakteristika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plánování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ukazatele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Srovnatelnost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03. 2014</a:t>
            </a:r>
          </a:p>
        </p:txBody>
      </p:sp>
    </p:spTree>
    <p:extLst>
      <p:ext uri="{BB962C8B-B14F-4D97-AF65-F5344CB8AC3E}">
        <p14:creationId xmlns:p14="http://schemas.microsoft.com/office/powerpoint/2010/main" val="36521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392</Words>
  <Application>Microsoft Office PowerPoint</Application>
  <PresentationFormat>Předvádění na obrazovce (4:3)</PresentationFormat>
  <Paragraphs>214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MPH_FMAN Finanční management  jaro 2014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24</cp:revision>
  <dcterms:created xsi:type="dcterms:W3CDTF">2014-02-17T10:02:52Z</dcterms:created>
  <dcterms:modified xsi:type="dcterms:W3CDTF">2014-03-17T11:02:08Z</dcterms:modified>
</cp:coreProperties>
</file>